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432" r:id="rId3"/>
    <p:sldId id="434" r:id="rId4"/>
    <p:sldId id="436" r:id="rId5"/>
    <p:sldId id="437" r:id="rId6"/>
    <p:sldId id="439" r:id="rId7"/>
    <p:sldId id="440" r:id="rId8"/>
    <p:sldId id="442" r:id="rId9"/>
    <p:sldId id="441" r:id="rId10"/>
    <p:sldId id="443" r:id="rId11"/>
    <p:sldId id="44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3FF8-0CA6-9DF7-795E-CC0D60663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7156F-0D54-4149-4469-7167BEAAD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90A91-0C76-3BBA-D077-88ABEADB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78CA-4603-4690-900A-FD54387C71E0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56E9E-CB14-1B7D-309A-C70F1796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6DF96-E167-20D0-A259-25678B7C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B72D-E565-4B94-91E9-2B4D142861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35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77BA-C086-5C2A-CBD7-E6BE055E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05FE4-4E8E-075E-1900-17B55CF55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BFB5C-44A1-D4D7-36FB-284180DE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78CA-4603-4690-900A-FD54387C71E0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3C39F-271C-150E-835A-B3B7851D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F8A1D-78C0-2B2A-874A-62581D45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B72D-E565-4B94-91E9-2B4D142861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51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E0FEA-4890-7DAC-29C1-E09738F7C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BA12C-F47E-1223-D345-F9D7E942F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6E242-DD0D-8B05-806C-0C381CFF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78CA-4603-4690-900A-FD54387C71E0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C2260-0589-2607-8B7E-8A638DA9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2ABB9-2C57-15AD-3E1B-FBFAB355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B72D-E565-4B94-91E9-2B4D142861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312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6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6B0E1-84DC-6B41-315E-C91D81A9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B5EC-504D-A748-DED7-1EED56FFC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12F83-0515-0C5D-EC03-CAD05382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78CA-4603-4690-900A-FD54387C71E0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7F9F4-CF7D-5058-A11C-7EC59070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962D3-8671-2E88-0F04-4C9C5510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B72D-E565-4B94-91E9-2B4D142861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461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F0B5-2B1F-ADB0-CE34-B866DC88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48699-59CB-C955-F3E2-4564F22A8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52C3-90D2-8E76-D182-8113250D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78CA-4603-4690-900A-FD54387C71E0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126F-9899-3600-AA00-8370C2C6F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8DA13-5DD9-AB80-CB2F-A9DDD54B3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B72D-E565-4B94-91E9-2B4D142861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79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F0B8-E03B-4FCE-FB28-231CCC4B2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6482-207F-841D-1915-23461F152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4E1A7-0749-844D-10B0-49161B9FB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62324-9704-F069-99C3-0324BCB2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78CA-4603-4690-900A-FD54387C71E0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B1FC5-2697-A251-E762-5703FB5A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4A1DB-733F-C7F8-A6AD-299D6435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B72D-E565-4B94-91E9-2B4D142861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18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AB7C-FE27-3C06-0BA3-2EF4FB0F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6A392-69EC-3F93-EF3F-94AA94738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D39EE-8839-5D90-BE4C-C0F72463A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F6138E-EEB4-38EB-19A1-9C1737AB6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EA37F-96B8-DD29-5CBA-8CACA16A7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AA2FB-D655-ED80-9105-723C57FB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78CA-4603-4690-900A-FD54387C71E0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5BE1F-838C-7EAD-4759-F36FBE3D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1C24B-BF32-1CE5-0567-B9AAAF000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B72D-E565-4B94-91E9-2B4D142861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43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8D4A-AB2D-805A-393E-943C991D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F3F5A-7E7F-C8B8-ABAF-CF4F2BEA2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78CA-4603-4690-900A-FD54387C71E0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90FAF-6D33-CAB2-7D80-EFE2AA4E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93F90-2041-32C6-BD16-7E522F7C0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B72D-E565-4B94-91E9-2B4D142861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95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CF5367-E879-9C7C-58CF-2F59C0B06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78CA-4603-4690-900A-FD54387C71E0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B299B-A4BF-8538-1581-118E502B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C0426-15D6-B56E-44A2-B61FE0D8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B72D-E565-4B94-91E9-2B4D142861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260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A779-FEE4-B4A8-912E-908E3468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1B45C-CCF5-5443-A11A-6AE43062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61E60-F8A9-A3A0-EF55-835EFB492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4A00E-12A7-57E3-BEF9-8C69432A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78CA-4603-4690-900A-FD54387C71E0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803A3-4A09-E027-4F30-C6ABB721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A4C46-CD25-6874-564D-1552E9F1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B72D-E565-4B94-91E9-2B4D142861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58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E174-63DB-71D2-B90D-DD02FE7A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051479-B09E-8B26-09C8-0C8DC0A3D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72029-5C94-ABAF-8692-696AE15AA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7F77A-153B-6801-8DED-96277B7BE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78CA-4603-4690-900A-FD54387C71E0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084F38-3BD3-6D3B-6E93-9C57AB71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28EDF-5CB8-0440-FF8D-FDD843CB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6B72D-E565-4B94-91E9-2B4D142861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709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CBA04-4ECC-36E0-3508-AF1D6549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D4DC9-31BF-BA32-5102-B378D67FF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7F660-032A-B0E0-3E51-B6B1892E6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678CA-4603-4690-900A-FD54387C71E0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E456D-BDFE-4505-3E7D-1A295396B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0598-A9E8-E061-9642-2C68306D2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6B72D-E565-4B94-91E9-2B4D1428614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Basic </a:t>
            </a:r>
            <a:r>
              <a:rPr lang="en-AU" dirty="0" err="1"/>
              <a:t>SparkSQL</a:t>
            </a:r>
            <a:r>
              <a:rPr lang="en-AU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2AA4850E-90AA-57CA-EFB1-BE36ABA1C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9219" y="620706"/>
            <a:ext cx="8924617" cy="691273"/>
          </a:xfrm>
        </p:spPr>
        <p:txBody>
          <a:bodyPr/>
          <a:lstStyle/>
          <a:p>
            <a:r>
              <a:rPr lang="en-AU" altLang="en-US" sz="2540"/>
              <a:t>User Defined Functions and Adding new Columns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ECFDF51F-9092-EDBE-9A15-D31851C7E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2180" y="1311979"/>
            <a:ext cx="8639467" cy="5459613"/>
          </a:xfrm>
        </p:spPr>
        <p:txBody>
          <a:bodyPr/>
          <a:lstStyle/>
          <a:p>
            <a:r>
              <a:rPr lang="en-AU" altLang="en-US" sz="2177"/>
              <a:t>Often when you write code you want to call a customized function.</a:t>
            </a:r>
          </a:p>
          <a:p>
            <a:r>
              <a:rPr lang="en-AU" altLang="en-US" sz="2177"/>
              <a:t>In the example below we want to add a new column which has the text in upper case</a:t>
            </a:r>
          </a:p>
        </p:txBody>
      </p:sp>
      <p:pic>
        <p:nvPicPr>
          <p:cNvPr id="60420" name="Picture 4">
            <a:extLst>
              <a:ext uri="{FF2B5EF4-FFF2-40B4-BE49-F238E27FC236}">
                <a16:creationId xmlns:a16="http://schemas.microsoft.com/office/drawing/2014/main" id="{14CB4C76-FB60-4139-5B80-3CC9F458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531" y="2318644"/>
            <a:ext cx="8056206" cy="4357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F6D7D3E9-F102-53E2-B1D4-A7CA0AFE5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/>
              <a:t>UDF Registration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F6C909BD-C8CD-201C-3633-A8260512B3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84188" y="1731063"/>
            <a:ext cx="8639467" cy="4922437"/>
          </a:xfrm>
        </p:spPr>
        <p:txBody>
          <a:bodyPr/>
          <a:lstStyle/>
          <a:p>
            <a:r>
              <a:rPr lang="en-AU" altLang="en-US" sz="2177"/>
              <a:t>You can register UDFs to use in SQL-based query expressions via UDFRegistration</a:t>
            </a:r>
          </a:p>
        </p:txBody>
      </p:sp>
      <p:pic>
        <p:nvPicPr>
          <p:cNvPr id="61444" name="Picture 3">
            <a:extLst>
              <a:ext uri="{FF2B5EF4-FFF2-40B4-BE49-F238E27FC236}">
                <a16:creationId xmlns:a16="http://schemas.microsoft.com/office/drawing/2014/main" id="{9CC7EF74-C4BE-1151-3B53-313688200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017" y="2835659"/>
            <a:ext cx="7076903" cy="2713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1A211010-090D-8A1B-F208-632D7287C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0940" y="554459"/>
            <a:ext cx="8141175" cy="691273"/>
          </a:xfrm>
        </p:spPr>
        <p:txBody>
          <a:bodyPr/>
          <a:lstStyle/>
          <a:p>
            <a:r>
              <a:rPr lang="en-US" altLang="en-US" sz="2903"/>
              <a:t>Creating Data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3AAB1-A857-566D-B6A4-B0BDA12A7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794" y="1239972"/>
            <a:ext cx="8639467" cy="5618029"/>
          </a:xfrm>
        </p:spPr>
        <p:txBody>
          <a:bodyPr>
            <a:normAutofit lnSpcReduction="10000"/>
          </a:bodyPr>
          <a:lstStyle/>
          <a:p>
            <a:pPr>
              <a:buFont typeface="StarSymbol" charset="0"/>
              <a:buChar char="●"/>
              <a:defRPr/>
            </a:pPr>
            <a:r>
              <a:rPr lang="en-US" sz="2177" dirty="0"/>
              <a:t>Assume the </a:t>
            </a:r>
            <a:r>
              <a:rPr lang="en-US" sz="2177" dirty="0" err="1">
                <a:solidFill>
                  <a:srgbClr val="FF0000"/>
                </a:solidFill>
              </a:rPr>
              <a:t>people.json</a:t>
            </a:r>
            <a:r>
              <a:rPr lang="en-US" sz="2177" dirty="0">
                <a:solidFill>
                  <a:srgbClr val="FF0000"/>
                </a:solidFill>
              </a:rPr>
              <a:t> </a:t>
            </a:r>
            <a:r>
              <a:rPr lang="en-US" sz="2177" dirty="0"/>
              <a:t>has the following information:</a:t>
            </a:r>
          </a:p>
          <a:p>
            <a:pPr marL="1293282" lvl="3" indent="0">
              <a:buNone/>
              <a:defRPr/>
            </a:pPr>
            <a:r>
              <a:rPr lang="en-US" sz="2177" dirty="0"/>
              <a:t>{"</a:t>
            </a:r>
            <a:r>
              <a:rPr lang="en-US" sz="2177" dirty="0" err="1"/>
              <a:t>name":"Michael</a:t>
            </a:r>
            <a:r>
              <a:rPr lang="en-US" sz="2177" dirty="0"/>
              <a:t>"}</a:t>
            </a:r>
          </a:p>
          <a:p>
            <a:pPr marL="1293282" lvl="3" indent="0">
              <a:buNone/>
              <a:defRPr/>
            </a:pPr>
            <a:r>
              <a:rPr lang="en-US" sz="2177" dirty="0"/>
              <a:t>{"</a:t>
            </a:r>
            <a:r>
              <a:rPr lang="en-US" sz="2177" dirty="0" err="1"/>
              <a:t>name":"Andy</a:t>
            </a:r>
            <a:r>
              <a:rPr lang="en-US" sz="2177" dirty="0"/>
              <a:t>", "age":30}</a:t>
            </a:r>
          </a:p>
          <a:p>
            <a:pPr marL="1293282" lvl="3" indent="0">
              <a:buNone/>
              <a:defRPr/>
            </a:pPr>
            <a:r>
              <a:rPr lang="en-US" sz="2177" dirty="0"/>
              <a:t>{"</a:t>
            </a:r>
            <a:r>
              <a:rPr lang="en-US" sz="2177" dirty="0" err="1"/>
              <a:t>name":"Justin</a:t>
            </a:r>
            <a:r>
              <a:rPr lang="en-US" sz="2177" dirty="0"/>
              <a:t>", "age":19}</a:t>
            </a:r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>
              <a:buFont typeface="StarSymbol" charset="0"/>
              <a:buChar char="●"/>
              <a:defRPr/>
            </a:pPr>
            <a:r>
              <a:rPr lang="en-US" sz="2177" dirty="0"/>
              <a:t>The code above reads a </a:t>
            </a:r>
            <a:r>
              <a:rPr lang="en-US" sz="2177" dirty="0" err="1"/>
              <a:t>json</a:t>
            </a:r>
            <a:r>
              <a:rPr lang="en-US" sz="2177" dirty="0"/>
              <a:t> into a </a:t>
            </a:r>
            <a:r>
              <a:rPr lang="en-US" sz="2177" dirty="0" err="1"/>
              <a:t>dataframe</a:t>
            </a:r>
            <a:r>
              <a:rPr lang="en-US" sz="2177" dirty="0"/>
              <a:t>. Spark is able to automatically infer the schema of the </a:t>
            </a:r>
            <a:r>
              <a:rPr lang="en-US" sz="2177" dirty="0" err="1"/>
              <a:t>json</a:t>
            </a:r>
            <a:r>
              <a:rPr lang="en-US" sz="2177" dirty="0"/>
              <a:t> by sampling the data.</a:t>
            </a:r>
          </a:p>
          <a:p>
            <a:pPr>
              <a:buFont typeface="StarSymbol" charset="0"/>
              <a:buChar char="●"/>
              <a:defRPr/>
            </a:pPr>
            <a:r>
              <a:rPr lang="en-US" sz="2177" dirty="0"/>
              <a:t>The </a:t>
            </a:r>
            <a:r>
              <a:rPr lang="en-US" sz="2177" dirty="0">
                <a:solidFill>
                  <a:srgbClr val="FF0000"/>
                </a:solidFill>
              </a:rPr>
              <a:t>show</a:t>
            </a:r>
            <a:r>
              <a:rPr lang="en-US" sz="2177" dirty="0"/>
              <a:t> function is use to display the contents of the </a:t>
            </a:r>
            <a:r>
              <a:rPr lang="en-US" sz="2177" dirty="0" err="1"/>
              <a:t>dataframe</a:t>
            </a:r>
            <a:r>
              <a:rPr lang="en-US" sz="2177" dirty="0"/>
              <a:t>.</a:t>
            </a:r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429174" indent="-311079">
              <a:buFont typeface="StarSymbol" charset="0"/>
              <a:buChar char="●"/>
              <a:defRPr/>
            </a:pPr>
            <a:endParaRPr lang="en-US" sz="2177" dirty="0"/>
          </a:p>
        </p:txBody>
      </p:sp>
      <p:pic>
        <p:nvPicPr>
          <p:cNvPr id="52228" name="Picture 8">
            <a:extLst>
              <a:ext uri="{FF2B5EF4-FFF2-40B4-BE49-F238E27FC236}">
                <a16:creationId xmlns:a16="http://schemas.microsoft.com/office/drawing/2014/main" id="{59E0F834-FF01-04FF-1B20-DAD5C2901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708" y="2645559"/>
            <a:ext cx="7854585" cy="2456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C21D66FF-98FF-30C0-F9CF-70EB04D86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0940" y="554459"/>
            <a:ext cx="8141175" cy="691273"/>
          </a:xfrm>
        </p:spPr>
        <p:txBody>
          <a:bodyPr/>
          <a:lstStyle/>
          <a:p>
            <a:r>
              <a:rPr lang="en-US" altLang="en-US" sz="2903"/>
              <a:t>Print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74D6-A2F3-8CEC-A4D3-8200701A9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794" y="1239972"/>
            <a:ext cx="8639467" cy="5618029"/>
          </a:xfrm>
        </p:spPr>
        <p:txBody>
          <a:bodyPr/>
          <a:lstStyle/>
          <a:p>
            <a:pPr>
              <a:buFont typeface="StarSymbol" charset="0"/>
              <a:buChar char="●"/>
              <a:defRPr/>
            </a:pPr>
            <a:r>
              <a:rPr lang="en-US" sz="2177" dirty="0"/>
              <a:t>Assume the </a:t>
            </a:r>
            <a:r>
              <a:rPr lang="en-US" sz="2177" dirty="0" err="1">
                <a:solidFill>
                  <a:srgbClr val="FF0000"/>
                </a:solidFill>
              </a:rPr>
              <a:t>people.json</a:t>
            </a:r>
            <a:r>
              <a:rPr lang="en-US" sz="2177" dirty="0">
                <a:solidFill>
                  <a:srgbClr val="FF0000"/>
                </a:solidFill>
              </a:rPr>
              <a:t> </a:t>
            </a:r>
            <a:r>
              <a:rPr lang="en-US" sz="2177" dirty="0"/>
              <a:t>has the following information:</a:t>
            </a:r>
          </a:p>
          <a:p>
            <a:pPr marL="1293282" lvl="3" indent="0">
              <a:buNone/>
              <a:defRPr/>
            </a:pPr>
            <a:r>
              <a:rPr lang="en-US" sz="2177" dirty="0"/>
              <a:t>{"</a:t>
            </a:r>
            <a:r>
              <a:rPr lang="en-US" sz="2177" dirty="0" err="1"/>
              <a:t>name":"Michael</a:t>
            </a:r>
            <a:r>
              <a:rPr lang="en-US" sz="2177" dirty="0"/>
              <a:t>"}</a:t>
            </a:r>
          </a:p>
          <a:p>
            <a:pPr marL="1293282" lvl="3" indent="0">
              <a:buNone/>
              <a:defRPr/>
            </a:pPr>
            <a:r>
              <a:rPr lang="en-US" sz="2177" dirty="0"/>
              <a:t>{"</a:t>
            </a:r>
            <a:r>
              <a:rPr lang="en-US" sz="2177" dirty="0" err="1"/>
              <a:t>name":"Andy</a:t>
            </a:r>
            <a:r>
              <a:rPr lang="en-US" sz="2177" dirty="0"/>
              <a:t>", "age":30}</a:t>
            </a:r>
          </a:p>
          <a:p>
            <a:pPr marL="1293282" lvl="3" indent="0">
              <a:buNone/>
              <a:defRPr/>
            </a:pPr>
            <a:r>
              <a:rPr lang="en-US" sz="2177" dirty="0"/>
              <a:t>{"</a:t>
            </a:r>
            <a:r>
              <a:rPr lang="en-US" sz="2177" dirty="0" err="1"/>
              <a:t>name":"Justin</a:t>
            </a:r>
            <a:r>
              <a:rPr lang="en-US" sz="2177" dirty="0"/>
              <a:t>", "age":19}</a:t>
            </a:r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>
              <a:buFont typeface="StarSymbol" charset="0"/>
              <a:buChar char="●"/>
              <a:defRPr/>
            </a:pPr>
            <a:r>
              <a:rPr lang="en-US" sz="2177" dirty="0"/>
              <a:t>The code above prints out the schema that spark has inferred for the </a:t>
            </a:r>
            <a:r>
              <a:rPr lang="en-US" sz="2177" dirty="0" err="1"/>
              <a:t>json</a:t>
            </a:r>
            <a:r>
              <a:rPr lang="en-US" sz="2177" dirty="0"/>
              <a:t> file.</a:t>
            </a:r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429174" indent="-311079">
              <a:buFont typeface="StarSymbol" charset="0"/>
              <a:buChar char="●"/>
              <a:defRPr/>
            </a:pPr>
            <a:endParaRPr lang="en-US" sz="2177" dirty="0"/>
          </a:p>
        </p:txBody>
      </p:sp>
      <p:pic>
        <p:nvPicPr>
          <p:cNvPr id="53252" name="Picture 3">
            <a:extLst>
              <a:ext uri="{FF2B5EF4-FFF2-40B4-BE49-F238E27FC236}">
                <a16:creationId xmlns:a16="http://schemas.microsoft.com/office/drawing/2014/main" id="{40C3E246-3D45-B970-C634-0DAFFD339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319" y="3102086"/>
            <a:ext cx="8367278" cy="1699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6AC76B33-71B3-3490-23A8-8ABDA348DB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0940" y="465170"/>
            <a:ext cx="8141175" cy="691273"/>
          </a:xfrm>
        </p:spPr>
        <p:txBody>
          <a:bodyPr/>
          <a:lstStyle/>
          <a:p>
            <a:r>
              <a:rPr lang="en-US" altLang="en-US" sz="2903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570C-4FCA-8749-9270-A882D39C5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794" y="985064"/>
            <a:ext cx="8639467" cy="5618030"/>
          </a:xfrm>
        </p:spPr>
        <p:txBody>
          <a:bodyPr/>
          <a:lstStyle/>
          <a:p>
            <a:pPr>
              <a:buFont typeface="StarSymbol" charset="0"/>
              <a:buChar char="●"/>
              <a:defRPr/>
            </a:pPr>
            <a:r>
              <a:rPr lang="en-US" sz="2177" dirty="0"/>
              <a:t>Assume the </a:t>
            </a:r>
            <a:r>
              <a:rPr lang="en-US" sz="2177" dirty="0" err="1">
                <a:solidFill>
                  <a:srgbClr val="FF0000"/>
                </a:solidFill>
              </a:rPr>
              <a:t>people.json</a:t>
            </a:r>
            <a:r>
              <a:rPr lang="en-US" sz="2177" dirty="0">
                <a:solidFill>
                  <a:srgbClr val="FF0000"/>
                </a:solidFill>
              </a:rPr>
              <a:t> </a:t>
            </a:r>
            <a:r>
              <a:rPr lang="en-US" sz="2177" dirty="0"/>
              <a:t>has the following information:</a:t>
            </a:r>
          </a:p>
          <a:p>
            <a:pPr marL="1293282" lvl="3" indent="0">
              <a:buNone/>
              <a:defRPr/>
            </a:pPr>
            <a:r>
              <a:rPr lang="en-US" sz="2177" dirty="0"/>
              <a:t>{"</a:t>
            </a:r>
            <a:r>
              <a:rPr lang="en-US" sz="2177" dirty="0" err="1"/>
              <a:t>name":"Michael</a:t>
            </a:r>
            <a:r>
              <a:rPr lang="en-US" sz="2177" dirty="0"/>
              <a:t>"}</a:t>
            </a:r>
          </a:p>
          <a:p>
            <a:pPr marL="1293282" lvl="3" indent="0">
              <a:buNone/>
              <a:defRPr/>
            </a:pPr>
            <a:r>
              <a:rPr lang="en-US" sz="2177" dirty="0"/>
              <a:t>{"</a:t>
            </a:r>
            <a:r>
              <a:rPr lang="en-US" sz="2177" dirty="0" err="1"/>
              <a:t>name":"Andy</a:t>
            </a:r>
            <a:r>
              <a:rPr lang="en-US" sz="2177" dirty="0"/>
              <a:t>", "age":30}</a:t>
            </a:r>
          </a:p>
          <a:p>
            <a:pPr marL="1293282" lvl="3" indent="0">
              <a:buNone/>
              <a:defRPr/>
            </a:pPr>
            <a:r>
              <a:rPr lang="en-US" sz="2177" dirty="0"/>
              <a:t>{"</a:t>
            </a:r>
            <a:r>
              <a:rPr lang="en-US" sz="2177" dirty="0" err="1"/>
              <a:t>name":"Justin</a:t>
            </a:r>
            <a:r>
              <a:rPr lang="en-US" sz="2177" dirty="0"/>
              <a:t>", "age":19}</a:t>
            </a:r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18095" indent="0">
              <a:buNone/>
              <a:defRPr/>
            </a:pPr>
            <a:endParaRPr lang="en-US" sz="2177" dirty="0"/>
          </a:p>
        </p:txBody>
      </p:sp>
      <p:pic>
        <p:nvPicPr>
          <p:cNvPr id="54276" name="Picture 1">
            <a:extLst>
              <a:ext uri="{FF2B5EF4-FFF2-40B4-BE49-F238E27FC236}">
                <a16:creationId xmlns:a16="http://schemas.microsoft.com/office/drawing/2014/main" id="{19AECA41-74F7-4525-0890-2AFAC58C7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940" y="2383451"/>
            <a:ext cx="3957535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3">
            <a:extLst>
              <a:ext uri="{FF2B5EF4-FFF2-40B4-BE49-F238E27FC236}">
                <a16:creationId xmlns:a16="http://schemas.microsoft.com/office/drawing/2014/main" id="{1D8FF804-72BE-0FCD-20A7-411FC95DF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940" y="4637288"/>
            <a:ext cx="5530181" cy="22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621116A3-0EC3-6EC5-344B-85BEB2265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0940" y="465170"/>
            <a:ext cx="8141175" cy="691273"/>
          </a:xfrm>
        </p:spPr>
        <p:txBody>
          <a:bodyPr/>
          <a:lstStyle/>
          <a:p>
            <a:r>
              <a:rPr lang="en-US" altLang="en-US" sz="2903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1B46E-343D-7056-1CA9-80D9CCF3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794" y="1156443"/>
            <a:ext cx="8639467" cy="5618029"/>
          </a:xfrm>
        </p:spPr>
        <p:txBody>
          <a:bodyPr/>
          <a:lstStyle/>
          <a:p>
            <a:pPr>
              <a:buFont typeface="StarSymbol" charset="0"/>
              <a:buChar char="●"/>
              <a:defRPr/>
            </a:pPr>
            <a:r>
              <a:rPr lang="en-US" sz="2177" dirty="0"/>
              <a:t>Assume the </a:t>
            </a:r>
            <a:r>
              <a:rPr lang="en-US" sz="2177" dirty="0" err="1">
                <a:solidFill>
                  <a:srgbClr val="FF0000"/>
                </a:solidFill>
              </a:rPr>
              <a:t>people.json</a:t>
            </a:r>
            <a:r>
              <a:rPr lang="en-US" sz="2177" dirty="0">
                <a:solidFill>
                  <a:srgbClr val="FF0000"/>
                </a:solidFill>
              </a:rPr>
              <a:t> </a:t>
            </a:r>
            <a:r>
              <a:rPr lang="en-US" sz="2177" dirty="0"/>
              <a:t>has the following information:</a:t>
            </a:r>
          </a:p>
          <a:p>
            <a:pPr marL="1293282" lvl="3" indent="0">
              <a:buNone/>
              <a:defRPr/>
            </a:pPr>
            <a:r>
              <a:rPr lang="en-US" sz="2177" dirty="0"/>
              <a:t>{"</a:t>
            </a:r>
            <a:r>
              <a:rPr lang="en-US" sz="2177" dirty="0" err="1"/>
              <a:t>name":"Michael</a:t>
            </a:r>
            <a:r>
              <a:rPr lang="en-US" sz="2177" dirty="0"/>
              <a:t>"}</a:t>
            </a:r>
          </a:p>
          <a:p>
            <a:pPr marL="1293282" lvl="3" indent="0">
              <a:buNone/>
              <a:defRPr/>
            </a:pPr>
            <a:r>
              <a:rPr lang="en-US" sz="2177" dirty="0"/>
              <a:t>{"</a:t>
            </a:r>
            <a:r>
              <a:rPr lang="en-US" sz="2177" dirty="0" err="1"/>
              <a:t>name":"Andy</a:t>
            </a:r>
            <a:r>
              <a:rPr lang="en-US" sz="2177" dirty="0"/>
              <a:t>", "age":30}</a:t>
            </a:r>
          </a:p>
          <a:p>
            <a:pPr marL="1293282" lvl="3" indent="0">
              <a:buNone/>
              <a:defRPr/>
            </a:pPr>
            <a:r>
              <a:rPr lang="en-US" sz="2177" dirty="0"/>
              <a:t>{"</a:t>
            </a:r>
            <a:r>
              <a:rPr lang="en-US" sz="2177" dirty="0" err="1"/>
              <a:t>name":"Justin</a:t>
            </a:r>
            <a:r>
              <a:rPr lang="en-US" sz="2177" dirty="0"/>
              <a:t>", "age":19}</a:t>
            </a:r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18095" indent="0">
              <a:buNone/>
              <a:defRPr/>
            </a:pPr>
            <a:endParaRPr lang="en-US" sz="2177" dirty="0"/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id="{A08F3E65-1569-D11E-64D2-1BF240E85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071" y="3002717"/>
            <a:ext cx="3516849" cy="1754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C9E599DB-B12C-AD37-D645-F509EEFBD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0940" y="465170"/>
            <a:ext cx="8141175" cy="691273"/>
          </a:xfrm>
        </p:spPr>
        <p:txBody>
          <a:bodyPr/>
          <a:lstStyle/>
          <a:p>
            <a:r>
              <a:rPr lang="en-US" altLang="en-US" sz="2903"/>
              <a:t>groupBy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80D52-4F4D-CA46-6063-E2AB2627B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794" y="1156443"/>
            <a:ext cx="8639467" cy="5618029"/>
          </a:xfrm>
        </p:spPr>
        <p:txBody>
          <a:bodyPr/>
          <a:lstStyle/>
          <a:p>
            <a:pPr>
              <a:buFont typeface="StarSymbol" charset="0"/>
              <a:buChar char="●"/>
              <a:defRPr/>
            </a:pPr>
            <a:r>
              <a:rPr lang="en-US" sz="2177" dirty="0"/>
              <a:t>Assume the </a:t>
            </a:r>
            <a:r>
              <a:rPr lang="en-US" sz="2177" dirty="0" err="1">
                <a:solidFill>
                  <a:srgbClr val="FF0000"/>
                </a:solidFill>
              </a:rPr>
              <a:t>people.json</a:t>
            </a:r>
            <a:r>
              <a:rPr lang="en-US" sz="2177" dirty="0">
                <a:solidFill>
                  <a:srgbClr val="FF0000"/>
                </a:solidFill>
              </a:rPr>
              <a:t> </a:t>
            </a:r>
            <a:r>
              <a:rPr lang="en-US" sz="2177" dirty="0"/>
              <a:t>has the following information:</a:t>
            </a:r>
          </a:p>
          <a:p>
            <a:pPr marL="1293282" lvl="3" indent="0">
              <a:buNone/>
              <a:defRPr/>
            </a:pPr>
            <a:r>
              <a:rPr lang="en-US" sz="2177" dirty="0"/>
              <a:t>{"</a:t>
            </a:r>
            <a:r>
              <a:rPr lang="en-US" sz="2177" dirty="0" err="1"/>
              <a:t>name":"Michael</a:t>
            </a:r>
            <a:r>
              <a:rPr lang="en-US" sz="2177" dirty="0"/>
              <a:t>"}</a:t>
            </a:r>
          </a:p>
          <a:p>
            <a:pPr marL="1293282" lvl="3" indent="0">
              <a:buNone/>
              <a:defRPr/>
            </a:pPr>
            <a:r>
              <a:rPr lang="en-US" sz="2177" dirty="0"/>
              <a:t>{"</a:t>
            </a:r>
            <a:r>
              <a:rPr lang="en-US" sz="2177" dirty="0" err="1"/>
              <a:t>name":"Andy</a:t>
            </a:r>
            <a:r>
              <a:rPr lang="en-US" sz="2177" dirty="0"/>
              <a:t>", "age":30}</a:t>
            </a:r>
          </a:p>
          <a:p>
            <a:pPr marL="1293282" lvl="3" indent="0">
              <a:buNone/>
              <a:defRPr/>
            </a:pPr>
            <a:r>
              <a:rPr lang="en-US" sz="2177" dirty="0"/>
              <a:t>{"</a:t>
            </a:r>
            <a:r>
              <a:rPr lang="en-US" sz="2177" dirty="0" err="1"/>
              <a:t>name":"Justin</a:t>
            </a:r>
            <a:r>
              <a:rPr lang="en-US" sz="2177" dirty="0"/>
              <a:t>", "age":19}</a:t>
            </a:r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18095" indent="0">
              <a:buNone/>
              <a:defRPr/>
            </a:pPr>
            <a:endParaRPr lang="en-US" sz="2177" dirty="0"/>
          </a:p>
        </p:txBody>
      </p:sp>
      <p:pic>
        <p:nvPicPr>
          <p:cNvPr id="56324" name="Picture 1">
            <a:extLst>
              <a:ext uri="{FF2B5EF4-FFF2-40B4-BE49-F238E27FC236}">
                <a16:creationId xmlns:a16="http://schemas.microsoft.com/office/drawing/2014/main" id="{31E847E5-12DE-31E5-49B5-FD0F7BC9D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07" y="3168334"/>
            <a:ext cx="4000740" cy="2237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EBD2DC2F-E4D0-0AD5-3E32-B18483955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554459"/>
            <a:ext cx="8141174" cy="691273"/>
          </a:xfrm>
        </p:spPr>
        <p:txBody>
          <a:bodyPr/>
          <a:lstStyle/>
          <a:p>
            <a:r>
              <a:rPr lang="en-AU" altLang="en-US" sz="2903"/>
              <a:t>Running SQL Queries Programmatically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2FF7D8-56EB-3E36-9890-FB81D3063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1794" y="1404149"/>
            <a:ext cx="8639467" cy="5370323"/>
          </a:xfrm>
        </p:spPr>
        <p:txBody>
          <a:bodyPr/>
          <a:lstStyle/>
          <a:p>
            <a:pPr>
              <a:buFont typeface="StarSymbol" charset="0"/>
              <a:buChar char="●"/>
              <a:defRPr/>
            </a:pPr>
            <a:r>
              <a:rPr lang="en-US" sz="2177" dirty="0"/>
              <a:t>Assume the </a:t>
            </a:r>
            <a:r>
              <a:rPr lang="en-US" sz="2177" dirty="0" err="1">
                <a:solidFill>
                  <a:srgbClr val="FF0000"/>
                </a:solidFill>
              </a:rPr>
              <a:t>people.json</a:t>
            </a:r>
            <a:r>
              <a:rPr lang="en-US" sz="2177" dirty="0">
                <a:solidFill>
                  <a:srgbClr val="FF0000"/>
                </a:solidFill>
              </a:rPr>
              <a:t> </a:t>
            </a:r>
            <a:r>
              <a:rPr lang="en-US" sz="2177" dirty="0"/>
              <a:t>has the following information:</a:t>
            </a:r>
          </a:p>
          <a:p>
            <a:pPr marL="1293282" lvl="3" indent="0">
              <a:buNone/>
              <a:defRPr/>
            </a:pPr>
            <a:r>
              <a:rPr lang="en-US" sz="2177" dirty="0"/>
              <a:t>{"</a:t>
            </a:r>
            <a:r>
              <a:rPr lang="en-US" sz="2177" dirty="0" err="1"/>
              <a:t>name":"Michael</a:t>
            </a:r>
            <a:r>
              <a:rPr lang="en-US" sz="2177" dirty="0"/>
              <a:t>"}</a:t>
            </a:r>
          </a:p>
          <a:p>
            <a:pPr marL="1293282" lvl="3" indent="0">
              <a:buNone/>
              <a:defRPr/>
            </a:pPr>
            <a:r>
              <a:rPr lang="en-US" sz="2177" dirty="0"/>
              <a:t>{"</a:t>
            </a:r>
            <a:r>
              <a:rPr lang="en-US" sz="2177" dirty="0" err="1"/>
              <a:t>name":"Andy</a:t>
            </a:r>
            <a:r>
              <a:rPr lang="en-US" sz="2177" dirty="0"/>
              <a:t>", "age":30}</a:t>
            </a:r>
          </a:p>
          <a:p>
            <a:pPr marL="1293282" lvl="3" indent="0">
              <a:buNone/>
              <a:defRPr/>
            </a:pPr>
            <a:r>
              <a:rPr lang="en-US" sz="2177" dirty="0"/>
              <a:t>{"</a:t>
            </a:r>
            <a:r>
              <a:rPr lang="en-US" sz="2177" dirty="0" err="1"/>
              <a:t>name":"Justin</a:t>
            </a:r>
            <a:r>
              <a:rPr lang="en-US" sz="2177" dirty="0"/>
              <a:t>", "age":19}</a:t>
            </a:r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18095" indent="0">
              <a:buNone/>
              <a:defRPr/>
            </a:pPr>
            <a:endParaRPr lang="en-US" sz="2177" dirty="0"/>
          </a:p>
        </p:txBody>
      </p:sp>
      <p:pic>
        <p:nvPicPr>
          <p:cNvPr id="57348" name="Picture 4">
            <a:extLst>
              <a:ext uri="{FF2B5EF4-FFF2-40B4-BE49-F238E27FC236}">
                <a16:creationId xmlns:a16="http://schemas.microsoft.com/office/drawing/2014/main" id="{3EA1285C-24B5-0FD0-F0F6-73671197C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157" y="2971033"/>
            <a:ext cx="5633871" cy="282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A7A1E4AF-AB5C-3813-16C2-68489636A4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554459"/>
            <a:ext cx="8141174" cy="691273"/>
          </a:xfrm>
        </p:spPr>
        <p:txBody>
          <a:bodyPr/>
          <a:lstStyle/>
          <a:p>
            <a:r>
              <a:rPr lang="en-AU" altLang="en-US" sz="2903" b="1"/>
              <a:t>Global Temporary View</a:t>
            </a:r>
            <a:endParaRPr lang="en-AU" altLang="en-US" sz="2903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97CF33-242A-E5AA-B640-5F26B6AA6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188" y="1245732"/>
            <a:ext cx="8639467" cy="5370323"/>
          </a:xfrm>
        </p:spPr>
        <p:txBody>
          <a:bodyPr/>
          <a:lstStyle/>
          <a:p>
            <a:pPr>
              <a:buFont typeface="StarSymbol" charset="0"/>
              <a:buChar char="●"/>
              <a:defRPr/>
            </a:pPr>
            <a:r>
              <a:rPr lang="en-US" sz="1633" dirty="0"/>
              <a:t>Temporary views such as that shown in the previous slide will only exist during the session.</a:t>
            </a:r>
          </a:p>
          <a:p>
            <a:pPr>
              <a:buFont typeface="StarSymbol" charset="0"/>
              <a:buChar char="●"/>
              <a:defRPr/>
            </a:pPr>
            <a:r>
              <a:rPr lang="en-US" sz="1633" dirty="0"/>
              <a:t>Global temporal views can be used to keep </a:t>
            </a:r>
            <a:r>
              <a:rPr lang="en-US" sz="1633" dirty="0" err="1"/>
              <a:t>dataframes</a:t>
            </a:r>
            <a:r>
              <a:rPr lang="en-US" sz="1633" dirty="0"/>
              <a:t> across sessions. </a:t>
            </a:r>
          </a:p>
          <a:p>
            <a:pPr lvl="1">
              <a:buFont typeface="StarSymbol" charset="0"/>
              <a:buChar char="●"/>
              <a:defRPr/>
            </a:pPr>
            <a:r>
              <a:rPr lang="en-US" sz="1633" dirty="0"/>
              <a:t>Like in Hive, when you end a session, the table still stays in the database.</a:t>
            </a:r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293282" lvl="3" indent="0">
              <a:buNone/>
              <a:defRPr/>
            </a:pPr>
            <a:endParaRPr lang="en-US" sz="2177" dirty="0"/>
          </a:p>
          <a:p>
            <a:pPr marL="118095" indent="0">
              <a:buNone/>
              <a:defRPr/>
            </a:pPr>
            <a:endParaRPr lang="en-US" sz="2177" dirty="0"/>
          </a:p>
        </p:txBody>
      </p:sp>
      <p:pic>
        <p:nvPicPr>
          <p:cNvPr id="58372" name="Picture 2">
            <a:extLst>
              <a:ext uri="{FF2B5EF4-FFF2-40B4-BE49-F238E27FC236}">
                <a16:creationId xmlns:a16="http://schemas.microsoft.com/office/drawing/2014/main" id="{A63C56EB-BB8D-EA73-F5F6-30EF5F003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963" y="2449698"/>
            <a:ext cx="7315968" cy="431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4B2C66AB-1B24-0438-8C96-AD3786A99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0940" y="496853"/>
            <a:ext cx="8141175" cy="691273"/>
          </a:xfrm>
        </p:spPr>
        <p:txBody>
          <a:bodyPr/>
          <a:lstStyle/>
          <a:p>
            <a:r>
              <a:rPr lang="en-AU" altLang="en-US" sz="3266"/>
              <a:t>Aggregation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BBA75726-955F-7111-BBA7-A3F834F06F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37923" y="1208288"/>
            <a:ext cx="8639467" cy="4922437"/>
          </a:xfrm>
        </p:spPr>
        <p:txBody>
          <a:bodyPr>
            <a:normAutofit fontScale="85000" lnSpcReduction="20000"/>
          </a:bodyPr>
          <a:lstStyle/>
          <a:p>
            <a:r>
              <a:rPr lang="en-AU" altLang="en-US" sz="1814"/>
              <a:t>Inside the </a:t>
            </a:r>
            <a:r>
              <a:rPr lang="en-AU" altLang="en-US" sz="1814">
                <a:solidFill>
                  <a:srgbClr val="FF0000"/>
                </a:solidFill>
              </a:rPr>
              <a:t>RelationalGroupedDataset</a:t>
            </a:r>
            <a:r>
              <a:rPr lang="en-AU" altLang="en-US" sz="1814"/>
              <a:t> class there is a function method called </a:t>
            </a:r>
            <a:r>
              <a:rPr lang="en-AU" altLang="en-US" sz="1814">
                <a:solidFill>
                  <a:srgbClr val="FF0000"/>
                </a:solidFill>
              </a:rPr>
              <a:t>agg</a:t>
            </a:r>
            <a:r>
              <a:rPr lang="en-AU" altLang="en-US" sz="1814"/>
              <a:t> that can be used to return different types of aggregations.</a:t>
            </a:r>
          </a:p>
          <a:p>
            <a:endParaRPr lang="en-AU" altLang="en-US" sz="1814"/>
          </a:p>
          <a:p>
            <a:endParaRPr lang="en-AU" altLang="en-US" sz="1814"/>
          </a:p>
          <a:p>
            <a:endParaRPr lang="en-AU" altLang="en-US" sz="1814"/>
          </a:p>
          <a:p>
            <a:endParaRPr lang="en-AU" altLang="en-US" sz="1814"/>
          </a:p>
          <a:p>
            <a:endParaRPr lang="en-AU" altLang="en-US" sz="1814"/>
          </a:p>
          <a:p>
            <a:endParaRPr lang="en-AU" altLang="en-US" sz="1814"/>
          </a:p>
          <a:p>
            <a:endParaRPr lang="en-AU" altLang="en-US" sz="1814"/>
          </a:p>
          <a:p>
            <a:endParaRPr lang="en-AU" altLang="en-US" sz="1814"/>
          </a:p>
          <a:p>
            <a:endParaRPr lang="en-AU" altLang="en-US" sz="1814"/>
          </a:p>
          <a:p>
            <a:endParaRPr lang="en-AU" altLang="en-US" sz="1814"/>
          </a:p>
          <a:p>
            <a:r>
              <a:rPr lang="en-AU" altLang="en-US" sz="1814"/>
              <a:t>The above example shows how to compute multiple types of aggregation for each group.</a:t>
            </a:r>
          </a:p>
          <a:p>
            <a:pPr lvl="1"/>
            <a:r>
              <a:rPr lang="en-AU" altLang="en-US" sz="1814"/>
              <a:t>In the above case, we first group by “department”. For each department we compute the maximum age, the total expenses and the average salary.</a:t>
            </a:r>
          </a:p>
          <a:p>
            <a:pPr lvl="1"/>
            <a:endParaRPr lang="en-AU" altLang="en-US" sz="1814"/>
          </a:p>
          <a:p>
            <a:r>
              <a:rPr lang="en-AU" altLang="en-US" sz="1633"/>
              <a:t>For more API calls for the </a:t>
            </a:r>
            <a:r>
              <a:rPr lang="en-AU" altLang="en-US" sz="1633">
                <a:solidFill>
                  <a:srgbClr val="FF0000"/>
                </a:solidFill>
              </a:rPr>
              <a:t>RelationalGroupedDataset</a:t>
            </a:r>
            <a:r>
              <a:rPr lang="en-AU" altLang="en-US" sz="1633"/>
              <a:t> class see the link below:</a:t>
            </a:r>
          </a:p>
          <a:p>
            <a:pPr lvl="1"/>
            <a:r>
              <a:rPr lang="en-AU" altLang="en-US" sz="1633"/>
              <a:t>https://spark.apache.org/docs/2.0.1/api/java/org/apache/spark/sql/RelationalGroupedDataset.html</a:t>
            </a:r>
          </a:p>
          <a:p>
            <a:endParaRPr lang="en-AU" altLang="en-US" sz="1814"/>
          </a:p>
          <a:p>
            <a:endParaRPr lang="en-AU" altLang="en-US" sz="1814"/>
          </a:p>
          <a:p>
            <a:endParaRPr lang="en-AU" altLang="en-US" sz="1814"/>
          </a:p>
        </p:txBody>
      </p:sp>
      <p:pic>
        <p:nvPicPr>
          <p:cNvPr id="59396" name="Picture 4">
            <a:extLst>
              <a:ext uri="{FF2B5EF4-FFF2-40B4-BE49-F238E27FC236}">
                <a16:creationId xmlns:a16="http://schemas.microsoft.com/office/drawing/2014/main" id="{60640C50-C120-45C1-9FB9-01086F816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940" y="1899561"/>
            <a:ext cx="8260707" cy="2393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AF545A7-E473-450E-9F12-B90C4A5D0999}"/>
</file>

<file path=customXml/itemProps2.xml><?xml version="1.0" encoding="utf-8"?>
<ds:datastoreItem xmlns:ds="http://schemas.openxmlformats.org/officeDocument/2006/customXml" ds:itemID="{A1CD834B-E95B-42B7-9A16-3121BC779DCA}"/>
</file>

<file path=customXml/itemProps3.xml><?xml version="1.0" encoding="utf-8"?>
<ds:datastoreItem xmlns:ds="http://schemas.openxmlformats.org/officeDocument/2006/customXml" ds:itemID="{37D0B6BF-79BB-4DF2-92B8-EFE90F7554E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Office PowerPoint</Application>
  <PresentationFormat>Widescreen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Roboto</vt:lpstr>
      <vt:lpstr>Roboto Condensed</vt:lpstr>
      <vt:lpstr>StarSymbol</vt:lpstr>
      <vt:lpstr>Office Theme</vt:lpstr>
      <vt:lpstr>Basic SparkSQL operations</vt:lpstr>
      <vt:lpstr>Creating Data Frames</vt:lpstr>
      <vt:lpstr>Print Schema</vt:lpstr>
      <vt:lpstr>Select</vt:lpstr>
      <vt:lpstr>Filter</vt:lpstr>
      <vt:lpstr>groupBy</vt:lpstr>
      <vt:lpstr>Running SQL Queries Programmatically</vt:lpstr>
      <vt:lpstr>Global Temporary View</vt:lpstr>
      <vt:lpstr>Aggregation</vt:lpstr>
      <vt:lpstr>User Defined Functions and Adding new Columns</vt:lpstr>
      <vt:lpstr>UDF Registration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SparkSQL operations</dc:title>
  <dc:creator>Butler, Kylie</dc:creator>
  <cp:lastModifiedBy>Butler, Kylie</cp:lastModifiedBy>
  <cp:revision>1</cp:revision>
  <dcterms:created xsi:type="dcterms:W3CDTF">2022-08-29T03:30:46Z</dcterms:created>
  <dcterms:modified xsi:type="dcterms:W3CDTF">2022-08-29T03:31:26Z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