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6" r:id="rId2"/>
    <p:sldId id="445" r:id="rId3"/>
    <p:sldId id="447" r:id="rId4"/>
    <p:sldId id="44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C3FBD-EC5F-E16C-E53F-50E548DC3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0C596E-3315-888D-2627-4AAF22E852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0E5DC6-CCC6-B59D-E040-8DAFF958B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DD93-264D-4863-A34D-F2DF82CBBB74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8829B-1CA7-47E7-F73E-2A5FA84CC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9F02B4-6E8F-AC98-CCBF-04F6B3BDD2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3C40-CD1D-49C7-9633-A68EBF73B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90560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07957-99B8-A577-8DCE-44AE54B96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EE7B16-BF07-7F6C-9EB9-6A2B68F434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08226-11D8-D12A-6BE4-F44BF6CED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DD93-264D-4863-A34D-F2DF82CBBB74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03F5C-79F5-6AE8-C812-3EFD078236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89CEF-6581-4BB1-F5B7-76DA2FBA2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3C40-CD1D-49C7-9633-A68EBF73B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737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218FA1-7963-A308-CBA9-534CC2D7B5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1B67DB-F283-2258-5CEF-AE5BF1A28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BDF60-1DF4-6639-E616-6425F743E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DD93-264D-4863-A34D-F2DF82CBBB74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42628-F171-E424-2FA8-47DE12716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60E9F3-2E3A-6A2D-35F4-E36AA42DE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3C40-CD1D-49C7-9633-A68EBF73B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3398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08121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DA780E-8F5F-2835-E32C-A571E198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6C4D3-EDDC-30B5-9393-E449B74608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B03F2E-428B-5F18-8FDC-2562688DB9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DD93-264D-4863-A34D-F2DF82CBBB74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69CFE-5882-A5DE-AE6F-52A11BAC8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96E97-8E91-7B16-9766-8C77D243A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3C40-CD1D-49C7-9633-A68EBF73B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583708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1AA5C4-7951-998D-3B4D-FD80F2ED4F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9E195-C58B-C6F6-A1D2-4A56AF394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E6D15-2B1E-E0AC-CD3F-52B618FA95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DD93-264D-4863-A34D-F2DF82CBBB74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66427A-607C-1F84-C790-0041D1A71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59D45-7B37-40DC-072B-0F1C0DF45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3C40-CD1D-49C7-9633-A68EBF73B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59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4D49A-EF9B-3E4D-649A-F1A17B18E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C501DD-6F92-AA48-E18D-2B832E5D56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941FC3-8A53-E6D8-BD39-30B7026AC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1C7A3-1CE9-2CA5-0165-70955DE6A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DD93-264D-4863-A34D-F2DF82CBBB74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531D11-38FF-6B98-76F6-34F15CBC14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51647-3595-6F41-777E-0D26F9F7D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3C40-CD1D-49C7-9633-A68EBF73B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278053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3B73F-E35E-13A2-51AE-FD47F2D50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30DB33-6DC9-B7ED-AF83-461F67C287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6FE59-5ED1-42E8-99F3-4B6B7FA3AC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1B6871-DD50-1AE1-362B-504F392D4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0CD89-26BA-CF1A-85E3-5D6FA0F153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3F1FBD-A600-F5AF-E14B-20967A09F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DD93-264D-4863-A34D-F2DF82CBBB74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22927-5ECB-DD3C-9BFD-6730AE131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B6EEC17-4F74-6487-03AC-2BED2C832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3C40-CD1D-49C7-9633-A68EBF73B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76739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BE960-04BB-0412-CE5F-92A8862A9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7FDB79-1A34-4529-63CE-1C945C855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DD93-264D-4863-A34D-F2DF82CBBB74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CF356F-61D5-0F44-A23E-9F3C33C05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333E83-9608-1DDA-AF1D-AD4363BF9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3C40-CD1D-49C7-9633-A68EBF73B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011530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7C50EF-E2DF-4C5A-4B01-52463FC84C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DD93-264D-4863-A34D-F2DF82CBBB74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4C1CBE-9FF7-E8D9-1FB4-31174B385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C2082B-D617-BB06-D360-F00B30ED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3C40-CD1D-49C7-9633-A68EBF73B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52477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5CB5E-07A4-D4FF-BA61-E88114426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35189-A503-41C6-09D4-3C491B9806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6775D-E8FF-CC86-7ECD-3E3764EDC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0E9D11-4696-8691-0AE4-5034997AD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DD93-264D-4863-A34D-F2DF82CBBB74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3A9B8F-8E94-771A-1C74-039544068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2BB4F-73F1-AF07-E7E4-22827D40B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3C40-CD1D-49C7-9633-A68EBF73B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75048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2D307-D28B-586C-DADF-B2A68CF93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55B49B-4364-ABEF-C331-82A4BFE832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7F760F-F442-1BE8-414B-9228F1047D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A298A7-FFBA-C293-3677-3E51AC445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BDD93-264D-4863-A34D-F2DF82CBBB74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018311-A6B8-F2C7-EE2C-A6293ACD4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594BD-212A-4975-53B1-B2AE7DD8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683C40-CD1D-49C7-9633-A68EBF73B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2938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39B8B6C-B3E1-3597-4549-398B6814B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02AA38-BC5C-E6C8-85C6-2C2CE18AF0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5D801D-3006-373A-9248-346E6672F9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BDD93-264D-4863-A34D-F2DF82CBBB74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C548BE-9982-C51F-A4ED-510EC85B1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91488-2508-0A18-CF3D-408FF89A7D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683C40-CD1D-49C7-9633-A68EBF73B2C6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56976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Horizontal partitioning and bucketing in </a:t>
            </a:r>
            <a:r>
              <a:rPr lang="en-AU" dirty="0" err="1"/>
              <a:t>SparkSQL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36736888-70BB-489B-F04D-B420728088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6296" y="529976"/>
            <a:ext cx="8141174" cy="691273"/>
          </a:xfrm>
        </p:spPr>
        <p:txBody>
          <a:bodyPr/>
          <a:lstStyle/>
          <a:p>
            <a:r>
              <a:rPr lang="en-US" altLang="en-US" sz="3266"/>
              <a:t>Horizontal partitioning of data</a:t>
            </a:r>
            <a:endParaRPr lang="en-AU" altLang="en-US" sz="3266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FD180BA-1469-8709-F12E-D0A560577143}"/>
              </a:ext>
            </a:extLst>
          </p:cNvPr>
          <p:cNvSpPr txBox="1"/>
          <p:nvPr/>
        </p:nvSpPr>
        <p:spPr>
          <a:xfrm>
            <a:off x="2045890" y="1225960"/>
            <a:ext cx="7904246" cy="4615494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1079" indent="-311079">
              <a:buFont typeface="Arial" panose="020B0604020202020204" pitchFamily="34" charset="0"/>
              <a:buChar char="•"/>
              <a:defRPr/>
            </a:pPr>
            <a:r>
              <a:rPr lang="en-US" sz="1633" dirty="0" err="1"/>
              <a:t>SparkSQL</a:t>
            </a:r>
            <a:r>
              <a:rPr lang="en-US" sz="1633" dirty="0"/>
              <a:t> allows </a:t>
            </a:r>
            <a:r>
              <a:rPr lang="en-US" sz="1633" dirty="0" err="1"/>
              <a:t>dataframes</a:t>
            </a:r>
            <a:r>
              <a:rPr lang="en-US" sz="1633" dirty="0"/>
              <a:t> to be horizontally partitioned into different files by using the </a:t>
            </a:r>
            <a:r>
              <a:rPr lang="en-US" sz="1633" dirty="0" err="1"/>
              <a:t>partitionBy</a:t>
            </a:r>
            <a:r>
              <a:rPr lang="en-US" sz="1633" dirty="0"/>
              <a:t> function just like Hive. </a:t>
            </a:r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r>
              <a:rPr lang="en-US" sz="1633" dirty="0" err="1"/>
              <a:t>SparkSQL</a:t>
            </a:r>
            <a:r>
              <a:rPr lang="en-US" sz="1633" dirty="0"/>
              <a:t> also supports the bucketing function.</a:t>
            </a:r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r>
              <a:rPr lang="en-US" sz="1633" dirty="0"/>
              <a:t>To understand the idea behind partitioning and bucketing please look back at the Hive lecture.</a:t>
            </a:r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r>
              <a:rPr lang="en-US" sz="1633" dirty="0"/>
              <a:t>For example if we partition by country the output file will be group as follows:</a:t>
            </a:r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eaLnBrk="1" fontAlgn="t" hangingPunct="1">
              <a:defRPr/>
            </a:pPr>
            <a:r>
              <a:rPr lang="en-US" sz="1633" b="1" dirty="0"/>
              <a:t>Ashley</a:t>
            </a:r>
            <a:endParaRPr lang="en-AU" sz="1633" dirty="0"/>
          </a:p>
          <a:p>
            <a:pPr eaLnBrk="1" fontAlgn="t" hangingPunct="1">
              <a:defRPr/>
            </a:pPr>
            <a:r>
              <a:rPr lang="en-US" sz="1633" b="1" dirty="0"/>
              <a:t>Australia</a:t>
            </a:r>
            <a:endParaRPr lang="en-AU" sz="1633" dirty="0"/>
          </a:p>
          <a:p>
            <a:pPr eaLnBrk="1" fontAlgn="t" hangingPunct="1">
              <a:defRPr/>
            </a:pPr>
            <a:r>
              <a:rPr lang="en-US" sz="1633" b="1" dirty="0"/>
              <a:t>M</a:t>
            </a:r>
            <a:endParaRPr lang="en-AU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629254" lvl="8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725851" lvl="1" indent="-311079">
              <a:buFont typeface="Arial" panose="020B0604020202020204" pitchFamily="34" charset="0"/>
              <a:buChar char="•"/>
              <a:defRPr/>
            </a:pPr>
            <a:endParaRPr lang="en-AU" sz="1633" dirty="0"/>
          </a:p>
        </p:txBody>
      </p:sp>
      <p:graphicFrame>
        <p:nvGraphicFramePr>
          <p:cNvPr id="13" name="Table 8">
            <a:extLst>
              <a:ext uri="{FF2B5EF4-FFF2-40B4-BE49-F238E27FC236}">
                <a16:creationId xmlns:a16="http://schemas.microsoft.com/office/drawing/2014/main" id="{10DD524D-3BAD-50A1-B8B5-528F147D05D9}"/>
              </a:ext>
            </a:extLst>
          </p:cNvPr>
          <p:cNvGraphicFramePr>
            <a:graphicFrameLocks noGrp="1"/>
          </p:cNvGraphicFramePr>
          <p:nvPr/>
        </p:nvGraphicFramePr>
        <p:xfrm>
          <a:off x="1784188" y="3948896"/>
          <a:ext cx="4572480" cy="2354649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378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78">
                <a:tc>
                  <a:txBody>
                    <a:bodyPr/>
                    <a:lstStyle/>
                    <a:p>
                      <a:r>
                        <a:rPr lang="en-US" sz="1600" dirty="0"/>
                        <a:t>Peter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Australia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78">
                <a:tc>
                  <a:txBody>
                    <a:bodyPr/>
                    <a:lstStyle/>
                    <a:p>
                      <a:r>
                        <a:rPr lang="en-US" sz="1600" dirty="0"/>
                        <a:t>Alice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USA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78">
                <a:tc>
                  <a:txBody>
                    <a:bodyPr/>
                    <a:lstStyle/>
                    <a:p>
                      <a:r>
                        <a:rPr lang="en-US" sz="1600" dirty="0"/>
                        <a:t>Ashley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Australia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78">
                <a:tc>
                  <a:txBody>
                    <a:bodyPr/>
                    <a:lstStyle/>
                    <a:p>
                      <a:r>
                        <a:rPr lang="en-US" sz="1600" dirty="0"/>
                        <a:t>Pauline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Spain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78">
                <a:tc>
                  <a:txBody>
                    <a:bodyPr/>
                    <a:lstStyle/>
                    <a:p>
                      <a:r>
                        <a:rPr lang="en-US" sz="1600" dirty="0"/>
                        <a:t>George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Australia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78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Matei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Spain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53" marR="82953" marT="41471" marB="41471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2502" name="TextBox 13">
            <a:extLst>
              <a:ext uri="{FF2B5EF4-FFF2-40B4-BE49-F238E27FC236}">
                <a16:creationId xmlns:a16="http://schemas.microsoft.com/office/drawing/2014/main" id="{C326E425-8192-B003-4F4C-FC30F021E0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514" y="4896515"/>
            <a:ext cx="1527021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USA Folder</a:t>
            </a:r>
            <a:endParaRPr lang="en-AU" altLang="en-US" sz="2177">
              <a:solidFill>
                <a:schemeClr val="tx1"/>
              </a:solidFill>
            </a:endParaRPr>
          </a:p>
        </p:txBody>
      </p:sp>
      <p:sp>
        <p:nvSpPr>
          <p:cNvPr id="62503" name="TextBox 14">
            <a:extLst>
              <a:ext uri="{FF2B5EF4-FFF2-40B4-BE49-F238E27FC236}">
                <a16:creationId xmlns:a16="http://schemas.microsoft.com/office/drawing/2014/main" id="{7AA009BC-26CC-6860-A4CB-B4CCB8B847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08513" y="5610830"/>
            <a:ext cx="1555234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Spain folder</a:t>
            </a:r>
            <a:endParaRPr lang="en-AU" altLang="en-US" sz="2177">
              <a:solidFill>
                <a:schemeClr val="tx1"/>
              </a:solidFill>
            </a:endParaRPr>
          </a:p>
        </p:txBody>
      </p:sp>
      <p:sp>
        <p:nvSpPr>
          <p:cNvPr id="62504" name="TextBox 15">
            <a:extLst>
              <a:ext uri="{FF2B5EF4-FFF2-40B4-BE49-F238E27FC236}">
                <a16:creationId xmlns:a16="http://schemas.microsoft.com/office/drawing/2014/main" id="{33FB1E9C-42CC-EAAF-EB00-5C9863E2F9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71070" y="3257623"/>
            <a:ext cx="200407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Australia Folder</a:t>
            </a:r>
            <a:endParaRPr lang="en-AU" altLang="en-US" sz="2177">
              <a:solidFill>
                <a:schemeClr val="tx1"/>
              </a:solidFill>
            </a:endParaRP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921277E0-4C87-81B7-EFE0-2A1E9D87712E}"/>
              </a:ext>
            </a:extLst>
          </p:cNvPr>
          <p:cNvGraphicFramePr>
            <a:graphicFrameLocks noGrp="1"/>
          </p:cNvGraphicFramePr>
          <p:nvPr/>
        </p:nvGraphicFramePr>
        <p:xfrm>
          <a:off x="6781513" y="3672386"/>
          <a:ext cx="3332511" cy="381641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1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641">
                <a:tc>
                  <a:txBody>
                    <a:bodyPr/>
                    <a:lstStyle/>
                    <a:p>
                      <a:r>
                        <a:rPr lang="en-US" sz="1600" dirty="0"/>
                        <a:t>Peter</a:t>
                      </a:r>
                      <a:endParaRPr lang="en-AU" sz="1600" dirty="0"/>
                    </a:p>
                  </a:txBody>
                  <a:tcPr marL="82977" marR="82977" marT="41557" marB="4155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Australia</a:t>
                      </a:r>
                      <a:endParaRPr lang="en-AU" sz="1600" dirty="0"/>
                    </a:p>
                  </a:txBody>
                  <a:tcPr marL="82977" marR="82977" marT="41557" marB="4155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77" marR="82977" marT="41557" marB="4155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D281AFC2-96EB-79A6-90FA-4E756453189B}"/>
              </a:ext>
            </a:extLst>
          </p:cNvPr>
          <p:cNvGraphicFramePr>
            <a:graphicFrameLocks noGrp="1"/>
          </p:cNvGraphicFramePr>
          <p:nvPr/>
        </p:nvGraphicFramePr>
        <p:xfrm>
          <a:off x="6767112" y="4126034"/>
          <a:ext cx="3331068" cy="33555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555">
                <a:tc>
                  <a:txBody>
                    <a:bodyPr/>
                    <a:lstStyle/>
                    <a:p>
                      <a:r>
                        <a:rPr lang="en-US" sz="1600" dirty="0"/>
                        <a:t>Ashley</a:t>
                      </a:r>
                      <a:endParaRPr lang="en-AU" sz="1600" dirty="0"/>
                    </a:p>
                  </a:txBody>
                  <a:tcPr marL="82941" marR="82941" marT="41370" marB="413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Australia</a:t>
                      </a:r>
                      <a:endParaRPr lang="en-AU" sz="1600" dirty="0"/>
                    </a:p>
                  </a:txBody>
                  <a:tcPr marL="82941" marR="82941" marT="41370" marB="413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41" marR="82941" marT="41370" marB="413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DF02EE72-2267-1198-0767-3FE1359289E5}"/>
              </a:ext>
            </a:extLst>
          </p:cNvPr>
          <p:cNvGraphicFramePr>
            <a:graphicFrameLocks noGrp="1"/>
          </p:cNvGraphicFramePr>
          <p:nvPr/>
        </p:nvGraphicFramePr>
        <p:xfrm>
          <a:off x="6767112" y="4553759"/>
          <a:ext cx="3331068" cy="3369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995">
                <a:tc>
                  <a:txBody>
                    <a:bodyPr/>
                    <a:lstStyle/>
                    <a:p>
                      <a:r>
                        <a:rPr lang="en-US" sz="1600" dirty="0"/>
                        <a:t>George</a:t>
                      </a:r>
                      <a:endParaRPr lang="en-AU" sz="1600" dirty="0"/>
                    </a:p>
                  </a:txBody>
                  <a:tcPr marL="82941" marR="82941" marT="41547" marB="4154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Australia</a:t>
                      </a:r>
                      <a:endParaRPr lang="en-AU" sz="1600" dirty="0"/>
                    </a:p>
                  </a:txBody>
                  <a:tcPr marL="82941" marR="82941" marT="41547" marB="4154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41" marR="82941" marT="41547" marB="4154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FFF3755B-EEE7-6347-5538-2E8D9381FC8C}"/>
              </a:ext>
            </a:extLst>
          </p:cNvPr>
          <p:cNvGraphicFramePr>
            <a:graphicFrameLocks noGrp="1"/>
          </p:cNvGraphicFramePr>
          <p:nvPr/>
        </p:nvGraphicFramePr>
        <p:xfrm>
          <a:off x="6759910" y="5273835"/>
          <a:ext cx="3397316" cy="3369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3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995">
                <a:tc>
                  <a:txBody>
                    <a:bodyPr/>
                    <a:lstStyle/>
                    <a:p>
                      <a:r>
                        <a:rPr lang="en-US" sz="1600" dirty="0"/>
                        <a:t>Alice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USA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1" name="Table 30">
            <a:extLst>
              <a:ext uri="{FF2B5EF4-FFF2-40B4-BE49-F238E27FC236}">
                <a16:creationId xmlns:a16="http://schemas.microsoft.com/office/drawing/2014/main" id="{0258FCDD-595F-5A84-7884-A8466F02D3E7}"/>
              </a:ext>
            </a:extLst>
          </p:cNvPr>
          <p:cNvGraphicFramePr>
            <a:graphicFrameLocks noGrp="1"/>
          </p:cNvGraphicFramePr>
          <p:nvPr/>
        </p:nvGraphicFramePr>
        <p:xfrm>
          <a:off x="6751269" y="6025594"/>
          <a:ext cx="3394437" cy="3369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314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4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4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995">
                <a:tc>
                  <a:txBody>
                    <a:bodyPr/>
                    <a:lstStyle/>
                    <a:p>
                      <a:r>
                        <a:rPr lang="en-US" sz="1600" dirty="0"/>
                        <a:t>Pauline</a:t>
                      </a:r>
                      <a:endParaRPr lang="en-AU" sz="1600" dirty="0"/>
                    </a:p>
                  </a:txBody>
                  <a:tcPr marL="82928" marR="82928" marT="41547" marB="415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Spain</a:t>
                      </a:r>
                      <a:endParaRPr lang="en-AU" sz="1600" dirty="0"/>
                    </a:p>
                  </a:txBody>
                  <a:tcPr marL="82928" marR="82928" marT="41547" marB="415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  <a:endParaRPr lang="en-AU" sz="1600" dirty="0"/>
                    </a:p>
                  </a:txBody>
                  <a:tcPr marL="82928" marR="82928" marT="41547" marB="4154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2" name="Table 31">
            <a:extLst>
              <a:ext uri="{FF2B5EF4-FFF2-40B4-BE49-F238E27FC236}">
                <a16:creationId xmlns:a16="http://schemas.microsoft.com/office/drawing/2014/main" id="{CEFDBFB2-5F7C-15B2-31D9-DB0EBDB735A7}"/>
              </a:ext>
            </a:extLst>
          </p:cNvPr>
          <p:cNvGraphicFramePr>
            <a:graphicFrameLocks noGrp="1"/>
          </p:cNvGraphicFramePr>
          <p:nvPr/>
        </p:nvGraphicFramePr>
        <p:xfrm>
          <a:off x="6759910" y="6463400"/>
          <a:ext cx="3397316" cy="3369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3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9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Matei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Spain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ED9E3D5F-F862-8409-C98D-78DD562585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6296" y="529976"/>
            <a:ext cx="8141174" cy="691273"/>
          </a:xfrm>
        </p:spPr>
        <p:txBody>
          <a:bodyPr/>
          <a:lstStyle/>
          <a:p>
            <a:r>
              <a:rPr lang="en-US" altLang="en-US" sz="3266"/>
              <a:t>Horizontal partitioning of data</a:t>
            </a:r>
            <a:endParaRPr lang="en-AU" altLang="en-US" sz="3266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1113D2B-4546-CB67-B2AC-546569B1AD85}"/>
              </a:ext>
            </a:extLst>
          </p:cNvPr>
          <p:cNvGraphicFramePr>
            <a:graphicFrameLocks noGrp="1"/>
          </p:cNvGraphicFramePr>
          <p:nvPr/>
        </p:nvGraphicFramePr>
        <p:xfrm>
          <a:off x="1654574" y="1772827"/>
          <a:ext cx="4572480" cy="235464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24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24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24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378">
                <a:tc>
                  <a:txBody>
                    <a:bodyPr/>
                    <a:lstStyle/>
                    <a:p>
                      <a:r>
                        <a:rPr lang="en-US" sz="1600" dirty="0"/>
                        <a:t>Name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Gender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378">
                <a:tc>
                  <a:txBody>
                    <a:bodyPr/>
                    <a:lstStyle/>
                    <a:p>
                      <a:r>
                        <a:rPr lang="en-US" sz="1600" dirty="0"/>
                        <a:t>Peter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Australia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378">
                <a:tc>
                  <a:txBody>
                    <a:bodyPr/>
                    <a:lstStyle/>
                    <a:p>
                      <a:r>
                        <a:rPr lang="en-US" sz="1600" dirty="0"/>
                        <a:t>Alice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USA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378">
                <a:tc>
                  <a:txBody>
                    <a:bodyPr/>
                    <a:lstStyle/>
                    <a:p>
                      <a:r>
                        <a:rPr lang="en-US" sz="1600" dirty="0"/>
                        <a:t>Ashley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Australia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378">
                <a:tc>
                  <a:txBody>
                    <a:bodyPr/>
                    <a:lstStyle/>
                    <a:p>
                      <a:r>
                        <a:rPr lang="en-US" sz="1600" dirty="0"/>
                        <a:t>Pauline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Spain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378">
                <a:tc>
                  <a:txBody>
                    <a:bodyPr/>
                    <a:lstStyle/>
                    <a:p>
                      <a:r>
                        <a:rPr lang="en-US" sz="1600" dirty="0"/>
                        <a:t>George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Australia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6378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Matei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Spain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53" marR="82953" marT="41471" marB="41471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CF2470BE-0BF2-211C-B74F-A89A8EE5DBB8}"/>
              </a:ext>
            </a:extLst>
          </p:cNvPr>
          <p:cNvSpPr txBox="1"/>
          <p:nvPr/>
        </p:nvSpPr>
        <p:spPr>
          <a:xfrm>
            <a:off x="1463035" y="1695059"/>
            <a:ext cx="9054231" cy="587192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endParaRPr lang="en-US" sz="1633" dirty="0"/>
          </a:p>
          <a:p>
            <a:pPr marL="311079" indent="-311079">
              <a:buFont typeface="Arial" panose="020B0604020202020204" pitchFamily="34" charset="0"/>
              <a:buChar char="•"/>
              <a:defRPr/>
            </a:pPr>
            <a:r>
              <a:rPr lang="en-US" sz="1633" dirty="0"/>
              <a:t>We can partition by country as follows:</a:t>
            </a:r>
          </a:p>
          <a:p>
            <a:pPr lvl="1">
              <a:defRPr/>
            </a:pPr>
            <a:r>
              <a:rPr lang="en-GB" sz="1633" dirty="0" err="1"/>
              <a:t>val</a:t>
            </a:r>
            <a:r>
              <a:rPr lang="en-GB" sz="1633" dirty="0"/>
              <a:t> df = </a:t>
            </a:r>
            <a:r>
              <a:rPr lang="en-GB" sz="1633" dirty="0" err="1"/>
              <a:t>spark.read.json</a:t>
            </a:r>
            <a:r>
              <a:rPr lang="en-GB" sz="1633" dirty="0"/>
              <a:t>("</a:t>
            </a:r>
            <a:r>
              <a:rPr lang="en-GB" sz="1633" dirty="0" err="1"/>
              <a:t>example_people.json</a:t>
            </a:r>
            <a:r>
              <a:rPr lang="en-GB" sz="1633" dirty="0"/>
              <a:t>")</a:t>
            </a:r>
            <a:endParaRPr lang="en-AU" sz="1633" dirty="0"/>
          </a:p>
          <a:p>
            <a:pPr lvl="1">
              <a:defRPr/>
            </a:pPr>
            <a:r>
              <a:rPr lang="en-AU" sz="1633" dirty="0" err="1"/>
              <a:t>df.write.mode</a:t>
            </a:r>
            <a:r>
              <a:rPr lang="en-AU" sz="1633" dirty="0"/>
              <a:t>("overwrite").</a:t>
            </a:r>
            <a:r>
              <a:rPr lang="en-AU" sz="1633" dirty="0" err="1"/>
              <a:t>partitionBy</a:t>
            </a:r>
            <a:r>
              <a:rPr lang="en-AU" sz="1633" dirty="0"/>
              <a:t>("country").format("parquet").save("</a:t>
            </a:r>
            <a:r>
              <a:rPr lang="en-AU" sz="1633" dirty="0" err="1"/>
              <a:t>byCountry.parquet</a:t>
            </a:r>
            <a:r>
              <a:rPr lang="en-AU" sz="1633" dirty="0"/>
              <a:t>")</a:t>
            </a:r>
          </a:p>
          <a:p>
            <a:pPr lvl="1">
              <a:defRPr/>
            </a:pPr>
            <a:endParaRPr lang="en-AU" sz="1633" dirty="0"/>
          </a:p>
          <a:p>
            <a:pPr marL="259232" indent="-259232">
              <a:buFont typeface="Arial" panose="020B0604020202020204" pitchFamily="34" charset="0"/>
              <a:buChar char="•"/>
              <a:defRPr/>
            </a:pPr>
            <a:r>
              <a:rPr lang="en-AU" sz="1633" dirty="0"/>
              <a:t>The code below just shows the rows of the table that contain USA people which confines the query to just the directory /</a:t>
            </a:r>
            <a:r>
              <a:rPr lang="en-AU" sz="1633" dirty="0" err="1"/>
              <a:t>byCountry.parquet</a:t>
            </a:r>
            <a:r>
              <a:rPr lang="en-AU" sz="1633" dirty="0"/>
              <a:t>/country=USA.</a:t>
            </a:r>
          </a:p>
          <a:p>
            <a:pPr lvl="1">
              <a:defRPr/>
            </a:pPr>
            <a:r>
              <a:rPr lang="en-AU" sz="1633" dirty="0" err="1"/>
              <a:t>val</a:t>
            </a:r>
            <a:r>
              <a:rPr lang="en-AU" sz="1633" dirty="0"/>
              <a:t> </a:t>
            </a:r>
            <a:r>
              <a:rPr lang="en-AU" sz="1633" dirty="0" err="1"/>
              <a:t>partitioned_df</a:t>
            </a:r>
            <a:r>
              <a:rPr lang="en-AU" sz="1633" dirty="0"/>
              <a:t> = </a:t>
            </a:r>
            <a:r>
              <a:rPr lang="en-AU" sz="1633" dirty="0" err="1"/>
              <a:t>spark.read.parquet</a:t>
            </a:r>
            <a:r>
              <a:rPr lang="en-AU" sz="1633" dirty="0"/>
              <a:t>("</a:t>
            </a:r>
            <a:r>
              <a:rPr lang="en-AU" sz="1633" dirty="0" err="1"/>
              <a:t>byCountry.parquet</a:t>
            </a:r>
            <a:r>
              <a:rPr lang="en-AU" sz="1633" dirty="0"/>
              <a:t>")</a:t>
            </a:r>
          </a:p>
          <a:p>
            <a:pPr lvl="1">
              <a:defRPr/>
            </a:pPr>
            <a:r>
              <a:rPr lang="en-AU" sz="1633" dirty="0" err="1"/>
              <a:t>partitioned_df.filter</a:t>
            </a:r>
            <a:r>
              <a:rPr lang="en-AU" sz="1633" dirty="0"/>
              <a:t>($Country==“USA”).show()</a:t>
            </a:r>
          </a:p>
          <a:p>
            <a:pPr lvl="1">
              <a:defRPr/>
            </a:pPr>
            <a:endParaRPr lang="en-AU" sz="1633" dirty="0"/>
          </a:p>
          <a:p>
            <a:pPr lvl="1">
              <a:defRPr/>
            </a:pPr>
            <a:endParaRPr lang="en-AU" sz="1633" dirty="0"/>
          </a:p>
          <a:p>
            <a:pPr marL="674004" lvl="1" indent="-259232">
              <a:buFont typeface="Arial" panose="020B0604020202020204" pitchFamily="34" charset="0"/>
              <a:buChar char="•"/>
              <a:defRPr/>
            </a:pPr>
            <a:endParaRPr lang="en-AU" sz="1633" dirty="0"/>
          </a:p>
          <a:p>
            <a:pPr marL="259232" indent="-259232">
              <a:buFont typeface="Arial" panose="020B0604020202020204" pitchFamily="34" charset="0"/>
              <a:buChar char="•"/>
              <a:defRPr/>
            </a:pPr>
            <a:endParaRPr lang="en-AU" sz="1633" dirty="0"/>
          </a:p>
          <a:p>
            <a:pPr marL="259232" indent="-259232">
              <a:buFont typeface="Arial" panose="020B0604020202020204" pitchFamily="34" charset="0"/>
              <a:buChar char="•"/>
              <a:defRPr/>
            </a:pPr>
            <a:endParaRPr lang="en-AU" sz="1633" dirty="0"/>
          </a:p>
          <a:p>
            <a:pPr marL="725851" lvl="1" indent="-311079">
              <a:buFont typeface="Arial" panose="020B0604020202020204" pitchFamily="34" charset="0"/>
              <a:buChar char="•"/>
              <a:defRPr/>
            </a:pPr>
            <a:endParaRPr lang="en-AU" sz="1633" dirty="0"/>
          </a:p>
        </p:txBody>
      </p:sp>
      <p:sp>
        <p:nvSpPr>
          <p:cNvPr id="63526" name="Rectangle 2">
            <a:extLst>
              <a:ext uri="{FF2B5EF4-FFF2-40B4-BE49-F238E27FC236}">
                <a16:creationId xmlns:a16="http://schemas.microsoft.com/office/drawing/2014/main" id="{A568AB81-9D93-7210-6263-B4E796385F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4517" y="1435832"/>
            <a:ext cx="3744230" cy="3135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1814">
                <a:solidFill>
                  <a:schemeClr val="tx1"/>
                </a:solidFill>
              </a:rPr>
              <a:t>/byCountry.parquet/country=Australia</a:t>
            </a:r>
          </a:p>
          <a:p>
            <a:endParaRPr lang="en-AU" altLang="en-US" sz="1814">
              <a:solidFill>
                <a:schemeClr val="tx1"/>
              </a:solidFill>
            </a:endParaRPr>
          </a:p>
          <a:p>
            <a:endParaRPr lang="en-AU" altLang="en-US" sz="1814">
              <a:solidFill>
                <a:schemeClr val="tx1"/>
              </a:solidFill>
            </a:endParaRPr>
          </a:p>
          <a:p>
            <a:endParaRPr lang="en-AU" altLang="en-US" sz="1814">
              <a:solidFill>
                <a:schemeClr val="tx1"/>
              </a:solidFill>
            </a:endParaRPr>
          </a:p>
          <a:p>
            <a:endParaRPr lang="en-AU" altLang="en-US" sz="1814">
              <a:solidFill>
                <a:schemeClr val="tx1"/>
              </a:solidFill>
            </a:endParaRPr>
          </a:p>
          <a:p>
            <a:endParaRPr lang="en-AU" altLang="en-US" sz="1814">
              <a:solidFill>
                <a:schemeClr val="tx1"/>
              </a:solidFill>
            </a:endParaRPr>
          </a:p>
          <a:p>
            <a:r>
              <a:rPr lang="en-AU" altLang="en-US" sz="1814">
                <a:solidFill>
                  <a:schemeClr val="tx1"/>
                </a:solidFill>
              </a:rPr>
              <a:t>/byCountry.parquet/country=USA</a:t>
            </a:r>
          </a:p>
          <a:p>
            <a:endParaRPr lang="en-AU" altLang="en-US" sz="1814">
              <a:solidFill>
                <a:schemeClr val="tx1"/>
              </a:solidFill>
            </a:endParaRPr>
          </a:p>
          <a:p>
            <a:endParaRPr lang="en-AU" altLang="en-US" sz="1814">
              <a:solidFill>
                <a:schemeClr val="tx1"/>
              </a:solidFill>
            </a:endParaRPr>
          </a:p>
          <a:p>
            <a:r>
              <a:rPr lang="en-AU" altLang="en-US" sz="1814">
                <a:solidFill>
                  <a:schemeClr val="tx1"/>
                </a:solidFill>
              </a:rPr>
              <a:t>/byCountry.parquet/country=Spain</a:t>
            </a:r>
          </a:p>
          <a:p>
            <a:endParaRPr lang="en-AU" altLang="en-US" sz="1633"/>
          </a:p>
        </p:txBody>
      </p:sp>
      <p:sp>
        <p:nvSpPr>
          <p:cNvPr id="63527" name="TextBox 3">
            <a:extLst>
              <a:ext uri="{FF2B5EF4-FFF2-40B4-BE49-F238E27FC236}">
                <a16:creationId xmlns:a16="http://schemas.microsoft.com/office/drawing/2014/main" id="{A0AE7B0A-80FC-BB11-93EC-0D21D6ED38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1862" y="1078675"/>
            <a:ext cx="2297424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Directory structure</a:t>
            </a:r>
            <a:endParaRPr lang="en-AU" altLang="en-US" sz="2177">
              <a:solidFill>
                <a:schemeClr val="tx1"/>
              </a:solidFill>
            </a:endParaRP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F90DB09-AACD-D707-F14B-CCB9BA03DFF4}"/>
              </a:ext>
            </a:extLst>
          </p:cNvPr>
          <p:cNvGraphicFramePr>
            <a:graphicFrameLocks noGrp="1"/>
          </p:cNvGraphicFramePr>
          <p:nvPr/>
        </p:nvGraphicFramePr>
        <p:xfrm>
          <a:off x="7141551" y="1807391"/>
          <a:ext cx="3331069" cy="3802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103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35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3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0200">
                <a:tc>
                  <a:txBody>
                    <a:bodyPr/>
                    <a:lstStyle/>
                    <a:p>
                      <a:r>
                        <a:rPr lang="en-US" sz="1600" dirty="0"/>
                        <a:t>Peter</a:t>
                      </a:r>
                      <a:endParaRPr lang="en-AU" sz="1600" dirty="0"/>
                    </a:p>
                  </a:txBody>
                  <a:tcPr marL="82941" marR="82941" marT="41400" marB="414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Australia</a:t>
                      </a:r>
                      <a:endParaRPr lang="en-AU" sz="1600" dirty="0"/>
                    </a:p>
                  </a:txBody>
                  <a:tcPr marL="82941" marR="82941" marT="41400" marB="414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41" marR="82941" marT="41400" marB="4140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8A9651CA-EEEE-B587-7EF8-7E126CACD311}"/>
              </a:ext>
            </a:extLst>
          </p:cNvPr>
          <p:cNvGraphicFramePr>
            <a:graphicFrameLocks noGrp="1"/>
          </p:cNvGraphicFramePr>
          <p:nvPr/>
        </p:nvGraphicFramePr>
        <p:xfrm>
          <a:off x="7125709" y="2261038"/>
          <a:ext cx="3332510" cy="335556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1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5556">
                <a:tc>
                  <a:txBody>
                    <a:bodyPr/>
                    <a:lstStyle/>
                    <a:p>
                      <a:r>
                        <a:rPr lang="en-US" sz="1600" dirty="0"/>
                        <a:t>Ashley</a:t>
                      </a:r>
                      <a:endParaRPr lang="en-AU" sz="1600" dirty="0"/>
                    </a:p>
                  </a:txBody>
                  <a:tcPr marL="82977" marR="82977" marT="41370" marB="413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Australia</a:t>
                      </a:r>
                      <a:endParaRPr lang="en-AU" sz="1600" dirty="0"/>
                    </a:p>
                  </a:txBody>
                  <a:tcPr marL="82977" marR="82977" marT="41370" marB="413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77" marR="82977" marT="41370" marB="41370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E295D78-E006-F247-707A-4438AC9672B0}"/>
              </a:ext>
            </a:extLst>
          </p:cNvPr>
          <p:cNvGraphicFramePr>
            <a:graphicFrameLocks noGrp="1"/>
          </p:cNvGraphicFramePr>
          <p:nvPr/>
        </p:nvGraphicFramePr>
        <p:xfrm>
          <a:off x="7125709" y="2688764"/>
          <a:ext cx="3332510" cy="3369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1083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08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0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995">
                <a:tc>
                  <a:txBody>
                    <a:bodyPr/>
                    <a:lstStyle/>
                    <a:p>
                      <a:r>
                        <a:rPr lang="en-US" sz="1600" dirty="0"/>
                        <a:t>George</a:t>
                      </a:r>
                      <a:endParaRPr lang="en-AU" sz="1600" dirty="0"/>
                    </a:p>
                  </a:txBody>
                  <a:tcPr marL="82977" marR="82977" marT="41547" marB="4154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Australia</a:t>
                      </a:r>
                      <a:endParaRPr lang="en-AU" sz="1600" dirty="0"/>
                    </a:p>
                  </a:txBody>
                  <a:tcPr marL="82977" marR="82977" marT="41547" marB="4154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77" marR="82977" marT="41547" marB="41547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1F3374CE-1643-8666-787D-411949A10CE5}"/>
              </a:ext>
            </a:extLst>
          </p:cNvPr>
          <p:cNvGraphicFramePr>
            <a:graphicFrameLocks noGrp="1"/>
          </p:cNvGraphicFramePr>
          <p:nvPr/>
        </p:nvGraphicFramePr>
        <p:xfrm>
          <a:off x="7082505" y="3505329"/>
          <a:ext cx="3397317" cy="3369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3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995">
                <a:tc>
                  <a:txBody>
                    <a:bodyPr/>
                    <a:lstStyle/>
                    <a:p>
                      <a:r>
                        <a:rPr lang="en-US" sz="1600" dirty="0"/>
                        <a:t>Alice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USA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D2A0FEEA-18B4-3250-FF7B-87FAAD07D72A}"/>
              </a:ext>
            </a:extLst>
          </p:cNvPr>
          <p:cNvGraphicFramePr>
            <a:graphicFrameLocks noGrp="1"/>
          </p:cNvGraphicFramePr>
          <p:nvPr/>
        </p:nvGraphicFramePr>
        <p:xfrm>
          <a:off x="7062342" y="4298853"/>
          <a:ext cx="3395877" cy="3369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319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19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19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995">
                <a:tc>
                  <a:txBody>
                    <a:bodyPr/>
                    <a:lstStyle/>
                    <a:p>
                      <a:r>
                        <a:rPr lang="en-US" sz="1600" dirty="0"/>
                        <a:t>Pauline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Spain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F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D5AB8E25-4025-99AC-FE8F-9E2D4CA50127}"/>
              </a:ext>
            </a:extLst>
          </p:cNvPr>
          <p:cNvGraphicFramePr>
            <a:graphicFrameLocks noGrp="1"/>
          </p:cNvGraphicFramePr>
          <p:nvPr/>
        </p:nvGraphicFramePr>
        <p:xfrm>
          <a:off x="7060902" y="4726577"/>
          <a:ext cx="3397316" cy="33699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1324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24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24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6995">
                <a:tc>
                  <a:txBody>
                    <a:bodyPr/>
                    <a:lstStyle/>
                    <a:p>
                      <a:r>
                        <a:rPr lang="en-US" sz="1600" dirty="0" err="1"/>
                        <a:t>Matei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Spain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</a:t>
                      </a:r>
                      <a:endParaRPr lang="en-AU" sz="1600" dirty="0"/>
                    </a:p>
                  </a:txBody>
                  <a:tcPr marL="82964" marR="82964" marT="41547" marB="41547"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E051C3F5-9A15-73D2-2065-DDAD40756B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46296" y="529976"/>
            <a:ext cx="8141174" cy="691273"/>
          </a:xfrm>
        </p:spPr>
        <p:txBody>
          <a:bodyPr/>
          <a:lstStyle/>
          <a:p>
            <a:r>
              <a:rPr lang="en-US" altLang="en-US" sz="3266"/>
              <a:t>Partitioning versus Bucketing</a:t>
            </a:r>
            <a:endParaRPr lang="en-AU" altLang="en-US" sz="3266"/>
          </a:p>
        </p:txBody>
      </p:sp>
      <p:sp>
        <p:nvSpPr>
          <p:cNvPr id="64515" name="TextBox 10">
            <a:extLst>
              <a:ext uri="{FF2B5EF4-FFF2-40B4-BE49-F238E27FC236}">
                <a16:creationId xmlns:a16="http://schemas.microsoft.com/office/drawing/2014/main" id="{763D40A8-5773-A909-B5C0-5A137A4C52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3520" y="1337901"/>
            <a:ext cx="9120478" cy="4671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8001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AU" altLang="en-US" sz="2177">
                <a:solidFill>
                  <a:schemeClr val="tx1"/>
                </a:solidFill>
              </a:rPr>
              <a:t>Note partitioning will create a separate directory for each partition, however, for some columns such as studentID, that would create too many directories.</a:t>
            </a:r>
          </a:p>
          <a:p>
            <a:pPr>
              <a:buFont typeface="Arial" panose="020B0604020202020204" pitchFamily="34" charset="0"/>
              <a:buChar char="•"/>
            </a:pPr>
            <a:endParaRPr lang="en-AU" altLang="en-US" sz="2177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2177">
                <a:solidFill>
                  <a:schemeClr val="tx1"/>
                </a:solidFill>
              </a:rPr>
              <a:t>In this case bucketing can be used to separate the data into a user defined number of buckets instead of one partition per unique value.</a:t>
            </a:r>
          </a:p>
          <a:p>
            <a:pPr>
              <a:buFont typeface="Arial" panose="020B0604020202020204" pitchFamily="34" charset="0"/>
              <a:buChar char="•"/>
            </a:pPr>
            <a:endParaRPr lang="en-AU" altLang="en-US" sz="2177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2177">
                <a:solidFill>
                  <a:schemeClr val="tx1"/>
                </a:solidFill>
              </a:rPr>
              <a:t>To understand how bucketing works students show refer back to Hive lecture notes.</a:t>
            </a:r>
          </a:p>
          <a:p>
            <a:pPr>
              <a:buFont typeface="Arial" panose="020B0604020202020204" pitchFamily="34" charset="0"/>
              <a:buChar char="•"/>
            </a:pPr>
            <a:endParaRPr lang="en-AU" altLang="en-US" sz="2177">
              <a:solidFill>
                <a:schemeClr val="tx1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AU" altLang="en-US" sz="2177">
                <a:solidFill>
                  <a:schemeClr val="tx1"/>
                </a:solidFill>
              </a:rPr>
              <a:t>Example of how to use bucketing in SparkSQL (creating 10 buckets):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AU" altLang="en-US" sz="1814">
                <a:solidFill>
                  <a:schemeClr val="tx1"/>
                </a:solidFill>
              </a:rPr>
              <a:t>studentsDF.write.bucketBy(10, “studentID”).format(“parquet”).save(students_bucketed)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AU" altLang="en-US" sz="2177">
              <a:solidFill>
                <a:schemeClr val="tx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AU" altLang="en-US" sz="2177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280ACF57-0C25-48AF-A062-B7CB79091398}"/>
</file>

<file path=customXml/itemProps2.xml><?xml version="1.0" encoding="utf-8"?>
<ds:datastoreItem xmlns:ds="http://schemas.openxmlformats.org/officeDocument/2006/customXml" ds:itemID="{917A7650-20F6-4641-A89E-5080CB80E8C6}"/>
</file>

<file path=customXml/itemProps3.xml><?xml version="1.0" encoding="utf-8"?>
<ds:datastoreItem xmlns:ds="http://schemas.openxmlformats.org/officeDocument/2006/customXml" ds:itemID="{135013F2-8761-48FE-A1D7-05C4F537705A}"/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392</Words>
  <Application>Microsoft Office PowerPoint</Application>
  <PresentationFormat>Widescreen</PresentationFormat>
  <Paragraphs>138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Calibri</vt:lpstr>
      <vt:lpstr>Calibri Light</vt:lpstr>
      <vt:lpstr>Roboto</vt:lpstr>
      <vt:lpstr>Roboto Condensed</vt:lpstr>
      <vt:lpstr>Times New Roman</vt:lpstr>
      <vt:lpstr>Office Theme</vt:lpstr>
      <vt:lpstr>Horizontal partitioning and bucketing in SparkSQL</vt:lpstr>
      <vt:lpstr>Horizontal partitioning of data</vt:lpstr>
      <vt:lpstr>Horizontal partitioning of data</vt:lpstr>
      <vt:lpstr>Partitioning versus Bucketing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Horizontal partitioning and bucketing in SparkSQL</dc:title>
  <dc:creator>Butler, Kylie</dc:creator>
  <cp:lastModifiedBy>Butler, Kylie</cp:lastModifiedBy>
  <cp:revision>1</cp:revision>
  <dcterms:created xsi:type="dcterms:W3CDTF">2022-08-29T03:38:12Z</dcterms:created>
  <dcterms:modified xsi:type="dcterms:W3CDTF">2022-08-29T03:38:47Z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