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.xml" ContentType="application/vnd.openxmlformats-officedocument.presentationml.notesSlide+xml"/>
  <Override PartName="/ppt/slideLayouts/slideLayout9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366" r:id="rId2"/>
    <p:sldId id="476" r:id="rId3"/>
    <p:sldId id="528" r:id="rId4"/>
    <p:sldId id="478" r:id="rId5"/>
    <p:sldId id="477" r:id="rId6"/>
    <p:sldId id="479" r:id="rId7"/>
    <p:sldId id="480" r:id="rId8"/>
    <p:sldId id="481" r:id="rId9"/>
    <p:sldId id="483" r:id="rId10"/>
    <p:sldId id="484" r:id="rId11"/>
    <p:sldId id="527" r:id="rId12"/>
    <p:sldId id="565" r:id="rId13"/>
    <p:sldId id="566" r:id="rId14"/>
    <p:sldId id="531" r:id="rId15"/>
    <p:sldId id="568" r:id="rId16"/>
    <p:sldId id="529" r:id="rId17"/>
    <p:sldId id="485" r:id="rId18"/>
    <p:sldId id="486" r:id="rId19"/>
    <p:sldId id="487" r:id="rId20"/>
    <p:sldId id="488" r:id="rId21"/>
    <p:sldId id="489" r:id="rId22"/>
    <p:sldId id="490" r:id="rId23"/>
    <p:sldId id="491" r:id="rId24"/>
    <p:sldId id="492" r:id="rId25"/>
    <p:sldId id="493" r:id="rId26"/>
    <p:sldId id="494" r:id="rId2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00" autoAdjust="0"/>
    <p:restoredTop sz="94660"/>
  </p:normalViewPr>
  <p:slideViewPr>
    <p:cSldViewPr snapToGrid="0">
      <p:cViewPr varScale="1">
        <p:scale>
          <a:sx n="91" d="100"/>
          <a:sy n="91" d="100"/>
        </p:scale>
        <p:origin x="56" y="6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customXml" Target="../customXml/item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ustomXml" Target="../customXml/item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35" Type="http://schemas.openxmlformats.org/officeDocument/2006/relationships/customXml" Target="../customXml/item3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9FD82C-9787-4A19-993E-F05262C4B40E}" type="datetimeFigureOut">
              <a:rPr lang="en-AU" smtClean="0"/>
              <a:t>29/08/2022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15167D-1E0A-4B76-B666-CFB4FCDEE727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1629760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>
            <a:extLst>
              <a:ext uri="{FF2B5EF4-FFF2-40B4-BE49-F238E27FC236}">
                <a16:creationId xmlns:a16="http://schemas.microsoft.com/office/drawing/2014/main" id="{ADF2C87E-6CFA-2BAC-D062-BC0F2183DEC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3" name="Notes Placeholder 2">
            <a:extLst>
              <a:ext uri="{FF2B5EF4-FFF2-40B4-BE49-F238E27FC236}">
                <a16:creationId xmlns:a16="http://schemas.microsoft.com/office/drawing/2014/main" id="{3FAB6A3B-373A-5F4A-1CDD-D6A3A6779EC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D14D8-2FCE-4C95-725B-3E177C301B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AC7D34-017C-CE34-8513-0957F54B548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C31FE0-7433-FCF4-322C-088763F58D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50578-D4D9-43FE-AC02-B71F38507792}" type="datetimeFigureOut">
              <a:rPr lang="en-AU" smtClean="0"/>
              <a:t>29/08/2022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00CAF9-EA3F-E16A-6A34-7BD26C984A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D2A32B-C633-CA27-7F51-436CCE052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858EB-9524-48B7-AFB9-4329C7910DC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5768670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B9576D-D0F3-54F0-1E2D-8D3FC1497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E5E3BB-7EEF-43D3-931A-E3D384F025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0BD1B8-F8A5-8CE8-7539-2AEC40F227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50578-D4D9-43FE-AC02-B71F38507792}" type="datetimeFigureOut">
              <a:rPr lang="en-AU" smtClean="0"/>
              <a:t>29/08/2022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23E102-AECF-2772-6376-E490E6A88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ACA123-DD90-4406-5758-EF51AD7C83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858EB-9524-48B7-AFB9-4329C7910DC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8751325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0EEFFA1-8CBB-8E06-6C24-753E05CFF5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A5F633-62C8-AB48-8531-4B17E7E776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F3558E-DF4D-3575-4435-6B707B2EAD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50578-D4D9-43FE-AC02-B71F38507792}" type="datetimeFigureOut">
              <a:rPr lang="en-AU" smtClean="0"/>
              <a:t>29/08/2022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696D07-827F-2506-90F7-149FC583B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AD9029-AE40-F863-F7C9-063ECE235F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858EB-9524-48B7-AFB9-4329C7910DC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1705013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Title Slide">
    <p:bg>
      <p:bgPr>
        <a:solidFill>
          <a:srgbClr val="E5221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32"/>
          <p:cNvSpPr txBox="1">
            <a:spLocks noChangeAspect="1" noChangeArrowheads="1"/>
          </p:cNvSpPr>
          <p:nvPr userDrawn="1"/>
        </p:nvSpPr>
        <p:spPr bwMode="auto">
          <a:xfrm>
            <a:off x="11001904" y="1"/>
            <a:ext cx="1190097" cy="303536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none" lIns="144000" tIns="72000" rIns="14400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US" altLang="en-US" sz="1200" b="1" dirty="0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 Condensed" panose="02000000000000000000" pitchFamily="2" charset="0"/>
              </a:rPr>
              <a:t>latrobe.edu.au</a:t>
            </a:r>
          </a:p>
        </p:txBody>
      </p:sp>
      <p:sp>
        <p:nvSpPr>
          <p:cNvPr id="21" name="Title 1"/>
          <p:cNvSpPr>
            <a:spLocks noGrp="1"/>
          </p:cNvSpPr>
          <p:nvPr>
            <p:ph type="title" hasCustomPrompt="1"/>
          </p:nvPr>
        </p:nvSpPr>
        <p:spPr>
          <a:xfrm>
            <a:off x="1781388" y="2716111"/>
            <a:ext cx="8622453" cy="1737005"/>
          </a:xfrm>
        </p:spPr>
        <p:txBody>
          <a:bodyPr wrap="square" anchor="b" anchorCtr="1">
            <a:normAutofit/>
          </a:bodyPr>
          <a:lstStyle>
            <a:lvl1pPr algn="ctr">
              <a:lnSpc>
                <a:spcPct val="100000"/>
              </a:lnSpc>
              <a:defRPr sz="4800" b="1">
                <a:solidFill>
                  <a:schemeClr val="bg1"/>
                </a:solidFill>
                <a:latin typeface="Roboto Condensed" panose="02000000000000000000" pitchFamily="2" charset="0"/>
                <a:ea typeface="Roboto Condensed" panose="02000000000000000000" pitchFamily="2" charset="0"/>
                <a:cs typeface="Roboto" panose="02000000000000000000" pitchFamily="2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22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1781388" y="4858004"/>
            <a:ext cx="8622453" cy="364236"/>
          </a:xfrm>
        </p:spPr>
        <p:txBody>
          <a:bodyPr wrap="square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baseline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Presenter Name – Presenter Title</a:t>
            </a:r>
          </a:p>
        </p:txBody>
      </p:sp>
      <p:sp>
        <p:nvSpPr>
          <p:cNvPr id="26" name="Text Placeholder 2"/>
          <p:cNvSpPr>
            <a:spLocks noGrp="1"/>
          </p:cNvSpPr>
          <p:nvPr>
            <p:ph type="body" idx="10" hasCustomPrompt="1"/>
          </p:nvPr>
        </p:nvSpPr>
        <p:spPr>
          <a:xfrm>
            <a:off x="1781388" y="5261033"/>
            <a:ext cx="8622453" cy="364236"/>
          </a:xfrm>
        </p:spPr>
        <p:txBody>
          <a:bodyPr wrap="square">
            <a:norm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800" b="0" baseline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Date</a:t>
            </a:r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4171" y="866431"/>
            <a:ext cx="1763659" cy="1278134"/>
          </a:xfrm>
          <a:prstGeom prst="rect">
            <a:avLst/>
          </a:prstGeom>
        </p:spPr>
      </p:pic>
      <p:sp>
        <p:nvSpPr>
          <p:cNvPr id="9" name="TextBox 8"/>
          <p:cNvSpPr txBox="1">
            <a:spLocks noChangeArrowheads="1"/>
          </p:cNvSpPr>
          <p:nvPr userDrawn="1"/>
        </p:nvSpPr>
        <p:spPr bwMode="auto">
          <a:xfrm>
            <a:off x="7121993" y="6477868"/>
            <a:ext cx="4734560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rIns="0">
            <a:spAutoFit/>
          </a:bodyPr>
          <a:lstStyle>
            <a:lvl1pPr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r" eaLnBrk="1" hangingPunct="1">
              <a:lnSpc>
                <a:spcPct val="100000"/>
              </a:lnSpc>
              <a:spcBef>
                <a:spcPct val="0"/>
              </a:spcBef>
              <a:buFontTx/>
              <a:buNone/>
              <a:defRPr/>
            </a:pPr>
            <a:r>
              <a:rPr lang="en-AU" sz="800" kern="1200" baseline="0" dirty="0">
                <a:solidFill>
                  <a:schemeClr val="bg1"/>
                </a:solidFill>
                <a:latin typeface="Roboto" panose="02000000000000000000" pitchFamily="2" charset="0"/>
                <a:ea typeface="Roboto" panose="02000000000000000000" pitchFamily="2" charset="0"/>
                <a:cs typeface="+mn-cs"/>
              </a:rPr>
              <a:t>La Trobe University CRICOS Provider Code Number 00115M</a:t>
            </a:r>
            <a:endParaRPr lang="en-US" altLang="en-US" sz="800" kern="1200" baseline="0" dirty="0">
              <a:solidFill>
                <a:schemeClr val="bg1"/>
              </a:solidFill>
              <a:latin typeface="Roboto" panose="02000000000000000000" pitchFamily="2" charset="0"/>
              <a:ea typeface="Roboto" panose="02000000000000000000" pitchFamily="2" charset="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55561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AE2A0C-24A4-9AD7-8E24-156C466079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D5282-69B2-C44A-ACED-E0D1AC313A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1C0E36-1DD6-7EDC-33D2-76EF00B591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50578-D4D9-43FE-AC02-B71F38507792}" type="datetimeFigureOut">
              <a:rPr lang="en-AU" smtClean="0"/>
              <a:t>29/08/2022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B941B1-7CF3-D3A2-5420-81091233F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CEAFA5-D4E9-7FD4-7DBA-424B0308C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858EB-9524-48B7-AFB9-4329C7910DC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347849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60630E-6590-8A11-95AB-B6B9577BEC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20D48C-4CF7-7B09-26BE-FC7A6618CB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631CE9-D052-4253-C4B9-7891589B3D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50578-D4D9-43FE-AC02-B71F38507792}" type="datetimeFigureOut">
              <a:rPr lang="en-AU" smtClean="0"/>
              <a:t>29/08/2022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4BCD46-99D0-0341-9058-32C7E852E0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10E2CE-F9FE-7D3C-EFF3-CACBFB6ED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858EB-9524-48B7-AFB9-4329C7910DC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175763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FAF9B-B1F3-BCCA-DCD8-B2B6864F8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9DA4FE-46C0-3120-24D7-551C17DCD4D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85CF40-2BA2-6984-C762-82264CCDA6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9658DE-9D18-4350-A9DC-0FC6D3BBE0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50578-D4D9-43FE-AC02-B71F38507792}" type="datetimeFigureOut">
              <a:rPr lang="en-AU" smtClean="0"/>
              <a:t>29/08/2022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A1E48D-4B86-7827-22CA-4F25863A73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0BB2AB-6A23-66A3-463B-E65984307A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858EB-9524-48B7-AFB9-4329C7910DC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501917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7E04B3-8F03-42B1-0791-40EB1B851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5E602D-8931-5DE2-C665-8E598967E2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18CE77-CA54-4A0E-FA98-A336CD6CB1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99F4D3-21A6-2E08-A2B7-C075FF56781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82739D-A4B3-DFA4-15AF-4D2E28C845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1A503AF-2B71-DA5A-E3A7-EF7EAADD0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50578-D4D9-43FE-AC02-B71F38507792}" type="datetimeFigureOut">
              <a:rPr lang="en-AU" smtClean="0"/>
              <a:t>29/08/2022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CD0451D-1DE0-B918-AF4C-65410AEEC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EB4DDA-22CE-5E61-31F9-F1D09C0233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858EB-9524-48B7-AFB9-4329C7910DC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22810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E1D53F-C5F8-ADF8-EEA0-D97841C64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8E2004-B6EB-A3C3-F5AA-1F2E5E5F0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50578-D4D9-43FE-AC02-B71F38507792}" type="datetimeFigureOut">
              <a:rPr lang="en-AU" smtClean="0"/>
              <a:t>29/08/2022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10F37D-FABE-B07F-4268-EEF0EB27C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3F5A85-53EF-54D0-29E9-110A72CED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858EB-9524-48B7-AFB9-4329C7910DC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733654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4ABC8DF-0DDC-06EE-29EF-251F3B37A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50578-D4D9-43FE-AC02-B71F38507792}" type="datetimeFigureOut">
              <a:rPr lang="en-AU" smtClean="0"/>
              <a:t>29/08/2022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749FA5-5AED-4EB6-7F05-949BCEFC1C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9EA1C4-3CF1-A1D8-EF04-8A2E9261D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858EB-9524-48B7-AFB9-4329C7910DC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653131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DD622B-8D0B-0017-725E-7D9825A00B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133D03-CC6B-7E66-CABA-419C7AD3E7C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C5A718-B729-A3CC-6F60-3BF3C73E60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72910A-BDB0-F8FF-C456-993BD28F9D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50578-D4D9-43FE-AC02-B71F38507792}" type="datetimeFigureOut">
              <a:rPr lang="en-AU" smtClean="0"/>
              <a:t>29/08/2022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02EF2F-9420-F5F4-90E4-27A7D3C89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A3ABEA-D387-804B-20D9-FDB7FD55E8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858EB-9524-48B7-AFB9-4329C7910DC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6030625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1CAF87-9ADD-27DB-4179-F0D58B1426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853501-F92E-B0AA-9187-BC71D1532EF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AA6AD7-C750-CF96-149E-75268E3886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B00253-55A5-EBB4-4AE9-3B5AA19E1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150578-D4D9-43FE-AC02-B71F38507792}" type="datetimeFigureOut">
              <a:rPr lang="en-AU" smtClean="0"/>
              <a:t>29/08/2022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EF56CD-D73A-9148-5647-62D4D2CA79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CB7CC8-5592-4FD7-7302-27EE7F02D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8858EB-9524-48B7-AFB9-4329C7910DC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328612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14F6BD-2F61-90F5-3F60-DEEF88F685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DFDADB-B16A-9965-EC23-7F009C739C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6B17E2-B5C8-61D6-8C5F-EEC7EB4AB8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150578-D4D9-43FE-AC02-B71F38507792}" type="datetimeFigureOut">
              <a:rPr lang="en-AU" smtClean="0"/>
              <a:t>29/08/2022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141903-D6B0-9B24-0821-B39B72A0C4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0C6CAD-1CC8-DEF7-16A4-76E610FC8B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8858EB-9524-48B7-AFB9-4329C7910DCB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7571692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Introduction to Apache Spark programming</a:t>
            </a:r>
          </a:p>
        </p:txBody>
      </p:sp>
    </p:spTree>
    <p:extLst>
      <p:ext uri="{BB962C8B-B14F-4D97-AF65-F5344CB8AC3E}">
        <p14:creationId xmlns:p14="http://schemas.microsoft.com/office/powerpoint/2010/main" val="16293571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>
            <a:extLst>
              <a:ext uri="{FF2B5EF4-FFF2-40B4-BE49-F238E27FC236}">
                <a16:creationId xmlns:a16="http://schemas.microsoft.com/office/drawing/2014/main" id="{7BDB6948-531F-C15A-DBC3-8A09DCD655F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850435" y="959141"/>
            <a:ext cx="8468089" cy="691273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Some Key-Value Operations</a:t>
            </a:r>
          </a:p>
        </p:txBody>
      </p:sp>
      <p:pic>
        <p:nvPicPr>
          <p:cNvPr id="29699" name="Picture 3">
            <a:extLst>
              <a:ext uri="{FF2B5EF4-FFF2-40B4-BE49-F238E27FC236}">
                <a16:creationId xmlns:a16="http://schemas.microsoft.com/office/drawing/2014/main" id="{852E44E9-841F-F434-A578-43F6D795BAC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" r="471" b="34451"/>
          <a:stretch>
            <a:fillRect/>
          </a:stretch>
        </p:blipFill>
        <p:spPr bwMode="auto">
          <a:xfrm>
            <a:off x="1719382" y="1991730"/>
            <a:ext cx="8818046" cy="2886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ADB93FF-BCF2-5207-56E1-2FDEF7C5A330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784188" y="4735218"/>
            <a:ext cx="8639467" cy="1852034"/>
          </a:xfrm>
        </p:spPr>
        <p:txBody>
          <a:bodyPr>
            <a:normAutofit fontScale="92500"/>
          </a:bodyPr>
          <a:lstStyle/>
          <a:p>
            <a:pPr marL="95052" indent="0">
              <a:buNone/>
            </a:pPr>
            <a:r>
              <a:rPr lang="en-US" altLang="en-US" sz="2177"/>
              <a:t>I like the </a:t>
            </a:r>
            <a:r>
              <a:rPr lang="en-US" altLang="en-US" sz="2177">
                <a:solidFill>
                  <a:srgbClr val="0000FF"/>
                </a:solidFill>
              </a:rPr>
              <a:t>sortBy </a:t>
            </a:r>
            <a:r>
              <a:rPr lang="en-US" altLang="en-US" sz="2177"/>
              <a:t>function better than </a:t>
            </a:r>
            <a:r>
              <a:rPr lang="en-US" altLang="en-US" sz="2177">
                <a:solidFill>
                  <a:srgbClr val="0000FF"/>
                </a:solidFill>
              </a:rPr>
              <a:t>sortByKey</a:t>
            </a:r>
            <a:r>
              <a:rPr lang="en-US" altLang="en-US" sz="2177"/>
              <a:t>, since it gives you more flexibility.</a:t>
            </a:r>
          </a:p>
          <a:p>
            <a:pPr marL="95052" indent="0"/>
            <a:r>
              <a:rPr lang="en-US" altLang="en-US" sz="2177"/>
              <a:t>pets.</a:t>
            </a:r>
            <a:r>
              <a:rPr lang="en-US" altLang="en-US" sz="2177">
                <a:solidFill>
                  <a:srgbClr val="0000FF"/>
                </a:solidFill>
              </a:rPr>
              <a:t>sortBy(x =&gt; x._1, true) </a:t>
            </a:r>
            <a:r>
              <a:rPr lang="en-US" altLang="en-US" sz="2177"/>
              <a:t>// </a:t>
            </a:r>
            <a:r>
              <a:rPr lang="en-US" altLang="en-US" sz="2177">
                <a:solidFill>
                  <a:srgbClr val="008000"/>
                </a:solidFill>
              </a:rPr>
              <a:t>{(cat, 1), (cat, 2), (dog, 1)}</a:t>
            </a:r>
          </a:p>
          <a:p>
            <a:pPr lvl="1"/>
            <a:r>
              <a:rPr lang="en-US" altLang="en-US" sz="2177"/>
              <a:t>Sorts by the first attribute, in ascending order </a:t>
            </a:r>
          </a:p>
          <a:p>
            <a:pPr marL="95052" indent="0"/>
            <a:r>
              <a:rPr lang="en-US" altLang="en-US" sz="2177"/>
              <a:t>pets.</a:t>
            </a:r>
            <a:r>
              <a:rPr lang="en-US" altLang="en-US" sz="2177">
                <a:solidFill>
                  <a:srgbClr val="0000FF"/>
                </a:solidFill>
              </a:rPr>
              <a:t>sortBy(x =&gt; x._2, false) </a:t>
            </a:r>
            <a:r>
              <a:rPr lang="en-US" altLang="en-US" sz="2177"/>
              <a:t>// </a:t>
            </a:r>
            <a:r>
              <a:rPr lang="en-US" altLang="en-US" sz="2177">
                <a:solidFill>
                  <a:srgbClr val="008000"/>
                </a:solidFill>
              </a:rPr>
              <a:t>{(cat, 2), (dog, 1), (cat, 1)}</a:t>
            </a:r>
          </a:p>
          <a:p>
            <a:pPr marL="760415" lvl="2" indent="-273634"/>
            <a:r>
              <a:rPr lang="en-US" altLang="en-US" sz="2177"/>
              <a:t>Sorts by the second attribute, in descending order</a:t>
            </a:r>
          </a:p>
          <a:p>
            <a:pPr marL="95052" indent="0"/>
            <a:endParaRPr lang="en-US" altLang="en-US" sz="2177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>
            <a:extLst>
              <a:ext uri="{FF2B5EF4-FFF2-40B4-BE49-F238E27FC236}">
                <a16:creationId xmlns:a16="http://schemas.microsoft.com/office/drawing/2014/main" id="{5812051C-990F-B7C7-5F41-01AE6E8D88D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5910" y="816566"/>
            <a:ext cx="8141174" cy="691273"/>
          </a:xfrm>
        </p:spPr>
        <p:txBody>
          <a:bodyPr/>
          <a:lstStyle/>
          <a:p>
            <a:r>
              <a:rPr lang="en-US" altLang="en-US" sz="2903"/>
              <a:t>Combiners and local aggregation</a:t>
            </a:r>
          </a:p>
        </p:txBody>
      </p:sp>
      <p:sp>
        <p:nvSpPr>
          <p:cNvPr id="70658" name="Content Placeholder 2">
            <a:extLst>
              <a:ext uri="{FF2B5EF4-FFF2-40B4-BE49-F238E27FC236}">
                <a16:creationId xmlns:a16="http://schemas.microsoft.com/office/drawing/2014/main" id="{73551D21-641E-EDF5-634F-1BAC459D5B0B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177"/>
              <a:t>In Spark functions like </a:t>
            </a:r>
            <a:r>
              <a:rPr lang="en-US" altLang="en-US" sz="2177">
                <a:solidFill>
                  <a:srgbClr val="FF0000"/>
                </a:solidFill>
              </a:rPr>
              <a:t>reduce, fold, reduceByKey</a:t>
            </a:r>
            <a:r>
              <a:rPr lang="en-US" altLang="en-US" sz="2177"/>
              <a:t>, automatically have combiners implemented.</a:t>
            </a:r>
          </a:p>
          <a:p>
            <a:pPr lvl="1"/>
            <a:r>
              <a:rPr lang="en-US" altLang="en-US" sz="2177"/>
              <a:t>Spark automatically applies the reduce function within the parent RDD.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6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>
            <a:extLst>
              <a:ext uri="{FF2B5EF4-FFF2-40B4-BE49-F238E27FC236}">
                <a16:creationId xmlns:a16="http://schemas.microsoft.com/office/drawing/2014/main" id="{5D37013C-9402-C1D9-D0FF-05360A5044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24693" y="613505"/>
            <a:ext cx="8141175" cy="691273"/>
          </a:xfrm>
        </p:spPr>
        <p:txBody>
          <a:bodyPr/>
          <a:lstStyle/>
          <a:p>
            <a:r>
              <a:rPr lang="en-US" altLang="en-US" sz="2540"/>
              <a:t>How does reduce by Key work?</a:t>
            </a:r>
          </a:p>
        </p:txBody>
      </p:sp>
      <p:pic>
        <p:nvPicPr>
          <p:cNvPr id="32771" name="Picture 2" descr="ReduceByKey">
            <a:extLst>
              <a:ext uri="{FF2B5EF4-FFF2-40B4-BE49-F238E27FC236}">
                <a16:creationId xmlns:a16="http://schemas.microsoft.com/office/drawing/2014/main" id="{8178FE1F-8920-83FB-D4AB-B0CC38D78F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805"/>
          <a:stretch>
            <a:fillRect/>
          </a:stretch>
        </p:blipFill>
        <p:spPr bwMode="auto">
          <a:xfrm>
            <a:off x="2000211" y="2187591"/>
            <a:ext cx="7925152" cy="452351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2" name="TextBox 3">
            <a:extLst>
              <a:ext uri="{FF2B5EF4-FFF2-40B4-BE49-F238E27FC236}">
                <a16:creationId xmlns:a16="http://schemas.microsoft.com/office/drawing/2014/main" id="{79690D36-9852-5680-F283-18989467D2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92743" y="1589928"/>
            <a:ext cx="7225055" cy="427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177">
                <a:solidFill>
                  <a:srgbClr val="FF0000"/>
                </a:solidFill>
              </a:rPr>
              <a:t>First adds up the number for each key within the local machine</a:t>
            </a:r>
          </a:p>
        </p:txBody>
      </p:sp>
      <p:sp>
        <p:nvSpPr>
          <p:cNvPr id="32773" name="TextBox 4">
            <a:extLst>
              <a:ext uri="{FF2B5EF4-FFF2-40B4-BE49-F238E27FC236}">
                <a16:creationId xmlns:a16="http://schemas.microsoft.com/office/drawing/2014/main" id="{50457DD3-4A27-3EC3-A0AE-DF594EE665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02470" y="1170844"/>
            <a:ext cx="2409634" cy="427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177">
                <a:solidFill>
                  <a:schemeClr val="tx1"/>
                </a:solidFill>
              </a:rPr>
              <a:t>reduceByKey(_ +_)</a:t>
            </a:r>
          </a:p>
        </p:txBody>
      </p:sp>
      <p:cxnSp>
        <p:nvCxnSpPr>
          <p:cNvPr id="32774" name="Straight Arrow Connector 6">
            <a:extLst>
              <a:ext uri="{FF2B5EF4-FFF2-40B4-BE49-F238E27FC236}">
                <a16:creationId xmlns:a16="http://schemas.microsoft.com/office/drawing/2014/main" id="{C7132C05-5383-4353-34F1-A2E2F2388D00}"/>
              </a:ext>
            </a:extLst>
          </p:cNvPr>
          <p:cNvCxnSpPr>
            <a:cxnSpLocks noChangeShapeType="1"/>
          </p:cNvCxnSpPr>
          <p:nvPr/>
        </p:nvCxnSpPr>
        <p:spPr bwMode="auto">
          <a:xfrm flipH="1">
            <a:off x="3809041" y="1991730"/>
            <a:ext cx="393161" cy="26210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775" name="Straight Arrow Connector 8">
            <a:extLst>
              <a:ext uri="{FF2B5EF4-FFF2-40B4-BE49-F238E27FC236}">
                <a16:creationId xmlns:a16="http://schemas.microsoft.com/office/drawing/2014/main" id="{3C2941BD-0C94-4C8C-3509-210F57A034D2}"/>
              </a:ext>
            </a:extLst>
          </p:cNvPr>
          <p:cNvCxnSpPr>
            <a:cxnSpLocks noChangeShapeType="1"/>
            <a:endCxn id="32771" idx="0"/>
          </p:cNvCxnSpPr>
          <p:nvPr/>
        </p:nvCxnSpPr>
        <p:spPr bwMode="auto">
          <a:xfrm>
            <a:off x="5900140" y="1967247"/>
            <a:ext cx="61926" cy="220344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776" name="Straight Arrow Connector 10">
            <a:extLst>
              <a:ext uri="{FF2B5EF4-FFF2-40B4-BE49-F238E27FC236}">
                <a16:creationId xmlns:a16="http://schemas.microsoft.com/office/drawing/2014/main" id="{FDAB418A-15F5-5164-DB8B-2F762C5F7F8A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8185660" y="2007572"/>
            <a:ext cx="197301" cy="246266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777" name="TextBox 12">
            <a:extLst>
              <a:ext uri="{FF2B5EF4-FFF2-40B4-BE49-F238E27FC236}">
                <a16:creationId xmlns:a16="http://schemas.microsoft.com/office/drawing/2014/main" id="{BA5DEFB7-9009-881F-73F7-E622BE782D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5910" y="4211002"/>
            <a:ext cx="2111262" cy="10974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177">
                <a:solidFill>
                  <a:srgbClr val="FF0000"/>
                </a:solidFill>
              </a:rPr>
              <a:t>Shuffles data based on key value</a:t>
            </a:r>
          </a:p>
        </p:txBody>
      </p:sp>
      <p:sp>
        <p:nvSpPr>
          <p:cNvPr id="32778" name="TextBox 13">
            <a:extLst>
              <a:ext uri="{FF2B5EF4-FFF2-40B4-BE49-F238E27FC236}">
                <a16:creationId xmlns:a16="http://schemas.microsoft.com/office/drawing/2014/main" id="{870F16C2-FD15-1080-7911-FA6D20CB36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76279" y="6428836"/>
            <a:ext cx="6862321" cy="427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177">
                <a:solidFill>
                  <a:srgbClr val="FF0000"/>
                </a:solidFill>
              </a:rPr>
              <a:t>Finally sums up all values per key</a:t>
            </a:r>
          </a:p>
        </p:txBody>
      </p:sp>
      <p:cxnSp>
        <p:nvCxnSpPr>
          <p:cNvPr id="32779" name="Straight Arrow Connector 14">
            <a:extLst>
              <a:ext uri="{FF2B5EF4-FFF2-40B4-BE49-F238E27FC236}">
                <a16:creationId xmlns:a16="http://schemas.microsoft.com/office/drawing/2014/main" id="{EA0CBA69-4C4A-B6A1-5E0B-28CAEAE85F2D}"/>
              </a:ext>
            </a:extLst>
          </p:cNvPr>
          <p:cNvCxnSpPr>
            <a:cxnSpLocks noChangeShapeType="1"/>
          </p:cNvCxnSpPr>
          <p:nvPr/>
        </p:nvCxnSpPr>
        <p:spPr bwMode="auto">
          <a:xfrm flipH="1" flipV="1">
            <a:off x="5246311" y="6172489"/>
            <a:ext cx="195861" cy="262108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2780" name="Straight Arrow Connector 16">
            <a:extLst>
              <a:ext uri="{FF2B5EF4-FFF2-40B4-BE49-F238E27FC236}">
                <a16:creationId xmlns:a16="http://schemas.microsoft.com/office/drawing/2014/main" id="{5CCAF31D-3741-5169-D254-D1FEF9C17F0F}"/>
              </a:ext>
            </a:extLst>
          </p:cNvPr>
          <p:cNvCxnSpPr>
            <a:cxnSpLocks/>
          </p:cNvCxnSpPr>
          <p:nvPr/>
        </p:nvCxnSpPr>
        <p:spPr bwMode="auto">
          <a:xfrm flipV="1">
            <a:off x="6749830" y="6184010"/>
            <a:ext cx="129614" cy="244826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781" name="TextBox 18">
            <a:extLst>
              <a:ext uri="{FF2B5EF4-FFF2-40B4-BE49-F238E27FC236}">
                <a16:creationId xmlns:a16="http://schemas.microsoft.com/office/drawing/2014/main" id="{77A61E0F-D3CD-DD62-8F8A-86CE4B0E11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86982" y="5649715"/>
            <a:ext cx="851515" cy="427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177">
                <a:solidFill>
                  <a:srgbClr val="0070C0"/>
                </a:solidFill>
              </a:rPr>
              <a:t>key a </a:t>
            </a:r>
          </a:p>
        </p:txBody>
      </p:sp>
      <p:cxnSp>
        <p:nvCxnSpPr>
          <p:cNvPr id="32782" name="Straight Arrow Connector 20">
            <a:extLst>
              <a:ext uri="{FF2B5EF4-FFF2-40B4-BE49-F238E27FC236}">
                <a16:creationId xmlns:a16="http://schemas.microsoft.com/office/drawing/2014/main" id="{BB36A26C-C567-0878-D2D2-AC10062692AC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483567" y="5479776"/>
            <a:ext cx="325474" cy="31683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783" name="TextBox 22">
            <a:extLst>
              <a:ext uri="{FF2B5EF4-FFF2-40B4-BE49-F238E27FC236}">
                <a16:creationId xmlns:a16="http://schemas.microsoft.com/office/drawing/2014/main" id="{85D5FED5-827C-282C-0898-3FE0FC6284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12575" y="5286796"/>
            <a:ext cx="867545" cy="427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177">
                <a:solidFill>
                  <a:srgbClr val="0070C0"/>
                </a:solidFill>
              </a:rPr>
              <a:t>key b </a:t>
            </a:r>
          </a:p>
        </p:txBody>
      </p:sp>
      <p:cxnSp>
        <p:nvCxnSpPr>
          <p:cNvPr id="32784" name="Straight Arrow Connector 23">
            <a:extLst>
              <a:ext uri="{FF2B5EF4-FFF2-40B4-BE49-F238E27FC236}">
                <a16:creationId xmlns:a16="http://schemas.microsoft.com/office/drawing/2014/main" id="{6C67DFF3-3387-5B50-CE2E-09B7A097895B}"/>
              </a:ext>
            </a:extLst>
          </p:cNvPr>
          <p:cNvCxnSpPr>
            <a:cxnSpLocks/>
          </p:cNvCxnSpPr>
          <p:nvPr/>
        </p:nvCxnSpPr>
        <p:spPr bwMode="auto">
          <a:xfrm flipH="1" flipV="1">
            <a:off x="8035884" y="5429371"/>
            <a:ext cx="347077" cy="66247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2785" name="TextBox 25">
            <a:extLst>
              <a:ext uri="{FF2B5EF4-FFF2-40B4-BE49-F238E27FC236}">
                <a16:creationId xmlns:a16="http://schemas.microsoft.com/office/drawing/2014/main" id="{C41BA8DA-08C3-5750-907C-3656E2EC4E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20011" y="1955726"/>
            <a:ext cx="1128835" cy="427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177">
                <a:solidFill>
                  <a:schemeClr val="tx1"/>
                </a:solidFill>
              </a:rPr>
              <a:t>mappers</a:t>
            </a:r>
          </a:p>
        </p:txBody>
      </p:sp>
      <p:sp>
        <p:nvSpPr>
          <p:cNvPr id="32786" name="TextBox 27">
            <a:extLst>
              <a:ext uri="{FF2B5EF4-FFF2-40B4-BE49-F238E27FC236}">
                <a16:creationId xmlns:a16="http://schemas.microsoft.com/office/drawing/2014/main" id="{9DA0BB37-6B3B-23D8-4F33-79644C80BB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0740" y="5253673"/>
            <a:ext cx="1128835" cy="427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177">
                <a:solidFill>
                  <a:schemeClr val="tx1"/>
                </a:solidFill>
              </a:rPr>
              <a:t>reducers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>
            <a:extLst>
              <a:ext uri="{FF2B5EF4-FFF2-40B4-BE49-F238E27FC236}">
                <a16:creationId xmlns:a16="http://schemas.microsoft.com/office/drawing/2014/main" id="{0F624285-81D3-DCA4-C6BC-A869E136164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024693" y="502613"/>
            <a:ext cx="8141175" cy="691273"/>
          </a:xfrm>
        </p:spPr>
        <p:txBody>
          <a:bodyPr/>
          <a:lstStyle/>
          <a:p>
            <a:r>
              <a:rPr lang="en-US" altLang="en-US" sz="2903"/>
              <a:t>Group By Key</a:t>
            </a:r>
          </a:p>
        </p:txBody>
      </p:sp>
      <p:pic>
        <p:nvPicPr>
          <p:cNvPr id="33795" name="Picture 3">
            <a:extLst>
              <a:ext uri="{FF2B5EF4-FFF2-40B4-BE49-F238E27FC236}">
                <a16:creationId xmlns:a16="http://schemas.microsoft.com/office/drawing/2014/main" id="{356FA642-5CD4-02B1-6B21-70DEAE4100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2499" y="1731062"/>
            <a:ext cx="7267003" cy="40439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3796" name="TextBox 4">
            <a:extLst>
              <a:ext uri="{FF2B5EF4-FFF2-40B4-BE49-F238E27FC236}">
                <a16:creationId xmlns:a16="http://schemas.microsoft.com/office/drawing/2014/main" id="{7AFEC1A7-D309-8C63-8231-8B9CC3F53F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25599" y="6107683"/>
            <a:ext cx="7394717" cy="427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marL="342900" indent="-3429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n-US" altLang="en-US" sz="2177">
                <a:solidFill>
                  <a:schemeClr val="tx1"/>
                </a:solidFill>
              </a:rPr>
              <a:t>Notice here all the data is shuffled and grouped at the reducer</a:t>
            </a:r>
          </a:p>
        </p:txBody>
      </p:sp>
      <p:sp>
        <p:nvSpPr>
          <p:cNvPr id="33797" name="TextBox 5">
            <a:extLst>
              <a:ext uri="{FF2B5EF4-FFF2-40B4-BE49-F238E27FC236}">
                <a16:creationId xmlns:a16="http://schemas.microsoft.com/office/drawing/2014/main" id="{6B289EC3-3D02-6C89-5519-5F82B34F67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37569" y="977864"/>
            <a:ext cx="2285519" cy="427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177">
                <a:solidFill>
                  <a:schemeClr val="tx1"/>
                </a:solidFill>
              </a:rPr>
              <a:t>groupByKey()</a:t>
            </a:r>
          </a:p>
        </p:txBody>
      </p:sp>
      <p:sp>
        <p:nvSpPr>
          <p:cNvPr id="33798" name="TextBox 6">
            <a:extLst>
              <a:ext uri="{FF2B5EF4-FFF2-40B4-BE49-F238E27FC236}">
                <a16:creationId xmlns:a16="http://schemas.microsoft.com/office/drawing/2014/main" id="{D0AE373A-7C3F-7899-9619-3BE6B73305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45123" y="1395508"/>
            <a:ext cx="1128835" cy="427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177">
                <a:solidFill>
                  <a:schemeClr val="tx1"/>
                </a:solidFill>
              </a:rPr>
              <a:t>mappers</a:t>
            </a:r>
          </a:p>
        </p:txBody>
      </p:sp>
      <p:sp>
        <p:nvSpPr>
          <p:cNvPr id="33799" name="TextBox 7">
            <a:extLst>
              <a:ext uri="{FF2B5EF4-FFF2-40B4-BE49-F238E27FC236}">
                <a16:creationId xmlns:a16="http://schemas.microsoft.com/office/drawing/2014/main" id="{DE0A44A5-2494-8F4E-E5EC-2110FDB1FF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57455" y="4735218"/>
            <a:ext cx="1128835" cy="427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US" altLang="en-US" sz="2177">
                <a:solidFill>
                  <a:schemeClr val="tx1"/>
                </a:solidFill>
              </a:rPr>
              <a:t>reducers</a:t>
            </a:r>
          </a:p>
        </p:txBody>
      </p:sp>
      <p:pic>
        <p:nvPicPr>
          <p:cNvPr id="33800" name="Picture 8">
            <a:extLst>
              <a:ext uri="{FF2B5EF4-FFF2-40B4-BE49-F238E27FC236}">
                <a16:creationId xmlns:a16="http://schemas.microsoft.com/office/drawing/2014/main" id="{7BDB216A-9B8A-F386-9477-3307DC67CD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06255" y="4559520"/>
            <a:ext cx="1002345" cy="419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801" name="Picture 9">
            <a:extLst>
              <a:ext uri="{FF2B5EF4-FFF2-40B4-BE49-F238E27FC236}">
                <a16:creationId xmlns:a16="http://schemas.microsoft.com/office/drawing/2014/main" id="{F2885AF7-8189-316A-8B71-76AE86135F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54331" y="4559520"/>
            <a:ext cx="914496" cy="4190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>
            <a:extLst>
              <a:ext uri="{FF2B5EF4-FFF2-40B4-BE49-F238E27FC236}">
                <a16:creationId xmlns:a16="http://schemas.microsoft.com/office/drawing/2014/main" id="{C45859A7-33C2-594F-AD56-95D19CEE3F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5910" y="816566"/>
            <a:ext cx="8141174" cy="691273"/>
          </a:xfrm>
        </p:spPr>
        <p:txBody>
          <a:bodyPr/>
          <a:lstStyle/>
          <a:p>
            <a:r>
              <a:rPr lang="en-US" altLang="en-US" sz="2903"/>
              <a:t>Combiners and local aggregation</a:t>
            </a:r>
          </a:p>
        </p:txBody>
      </p:sp>
      <p:sp>
        <p:nvSpPr>
          <p:cNvPr id="34819" name="Content Placeholder 2">
            <a:extLst>
              <a:ext uri="{FF2B5EF4-FFF2-40B4-BE49-F238E27FC236}">
                <a16:creationId xmlns:a16="http://schemas.microsoft.com/office/drawing/2014/main" id="{4EB35973-CB23-37E8-A714-52FF3B89235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784188" y="1664816"/>
            <a:ext cx="8639467" cy="4922437"/>
          </a:xfrm>
        </p:spPr>
        <p:txBody>
          <a:bodyPr/>
          <a:lstStyle/>
          <a:p>
            <a:pPr>
              <a:defRPr/>
            </a:pPr>
            <a:r>
              <a:rPr lang="en-US" altLang="en-US" sz="2177" dirty="0"/>
              <a:t>However, functions like reduce, fold, </a:t>
            </a:r>
            <a:r>
              <a:rPr lang="en-US" altLang="en-US" sz="2177" dirty="0" err="1"/>
              <a:t>reduceByKey</a:t>
            </a:r>
            <a:r>
              <a:rPr lang="en-US" altLang="en-US" sz="2177" dirty="0"/>
              <a:t> can only combine two inputs into one output.</a:t>
            </a:r>
          </a:p>
          <a:p>
            <a:pPr>
              <a:defRPr/>
            </a:pPr>
            <a:r>
              <a:rPr lang="en-US" altLang="en-US" sz="2177" dirty="0"/>
              <a:t>What if our output has 2 elements instead of just 1?</a:t>
            </a:r>
          </a:p>
          <a:p>
            <a:pPr lvl="1">
              <a:defRPr/>
            </a:pPr>
            <a:r>
              <a:rPr lang="en-US" altLang="en-US" sz="2177" dirty="0"/>
              <a:t>e.g. if we wanted to find the top 2 numbers within an RDD we can not use these functions.</a:t>
            </a:r>
          </a:p>
          <a:p>
            <a:pPr>
              <a:defRPr/>
            </a:pPr>
            <a:r>
              <a:rPr lang="en-US" altLang="en-US" sz="2177" dirty="0"/>
              <a:t>We can sort all the numbers and then take the top two like</a:t>
            </a:r>
          </a:p>
          <a:p>
            <a:pPr marL="509824" lvl="1" indent="0">
              <a:buNone/>
              <a:defRPr/>
            </a:pPr>
            <a:r>
              <a:rPr lang="en-US" altLang="en-US" sz="2177" dirty="0"/>
              <a:t>  Assume num is an RDD containing sequence of numbers </a:t>
            </a:r>
          </a:p>
          <a:p>
            <a:pPr marL="509824" lvl="1" indent="0">
              <a:buNone/>
              <a:defRPr/>
            </a:pPr>
            <a:r>
              <a:rPr lang="en-US" altLang="en-US" sz="2177" dirty="0"/>
              <a:t>      </a:t>
            </a:r>
            <a:r>
              <a:rPr lang="en-US" altLang="en-US" sz="2177" dirty="0" err="1"/>
              <a:t>num.sortBy</a:t>
            </a:r>
            <a:r>
              <a:rPr lang="en-US" altLang="en-US" sz="2177" dirty="0"/>
              <a:t>(x=&gt;x, false).take(2)</a:t>
            </a:r>
          </a:p>
          <a:p>
            <a:pPr>
              <a:defRPr/>
            </a:pPr>
            <a:r>
              <a:rPr lang="en-US" altLang="en-US" sz="2177" dirty="0"/>
              <a:t>However, this results in a lot of data shuffling</a:t>
            </a:r>
          </a:p>
          <a:p>
            <a:pPr>
              <a:defRPr/>
            </a:pPr>
            <a:r>
              <a:rPr lang="en-US" altLang="en-US" sz="2177" dirty="0"/>
              <a:t>How can we use a combiner for this situation?</a:t>
            </a:r>
          </a:p>
          <a:p>
            <a:pPr marL="509824" lvl="1" indent="0">
              <a:defRPr/>
            </a:pPr>
            <a:r>
              <a:rPr lang="en-US" altLang="en-US" sz="2177" dirty="0"/>
              <a:t>Use </a:t>
            </a:r>
            <a:r>
              <a:rPr lang="en-US" altLang="en-US" sz="2177" dirty="0" err="1"/>
              <a:t>mapPartitions</a:t>
            </a:r>
            <a:r>
              <a:rPr lang="en-US" altLang="en-US" sz="2177" dirty="0"/>
              <a:t> </a:t>
            </a:r>
          </a:p>
          <a:p>
            <a:pPr>
              <a:defRPr/>
            </a:pPr>
            <a:endParaRPr lang="en-US" alt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>
            <a:extLst>
              <a:ext uri="{FF2B5EF4-FFF2-40B4-BE49-F238E27FC236}">
                <a16:creationId xmlns:a16="http://schemas.microsoft.com/office/drawing/2014/main" id="{34C0ED5D-C0BC-ED7C-BF15-FED1EED01CD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196606" y="851131"/>
            <a:ext cx="9471875" cy="427724"/>
          </a:xfrm>
        </p:spPr>
        <p:txBody>
          <a:bodyPr/>
          <a:lstStyle/>
          <a:p>
            <a:r>
              <a:rPr lang="en-US" altLang="en-US" sz="2177"/>
              <a:t>mapPartitions versus map/reduce/reducebykey</a:t>
            </a:r>
          </a:p>
        </p:txBody>
      </p:sp>
      <p:sp>
        <p:nvSpPr>
          <p:cNvPr id="35843" name="Content Placeholder 2">
            <a:extLst>
              <a:ext uri="{FF2B5EF4-FFF2-40B4-BE49-F238E27FC236}">
                <a16:creationId xmlns:a16="http://schemas.microsoft.com/office/drawing/2014/main" id="{44620EA2-0CD9-C402-94D8-514BF40C8845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775547" y="1627371"/>
            <a:ext cx="8639467" cy="1326380"/>
          </a:xfrm>
        </p:spPr>
        <p:txBody>
          <a:bodyPr/>
          <a:lstStyle/>
          <a:p>
            <a:r>
              <a:rPr lang="en-AU" altLang="en-US" sz="2177"/>
              <a:t>The </a:t>
            </a:r>
            <a:r>
              <a:rPr lang="en-AU" altLang="en-US" sz="2177">
                <a:solidFill>
                  <a:srgbClr val="FF0000"/>
                </a:solidFill>
              </a:rPr>
              <a:t>map/reduce/reducebykey</a:t>
            </a:r>
            <a:r>
              <a:rPr lang="en-AU" altLang="en-US" sz="2177"/>
              <a:t> functions only take one or pairs of input elements at a time.</a:t>
            </a:r>
            <a:endParaRPr lang="en-US" altLang="en-US" sz="2177"/>
          </a:p>
        </p:txBody>
      </p:sp>
      <p:sp>
        <p:nvSpPr>
          <p:cNvPr id="35844" name="TextBox 7">
            <a:extLst>
              <a:ext uri="{FF2B5EF4-FFF2-40B4-BE49-F238E27FC236}">
                <a16:creationId xmlns:a16="http://schemas.microsoft.com/office/drawing/2014/main" id="{59A925D0-81E8-602B-0AD5-B46A513EBC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24607" y="3598939"/>
            <a:ext cx="8494633" cy="427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AU" altLang="en-US" sz="2177">
                <a:solidFill>
                  <a:schemeClr val="tx1"/>
                </a:solidFill>
              </a:rPr>
              <a:t>9	2	1	2	1	4	1	4	9	</a:t>
            </a:r>
            <a:endParaRPr lang="en-US" altLang="en-US" sz="2177">
              <a:solidFill>
                <a:schemeClr val="tx1"/>
              </a:solidFill>
            </a:endParaRPr>
          </a:p>
        </p:txBody>
      </p:sp>
      <p:sp>
        <p:nvSpPr>
          <p:cNvPr id="35845" name="Rectangle: Rounded Corners 8">
            <a:extLst>
              <a:ext uri="{FF2B5EF4-FFF2-40B4-BE49-F238E27FC236}">
                <a16:creationId xmlns:a16="http://schemas.microsoft.com/office/drawing/2014/main" id="{D7CD309D-9D43-2EE3-BE1F-77F31759AD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73391" y="3207218"/>
            <a:ext cx="2286960" cy="1371024"/>
          </a:xfrm>
          <a:prstGeom prst="roundRect">
            <a:avLst>
              <a:gd name="adj" fmla="val 16667"/>
            </a:avLst>
          </a:prstGeom>
          <a:noFill/>
          <a:ln w="38100" algn="ctr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 sz="2177"/>
          </a:p>
        </p:txBody>
      </p:sp>
      <p:sp>
        <p:nvSpPr>
          <p:cNvPr id="35846" name="Rectangle: Rounded Corners 9">
            <a:extLst>
              <a:ext uri="{FF2B5EF4-FFF2-40B4-BE49-F238E27FC236}">
                <a16:creationId xmlns:a16="http://schemas.microsoft.com/office/drawing/2014/main" id="{13D8EE41-BBE4-C4D5-D257-BB5FA179F5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3250" y="3207218"/>
            <a:ext cx="2286960" cy="1371024"/>
          </a:xfrm>
          <a:prstGeom prst="roundRect">
            <a:avLst>
              <a:gd name="adj" fmla="val 16667"/>
            </a:avLst>
          </a:prstGeom>
          <a:noFill/>
          <a:ln w="38100" algn="ctr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 sz="2177"/>
          </a:p>
        </p:txBody>
      </p:sp>
      <p:sp>
        <p:nvSpPr>
          <p:cNvPr id="35847" name="Rectangle: Rounded Corners 10">
            <a:extLst>
              <a:ext uri="{FF2B5EF4-FFF2-40B4-BE49-F238E27FC236}">
                <a16:creationId xmlns:a16="http://schemas.microsoft.com/office/drawing/2014/main" id="{D380245E-3D96-B5DC-7729-3D3BDD87F8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98078" y="3168333"/>
            <a:ext cx="2286960" cy="1371024"/>
          </a:xfrm>
          <a:prstGeom prst="roundRect">
            <a:avLst>
              <a:gd name="adj" fmla="val 16667"/>
            </a:avLst>
          </a:prstGeom>
          <a:noFill/>
          <a:ln w="38100" algn="ctr">
            <a:solidFill>
              <a:schemeClr val="accent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endParaRPr lang="en-US" altLang="en-US" sz="2177"/>
          </a:p>
        </p:txBody>
      </p:sp>
      <p:sp>
        <p:nvSpPr>
          <p:cNvPr id="35848" name="TextBox 11">
            <a:extLst>
              <a:ext uri="{FF2B5EF4-FFF2-40B4-BE49-F238E27FC236}">
                <a16:creationId xmlns:a16="http://schemas.microsoft.com/office/drawing/2014/main" id="{0D26381F-9A8D-6620-1A70-9B8CD691DF8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59532" y="4120274"/>
            <a:ext cx="1353256" cy="427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AU" altLang="en-US" sz="2177">
                <a:solidFill>
                  <a:schemeClr val="tx1"/>
                </a:solidFill>
              </a:rPr>
              <a:t>Partition 1</a:t>
            </a:r>
            <a:endParaRPr lang="en-US" altLang="en-US" sz="2177">
              <a:solidFill>
                <a:schemeClr val="tx1"/>
              </a:solidFill>
            </a:endParaRPr>
          </a:p>
        </p:txBody>
      </p:sp>
      <p:sp>
        <p:nvSpPr>
          <p:cNvPr id="35849" name="TextBox 12">
            <a:extLst>
              <a:ext uri="{FF2B5EF4-FFF2-40B4-BE49-F238E27FC236}">
                <a16:creationId xmlns:a16="http://schemas.microsoft.com/office/drawing/2014/main" id="{4A7A6A3E-0756-0FA0-5E42-251C316BF7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1533" y="2891825"/>
            <a:ext cx="774571" cy="427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AU" altLang="en-US" sz="2177">
                <a:solidFill>
                  <a:schemeClr val="tx1"/>
                </a:solidFill>
              </a:rPr>
              <a:t>RDD</a:t>
            </a:r>
            <a:endParaRPr lang="en-US" altLang="en-US" sz="2177">
              <a:solidFill>
                <a:schemeClr val="tx1"/>
              </a:solidFill>
            </a:endParaRPr>
          </a:p>
        </p:txBody>
      </p:sp>
      <p:sp>
        <p:nvSpPr>
          <p:cNvPr id="35850" name="TextBox 13">
            <a:extLst>
              <a:ext uri="{FF2B5EF4-FFF2-40B4-BE49-F238E27FC236}">
                <a16:creationId xmlns:a16="http://schemas.microsoft.com/office/drawing/2014/main" id="{EA5EB56A-C700-BB4A-3BBB-92390160FF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073328" y="4061227"/>
            <a:ext cx="1353256" cy="427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AU" altLang="en-US" sz="2177">
                <a:solidFill>
                  <a:schemeClr val="tx1"/>
                </a:solidFill>
              </a:rPr>
              <a:t>Partition 3</a:t>
            </a:r>
            <a:endParaRPr lang="en-US" altLang="en-US" sz="2177">
              <a:solidFill>
                <a:schemeClr val="tx1"/>
              </a:solidFill>
            </a:endParaRPr>
          </a:p>
        </p:txBody>
      </p:sp>
      <p:sp>
        <p:nvSpPr>
          <p:cNvPr id="35851" name="TextBox 14">
            <a:extLst>
              <a:ext uri="{FF2B5EF4-FFF2-40B4-BE49-F238E27FC236}">
                <a16:creationId xmlns:a16="http://schemas.microsoft.com/office/drawing/2014/main" id="{C9790D3C-E90D-3788-3678-A2CB44097CE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51624" y="4061227"/>
            <a:ext cx="1353256" cy="42736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r>
              <a:rPr lang="en-AU" altLang="en-US" sz="2177">
                <a:solidFill>
                  <a:schemeClr val="tx1"/>
                </a:solidFill>
              </a:rPr>
              <a:t>Partition 2</a:t>
            </a:r>
            <a:endParaRPr lang="en-US" altLang="en-US" sz="2177">
              <a:solidFill>
                <a:schemeClr val="tx1"/>
              </a:solidFill>
            </a:endParaRPr>
          </a:p>
        </p:txBody>
      </p:sp>
      <p:cxnSp>
        <p:nvCxnSpPr>
          <p:cNvPr id="35852" name="Straight Arrow Connector 17">
            <a:extLst>
              <a:ext uri="{FF2B5EF4-FFF2-40B4-BE49-F238E27FC236}">
                <a16:creationId xmlns:a16="http://schemas.microsoft.com/office/drawing/2014/main" id="{81ED5B54-6D3F-B783-76A6-63BD4448FEF6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2939189" y="2703165"/>
            <a:ext cx="0" cy="68695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53" name="Straight Arrow Connector 18">
            <a:extLst>
              <a:ext uri="{FF2B5EF4-FFF2-40B4-BE49-F238E27FC236}">
                <a16:creationId xmlns:a16="http://schemas.microsoft.com/office/drawing/2014/main" id="{5EC81035-E161-6BB8-FD56-A2D111A017E9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3716871" y="2703165"/>
            <a:ext cx="0" cy="68695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54" name="Straight Arrow Connector 20">
            <a:extLst>
              <a:ext uri="{FF2B5EF4-FFF2-40B4-BE49-F238E27FC236}">
                <a16:creationId xmlns:a16="http://schemas.microsoft.com/office/drawing/2014/main" id="{FD1E8792-0BA7-B55C-B797-DE6605AC611D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4507514" y="2703165"/>
            <a:ext cx="0" cy="68695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55" name="Straight Arrow Connector 21">
            <a:extLst>
              <a:ext uri="{FF2B5EF4-FFF2-40B4-BE49-F238E27FC236}">
                <a16:creationId xmlns:a16="http://schemas.microsoft.com/office/drawing/2014/main" id="{FE9B4358-6CB6-9D70-108C-C462F9038868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377365" y="2759330"/>
            <a:ext cx="0" cy="68551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56" name="Straight Arrow Connector 22">
            <a:extLst>
              <a:ext uri="{FF2B5EF4-FFF2-40B4-BE49-F238E27FC236}">
                <a16:creationId xmlns:a16="http://schemas.microsoft.com/office/drawing/2014/main" id="{31D7F4EB-4A41-D3AF-0B0C-67338CD325AA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6186730" y="2737729"/>
            <a:ext cx="0" cy="68695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57" name="Straight Arrow Connector 23">
            <a:extLst>
              <a:ext uri="{FF2B5EF4-FFF2-40B4-BE49-F238E27FC236}">
                <a16:creationId xmlns:a16="http://schemas.microsoft.com/office/drawing/2014/main" id="{8626CA86-EB90-AFAD-67E0-B19C1802EE95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7010496" y="2759330"/>
            <a:ext cx="0" cy="68551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58" name="Straight Arrow Connector 24">
            <a:extLst>
              <a:ext uri="{FF2B5EF4-FFF2-40B4-BE49-F238E27FC236}">
                <a16:creationId xmlns:a16="http://schemas.microsoft.com/office/drawing/2014/main" id="{298CDC25-167D-A084-550E-9BEE75D6159A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7860186" y="2772292"/>
            <a:ext cx="0" cy="68551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59" name="Straight Arrow Connector 25">
            <a:extLst>
              <a:ext uri="{FF2B5EF4-FFF2-40B4-BE49-F238E27FC236}">
                <a16:creationId xmlns:a16="http://schemas.microsoft.com/office/drawing/2014/main" id="{C8FC76F8-B758-73CC-1AAD-E2023B8BFB58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8643628" y="2815497"/>
            <a:ext cx="0" cy="686952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60" name="Straight Arrow Connector 26">
            <a:extLst>
              <a:ext uri="{FF2B5EF4-FFF2-40B4-BE49-F238E27FC236}">
                <a16:creationId xmlns:a16="http://schemas.microsoft.com/office/drawing/2014/main" id="{268A2F16-69C2-AA43-CDEB-AFADFE1F7C9D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9493317" y="2819816"/>
            <a:ext cx="0" cy="686953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61" name="Straight Arrow Connector 28">
            <a:extLst>
              <a:ext uri="{FF2B5EF4-FFF2-40B4-BE49-F238E27FC236}">
                <a16:creationId xmlns:a16="http://schemas.microsoft.com/office/drawing/2014/main" id="{E2B0A759-D163-0066-A8D9-D223E1222E29}"/>
              </a:ext>
            </a:extLst>
          </p:cNvPr>
          <p:cNvCxnSpPr>
            <a:cxnSpLocks/>
          </p:cNvCxnSpPr>
          <p:nvPr/>
        </p:nvCxnSpPr>
        <p:spPr bwMode="auto">
          <a:xfrm>
            <a:off x="3716871" y="4735218"/>
            <a:ext cx="0" cy="5227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62" name="Straight Arrow Connector 31">
            <a:extLst>
              <a:ext uri="{FF2B5EF4-FFF2-40B4-BE49-F238E27FC236}">
                <a16:creationId xmlns:a16="http://schemas.microsoft.com/office/drawing/2014/main" id="{E557E606-9776-2BF0-6653-A1F05F3EC7F4}"/>
              </a:ext>
            </a:extLst>
          </p:cNvPr>
          <p:cNvCxnSpPr>
            <a:cxnSpLocks/>
          </p:cNvCxnSpPr>
          <p:nvPr/>
        </p:nvCxnSpPr>
        <p:spPr bwMode="auto">
          <a:xfrm>
            <a:off x="6186730" y="4759701"/>
            <a:ext cx="0" cy="522774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35863" name="Straight Arrow Connector 32">
            <a:extLst>
              <a:ext uri="{FF2B5EF4-FFF2-40B4-BE49-F238E27FC236}">
                <a16:creationId xmlns:a16="http://schemas.microsoft.com/office/drawing/2014/main" id="{CB2FAC6E-556D-8AA1-0A4B-E2426CB232ED}"/>
              </a:ext>
            </a:extLst>
          </p:cNvPr>
          <p:cNvCxnSpPr>
            <a:cxnSpLocks/>
          </p:cNvCxnSpPr>
          <p:nvPr/>
        </p:nvCxnSpPr>
        <p:spPr bwMode="auto">
          <a:xfrm>
            <a:off x="8839488" y="4729458"/>
            <a:ext cx="0" cy="522775"/>
          </a:xfrm>
          <a:prstGeom prst="straightConnector1">
            <a:avLst/>
          </a:prstGeom>
          <a:noFill/>
          <a:ln w="9525" algn="ctr">
            <a:solidFill>
              <a:schemeClr val="tx1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4" name="Content Placeholder 2">
            <a:extLst>
              <a:ext uri="{FF2B5EF4-FFF2-40B4-BE49-F238E27FC236}">
                <a16:creationId xmlns:a16="http://schemas.microsoft.com/office/drawing/2014/main" id="{FD178207-B5DA-402A-3AF3-AAE1A9676769}"/>
              </a:ext>
            </a:extLst>
          </p:cNvPr>
          <p:cNvSpPr txBox="1">
            <a:spLocks/>
          </p:cNvSpPr>
          <p:nvPr/>
        </p:nvSpPr>
        <p:spPr bwMode="auto">
          <a:xfrm>
            <a:off x="1775547" y="5533061"/>
            <a:ext cx="8639467" cy="13263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>
            <a:lvl1pPr marL="406400" indent="-301625" algn="l" defTabSz="457200" rtl="0" eaLnBrk="0" fontAlgn="base" hangingPunct="0">
              <a:lnSpc>
                <a:spcPct val="9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buChar char="●"/>
              <a:defRPr sz="4000">
                <a:solidFill>
                  <a:srgbClr val="000000"/>
                </a:solidFill>
                <a:latin typeface="+mn-lt"/>
                <a:ea typeface="MS PGothic" panose="020B0600070205080204" pitchFamily="34" charset="-128"/>
                <a:cs typeface="MS PGothic" charset="0"/>
              </a:defRPr>
            </a:lvl1pPr>
            <a:lvl2pPr marL="838200" indent="-276225" algn="l" defTabSz="457200" rtl="0" eaLnBrk="0" fontAlgn="base" hangingPunct="0">
              <a:lnSpc>
                <a:spcPct val="9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buChar char="●"/>
              <a:defRPr sz="4000">
                <a:solidFill>
                  <a:srgbClr val="000000"/>
                </a:solidFill>
                <a:latin typeface="+mn-lt"/>
                <a:ea typeface="MS PGothic" pitchFamily="34" charset="-128"/>
                <a:cs typeface="MS PGothic" charset="0"/>
              </a:defRPr>
            </a:lvl2pPr>
            <a:lvl3pPr marL="1270000" indent="-212725" algn="l" defTabSz="457200" rtl="0" eaLnBrk="0" fontAlgn="base" hangingPunct="0">
              <a:lnSpc>
                <a:spcPct val="9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buChar char="●"/>
              <a:defRPr sz="4000">
                <a:solidFill>
                  <a:srgbClr val="000000"/>
                </a:solidFill>
                <a:latin typeface="+mn-lt"/>
                <a:ea typeface="MS PGothic" pitchFamily="34" charset="-128"/>
                <a:cs typeface="MS PGothic" charset="0"/>
              </a:defRPr>
            </a:lvl3pPr>
            <a:lvl4pPr marL="1701800" indent="-193675" algn="l" defTabSz="457200" rtl="0" eaLnBrk="0" fontAlgn="base" hangingPunct="0">
              <a:lnSpc>
                <a:spcPct val="9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buChar char="●"/>
              <a:defRPr sz="4000">
                <a:solidFill>
                  <a:srgbClr val="000000"/>
                </a:solidFill>
                <a:latin typeface="+mn-lt"/>
                <a:ea typeface="MS PGothic" pitchFamily="34" charset="-128"/>
                <a:cs typeface="MS PGothic" charset="0"/>
              </a:defRPr>
            </a:lvl4pPr>
            <a:lvl5pPr marL="2133600" indent="-193675" algn="l" defTabSz="457200" rtl="0" eaLnBrk="0" fontAlgn="base" hangingPunct="0">
              <a:lnSpc>
                <a:spcPct val="9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buChar char="●"/>
              <a:defRPr sz="4000">
                <a:solidFill>
                  <a:srgbClr val="000000"/>
                </a:solidFill>
                <a:latin typeface="+mn-lt"/>
                <a:ea typeface="MS PGothic" pitchFamily="34" charset="-128"/>
                <a:cs typeface="MS PGothic" charset="0"/>
              </a:defRPr>
            </a:lvl5pPr>
            <a:lvl6pPr marL="2590800" indent="-193675" algn="l" defTabSz="457200" rtl="0" fontAlgn="base" hangingPunct="0">
              <a:lnSpc>
                <a:spcPct val="9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buChar char="●"/>
              <a:defRPr sz="4000">
                <a:solidFill>
                  <a:srgbClr val="000000"/>
                </a:solidFill>
                <a:latin typeface="+mn-lt"/>
              </a:defRPr>
            </a:lvl6pPr>
            <a:lvl7pPr marL="3048000" indent="-193675" algn="l" defTabSz="457200" rtl="0" fontAlgn="base" hangingPunct="0">
              <a:lnSpc>
                <a:spcPct val="9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buChar char="●"/>
              <a:defRPr sz="4000">
                <a:solidFill>
                  <a:srgbClr val="000000"/>
                </a:solidFill>
                <a:latin typeface="+mn-lt"/>
              </a:defRPr>
            </a:lvl7pPr>
            <a:lvl8pPr marL="3505200" indent="-193675" algn="l" defTabSz="457200" rtl="0" fontAlgn="base" hangingPunct="0">
              <a:lnSpc>
                <a:spcPct val="9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buChar char="●"/>
              <a:defRPr sz="4000">
                <a:solidFill>
                  <a:srgbClr val="000000"/>
                </a:solidFill>
                <a:latin typeface="+mn-lt"/>
              </a:defRPr>
            </a:lvl8pPr>
            <a:lvl9pPr marL="3962400" indent="-193675" algn="l" defTabSz="457200" rtl="0" fontAlgn="base" hangingPunct="0">
              <a:lnSpc>
                <a:spcPct val="97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45000"/>
              <a:buFont typeface="StarSymbol" charset="0"/>
              <a:buChar char="●"/>
              <a:defRPr sz="4000">
                <a:solidFill>
                  <a:srgbClr val="000000"/>
                </a:solidFill>
                <a:latin typeface="+mn-lt"/>
              </a:defRPr>
            </a:lvl9pPr>
          </a:lstStyle>
          <a:p>
            <a:pPr>
              <a:defRPr/>
            </a:pPr>
            <a:r>
              <a:rPr lang="en-AU" sz="2177" kern="0" dirty="0"/>
              <a:t>The </a:t>
            </a:r>
            <a:r>
              <a:rPr lang="en-AU" sz="2177" kern="0" dirty="0" err="1">
                <a:solidFill>
                  <a:srgbClr val="FF0000"/>
                </a:solidFill>
              </a:rPr>
              <a:t>mapPartitions</a:t>
            </a:r>
            <a:r>
              <a:rPr lang="en-AU" sz="2177" kern="0" dirty="0">
                <a:solidFill>
                  <a:srgbClr val="FF0000"/>
                </a:solidFill>
              </a:rPr>
              <a:t> </a:t>
            </a:r>
            <a:r>
              <a:rPr lang="en-AU" sz="2177" kern="0" dirty="0"/>
              <a:t>functions take </a:t>
            </a:r>
            <a:r>
              <a:rPr lang="en-AU" sz="2177" b="1" i="1" kern="0" dirty="0"/>
              <a:t>all</a:t>
            </a:r>
            <a:r>
              <a:rPr lang="en-AU" sz="2177" kern="0" dirty="0"/>
              <a:t> elements of a partition at a time as input. Thus it give you an opportunity to reduce the input from the entire partition before outputting the result.</a:t>
            </a:r>
            <a:endParaRPr lang="en-US" sz="2177" kern="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>
            <a:extLst>
              <a:ext uri="{FF2B5EF4-FFF2-40B4-BE49-F238E27FC236}">
                <a16:creationId xmlns:a16="http://schemas.microsoft.com/office/drawing/2014/main" id="{2667D7F2-9F3C-2294-E581-31B737CDE75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5910" y="685512"/>
            <a:ext cx="8141174" cy="691273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mapPartitions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EFCC1E-4708-1AAD-DBD0-9D4A6DCE893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850435" y="1337902"/>
            <a:ext cx="8639467" cy="4922437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sz="2177">
                <a:solidFill>
                  <a:srgbClr val="FF0000"/>
                </a:solidFill>
              </a:rPr>
              <a:t>mapPartitions </a:t>
            </a:r>
            <a:r>
              <a:rPr lang="en-US" altLang="en-US" sz="2177"/>
              <a:t>allows us to iterate through all the elements within a partition and output a different iterator containing any number of elements.</a:t>
            </a:r>
          </a:p>
          <a:p>
            <a:r>
              <a:rPr lang="en-US" altLang="en-US" sz="2177"/>
              <a:t>Using this we can find the top 2 within every parent partition and then only send 2 to the reducer</a:t>
            </a:r>
          </a:p>
          <a:p>
            <a:r>
              <a:rPr lang="en-US" altLang="en-US" sz="2177"/>
              <a:t>Using this we can perform local aggregation to reduce the amount of data shuffled. Below is the example code.</a:t>
            </a:r>
          </a:p>
          <a:p>
            <a:pPr>
              <a:buFont typeface="StarSymbol" charset="0"/>
              <a:buNone/>
            </a:pPr>
            <a:endParaRPr lang="en-US" altLang="en-US" sz="2177"/>
          </a:p>
          <a:p>
            <a:pPr marL="878510" lvl="2" indent="0">
              <a:buNone/>
            </a:pPr>
            <a:r>
              <a:rPr lang="en-US" altLang="en-US" sz="1814">
                <a:solidFill>
                  <a:srgbClr val="0000FF"/>
                </a:solidFill>
                <a:cs typeface="Arial" panose="020B0604020202020204" pitchFamily="34" charset="0"/>
              </a:rPr>
              <a:t>def top2(iter: Iterator[Int]) : Iterator[Int] = { </a:t>
            </a:r>
          </a:p>
          <a:p>
            <a:pPr marL="878510" lvl="2" indent="0">
              <a:buNone/>
            </a:pPr>
            <a:r>
              <a:rPr lang="en-US" altLang="en-US" sz="1814">
                <a:solidFill>
                  <a:srgbClr val="0000FF"/>
                </a:solidFill>
                <a:cs typeface="Arial" panose="020B0604020202020204" pitchFamily="34" charset="0"/>
              </a:rPr>
              <a:t>            iter.toList.sortWith(_ &gt; _).take(2).iterator        </a:t>
            </a:r>
          </a:p>
          <a:p>
            <a:pPr marL="878510" lvl="2" indent="0">
              <a:buNone/>
            </a:pPr>
            <a:r>
              <a:rPr lang="en-US" altLang="en-US" sz="1814">
                <a:solidFill>
                  <a:srgbClr val="0000FF"/>
                </a:solidFill>
                <a:cs typeface="Arial" panose="020B0604020202020204" pitchFamily="34" charset="0"/>
              </a:rPr>
              <a:t>}</a:t>
            </a:r>
          </a:p>
          <a:p>
            <a:pPr marL="878510" lvl="2" indent="0">
              <a:buNone/>
            </a:pPr>
            <a:r>
              <a:rPr lang="en-US" altLang="en-US" sz="1814">
                <a:solidFill>
                  <a:srgbClr val="0000FF"/>
                </a:solidFill>
                <a:cs typeface="Arial" panose="020B0604020202020204" pitchFamily="34" charset="0"/>
              </a:rPr>
              <a:t>nums.mapPartitions(top2).collect.sortWith(_&gt;_).take(2)</a:t>
            </a:r>
          </a:p>
          <a:p>
            <a:endParaRPr lang="en-US" altLang="en-US" sz="2177"/>
          </a:p>
          <a:p>
            <a:r>
              <a:rPr lang="en-US" altLang="en-US" sz="2177"/>
              <a:t>At the reducer the numbers from each of the parent RDD partitions are sorted and the top 2 returned.</a:t>
            </a:r>
          </a:p>
          <a:p>
            <a:pPr lvl="1"/>
            <a:r>
              <a:rPr lang="en-US" altLang="en-US" sz="2177"/>
              <a:t>Due to the use of the local aggregation there should not be too much work left for the reducer to do.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itle 1">
            <a:extLst>
              <a:ext uri="{FF2B5EF4-FFF2-40B4-BE49-F238E27FC236}">
                <a16:creationId xmlns:a16="http://schemas.microsoft.com/office/drawing/2014/main" id="{FB0B02B4-DB02-FD7F-A516-06AD0E1DE1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5910" y="816566"/>
            <a:ext cx="8141174" cy="691273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Word Count Example</a:t>
            </a:r>
          </a:p>
        </p:txBody>
      </p:sp>
      <p:pic>
        <p:nvPicPr>
          <p:cNvPr id="56323" name="Picture 3">
            <a:extLst>
              <a:ext uri="{FF2B5EF4-FFF2-40B4-BE49-F238E27FC236}">
                <a16:creationId xmlns:a16="http://schemas.microsoft.com/office/drawing/2014/main" id="{B5DEEC67-42C0-50C1-B160-E7FEEFFC0B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521" y="1664815"/>
            <a:ext cx="8941899" cy="4834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itle 1">
            <a:extLst>
              <a:ext uri="{FF2B5EF4-FFF2-40B4-BE49-F238E27FC236}">
                <a16:creationId xmlns:a16="http://schemas.microsoft.com/office/drawing/2014/main" id="{9446A8B1-82B4-408F-8649-8C7E778CE5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11102" y="685512"/>
            <a:ext cx="8141175" cy="691273"/>
          </a:xfrm>
        </p:spPr>
        <p:txBody>
          <a:bodyPr/>
          <a:lstStyle/>
          <a:p>
            <a:r>
              <a:rPr lang="en-US" altLang="en-US" sz="3629"/>
              <a:t>How do we do topK words?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DFE7A6-86AC-3187-FC2F-87AD78C1C58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2111103" y="2775173"/>
            <a:ext cx="8034604" cy="653829"/>
          </a:xfrm>
        </p:spPr>
        <p:txBody>
          <a:bodyPr>
            <a:normAutofit fontScale="25000" lnSpcReduction="20000"/>
          </a:bodyPr>
          <a:lstStyle/>
          <a:p>
            <a:pPr marL="93612" indent="0">
              <a:buNone/>
            </a:pPr>
            <a:r>
              <a:rPr lang="en-US" altLang="en-US" sz="1814"/>
              <a:t>counts.map( x =&gt; (x._2, x._1) ).sortByKey(false).take(20)</a:t>
            </a:r>
          </a:p>
          <a:p>
            <a:pPr marL="93612" indent="0">
              <a:buNone/>
            </a:pPr>
            <a:r>
              <a:rPr lang="en-US" altLang="en-US" sz="1814"/>
              <a:t>						or</a:t>
            </a:r>
          </a:p>
          <a:p>
            <a:pPr marL="93612" indent="0">
              <a:buNone/>
            </a:pPr>
            <a:r>
              <a:rPr lang="en-US" altLang="en-US" sz="1814"/>
              <a:t>counts.sortBy(x =&gt; x._2, false).take(20)</a:t>
            </a:r>
          </a:p>
          <a:p>
            <a:pPr marL="93612" indent="0">
              <a:buNone/>
            </a:pPr>
            <a:endParaRPr lang="en-US" altLang="en-US" sz="1814"/>
          </a:p>
          <a:p>
            <a:pPr marL="93612" indent="0">
              <a:buNone/>
            </a:pPr>
            <a:r>
              <a:rPr lang="en-US" altLang="en-US" sz="1814"/>
              <a:t>						or</a:t>
            </a:r>
          </a:p>
          <a:p>
            <a:pPr marL="93612" indent="0">
              <a:buNone/>
            </a:pPr>
            <a:r>
              <a:rPr lang="en-US" altLang="en-US" sz="1814"/>
              <a:t>counts.map( {case(word, count) =&gt; (count, word)} ).sortByKey(false).take(20)</a:t>
            </a:r>
          </a:p>
          <a:p>
            <a:pPr marL="93612" indent="0">
              <a:buNone/>
            </a:pPr>
            <a:endParaRPr lang="en-US" altLang="en-US" sz="1814"/>
          </a:p>
          <a:p>
            <a:pPr marL="93612" indent="0"/>
            <a:r>
              <a:rPr lang="en-US" altLang="en-US" sz="1814"/>
              <a:t>The above example returns the top 20 words in order of descending count</a:t>
            </a:r>
          </a:p>
          <a:p>
            <a:pPr marL="93612" indent="0"/>
            <a:r>
              <a:rPr lang="en-US" altLang="en-US" sz="1814"/>
              <a:t>The map function flips the word and count key-value pairs.</a:t>
            </a:r>
          </a:p>
          <a:p>
            <a:pPr marL="93612" indent="0"/>
            <a:r>
              <a:rPr lang="en-US" altLang="en-US" sz="1814"/>
              <a:t>Next we sort the data by the new key of count</a:t>
            </a:r>
          </a:p>
          <a:p>
            <a:pPr marL="93612" indent="0"/>
            <a:r>
              <a:rPr lang="en-US" altLang="en-US" sz="1814"/>
              <a:t>Finally we take the top 20 tuples from the final RDD.</a:t>
            </a:r>
          </a:p>
          <a:p>
            <a:pPr marL="93612" indent="0"/>
            <a:r>
              <a:rPr lang="en-US" altLang="en-US" sz="1814"/>
              <a:t>It is important to note after each function call above a separate RDD is produced.</a:t>
            </a:r>
          </a:p>
          <a:p>
            <a:pPr lvl="1"/>
            <a:r>
              <a:rPr lang="en-US" altLang="en-US" sz="1814"/>
              <a:t>So the counts.map … line creates 3 intermediate temporary RDDs. </a:t>
            </a:r>
          </a:p>
        </p:txBody>
      </p:sp>
      <p:pic>
        <p:nvPicPr>
          <p:cNvPr id="57348" name="Picture 3">
            <a:extLst>
              <a:ext uri="{FF2B5EF4-FFF2-40B4-BE49-F238E27FC236}">
                <a16:creationId xmlns:a16="http://schemas.microsoft.com/office/drawing/2014/main" id="{7308AFD9-7361-C796-83C3-182E7FBE3D4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2154"/>
          <a:stretch>
            <a:fillRect/>
          </a:stretch>
        </p:blipFill>
        <p:spPr bwMode="auto">
          <a:xfrm>
            <a:off x="2502824" y="1273094"/>
            <a:ext cx="6686622" cy="1368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itle 1">
            <a:extLst>
              <a:ext uri="{FF2B5EF4-FFF2-40B4-BE49-F238E27FC236}">
                <a16:creationId xmlns:a16="http://schemas.microsoft.com/office/drawing/2014/main" id="{DAFC7C39-C244-D32B-B674-403DE30F539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5910" y="750319"/>
            <a:ext cx="8141174" cy="691273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Create a SparkContext</a:t>
            </a:r>
          </a:p>
        </p:txBody>
      </p:sp>
      <p:sp>
        <p:nvSpPr>
          <p:cNvPr id="58371" name="Content Placeholder 2">
            <a:extLst>
              <a:ext uri="{FF2B5EF4-FFF2-40B4-BE49-F238E27FC236}">
                <a16:creationId xmlns:a16="http://schemas.microsoft.com/office/drawing/2014/main" id="{9DCF3FE2-28C2-4952-5977-E106C7118D74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91570" y="1600009"/>
            <a:ext cx="8753239" cy="2681562"/>
          </a:xfrm>
        </p:spPr>
        <p:txBody>
          <a:bodyPr/>
          <a:lstStyle/>
          <a:p>
            <a:pPr marL="0" indent="0">
              <a:buNone/>
            </a:pPr>
            <a:r>
              <a:rPr lang="en-US" altLang="en-US" sz="1633" b="1">
                <a:latin typeface="Consolas" panose="020B0609020204030204" pitchFamily="49" charset="0"/>
              </a:rPr>
              <a:t>import</a:t>
            </a:r>
            <a:r>
              <a:rPr lang="en-US" altLang="en-US" sz="1633">
                <a:latin typeface="Consolas" panose="020B0609020204030204" pitchFamily="49" charset="0"/>
              </a:rPr>
              <a:t> spark.SparkContext</a:t>
            </a:r>
          </a:p>
          <a:p>
            <a:pPr marL="0" indent="0">
              <a:buNone/>
            </a:pPr>
            <a:r>
              <a:rPr lang="en-US" altLang="en-US" sz="1633" b="1">
                <a:latin typeface="Consolas" panose="020B0609020204030204" pitchFamily="49" charset="0"/>
              </a:rPr>
              <a:t>import</a:t>
            </a:r>
            <a:r>
              <a:rPr lang="en-US" altLang="en-US" sz="1633">
                <a:latin typeface="Consolas" panose="020B0609020204030204" pitchFamily="49" charset="0"/>
              </a:rPr>
              <a:t> spark.SparkContext._</a:t>
            </a:r>
          </a:p>
          <a:p>
            <a:pPr marL="0" indent="0">
              <a:buNone/>
            </a:pPr>
            <a:endParaRPr lang="en-US" altLang="en-US" sz="1633" b="1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sz="1633" b="1">
                <a:latin typeface="Consolas" panose="020B0609020204030204" pitchFamily="49" charset="0"/>
              </a:rPr>
              <a:t>val</a:t>
            </a:r>
            <a:r>
              <a:rPr lang="en-US" altLang="en-US" sz="1633">
                <a:latin typeface="Consolas" panose="020B0609020204030204" pitchFamily="49" charset="0"/>
              </a:rPr>
              <a:t> sc = </a:t>
            </a:r>
            <a:r>
              <a:rPr lang="en-US" altLang="en-US" sz="1633" b="1">
                <a:latin typeface="Consolas" panose="020B0609020204030204" pitchFamily="49" charset="0"/>
              </a:rPr>
              <a:t>new</a:t>
            </a:r>
            <a:r>
              <a:rPr lang="en-US" altLang="en-US" sz="1633">
                <a:latin typeface="Consolas" panose="020B0609020204030204" pitchFamily="49" charset="0"/>
              </a:rPr>
              <a:t> SparkContext(</a:t>
            </a:r>
            <a:r>
              <a:rPr lang="en-US" altLang="en-US" sz="1633">
                <a:solidFill>
                  <a:srgbClr val="000090"/>
                </a:solidFill>
                <a:latin typeface="Consolas" panose="020B0609020204030204" pitchFamily="49" charset="0"/>
              </a:rPr>
              <a:t>“</a:t>
            </a:r>
            <a:r>
              <a:rPr lang="en-US" altLang="ja-JP" sz="1633">
                <a:solidFill>
                  <a:srgbClr val="000090"/>
                </a:solidFill>
                <a:latin typeface="Consolas" panose="020B0609020204030204" pitchFamily="49" charset="0"/>
              </a:rPr>
              <a:t>masterUrl</a:t>
            </a:r>
            <a:r>
              <a:rPr lang="en-US" altLang="en-US" sz="1633">
                <a:solidFill>
                  <a:srgbClr val="000090"/>
                </a:solidFill>
                <a:latin typeface="Consolas" panose="020B0609020204030204" pitchFamily="49" charset="0"/>
              </a:rPr>
              <a:t>”</a:t>
            </a:r>
            <a:r>
              <a:rPr lang="en-US" altLang="ja-JP" sz="1633">
                <a:latin typeface="Consolas" panose="020B0609020204030204" pitchFamily="49" charset="0"/>
              </a:rPr>
              <a:t>, </a:t>
            </a:r>
            <a:r>
              <a:rPr lang="en-US" altLang="en-US" sz="1633">
                <a:solidFill>
                  <a:srgbClr val="000090"/>
                </a:solidFill>
                <a:latin typeface="Consolas" panose="020B0609020204030204" pitchFamily="49" charset="0"/>
              </a:rPr>
              <a:t>“</a:t>
            </a:r>
            <a:r>
              <a:rPr lang="en-US" altLang="ja-JP" sz="1633">
                <a:solidFill>
                  <a:srgbClr val="000090"/>
                </a:solidFill>
                <a:latin typeface="Consolas" panose="020B0609020204030204" pitchFamily="49" charset="0"/>
              </a:rPr>
              <a:t>name</a:t>
            </a:r>
            <a:r>
              <a:rPr lang="en-US" altLang="en-US" sz="1633">
                <a:solidFill>
                  <a:srgbClr val="000090"/>
                </a:solidFill>
                <a:latin typeface="Consolas" panose="020B0609020204030204" pitchFamily="49" charset="0"/>
              </a:rPr>
              <a:t>”</a:t>
            </a:r>
            <a:r>
              <a:rPr lang="en-US" altLang="ja-JP" sz="1633">
                <a:latin typeface="Consolas" panose="020B0609020204030204" pitchFamily="49" charset="0"/>
              </a:rPr>
              <a:t>,</a:t>
            </a:r>
            <a:r>
              <a:rPr lang="en-US" altLang="ja-JP" sz="1633">
                <a:solidFill>
                  <a:srgbClr val="00009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1633">
                <a:solidFill>
                  <a:srgbClr val="000090"/>
                </a:solidFill>
                <a:latin typeface="Consolas" panose="020B0609020204030204" pitchFamily="49" charset="0"/>
              </a:rPr>
              <a:t>“</a:t>
            </a:r>
            <a:r>
              <a:rPr lang="en-US" altLang="ja-JP" sz="1633">
                <a:solidFill>
                  <a:srgbClr val="000090"/>
                </a:solidFill>
                <a:latin typeface="Consolas" panose="020B0609020204030204" pitchFamily="49" charset="0"/>
              </a:rPr>
              <a:t>sparkHome</a:t>
            </a:r>
            <a:r>
              <a:rPr lang="en-US" altLang="en-US" sz="1633">
                <a:solidFill>
                  <a:srgbClr val="000090"/>
                </a:solidFill>
                <a:latin typeface="Consolas" panose="020B0609020204030204" pitchFamily="49" charset="0"/>
              </a:rPr>
              <a:t>”</a:t>
            </a:r>
            <a:r>
              <a:rPr lang="en-US" altLang="ja-JP" sz="1633">
                <a:latin typeface="Consolas" panose="020B0609020204030204" pitchFamily="49" charset="0"/>
              </a:rPr>
              <a:t>, Seq(</a:t>
            </a:r>
            <a:r>
              <a:rPr lang="en-US" altLang="en-US" sz="1633">
                <a:solidFill>
                  <a:srgbClr val="000090"/>
                </a:solidFill>
                <a:latin typeface="Consolas" panose="020B0609020204030204" pitchFamily="49" charset="0"/>
              </a:rPr>
              <a:t>“</a:t>
            </a:r>
            <a:r>
              <a:rPr lang="en-US" altLang="ja-JP" sz="1633">
                <a:solidFill>
                  <a:srgbClr val="000090"/>
                </a:solidFill>
                <a:latin typeface="Consolas" panose="020B0609020204030204" pitchFamily="49" charset="0"/>
              </a:rPr>
              <a:t>app.jar</a:t>
            </a:r>
            <a:r>
              <a:rPr lang="en-US" altLang="en-US" sz="1633">
                <a:solidFill>
                  <a:srgbClr val="000090"/>
                </a:solidFill>
                <a:latin typeface="Consolas" panose="020B0609020204030204" pitchFamily="49" charset="0"/>
              </a:rPr>
              <a:t>”</a:t>
            </a:r>
            <a:r>
              <a:rPr lang="en-US" altLang="ja-JP" sz="1633">
                <a:latin typeface="Consolas" panose="020B0609020204030204" pitchFamily="49" charset="0"/>
              </a:rPr>
              <a:t>))</a:t>
            </a:r>
          </a:p>
          <a:p>
            <a:pPr marL="0" indent="0">
              <a:buNone/>
            </a:pPr>
            <a:endParaRPr lang="en-US" altLang="en-US" sz="1633">
              <a:latin typeface="Consolas" panose="020B0609020204030204" pitchFamily="49" charset="0"/>
            </a:endParaRPr>
          </a:p>
        </p:txBody>
      </p:sp>
      <p:sp>
        <p:nvSpPr>
          <p:cNvPr id="5" name="Rectangular Callout 4">
            <a:extLst>
              <a:ext uri="{FF2B5EF4-FFF2-40B4-BE49-F238E27FC236}">
                <a16:creationId xmlns:a16="http://schemas.microsoft.com/office/drawing/2014/main" id="{53614DD5-F2B4-B7F4-2B80-FE537F1A05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66733" y="2906225"/>
            <a:ext cx="2286960" cy="587582"/>
          </a:xfrm>
          <a:prstGeom prst="wedgeRectCallout">
            <a:avLst>
              <a:gd name="adj1" fmla="val 28560"/>
              <a:gd name="adj2" fmla="val -90759"/>
            </a:avLst>
          </a:prstGeom>
          <a:gradFill rotWithShape="1">
            <a:gsLst>
              <a:gs pos="0">
                <a:srgbClr val="1414CC"/>
              </a:gs>
              <a:gs pos="20000">
                <a:srgbClr val="1717C7"/>
              </a:gs>
              <a:gs pos="100000">
                <a:srgbClr val="0F0F98"/>
              </a:gs>
            </a:gsLst>
            <a:lin ang="5400000"/>
          </a:gradFill>
          <a:ln w="9525">
            <a:solidFill>
              <a:srgbClr val="2828B8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lIns="0" tIns="98680" rIns="0" bIns="98680" anchor="ctr"/>
          <a:lstStyle/>
          <a:p>
            <a:pPr algn="ctr">
              <a:defRPr/>
            </a:pPr>
            <a:r>
              <a:rPr lang="en-US" sz="1633" dirty="0">
                <a:solidFill>
                  <a:schemeClr val="lt1"/>
                </a:solidFill>
              </a:rPr>
              <a:t>Cluster URL, or local / local[N]</a:t>
            </a:r>
          </a:p>
        </p:txBody>
      </p:sp>
      <p:sp>
        <p:nvSpPr>
          <p:cNvPr id="7" name="Rectangular Callout 6">
            <a:extLst>
              <a:ext uri="{FF2B5EF4-FFF2-40B4-BE49-F238E27FC236}">
                <a16:creationId xmlns:a16="http://schemas.microsoft.com/office/drawing/2014/main" id="{B2F82BFA-3660-4E3D-2796-3188E47F10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76468" y="2906226"/>
            <a:ext cx="848250" cy="718636"/>
          </a:xfrm>
          <a:prstGeom prst="wedgeRectCallout">
            <a:avLst>
              <a:gd name="adj1" fmla="val -9208"/>
              <a:gd name="adj2" fmla="val -88412"/>
            </a:avLst>
          </a:prstGeom>
          <a:gradFill rotWithShape="1">
            <a:gsLst>
              <a:gs pos="0">
                <a:srgbClr val="1414CC"/>
              </a:gs>
              <a:gs pos="20000">
                <a:srgbClr val="1717C7"/>
              </a:gs>
              <a:gs pos="100000">
                <a:srgbClr val="0F0F98"/>
              </a:gs>
            </a:gsLst>
            <a:lin ang="5400000"/>
          </a:gradFill>
          <a:ln w="9525">
            <a:solidFill>
              <a:srgbClr val="2828B8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lIns="0" tIns="98680" rIns="0" bIns="98680" anchor="ctr"/>
          <a:lstStyle>
            <a:lvl1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defRPr/>
            </a:pPr>
            <a:r>
              <a:rPr lang="en-US" sz="1633" dirty="0"/>
              <a:t>App name</a:t>
            </a:r>
          </a:p>
        </p:txBody>
      </p:sp>
      <p:sp>
        <p:nvSpPr>
          <p:cNvPr id="10" name="Rectangular Callout 9">
            <a:extLst>
              <a:ext uri="{FF2B5EF4-FFF2-40B4-BE49-F238E27FC236}">
                <a16:creationId xmlns:a16="http://schemas.microsoft.com/office/drawing/2014/main" id="{119D6863-3C79-BDB3-5EC9-F8F004D7BD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825" y="2906226"/>
            <a:ext cx="1502077" cy="783442"/>
          </a:xfrm>
          <a:prstGeom prst="wedgeRectCallout">
            <a:avLst>
              <a:gd name="adj1" fmla="val -25426"/>
              <a:gd name="adj2" fmla="val -88556"/>
            </a:avLst>
          </a:prstGeom>
          <a:gradFill rotWithShape="1">
            <a:gsLst>
              <a:gs pos="0">
                <a:srgbClr val="1414CC"/>
              </a:gs>
              <a:gs pos="20000">
                <a:srgbClr val="1717C7"/>
              </a:gs>
              <a:gs pos="100000">
                <a:srgbClr val="0F0F98"/>
              </a:gs>
            </a:gsLst>
            <a:lin ang="5400000"/>
          </a:gradFill>
          <a:ln w="9525">
            <a:solidFill>
              <a:srgbClr val="2828B8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lIns="197358" tIns="98680" rIns="197358" bIns="98680" anchor="ctr"/>
          <a:lstStyle/>
          <a:p>
            <a:pPr algn="ctr">
              <a:defRPr/>
            </a:pPr>
            <a:r>
              <a:rPr lang="en-US" sz="1633" dirty="0">
                <a:solidFill>
                  <a:schemeClr val="lt1"/>
                </a:solidFill>
              </a:rPr>
              <a:t>Spark install path on cluster</a:t>
            </a:r>
          </a:p>
        </p:txBody>
      </p:sp>
      <p:sp>
        <p:nvSpPr>
          <p:cNvPr id="11" name="Rectangular Callout 10">
            <a:extLst>
              <a:ext uri="{FF2B5EF4-FFF2-40B4-BE49-F238E27FC236}">
                <a16:creationId xmlns:a16="http://schemas.microsoft.com/office/drawing/2014/main" id="{3AFBD65D-7AF0-54D2-F524-9F584D831C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19957" y="2971033"/>
            <a:ext cx="1828992" cy="718635"/>
          </a:xfrm>
          <a:prstGeom prst="wedgeRectCallout">
            <a:avLst>
              <a:gd name="adj1" fmla="val -31671"/>
              <a:gd name="adj2" fmla="val -88556"/>
            </a:avLst>
          </a:prstGeom>
          <a:gradFill rotWithShape="1">
            <a:gsLst>
              <a:gs pos="0">
                <a:srgbClr val="1414CC"/>
              </a:gs>
              <a:gs pos="20000">
                <a:srgbClr val="1717C7"/>
              </a:gs>
              <a:gs pos="100000">
                <a:srgbClr val="0F0F98"/>
              </a:gs>
            </a:gsLst>
            <a:lin ang="5400000"/>
          </a:gradFill>
          <a:ln w="9525">
            <a:solidFill>
              <a:srgbClr val="2828B8"/>
            </a:solidFill>
            <a:miter lim="800000"/>
            <a:headEnd/>
            <a:tailEnd/>
          </a:ln>
          <a:effectLst>
            <a:outerShdw blurRad="40000" dist="23000" dir="5400000" rotWithShape="0">
              <a:srgbClr val="808080">
                <a:alpha val="34998"/>
              </a:srgbClr>
            </a:outerShdw>
          </a:effectLst>
        </p:spPr>
        <p:txBody>
          <a:bodyPr lIns="197358" tIns="98680" rIns="197358" bIns="98680" anchor="ctr"/>
          <a:lstStyle/>
          <a:p>
            <a:pPr algn="ctr">
              <a:defRPr/>
            </a:pPr>
            <a:r>
              <a:rPr lang="en-US" sz="1633" dirty="0">
                <a:solidFill>
                  <a:schemeClr val="lt1"/>
                </a:solidFill>
              </a:rPr>
              <a:t>List of JARs with app code (to ship)</a:t>
            </a:r>
          </a:p>
        </p:txBody>
      </p:sp>
      <p:sp>
        <p:nvSpPr>
          <p:cNvPr id="58376" name="Content Placeholder 2">
            <a:extLst>
              <a:ext uri="{FF2B5EF4-FFF2-40B4-BE49-F238E27FC236}">
                <a16:creationId xmlns:a16="http://schemas.microsoft.com/office/drawing/2014/main" id="{154D246E-AD71-D882-750D-1D07891C0F6E}"/>
              </a:ext>
            </a:extLst>
          </p:cNvPr>
          <p:cNvSpPr txBox="1">
            <a:spLocks/>
          </p:cNvSpPr>
          <p:nvPr/>
        </p:nvSpPr>
        <p:spPr bwMode="auto">
          <a:xfrm>
            <a:off x="2175909" y="3951776"/>
            <a:ext cx="8167097" cy="1247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buClr>
                <a:srgbClr val="D11349"/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en-US" sz="1633" b="1">
                <a:solidFill>
                  <a:srgbClr val="0C0F20"/>
                </a:solidFill>
                <a:latin typeface="Consolas" panose="020B0609020204030204" pitchFamily="49" charset="0"/>
                <a:sym typeface="Arial" panose="020B0604020202020204" pitchFamily="34" charset="0"/>
              </a:rPr>
              <a:t>import</a:t>
            </a:r>
            <a:r>
              <a:rPr lang="en-US" altLang="en-US" sz="1633">
                <a:solidFill>
                  <a:srgbClr val="0C0F20"/>
                </a:solidFill>
                <a:latin typeface="Consolas" panose="020B0609020204030204" pitchFamily="49" charset="0"/>
                <a:sym typeface="Arial" panose="020B0604020202020204" pitchFamily="34" charset="0"/>
              </a:rPr>
              <a:t> spark.api.java.JavaSparkContext;</a:t>
            </a:r>
          </a:p>
          <a:p>
            <a:pPr>
              <a:buClr>
                <a:srgbClr val="D11349"/>
              </a:buClr>
              <a:buSzPct val="100000"/>
              <a:buFont typeface="Wingdings" panose="05000000000000000000" pitchFamily="2" charset="2"/>
              <a:buNone/>
            </a:pPr>
            <a:endParaRPr lang="en-US" altLang="en-US" sz="1633" b="1">
              <a:solidFill>
                <a:srgbClr val="0C0F20"/>
              </a:solidFill>
              <a:latin typeface="Consolas" panose="020B0609020204030204" pitchFamily="49" charset="0"/>
              <a:sym typeface="Arial" panose="020B0604020202020204" pitchFamily="34" charset="0"/>
            </a:endParaRPr>
          </a:p>
          <a:p>
            <a:pPr>
              <a:buClr>
                <a:srgbClr val="D11349"/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en-US" sz="1633">
                <a:solidFill>
                  <a:srgbClr val="0C0F20"/>
                </a:solidFill>
                <a:latin typeface="Consolas" panose="020B0609020204030204" pitchFamily="49" charset="0"/>
                <a:sym typeface="Arial" panose="020B0604020202020204" pitchFamily="34" charset="0"/>
              </a:rPr>
              <a:t>JavaSparkContext sc = </a:t>
            </a:r>
            <a:r>
              <a:rPr lang="en-US" altLang="en-US" sz="1633" b="1">
                <a:solidFill>
                  <a:srgbClr val="0C0F20"/>
                </a:solidFill>
                <a:latin typeface="Consolas" panose="020B0609020204030204" pitchFamily="49" charset="0"/>
                <a:sym typeface="Arial" panose="020B0604020202020204" pitchFamily="34" charset="0"/>
              </a:rPr>
              <a:t>new</a:t>
            </a:r>
            <a:r>
              <a:rPr lang="en-US" altLang="en-US" sz="1633">
                <a:solidFill>
                  <a:srgbClr val="0C0F20"/>
                </a:solidFill>
                <a:latin typeface="Consolas" panose="020B0609020204030204" pitchFamily="49" charset="0"/>
                <a:sym typeface="Arial" panose="020B0604020202020204" pitchFamily="34" charset="0"/>
              </a:rPr>
              <a:t> JavaSparkContext(</a:t>
            </a:r>
          </a:p>
          <a:p>
            <a:pPr>
              <a:buClr>
                <a:srgbClr val="D11349"/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en-US" sz="1633">
                <a:solidFill>
                  <a:srgbClr val="000090"/>
                </a:solidFill>
                <a:latin typeface="Consolas" panose="020B0609020204030204" pitchFamily="49" charset="0"/>
                <a:sym typeface="Arial" panose="020B0604020202020204" pitchFamily="34" charset="0"/>
              </a:rPr>
              <a:t>    “</a:t>
            </a:r>
            <a:r>
              <a:rPr lang="en-US" altLang="ja-JP" sz="1633">
                <a:solidFill>
                  <a:srgbClr val="000090"/>
                </a:solidFill>
                <a:latin typeface="Consolas" panose="020B0609020204030204" pitchFamily="49" charset="0"/>
                <a:sym typeface="Arial" panose="020B0604020202020204" pitchFamily="34" charset="0"/>
              </a:rPr>
              <a:t>masterUrl</a:t>
            </a:r>
            <a:r>
              <a:rPr lang="en-US" altLang="en-US" sz="1633">
                <a:solidFill>
                  <a:srgbClr val="000090"/>
                </a:solidFill>
                <a:latin typeface="Consolas" panose="020B0609020204030204" pitchFamily="49" charset="0"/>
                <a:sym typeface="Arial" panose="020B0604020202020204" pitchFamily="34" charset="0"/>
              </a:rPr>
              <a:t>”</a:t>
            </a:r>
            <a:r>
              <a:rPr lang="en-US" altLang="ja-JP" sz="1633">
                <a:solidFill>
                  <a:srgbClr val="0C0F20"/>
                </a:solidFill>
                <a:latin typeface="Consolas" panose="020B0609020204030204" pitchFamily="49" charset="0"/>
                <a:sym typeface="Arial" panose="020B0604020202020204" pitchFamily="34" charset="0"/>
              </a:rPr>
              <a:t>, </a:t>
            </a:r>
            <a:r>
              <a:rPr lang="en-US" altLang="en-US" sz="1633">
                <a:solidFill>
                  <a:srgbClr val="000090"/>
                </a:solidFill>
                <a:latin typeface="Consolas" panose="020B0609020204030204" pitchFamily="49" charset="0"/>
                <a:sym typeface="Arial" panose="020B0604020202020204" pitchFamily="34" charset="0"/>
              </a:rPr>
              <a:t>“</a:t>
            </a:r>
            <a:r>
              <a:rPr lang="en-US" altLang="ja-JP" sz="1633">
                <a:solidFill>
                  <a:srgbClr val="000090"/>
                </a:solidFill>
                <a:latin typeface="Consolas" panose="020B0609020204030204" pitchFamily="49" charset="0"/>
                <a:sym typeface="Arial" panose="020B0604020202020204" pitchFamily="34" charset="0"/>
              </a:rPr>
              <a:t>name</a:t>
            </a:r>
            <a:r>
              <a:rPr lang="en-US" altLang="en-US" sz="1633">
                <a:solidFill>
                  <a:srgbClr val="000090"/>
                </a:solidFill>
                <a:latin typeface="Consolas" panose="020B0609020204030204" pitchFamily="49" charset="0"/>
                <a:sym typeface="Arial" panose="020B0604020202020204" pitchFamily="34" charset="0"/>
              </a:rPr>
              <a:t>”</a:t>
            </a:r>
            <a:r>
              <a:rPr lang="en-US" altLang="ja-JP" sz="1633">
                <a:solidFill>
                  <a:srgbClr val="0C0F20"/>
                </a:solidFill>
                <a:latin typeface="Consolas" panose="020B0609020204030204" pitchFamily="49" charset="0"/>
                <a:sym typeface="Arial" panose="020B0604020202020204" pitchFamily="34" charset="0"/>
              </a:rPr>
              <a:t>,</a:t>
            </a:r>
            <a:r>
              <a:rPr lang="en-US" altLang="ja-JP" sz="1633">
                <a:solidFill>
                  <a:srgbClr val="000090"/>
                </a:solidFill>
                <a:latin typeface="Consolas" panose="020B0609020204030204" pitchFamily="49" charset="0"/>
                <a:sym typeface="Arial" panose="020B0604020202020204" pitchFamily="34" charset="0"/>
              </a:rPr>
              <a:t> </a:t>
            </a:r>
            <a:r>
              <a:rPr lang="en-US" altLang="en-US" sz="1633">
                <a:solidFill>
                  <a:srgbClr val="000090"/>
                </a:solidFill>
                <a:latin typeface="Consolas" panose="020B0609020204030204" pitchFamily="49" charset="0"/>
                <a:sym typeface="Arial" panose="020B0604020202020204" pitchFamily="34" charset="0"/>
              </a:rPr>
              <a:t>“</a:t>
            </a:r>
            <a:r>
              <a:rPr lang="en-US" altLang="ja-JP" sz="1633">
                <a:solidFill>
                  <a:srgbClr val="000090"/>
                </a:solidFill>
                <a:latin typeface="Consolas" panose="020B0609020204030204" pitchFamily="49" charset="0"/>
                <a:sym typeface="Arial" panose="020B0604020202020204" pitchFamily="34" charset="0"/>
              </a:rPr>
              <a:t>sparkHome</a:t>
            </a:r>
            <a:r>
              <a:rPr lang="en-US" altLang="en-US" sz="1633">
                <a:solidFill>
                  <a:srgbClr val="000090"/>
                </a:solidFill>
                <a:latin typeface="Consolas" panose="020B0609020204030204" pitchFamily="49" charset="0"/>
                <a:sym typeface="Arial" panose="020B0604020202020204" pitchFamily="34" charset="0"/>
              </a:rPr>
              <a:t>”</a:t>
            </a:r>
            <a:r>
              <a:rPr lang="en-US" altLang="ja-JP" sz="1633">
                <a:solidFill>
                  <a:srgbClr val="000000"/>
                </a:solidFill>
                <a:latin typeface="Consolas" panose="020B0609020204030204" pitchFamily="49" charset="0"/>
                <a:sym typeface="Arial" panose="020B0604020202020204" pitchFamily="34" charset="0"/>
              </a:rPr>
              <a:t>, new String[] {</a:t>
            </a:r>
            <a:r>
              <a:rPr lang="en-US" altLang="en-US" sz="1633">
                <a:solidFill>
                  <a:srgbClr val="000090"/>
                </a:solidFill>
                <a:latin typeface="Consolas" panose="020B0609020204030204" pitchFamily="49" charset="0"/>
                <a:sym typeface="Arial" panose="020B0604020202020204" pitchFamily="34" charset="0"/>
              </a:rPr>
              <a:t>“</a:t>
            </a:r>
            <a:r>
              <a:rPr lang="en-US" altLang="ja-JP" sz="1633">
                <a:solidFill>
                  <a:srgbClr val="000090"/>
                </a:solidFill>
                <a:latin typeface="Consolas" panose="020B0609020204030204" pitchFamily="49" charset="0"/>
                <a:sym typeface="Arial" panose="020B0604020202020204" pitchFamily="34" charset="0"/>
              </a:rPr>
              <a:t>app.jar</a:t>
            </a:r>
            <a:r>
              <a:rPr lang="en-US" altLang="en-US" sz="1633">
                <a:solidFill>
                  <a:srgbClr val="000090"/>
                </a:solidFill>
                <a:latin typeface="Consolas" panose="020B0609020204030204" pitchFamily="49" charset="0"/>
                <a:sym typeface="Arial" panose="020B0604020202020204" pitchFamily="34" charset="0"/>
              </a:rPr>
              <a:t>”</a:t>
            </a:r>
            <a:r>
              <a:rPr lang="en-US" altLang="ja-JP" sz="1633">
                <a:solidFill>
                  <a:schemeClr val="tx1"/>
                </a:solidFill>
                <a:latin typeface="Consolas" panose="020B0609020204030204" pitchFamily="49" charset="0"/>
                <a:sym typeface="Arial" panose="020B0604020202020204" pitchFamily="34" charset="0"/>
              </a:rPr>
              <a:t>}</a:t>
            </a:r>
            <a:r>
              <a:rPr lang="en-US" altLang="ja-JP" sz="1633">
                <a:solidFill>
                  <a:srgbClr val="000000"/>
                </a:solidFill>
                <a:latin typeface="Consolas" panose="020B0609020204030204" pitchFamily="49" charset="0"/>
                <a:sym typeface="Arial" panose="020B0604020202020204" pitchFamily="34" charset="0"/>
              </a:rPr>
              <a:t>)</a:t>
            </a:r>
            <a:r>
              <a:rPr lang="en-US" altLang="ja-JP" sz="1633">
                <a:solidFill>
                  <a:srgbClr val="0C0F20"/>
                </a:solidFill>
                <a:latin typeface="Consolas" panose="020B0609020204030204" pitchFamily="49" charset="0"/>
                <a:sym typeface="Arial" panose="020B0604020202020204" pitchFamily="34" charset="0"/>
              </a:rPr>
              <a:t>);</a:t>
            </a:r>
          </a:p>
          <a:p>
            <a:pPr>
              <a:buClr>
                <a:srgbClr val="D11349"/>
              </a:buClr>
              <a:buSzPct val="100000"/>
              <a:buFont typeface="Wingdings" panose="05000000000000000000" pitchFamily="2" charset="2"/>
              <a:buNone/>
            </a:pPr>
            <a:endParaRPr lang="en-US" altLang="en-US" sz="1633">
              <a:solidFill>
                <a:srgbClr val="0C0F20"/>
              </a:solidFill>
              <a:latin typeface="Consolas" panose="020B0609020204030204" pitchFamily="49" charset="0"/>
              <a:sym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5221EA3-F764-37BC-B1EB-6806100B3D5E}"/>
              </a:ext>
            </a:extLst>
          </p:cNvPr>
          <p:cNvSpPr txBox="1"/>
          <p:nvPr/>
        </p:nvSpPr>
        <p:spPr>
          <a:xfrm rot="16200000">
            <a:off x="1151242" y="4376903"/>
            <a:ext cx="1314858" cy="334989"/>
          </a:xfrm>
          <a:prstGeom prst="rect">
            <a:avLst/>
          </a:prstGeom>
          <a:noFill/>
        </p:spPr>
        <p:txBody>
          <a:bodyPr lIns="82893" tIns="41446" rIns="82893" bIns="41446">
            <a:spAutoFit/>
          </a:bodyPr>
          <a:lstStyle/>
          <a:p>
            <a:pPr algn="ctr">
              <a:defRPr/>
            </a:pPr>
            <a:r>
              <a:rPr lang="en-US" sz="1633" b="1" dirty="0">
                <a:solidFill>
                  <a:schemeClr val="accent2">
                    <a:lumMod val="60000"/>
                    <a:lumOff val="40000"/>
                  </a:schemeClr>
                </a:solidFill>
                <a:ea typeface="ＭＳ Ｐゴシック" charset="0"/>
                <a:cs typeface="ＭＳ Ｐゴシック" charset="0"/>
              </a:rPr>
              <a:t>Java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EE0FAC1-70A1-0515-3ED6-48722013B140}"/>
              </a:ext>
            </a:extLst>
          </p:cNvPr>
          <p:cNvSpPr txBox="1"/>
          <p:nvPr/>
        </p:nvSpPr>
        <p:spPr>
          <a:xfrm rot="16200000">
            <a:off x="1438034" y="1881122"/>
            <a:ext cx="610219" cy="334989"/>
          </a:xfrm>
          <a:prstGeom prst="rect">
            <a:avLst/>
          </a:prstGeom>
          <a:noFill/>
        </p:spPr>
        <p:txBody>
          <a:bodyPr wrap="none" lIns="82893" tIns="41446" rIns="82893" bIns="41446">
            <a:spAutoFit/>
          </a:bodyPr>
          <a:lstStyle/>
          <a:p>
            <a:pPr>
              <a:defRPr/>
            </a:pPr>
            <a:r>
              <a:rPr lang="en-US" sz="1633" b="1" dirty="0" err="1">
                <a:solidFill>
                  <a:schemeClr val="accent2">
                    <a:lumMod val="60000"/>
                    <a:lumOff val="40000"/>
                  </a:schemeClr>
                </a:solidFill>
                <a:ea typeface="ＭＳ Ｐゴシック" charset="0"/>
                <a:cs typeface="ＭＳ Ｐゴシック" charset="0"/>
              </a:rPr>
              <a:t>Scala</a:t>
            </a:r>
            <a:endParaRPr lang="en-US" sz="1633" b="1" dirty="0">
              <a:solidFill>
                <a:schemeClr val="accent2">
                  <a:lumMod val="60000"/>
                  <a:lumOff val="40000"/>
                </a:schemeClr>
              </a:solidFill>
              <a:ea typeface="ＭＳ Ｐゴシック" charset="0"/>
              <a:cs typeface="ＭＳ Ｐゴシック" charset="0"/>
            </a:endParaRPr>
          </a:p>
        </p:txBody>
      </p:sp>
      <p:pic>
        <p:nvPicPr>
          <p:cNvPr id="58379" name="Picture 16">
            <a:extLst>
              <a:ext uri="{FF2B5EF4-FFF2-40B4-BE49-F238E27FC236}">
                <a16:creationId xmlns:a16="http://schemas.microsoft.com/office/drawing/2014/main" id="{AB7A0C8B-AC60-D82A-692E-5CDBEE2B267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9845"/>
          <a:stretch>
            <a:fillRect/>
          </a:stretch>
        </p:blipFill>
        <p:spPr bwMode="auto">
          <a:xfrm>
            <a:off x="1588328" y="5257993"/>
            <a:ext cx="8315433" cy="1095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8DD57273-3733-44CF-5153-00078F4ABB5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Learning Spark</a:t>
            </a:r>
          </a:p>
        </p:txBody>
      </p:sp>
      <p:sp>
        <p:nvSpPr>
          <p:cNvPr id="18434" name="Content Placeholder 2">
            <a:extLst>
              <a:ext uri="{FF2B5EF4-FFF2-40B4-BE49-F238E27FC236}">
                <a16:creationId xmlns:a16="http://schemas.microsoft.com/office/drawing/2014/main" id="{DD993FB1-8E7D-D48B-CCBF-C946F28D04F7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752505" y="1991730"/>
            <a:ext cx="8894374" cy="4221083"/>
          </a:xfrm>
        </p:spPr>
        <p:txBody>
          <a:bodyPr>
            <a:normAutofit fontScale="92500" lnSpcReduction="10000"/>
          </a:bodyPr>
          <a:lstStyle/>
          <a:p>
            <a:r>
              <a:rPr lang="en-US" altLang="en-US" sz="2177"/>
              <a:t>Easiest way: the shell (</a:t>
            </a:r>
            <a:r>
              <a:rPr lang="en-US" altLang="en-US" sz="2177">
                <a:latin typeface="Lucida Console" panose="020B0609040504020204" pitchFamily="49" charset="0"/>
              </a:rPr>
              <a:t>spark-shell</a:t>
            </a:r>
            <a:r>
              <a:rPr lang="en-US" altLang="en-US" sz="2177"/>
              <a:t> or </a:t>
            </a:r>
            <a:r>
              <a:rPr lang="en-US" altLang="en-US" sz="2177">
                <a:latin typeface="Lucida Console" panose="020B0609040504020204" pitchFamily="49" charset="0"/>
              </a:rPr>
              <a:t>pyspark</a:t>
            </a:r>
            <a:r>
              <a:rPr lang="en-US" altLang="en-US" sz="2177"/>
              <a:t>)</a:t>
            </a:r>
          </a:p>
          <a:p>
            <a:pPr lvl="1"/>
            <a:r>
              <a:rPr lang="en-US" altLang="en-US" sz="2177"/>
              <a:t>Special Scala / Python interpreters for cluster use</a:t>
            </a:r>
          </a:p>
          <a:p>
            <a:pPr lvl="1"/>
            <a:endParaRPr lang="en-US" altLang="en-US" sz="2177"/>
          </a:p>
          <a:p>
            <a:r>
              <a:rPr lang="en-US" altLang="en-US" sz="2177"/>
              <a:t>Runs in local mode on 1 core by default, but can control with </a:t>
            </a:r>
            <a:r>
              <a:rPr lang="en-US" altLang="en-US" sz="2177">
                <a:latin typeface="Lucida Console" panose="020B0609040504020204" pitchFamily="49" charset="0"/>
              </a:rPr>
              <a:t>MASTER</a:t>
            </a:r>
            <a:r>
              <a:rPr lang="en-US" altLang="en-US" sz="2177"/>
              <a:t> environment var:</a:t>
            </a:r>
          </a:p>
          <a:p>
            <a:r>
              <a:rPr lang="en-US" altLang="en-US" sz="2177">
                <a:latin typeface="Lucida Console" panose="020B0609040504020204" pitchFamily="49" charset="0"/>
              </a:rPr>
              <a:t>MASTER=local    ./spark-shell   </a:t>
            </a:r>
            <a:r>
              <a:rPr lang="en-US" altLang="en-US" sz="2177">
                <a:solidFill>
                  <a:srgbClr val="008040"/>
                </a:solidFill>
                <a:latin typeface="Lucida Console" panose="020B0609040504020204" pitchFamily="49" charset="0"/>
              </a:rPr>
              <a:t># local, 1 thread</a:t>
            </a:r>
            <a:br>
              <a:rPr lang="en-US" altLang="en-US" sz="2177">
                <a:solidFill>
                  <a:srgbClr val="008040"/>
                </a:solidFill>
                <a:latin typeface="Lucida Console" panose="020B0609040504020204" pitchFamily="49" charset="0"/>
              </a:rPr>
            </a:br>
            <a:r>
              <a:rPr lang="en-US" altLang="en-US" sz="2177">
                <a:latin typeface="Lucida Console" panose="020B0609040504020204" pitchFamily="49" charset="0"/>
              </a:rPr>
              <a:t>MASTER=local[2] ./spark-shell   </a:t>
            </a:r>
            <a:r>
              <a:rPr lang="en-US" altLang="en-US" sz="2177">
                <a:solidFill>
                  <a:srgbClr val="008040"/>
                </a:solidFill>
                <a:latin typeface="Lucida Console" panose="020B0609040504020204" pitchFamily="49" charset="0"/>
              </a:rPr>
              <a:t># local, 2 threads</a:t>
            </a:r>
            <a:br>
              <a:rPr lang="en-US" altLang="en-US" sz="2177">
                <a:solidFill>
                  <a:srgbClr val="008040"/>
                </a:solidFill>
                <a:latin typeface="Lucida Console" panose="020B0609040504020204" pitchFamily="49" charset="0"/>
              </a:rPr>
            </a:br>
            <a:r>
              <a:rPr lang="en-US" altLang="en-US" sz="2177">
                <a:latin typeface="Lucida Console" panose="020B0609040504020204" pitchFamily="49" charset="0"/>
              </a:rPr>
              <a:t>MASTER=spark://host:port ./spark-shell  </a:t>
            </a:r>
            <a:r>
              <a:rPr lang="en-US" altLang="en-US" sz="2177">
                <a:solidFill>
                  <a:srgbClr val="008040"/>
                </a:solidFill>
                <a:latin typeface="Lucida Console" panose="020B0609040504020204" pitchFamily="49" charset="0"/>
              </a:rPr>
              <a:t># cluster</a:t>
            </a:r>
          </a:p>
          <a:p>
            <a:endParaRPr lang="en-US" altLang="en-US" sz="2177"/>
          </a:p>
          <a:p>
            <a:r>
              <a:rPr lang="en-US" altLang="en-US" sz="2177"/>
              <a:t>Look at the Spark API</a:t>
            </a:r>
          </a:p>
          <a:p>
            <a:pPr lvl="1"/>
            <a:r>
              <a:rPr lang="en-US" altLang="en-US" sz="2177"/>
              <a:t>https://spark.incubator.apache.org/docs/latest/api/core/index.html#org.apache.spark.package</a:t>
            </a:r>
          </a:p>
          <a:p>
            <a:pPr lvl="1"/>
            <a:r>
              <a:rPr lang="en-US" altLang="en-US" sz="2177"/>
              <a:t>Look at all the functions the RDD abstract class and PairRDDFunctions class</a:t>
            </a:r>
          </a:p>
          <a:p>
            <a:pPr lvl="1"/>
            <a:endParaRPr lang="en-US" altLang="en-US" sz="2177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itle 1">
            <a:extLst>
              <a:ext uri="{FF2B5EF4-FFF2-40B4-BE49-F238E27FC236}">
                <a16:creationId xmlns:a16="http://schemas.microsoft.com/office/drawing/2014/main" id="{BE505D0C-359A-DCE1-B60E-FD4B08D1AF5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66"/>
              <a:t>World Count Complete App: Python</a:t>
            </a:r>
          </a:p>
        </p:txBody>
      </p:sp>
      <p:sp>
        <p:nvSpPr>
          <p:cNvPr id="59395" name="Content Placeholder 2">
            <a:extLst>
              <a:ext uri="{FF2B5EF4-FFF2-40B4-BE49-F238E27FC236}">
                <a16:creationId xmlns:a16="http://schemas.microsoft.com/office/drawing/2014/main" id="{8A2DB1C0-C2BA-E14D-9520-203A71424A3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sz="1814" b="1">
                <a:latin typeface="Consolas" panose="020B0609020204030204" pitchFamily="49" charset="0"/>
              </a:rPr>
              <a:t>import </a:t>
            </a:r>
            <a:r>
              <a:rPr lang="en-US" altLang="en-US" sz="1814">
                <a:latin typeface="Consolas" panose="020B0609020204030204" pitchFamily="49" charset="0"/>
              </a:rPr>
              <a:t>sys</a:t>
            </a:r>
          </a:p>
          <a:p>
            <a:pPr marL="0" indent="0">
              <a:buNone/>
            </a:pPr>
            <a:r>
              <a:rPr lang="en-US" altLang="en-US" sz="1814" b="1">
                <a:latin typeface="Consolas" panose="020B0609020204030204" pitchFamily="49" charset="0"/>
              </a:rPr>
              <a:t>from </a:t>
            </a:r>
            <a:r>
              <a:rPr lang="en-US" altLang="en-US" sz="1814">
                <a:latin typeface="Consolas" panose="020B0609020204030204" pitchFamily="49" charset="0"/>
              </a:rPr>
              <a:t>pyspark</a:t>
            </a:r>
            <a:r>
              <a:rPr lang="en-US" altLang="en-US" sz="1814" b="1">
                <a:latin typeface="Consolas" panose="020B0609020204030204" pitchFamily="49" charset="0"/>
              </a:rPr>
              <a:t> import</a:t>
            </a:r>
            <a:r>
              <a:rPr lang="en-US" altLang="en-US" sz="1814">
                <a:latin typeface="Consolas" panose="020B0609020204030204" pitchFamily="49" charset="0"/>
              </a:rPr>
              <a:t> SparkContext</a:t>
            </a:r>
          </a:p>
          <a:p>
            <a:pPr marL="0" indent="0">
              <a:buNone/>
            </a:pPr>
            <a:endParaRPr lang="en-US" altLang="en-US" sz="1814" b="1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fr-FR" altLang="en-US" sz="1814" b="1">
                <a:latin typeface="Consolas" panose="020B0609020204030204" pitchFamily="49" charset="0"/>
              </a:rPr>
              <a:t>if </a:t>
            </a:r>
            <a:r>
              <a:rPr lang="fr-FR" altLang="en-US" sz="1814">
                <a:latin typeface="Consolas" panose="020B0609020204030204" pitchFamily="49" charset="0"/>
              </a:rPr>
              <a:t>__name__</a:t>
            </a:r>
            <a:r>
              <a:rPr lang="fr-FR" altLang="en-US" sz="1814" b="1">
                <a:latin typeface="Consolas" panose="020B0609020204030204" pitchFamily="49" charset="0"/>
              </a:rPr>
              <a:t> </a:t>
            </a:r>
            <a:r>
              <a:rPr lang="fr-FR" altLang="en-US" sz="1814">
                <a:latin typeface="Consolas" panose="020B0609020204030204" pitchFamily="49" charset="0"/>
              </a:rPr>
              <a:t>== "__main__":</a:t>
            </a:r>
          </a:p>
          <a:p>
            <a:pPr marL="0" indent="0">
              <a:buNone/>
            </a:pPr>
            <a:r>
              <a:rPr lang="en-US" altLang="en-US" sz="1814">
                <a:latin typeface="Consolas" panose="020B0609020204030204" pitchFamily="49" charset="0"/>
              </a:rPr>
              <a:t>    sc = SparkContext( </a:t>
            </a:r>
            <a:r>
              <a:rPr lang="en-US" altLang="en-US" sz="1814">
                <a:solidFill>
                  <a:srgbClr val="000090"/>
                </a:solidFill>
                <a:latin typeface="Consolas" panose="020B0609020204030204" pitchFamily="49" charset="0"/>
              </a:rPr>
              <a:t>“local”</a:t>
            </a:r>
            <a:r>
              <a:rPr lang="en-US" altLang="ja-JP" sz="1814">
                <a:latin typeface="Consolas" panose="020B0609020204030204" pitchFamily="49" charset="0"/>
              </a:rPr>
              <a:t>, </a:t>
            </a:r>
            <a:r>
              <a:rPr lang="en-US" altLang="en-US" sz="1814">
                <a:solidFill>
                  <a:srgbClr val="000090"/>
                </a:solidFill>
                <a:latin typeface="Consolas" panose="020B0609020204030204" pitchFamily="49" charset="0"/>
              </a:rPr>
              <a:t>“</a:t>
            </a:r>
            <a:r>
              <a:rPr lang="en-US" altLang="ja-JP" sz="1814">
                <a:solidFill>
                  <a:srgbClr val="000090"/>
                </a:solidFill>
                <a:latin typeface="Consolas" panose="020B0609020204030204" pitchFamily="49" charset="0"/>
              </a:rPr>
              <a:t>WordCount</a:t>
            </a:r>
            <a:r>
              <a:rPr lang="en-US" altLang="en-US" sz="1814">
                <a:solidFill>
                  <a:srgbClr val="000090"/>
                </a:solidFill>
                <a:latin typeface="Consolas" panose="020B0609020204030204" pitchFamily="49" charset="0"/>
              </a:rPr>
              <a:t>”</a:t>
            </a:r>
            <a:r>
              <a:rPr lang="en-US" altLang="ja-JP" sz="1814">
                <a:latin typeface="Consolas" panose="020B0609020204030204" pitchFamily="49" charset="0"/>
              </a:rPr>
              <a:t>, sys.argv[0], </a:t>
            </a:r>
            <a:r>
              <a:rPr lang="en-US" altLang="ja-JP" sz="1814" b="1">
                <a:latin typeface="Consolas" panose="020B0609020204030204" pitchFamily="49" charset="0"/>
              </a:rPr>
              <a:t>None</a:t>
            </a:r>
            <a:r>
              <a:rPr lang="en-US" altLang="ja-JP" sz="1814">
                <a:latin typeface="Consolas" panose="020B0609020204030204" pitchFamily="49" charset="0"/>
              </a:rPr>
              <a:t>)</a:t>
            </a:r>
            <a:br>
              <a:rPr lang="en-US" altLang="ja-JP" sz="1814">
                <a:latin typeface="Consolas" panose="020B0609020204030204" pitchFamily="49" charset="0"/>
              </a:rPr>
            </a:br>
            <a:r>
              <a:rPr lang="en-US" altLang="ja-JP" sz="1814">
                <a:latin typeface="Consolas" panose="020B0609020204030204" pitchFamily="49" charset="0"/>
              </a:rPr>
              <a:t>    lines = sc.textFile(sys.argv[1])</a:t>
            </a:r>
            <a:br>
              <a:rPr lang="en-US" altLang="ja-JP" sz="1814">
                <a:latin typeface="Consolas" panose="020B0609020204030204" pitchFamily="49" charset="0"/>
              </a:rPr>
            </a:br>
            <a:r>
              <a:rPr lang="en-US" altLang="ja-JP" sz="1814">
                <a:latin typeface="Consolas" panose="020B0609020204030204" pitchFamily="49" charset="0"/>
              </a:rPr>
              <a:t>  </a:t>
            </a:r>
          </a:p>
          <a:p>
            <a:pPr marL="0" indent="0">
              <a:buNone/>
            </a:pPr>
            <a:r>
              <a:rPr lang="en-US" altLang="en-US" sz="1814">
                <a:latin typeface="Consolas" panose="020B0609020204030204" pitchFamily="49" charset="0"/>
              </a:rPr>
              <a:t>    lines.</a:t>
            </a:r>
            <a:r>
              <a:rPr lang="en-US" altLang="en-US" sz="1814">
                <a:solidFill>
                  <a:srgbClr val="3366FF"/>
                </a:solidFill>
                <a:latin typeface="Consolas" panose="020B0609020204030204" pitchFamily="49" charset="0"/>
              </a:rPr>
              <a:t>flatMap</a:t>
            </a:r>
            <a:r>
              <a:rPr lang="en-US" altLang="en-US" sz="1814">
                <a:latin typeface="Consolas" panose="020B0609020204030204" pitchFamily="49" charset="0"/>
              </a:rPr>
              <a:t>(</a:t>
            </a:r>
            <a:r>
              <a:rPr lang="en-US" altLang="en-US" sz="1814">
                <a:solidFill>
                  <a:srgbClr val="FF0080"/>
                </a:solidFill>
                <a:latin typeface="Consolas" panose="020B0609020204030204" pitchFamily="49" charset="0"/>
              </a:rPr>
              <a:t>lambda s: s.split(“ ”)</a:t>
            </a:r>
            <a:r>
              <a:rPr lang="en-US" altLang="en-US" sz="1814">
                <a:latin typeface="Consolas" panose="020B0609020204030204" pitchFamily="49" charset="0"/>
              </a:rPr>
              <a:t>) \</a:t>
            </a:r>
            <a:br>
              <a:rPr lang="en-US" altLang="en-US" sz="1814">
                <a:latin typeface="Consolas" panose="020B0609020204030204" pitchFamily="49" charset="0"/>
              </a:rPr>
            </a:br>
            <a:r>
              <a:rPr lang="en-US" altLang="en-US" sz="1814">
                <a:latin typeface="Consolas" panose="020B0609020204030204" pitchFamily="49" charset="0"/>
              </a:rPr>
              <a:t>         .</a:t>
            </a:r>
            <a:r>
              <a:rPr lang="en-US" altLang="en-US" sz="1814">
                <a:solidFill>
                  <a:srgbClr val="3366FF"/>
                </a:solidFill>
                <a:latin typeface="Consolas" panose="020B0609020204030204" pitchFamily="49" charset="0"/>
              </a:rPr>
              <a:t>map</a:t>
            </a:r>
            <a:r>
              <a:rPr lang="en-US" altLang="en-US" sz="1814">
                <a:latin typeface="Consolas" panose="020B0609020204030204" pitchFamily="49" charset="0"/>
              </a:rPr>
              <a:t>(</a:t>
            </a:r>
            <a:r>
              <a:rPr lang="en-US" altLang="en-US" sz="1814">
                <a:solidFill>
                  <a:srgbClr val="FF0080"/>
                </a:solidFill>
                <a:latin typeface="Consolas" panose="020B0609020204030204" pitchFamily="49" charset="0"/>
              </a:rPr>
              <a:t>lambda word: (word, 1)</a:t>
            </a:r>
            <a:r>
              <a:rPr lang="en-US" altLang="en-US" sz="1814">
                <a:latin typeface="Consolas" panose="020B0609020204030204" pitchFamily="49" charset="0"/>
              </a:rPr>
              <a:t>) \</a:t>
            </a:r>
            <a:br>
              <a:rPr lang="en-US" altLang="en-US" sz="1814">
                <a:latin typeface="Consolas" panose="020B0609020204030204" pitchFamily="49" charset="0"/>
              </a:rPr>
            </a:br>
            <a:r>
              <a:rPr lang="en-US" altLang="en-US" sz="1814">
                <a:latin typeface="Consolas" panose="020B0609020204030204" pitchFamily="49" charset="0"/>
              </a:rPr>
              <a:t>         .</a:t>
            </a:r>
            <a:r>
              <a:rPr lang="en-US" altLang="en-US" sz="1814">
                <a:solidFill>
                  <a:srgbClr val="3366FF"/>
                </a:solidFill>
                <a:latin typeface="Consolas" panose="020B0609020204030204" pitchFamily="49" charset="0"/>
              </a:rPr>
              <a:t>reduceByKey</a:t>
            </a:r>
            <a:r>
              <a:rPr lang="en-US" altLang="en-US" sz="1814">
                <a:latin typeface="Consolas" panose="020B0609020204030204" pitchFamily="49" charset="0"/>
              </a:rPr>
              <a:t>(</a:t>
            </a:r>
            <a:r>
              <a:rPr lang="en-US" altLang="en-US" sz="1814">
                <a:solidFill>
                  <a:srgbClr val="FF0080"/>
                </a:solidFill>
                <a:latin typeface="Consolas" panose="020B0609020204030204" pitchFamily="49" charset="0"/>
              </a:rPr>
              <a:t>lambda x, y: x + y</a:t>
            </a:r>
            <a:r>
              <a:rPr lang="en-US" altLang="en-US" sz="1814">
                <a:latin typeface="Consolas" panose="020B0609020204030204" pitchFamily="49" charset="0"/>
              </a:rPr>
              <a:t>) \</a:t>
            </a:r>
            <a:br>
              <a:rPr lang="en-US" altLang="en-US" sz="1814">
                <a:latin typeface="Consolas" panose="020B0609020204030204" pitchFamily="49" charset="0"/>
              </a:rPr>
            </a:br>
            <a:r>
              <a:rPr lang="en-US" altLang="en-US" sz="1814">
                <a:latin typeface="Consolas" panose="020B0609020204030204" pitchFamily="49" charset="0"/>
              </a:rPr>
              <a:t>         .</a:t>
            </a:r>
            <a:r>
              <a:rPr lang="en-US" altLang="en-US" sz="1814">
                <a:solidFill>
                  <a:srgbClr val="3366FF"/>
                </a:solidFill>
                <a:latin typeface="Consolas" panose="020B0609020204030204" pitchFamily="49" charset="0"/>
              </a:rPr>
              <a:t>saveAsTextFile</a:t>
            </a:r>
            <a:r>
              <a:rPr lang="en-US" altLang="en-US" sz="1814">
                <a:latin typeface="Consolas" panose="020B0609020204030204" pitchFamily="49" charset="0"/>
              </a:rPr>
              <a:t>(sys.argv[2])</a:t>
            </a:r>
            <a:br>
              <a:rPr lang="en-US" altLang="en-US" sz="1814">
                <a:latin typeface="Consolas" panose="020B0609020204030204" pitchFamily="49" charset="0"/>
              </a:rPr>
            </a:br>
            <a:endParaRPr lang="en-US" altLang="en-US" sz="1814">
              <a:latin typeface="Consolas" panose="020B0609020204030204" pitchFamily="49" charset="0"/>
            </a:endParaRPr>
          </a:p>
          <a:p>
            <a:pPr marL="0" indent="0"/>
            <a:endParaRPr lang="en-US" altLang="en-US" sz="1814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itle 1">
            <a:extLst>
              <a:ext uri="{FF2B5EF4-FFF2-40B4-BE49-F238E27FC236}">
                <a16:creationId xmlns:a16="http://schemas.microsoft.com/office/drawing/2014/main" id="{29857038-286E-06D9-23BE-68CBAD0C32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266"/>
              <a:t>Word Count Complete App: Scala</a:t>
            </a:r>
          </a:p>
        </p:txBody>
      </p:sp>
      <p:sp>
        <p:nvSpPr>
          <p:cNvPr id="60419" name="Content Placeholder 2">
            <a:extLst>
              <a:ext uri="{FF2B5EF4-FFF2-40B4-BE49-F238E27FC236}">
                <a16:creationId xmlns:a16="http://schemas.microsoft.com/office/drawing/2014/main" id="{9FC7FFB2-22F0-9440-BA30-966A5EA60F79}"/>
              </a:ext>
            </a:extLst>
          </p:cNvPr>
          <p:cNvSpPr>
            <a:spLocks noGrp="1"/>
          </p:cNvSpPr>
          <p:nvPr/>
        </p:nvSpPr>
        <p:spPr bwMode="auto">
          <a:xfrm>
            <a:off x="2011732" y="1991730"/>
            <a:ext cx="8686992" cy="3657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ea typeface="MS PGothic" panose="020B0600070205080204" pitchFamily="34" charset="-128"/>
              </a:defRPr>
            </a:lvl9pPr>
          </a:lstStyle>
          <a:p>
            <a:pPr>
              <a:buClr>
                <a:srgbClr val="D11349"/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en-US" sz="1633" b="1">
                <a:solidFill>
                  <a:srgbClr val="0C0F20"/>
                </a:solidFill>
                <a:latin typeface="Consolas" panose="020B0609020204030204" pitchFamily="49" charset="0"/>
                <a:sym typeface="Arial" panose="020B0604020202020204" pitchFamily="34" charset="0"/>
              </a:rPr>
              <a:t>import</a:t>
            </a:r>
            <a:r>
              <a:rPr lang="en-US" altLang="en-US" sz="1633">
                <a:solidFill>
                  <a:srgbClr val="0C0F20"/>
                </a:solidFill>
                <a:latin typeface="Consolas" panose="020B0609020204030204" pitchFamily="49" charset="0"/>
                <a:sym typeface="Arial" panose="020B0604020202020204" pitchFamily="34" charset="0"/>
              </a:rPr>
              <a:t> spark.SparkContext</a:t>
            </a:r>
          </a:p>
          <a:p>
            <a:pPr>
              <a:buClr>
                <a:srgbClr val="D11349"/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en-US" sz="1633" b="1">
                <a:solidFill>
                  <a:srgbClr val="0C0F20"/>
                </a:solidFill>
                <a:latin typeface="Consolas" panose="020B0609020204030204" pitchFamily="49" charset="0"/>
                <a:sym typeface="Arial" panose="020B0604020202020204" pitchFamily="34" charset="0"/>
              </a:rPr>
              <a:t>import</a:t>
            </a:r>
            <a:r>
              <a:rPr lang="en-US" altLang="en-US" sz="1633">
                <a:solidFill>
                  <a:srgbClr val="0C0F20"/>
                </a:solidFill>
                <a:latin typeface="Consolas" panose="020B0609020204030204" pitchFamily="49" charset="0"/>
                <a:sym typeface="Arial" panose="020B0604020202020204" pitchFamily="34" charset="0"/>
              </a:rPr>
              <a:t> spark.SparkContext._</a:t>
            </a:r>
          </a:p>
          <a:p>
            <a:pPr>
              <a:buClr>
                <a:srgbClr val="D11349"/>
              </a:buClr>
              <a:buSzPct val="100000"/>
              <a:buFont typeface="Wingdings" panose="05000000000000000000" pitchFamily="2" charset="2"/>
              <a:buNone/>
            </a:pPr>
            <a:endParaRPr lang="en-US" altLang="en-US" sz="1633" b="1">
              <a:solidFill>
                <a:srgbClr val="0C0F20"/>
              </a:solidFill>
              <a:latin typeface="Consolas" panose="020B0609020204030204" pitchFamily="49" charset="0"/>
              <a:sym typeface="Arial" panose="020B0604020202020204" pitchFamily="34" charset="0"/>
            </a:endParaRPr>
          </a:p>
          <a:p>
            <a:pPr>
              <a:buClr>
                <a:srgbClr val="D11349"/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en-US" sz="1633" b="1">
                <a:solidFill>
                  <a:srgbClr val="0C0F20"/>
                </a:solidFill>
                <a:latin typeface="Consolas" panose="020B0609020204030204" pitchFamily="49" charset="0"/>
                <a:sym typeface="Arial" panose="020B0604020202020204" pitchFamily="34" charset="0"/>
              </a:rPr>
              <a:t>object </a:t>
            </a:r>
            <a:r>
              <a:rPr lang="en-US" altLang="en-US" sz="1633">
                <a:solidFill>
                  <a:srgbClr val="0C0F20"/>
                </a:solidFill>
                <a:latin typeface="Consolas" panose="020B0609020204030204" pitchFamily="49" charset="0"/>
                <a:sym typeface="Arial" panose="020B0604020202020204" pitchFamily="34" charset="0"/>
              </a:rPr>
              <a:t>WordCount {</a:t>
            </a:r>
            <a:br>
              <a:rPr lang="en-US" altLang="en-US" sz="1633">
                <a:solidFill>
                  <a:srgbClr val="0C0F20"/>
                </a:solidFill>
                <a:latin typeface="Consolas" panose="020B0609020204030204" pitchFamily="49" charset="0"/>
                <a:sym typeface="Arial" panose="020B0604020202020204" pitchFamily="34" charset="0"/>
              </a:rPr>
            </a:br>
            <a:r>
              <a:rPr lang="en-US" altLang="en-US" sz="1633">
                <a:solidFill>
                  <a:srgbClr val="0C0F20"/>
                </a:solidFill>
                <a:latin typeface="Consolas" panose="020B0609020204030204" pitchFamily="49" charset="0"/>
                <a:sym typeface="Arial" panose="020B0604020202020204" pitchFamily="34" charset="0"/>
              </a:rPr>
              <a:t>  </a:t>
            </a:r>
            <a:r>
              <a:rPr lang="en-US" altLang="en-US" sz="1633" b="1">
                <a:solidFill>
                  <a:srgbClr val="0C0F20"/>
                </a:solidFill>
                <a:latin typeface="Consolas" panose="020B0609020204030204" pitchFamily="49" charset="0"/>
                <a:sym typeface="Arial" panose="020B0604020202020204" pitchFamily="34" charset="0"/>
              </a:rPr>
              <a:t>def</a:t>
            </a:r>
            <a:r>
              <a:rPr lang="en-US" altLang="en-US" sz="1633">
                <a:solidFill>
                  <a:srgbClr val="0C0F20"/>
                </a:solidFill>
                <a:latin typeface="Consolas" panose="020B0609020204030204" pitchFamily="49" charset="0"/>
                <a:sym typeface="Arial" panose="020B0604020202020204" pitchFamily="34" charset="0"/>
              </a:rPr>
              <a:t> main(args: Array[String]) {</a:t>
            </a:r>
            <a:endParaRPr lang="en-US" altLang="en-US" sz="1633" b="1">
              <a:solidFill>
                <a:srgbClr val="0C0F20"/>
              </a:solidFill>
              <a:latin typeface="Consolas" panose="020B0609020204030204" pitchFamily="49" charset="0"/>
              <a:sym typeface="Arial" panose="020B0604020202020204" pitchFamily="34" charset="0"/>
            </a:endParaRPr>
          </a:p>
          <a:p>
            <a:pPr>
              <a:buClr>
                <a:srgbClr val="D11349"/>
              </a:buClr>
              <a:buSzPct val="100000"/>
              <a:buFont typeface="Wingdings" panose="05000000000000000000" pitchFamily="2" charset="2"/>
              <a:buNone/>
            </a:pPr>
            <a:r>
              <a:rPr lang="en-US" altLang="en-US" sz="1633" b="1">
                <a:solidFill>
                  <a:srgbClr val="0C0F20"/>
                </a:solidFill>
                <a:latin typeface="Consolas" panose="020B0609020204030204" pitchFamily="49" charset="0"/>
                <a:sym typeface="Arial" panose="020B0604020202020204" pitchFamily="34" charset="0"/>
              </a:rPr>
              <a:t>    val</a:t>
            </a:r>
            <a:r>
              <a:rPr lang="en-US" altLang="en-US" sz="1633">
                <a:solidFill>
                  <a:srgbClr val="0C0F20"/>
                </a:solidFill>
                <a:latin typeface="Consolas" panose="020B0609020204030204" pitchFamily="49" charset="0"/>
                <a:sym typeface="Arial" panose="020B0604020202020204" pitchFamily="34" charset="0"/>
              </a:rPr>
              <a:t> sc = </a:t>
            </a:r>
            <a:r>
              <a:rPr lang="en-US" altLang="en-US" sz="1633" b="1">
                <a:solidFill>
                  <a:srgbClr val="0C0F20"/>
                </a:solidFill>
                <a:latin typeface="Consolas" panose="020B0609020204030204" pitchFamily="49" charset="0"/>
                <a:sym typeface="Arial" panose="020B0604020202020204" pitchFamily="34" charset="0"/>
              </a:rPr>
              <a:t>new</a:t>
            </a:r>
            <a:r>
              <a:rPr lang="en-US" altLang="en-US" sz="1633">
                <a:solidFill>
                  <a:srgbClr val="0C0F20"/>
                </a:solidFill>
                <a:latin typeface="Consolas" panose="020B0609020204030204" pitchFamily="49" charset="0"/>
                <a:sym typeface="Arial" panose="020B0604020202020204" pitchFamily="34" charset="0"/>
              </a:rPr>
              <a:t> SparkContext(</a:t>
            </a:r>
            <a:r>
              <a:rPr lang="en-US" altLang="en-US" sz="1633">
                <a:solidFill>
                  <a:srgbClr val="000090"/>
                </a:solidFill>
                <a:latin typeface="Consolas" panose="020B0609020204030204" pitchFamily="49" charset="0"/>
                <a:sym typeface="Arial" panose="020B0604020202020204" pitchFamily="34" charset="0"/>
              </a:rPr>
              <a:t>“local”</a:t>
            </a:r>
            <a:r>
              <a:rPr lang="en-US" altLang="ja-JP" sz="1633">
                <a:solidFill>
                  <a:srgbClr val="0C0F20"/>
                </a:solidFill>
                <a:latin typeface="Consolas" panose="020B0609020204030204" pitchFamily="49" charset="0"/>
                <a:sym typeface="Arial" panose="020B0604020202020204" pitchFamily="34" charset="0"/>
              </a:rPr>
              <a:t>, </a:t>
            </a:r>
            <a:r>
              <a:rPr lang="en-US" altLang="en-US" sz="1633">
                <a:solidFill>
                  <a:srgbClr val="000090"/>
                </a:solidFill>
                <a:latin typeface="Consolas" panose="020B0609020204030204" pitchFamily="49" charset="0"/>
                <a:sym typeface="Arial" panose="020B0604020202020204" pitchFamily="34" charset="0"/>
              </a:rPr>
              <a:t>“</a:t>
            </a:r>
            <a:r>
              <a:rPr lang="en-US" altLang="ja-JP" sz="1633">
                <a:solidFill>
                  <a:srgbClr val="000090"/>
                </a:solidFill>
                <a:latin typeface="Consolas" panose="020B0609020204030204" pitchFamily="49" charset="0"/>
                <a:sym typeface="Arial" panose="020B0604020202020204" pitchFamily="34" charset="0"/>
              </a:rPr>
              <a:t>WordCount</a:t>
            </a:r>
            <a:r>
              <a:rPr lang="en-US" altLang="en-US" sz="1633">
                <a:solidFill>
                  <a:srgbClr val="000090"/>
                </a:solidFill>
                <a:latin typeface="Consolas" panose="020B0609020204030204" pitchFamily="49" charset="0"/>
                <a:sym typeface="Arial" panose="020B0604020202020204" pitchFamily="34" charset="0"/>
              </a:rPr>
              <a:t>”</a:t>
            </a:r>
            <a:r>
              <a:rPr lang="en-US" altLang="ja-JP" sz="1633">
                <a:solidFill>
                  <a:srgbClr val="0C0F20"/>
                </a:solidFill>
                <a:latin typeface="Consolas" panose="020B0609020204030204" pitchFamily="49" charset="0"/>
                <a:sym typeface="Arial" panose="020B0604020202020204" pitchFamily="34" charset="0"/>
              </a:rPr>
              <a:t>, args(0), Seq(args(1)</a:t>
            </a:r>
            <a:r>
              <a:rPr lang="en-US" altLang="ja-JP" sz="1633">
                <a:solidFill>
                  <a:srgbClr val="000000"/>
                </a:solidFill>
                <a:latin typeface="Consolas" panose="020B0609020204030204" pitchFamily="49" charset="0"/>
                <a:sym typeface="Arial" panose="020B0604020202020204" pitchFamily="34" charset="0"/>
              </a:rPr>
              <a:t>))</a:t>
            </a:r>
            <a:br>
              <a:rPr lang="en-US" altLang="ja-JP" sz="1633">
                <a:solidFill>
                  <a:srgbClr val="000000"/>
                </a:solidFill>
                <a:latin typeface="Consolas" panose="020B0609020204030204" pitchFamily="49" charset="0"/>
                <a:sym typeface="Arial" panose="020B0604020202020204" pitchFamily="34" charset="0"/>
              </a:rPr>
            </a:br>
            <a:r>
              <a:rPr lang="en-US" altLang="ja-JP" sz="1633">
                <a:solidFill>
                  <a:srgbClr val="000000"/>
                </a:solidFill>
                <a:latin typeface="Consolas" panose="020B0609020204030204" pitchFamily="49" charset="0"/>
                <a:sym typeface="Arial" panose="020B0604020202020204" pitchFamily="34" charset="0"/>
              </a:rPr>
              <a:t>    </a:t>
            </a:r>
            <a:r>
              <a:rPr lang="en-US" altLang="ja-JP" sz="1633" b="1">
                <a:solidFill>
                  <a:srgbClr val="000000"/>
                </a:solidFill>
                <a:latin typeface="Consolas" panose="020B0609020204030204" pitchFamily="49" charset="0"/>
                <a:sym typeface="Arial" panose="020B0604020202020204" pitchFamily="34" charset="0"/>
              </a:rPr>
              <a:t>val</a:t>
            </a:r>
            <a:r>
              <a:rPr lang="en-US" altLang="ja-JP" sz="1633">
                <a:solidFill>
                  <a:srgbClr val="000000"/>
                </a:solidFill>
                <a:latin typeface="Consolas" panose="020B0609020204030204" pitchFamily="49" charset="0"/>
                <a:sym typeface="Arial" panose="020B0604020202020204" pitchFamily="34" charset="0"/>
              </a:rPr>
              <a:t> lines = sc.textFile(args(2))</a:t>
            </a:r>
            <a:br>
              <a:rPr lang="en-US" altLang="ja-JP" sz="1633">
                <a:solidFill>
                  <a:srgbClr val="000000"/>
                </a:solidFill>
                <a:latin typeface="Consolas" panose="020B0609020204030204" pitchFamily="49" charset="0"/>
                <a:sym typeface="Arial" panose="020B0604020202020204" pitchFamily="34" charset="0"/>
              </a:rPr>
            </a:br>
            <a:r>
              <a:rPr lang="en-US" altLang="ja-JP" sz="1633">
                <a:solidFill>
                  <a:srgbClr val="000000"/>
                </a:solidFill>
                <a:latin typeface="Consolas" panose="020B0609020204030204" pitchFamily="49" charset="0"/>
                <a:sym typeface="Arial" panose="020B0604020202020204" pitchFamily="34" charset="0"/>
              </a:rPr>
              <a:t>    lines.</a:t>
            </a:r>
            <a:r>
              <a:rPr lang="en-US" altLang="ja-JP" sz="1633">
                <a:solidFill>
                  <a:srgbClr val="3366FF"/>
                </a:solidFill>
                <a:latin typeface="Consolas" panose="020B0609020204030204" pitchFamily="49" charset="0"/>
                <a:sym typeface="Arial" panose="020B0604020202020204" pitchFamily="34" charset="0"/>
              </a:rPr>
              <a:t>flatMap</a:t>
            </a:r>
            <a:r>
              <a:rPr lang="en-US" altLang="ja-JP" sz="1633">
                <a:solidFill>
                  <a:srgbClr val="000000"/>
                </a:solidFill>
                <a:latin typeface="Consolas" panose="020B0609020204030204" pitchFamily="49" charset="0"/>
                <a:sym typeface="Arial" panose="020B0604020202020204" pitchFamily="34" charset="0"/>
              </a:rPr>
              <a:t>(</a:t>
            </a:r>
            <a:r>
              <a:rPr lang="en-US" altLang="ja-JP" sz="1633">
                <a:solidFill>
                  <a:srgbClr val="FF0080"/>
                </a:solidFill>
                <a:latin typeface="Consolas" panose="020B0609020204030204" pitchFamily="49" charset="0"/>
                <a:sym typeface="Arial" panose="020B0604020202020204" pitchFamily="34" charset="0"/>
              </a:rPr>
              <a:t>_.split(</a:t>
            </a:r>
            <a:r>
              <a:rPr lang="en-US" altLang="en-US" sz="1633">
                <a:solidFill>
                  <a:srgbClr val="FF0080"/>
                </a:solidFill>
                <a:latin typeface="Consolas" panose="020B0609020204030204" pitchFamily="49" charset="0"/>
                <a:sym typeface="Arial" panose="020B0604020202020204" pitchFamily="34" charset="0"/>
              </a:rPr>
              <a:t>“</a:t>
            </a:r>
            <a:r>
              <a:rPr lang="en-US" altLang="ja-JP" sz="1633">
                <a:solidFill>
                  <a:srgbClr val="FF0080"/>
                </a:solidFill>
                <a:latin typeface="Consolas" panose="020B0609020204030204" pitchFamily="49" charset="0"/>
                <a:sym typeface="Arial" panose="020B0604020202020204" pitchFamily="34" charset="0"/>
              </a:rPr>
              <a:t> </a:t>
            </a:r>
            <a:r>
              <a:rPr lang="en-US" altLang="en-US" sz="1633">
                <a:solidFill>
                  <a:srgbClr val="FF0080"/>
                </a:solidFill>
                <a:latin typeface="Consolas" panose="020B0609020204030204" pitchFamily="49" charset="0"/>
                <a:sym typeface="Arial" panose="020B0604020202020204" pitchFamily="34" charset="0"/>
              </a:rPr>
              <a:t>”</a:t>
            </a:r>
            <a:r>
              <a:rPr lang="en-US" altLang="ja-JP" sz="1633">
                <a:solidFill>
                  <a:srgbClr val="FF0080"/>
                </a:solidFill>
                <a:latin typeface="Consolas" panose="020B0609020204030204" pitchFamily="49" charset="0"/>
                <a:sym typeface="Arial" panose="020B0604020202020204" pitchFamily="34" charset="0"/>
              </a:rPr>
              <a:t>)</a:t>
            </a:r>
            <a:r>
              <a:rPr lang="en-US" altLang="ja-JP" sz="1633">
                <a:solidFill>
                  <a:srgbClr val="000000"/>
                </a:solidFill>
                <a:latin typeface="Consolas" panose="020B0609020204030204" pitchFamily="49" charset="0"/>
                <a:sym typeface="Arial" panose="020B0604020202020204" pitchFamily="34" charset="0"/>
              </a:rPr>
              <a:t>)</a:t>
            </a:r>
            <a:br>
              <a:rPr lang="en-US" altLang="ja-JP" sz="1633">
                <a:solidFill>
                  <a:srgbClr val="000000"/>
                </a:solidFill>
                <a:latin typeface="Consolas" panose="020B0609020204030204" pitchFamily="49" charset="0"/>
                <a:sym typeface="Arial" panose="020B0604020202020204" pitchFamily="34" charset="0"/>
              </a:rPr>
            </a:br>
            <a:r>
              <a:rPr lang="en-US" altLang="ja-JP" sz="1633">
                <a:solidFill>
                  <a:srgbClr val="000000"/>
                </a:solidFill>
                <a:latin typeface="Consolas" panose="020B0609020204030204" pitchFamily="49" charset="0"/>
                <a:sym typeface="Arial" panose="020B0604020202020204" pitchFamily="34" charset="0"/>
              </a:rPr>
              <a:t>         .</a:t>
            </a:r>
            <a:r>
              <a:rPr lang="en-US" altLang="ja-JP" sz="1633">
                <a:solidFill>
                  <a:srgbClr val="3366FF"/>
                </a:solidFill>
                <a:latin typeface="Consolas" panose="020B0609020204030204" pitchFamily="49" charset="0"/>
                <a:sym typeface="Arial" panose="020B0604020202020204" pitchFamily="34" charset="0"/>
              </a:rPr>
              <a:t>map</a:t>
            </a:r>
            <a:r>
              <a:rPr lang="en-US" altLang="ja-JP" sz="1633">
                <a:solidFill>
                  <a:srgbClr val="000000"/>
                </a:solidFill>
                <a:latin typeface="Consolas" panose="020B0609020204030204" pitchFamily="49" charset="0"/>
                <a:sym typeface="Arial" panose="020B0604020202020204" pitchFamily="34" charset="0"/>
              </a:rPr>
              <a:t>(</a:t>
            </a:r>
            <a:r>
              <a:rPr lang="en-US" altLang="ja-JP" sz="1633">
                <a:solidFill>
                  <a:srgbClr val="FF0080"/>
                </a:solidFill>
                <a:latin typeface="Consolas" panose="020B0609020204030204" pitchFamily="49" charset="0"/>
                <a:sym typeface="Arial" panose="020B0604020202020204" pitchFamily="34" charset="0"/>
              </a:rPr>
              <a:t>word =&gt; (word, 1)</a:t>
            </a:r>
            <a:r>
              <a:rPr lang="en-US" altLang="ja-JP" sz="1633">
                <a:solidFill>
                  <a:srgbClr val="000000"/>
                </a:solidFill>
                <a:latin typeface="Consolas" panose="020B0609020204030204" pitchFamily="49" charset="0"/>
                <a:sym typeface="Arial" panose="020B0604020202020204" pitchFamily="34" charset="0"/>
              </a:rPr>
              <a:t>)</a:t>
            </a:r>
            <a:br>
              <a:rPr lang="en-US" altLang="ja-JP" sz="1633">
                <a:solidFill>
                  <a:srgbClr val="000000"/>
                </a:solidFill>
                <a:latin typeface="Consolas" panose="020B0609020204030204" pitchFamily="49" charset="0"/>
                <a:sym typeface="Arial" panose="020B0604020202020204" pitchFamily="34" charset="0"/>
              </a:rPr>
            </a:br>
            <a:r>
              <a:rPr lang="en-US" altLang="ja-JP" sz="1633">
                <a:solidFill>
                  <a:srgbClr val="000000"/>
                </a:solidFill>
                <a:latin typeface="Consolas" panose="020B0609020204030204" pitchFamily="49" charset="0"/>
                <a:sym typeface="Arial" panose="020B0604020202020204" pitchFamily="34" charset="0"/>
              </a:rPr>
              <a:t>         .</a:t>
            </a:r>
            <a:r>
              <a:rPr lang="en-US" altLang="ja-JP" sz="1633">
                <a:solidFill>
                  <a:srgbClr val="3366FF"/>
                </a:solidFill>
                <a:latin typeface="Consolas" panose="020B0609020204030204" pitchFamily="49" charset="0"/>
                <a:sym typeface="Arial" panose="020B0604020202020204" pitchFamily="34" charset="0"/>
              </a:rPr>
              <a:t>reduceByKey</a:t>
            </a:r>
            <a:r>
              <a:rPr lang="en-US" altLang="ja-JP" sz="1633">
                <a:solidFill>
                  <a:srgbClr val="000000"/>
                </a:solidFill>
                <a:latin typeface="Consolas" panose="020B0609020204030204" pitchFamily="49" charset="0"/>
                <a:sym typeface="Arial" panose="020B0604020202020204" pitchFamily="34" charset="0"/>
              </a:rPr>
              <a:t>(</a:t>
            </a:r>
            <a:r>
              <a:rPr lang="en-US" altLang="ja-JP" sz="1633">
                <a:solidFill>
                  <a:srgbClr val="FF0080"/>
                </a:solidFill>
                <a:latin typeface="Consolas" panose="020B0609020204030204" pitchFamily="49" charset="0"/>
                <a:sym typeface="Arial" panose="020B0604020202020204" pitchFamily="34" charset="0"/>
              </a:rPr>
              <a:t>_ + _</a:t>
            </a:r>
            <a:r>
              <a:rPr lang="en-US" altLang="ja-JP" sz="1633">
                <a:solidFill>
                  <a:srgbClr val="000000"/>
                </a:solidFill>
                <a:latin typeface="Consolas" panose="020B0609020204030204" pitchFamily="49" charset="0"/>
                <a:sym typeface="Arial" panose="020B0604020202020204" pitchFamily="34" charset="0"/>
              </a:rPr>
              <a:t>)</a:t>
            </a:r>
            <a:br>
              <a:rPr lang="en-US" altLang="ja-JP" sz="1633">
                <a:solidFill>
                  <a:srgbClr val="000000"/>
                </a:solidFill>
                <a:latin typeface="Consolas" panose="020B0609020204030204" pitchFamily="49" charset="0"/>
                <a:sym typeface="Arial" panose="020B0604020202020204" pitchFamily="34" charset="0"/>
              </a:rPr>
            </a:br>
            <a:r>
              <a:rPr lang="en-US" altLang="ja-JP" sz="1633">
                <a:solidFill>
                  <a:srgbClr val="000000"/>
                </a:solidFill>
                <a:latin typeface="Consolas" panose="020B0609020204030204" pitchFamily="49" charset="0"/>
                <a:sym typeface="Arial" panose="020B0604020202020204" pitchFamily="34" charset="0"/>
              </a:rPr>
              <a:t>         .</a:t>
            </a:r>
            <a:r>
              <a:rPr lang="en-US" altLang="ja-JP" sz="1633">
                <a:solidFill>
                  <a:srgbClr val="3366FF"/>
                </a:solidFill>
                <a:latin typeface="Consolas" panose="020B0609020204030204" pitchFamily="49" charset="0"/>
                <a:sym typeface="Arial" panose="020B0604020202020204" pitchFamily="34" charset="0"/>
              </a:rPr>
              <a:t>saveAsTextFile</a:t>
            </a:r>
            <a:r>
              <a:rPr lang="en-US" altLang="ja-JP" sz="1633">
                <a:solidFill>
                  <a:srgbClr val="000000"/>
                </a:solidFill>
                <a:latin typeface="Consolas" panose="020B0609020204030204" pitchFamily="49" charset="0"/>
                <a:sym typeface="Arial" panose="020B0604020202020204" pitchFamily="34" charset="0"/>
              </a:rPr>
              <a:t>(args(3))</a:t>
            </a:r>
            <a:br>
              <a:rPr lang="en-US" altLang="ja-JP" sz="1633">
                <a:solidFill>
                  <a:srgbClr val="000000"/>
                </a:solidFill>
                <a:latin typeface="Consolas" panose="020B0609020204030204" pitchFamily="49" charset="0"/>
                <a:sym typeface="Arial" panose="020B0604020202020204" pitchFamily="34" charset="0"/>
              </a:rPr>
            </a:br>
            <a:r>
              <a:rPr lang="en-US" altLang="ja-JP" sz="1633">
                <a:solidFill>
                  <a:srgbClr val="000000"/>
                </a:solidFill>
                <a:latin typeface="Consolas" panose="020B0609020204030204" pitchFamily="49" charset="0"/>
                <a:sym typeface="Arial" panose="020B0604020202020204" pitchFamily="34" charset="0"/>
              </a:rPr>
              <a:t>  }</a:t>
            </a:r>
            <a:br>
              <a:rPr lang="en-US" altLang="ja-JP" sz="1633">
                <a:solidFill>
                  <a:srgbClr val="000000"/>
                </a:solidFill>
                <a:latin typeface="Consolas" panose="020B0609020204030204" pitchFamily="49" charset="0"/>
                <a:sym typeface="Arial" panose="020B0604020202020204" pitchFamily="34" charset="0"/>
              </a:rPr>
            </a:br>
            <a:r>
              <a:rPr lang="en-US" altLang="ja-JP" sz="1633">
                <a:solidFill>
                  <a:srgbClr val="000000"/>
                </a:solidFill>
                <a:latin typeface="Consolas" panose="020B0609020204030204" pitchFamily="49" charset="0"/>
                <a:sym typeface="Arial" panose="020B0604020202020204" pitchFamily="34" charset="0"/>
              </a:rPr>
              <a:t>}</a:t>
            </a:r>
            <a:endParaRPr lang="en-US" altLang="ja-JP" sz="1633">
              <a:solidFill>
                <a:srgbClr val="0C0F20"/>
              </a:solidFill>
              <a:latin typeface="Consolas" panose="020B0609020204030204" pitchFamily="49" charset="0"/>
              <a:sym typeface="Arial" panose="020B0604020202020204" pitchFamily="34" charset="0"/>
            </a:endParaRPr>
          </a:p>
          <a:p>
            <a:pPr>
              <a:buClr>
                <a:srgbClr val="D11349"/>
              </a:buClr>
              <a:buSzPct val="100000"/>
              <a:buFont typeface="Wingdings" panose="05000000000000000000" pitchFamily="2" charset="2"/>
              <a:buNone/>
            </a:pPr>
            <a:endParaRPr lang="en-US" altLang="en-US" sz="1633">
              <a:solidFill>
                <a:srgbClr val="0C0F20"/>
              </a:solidFill>
              <a:latin typeface="Consolas" panose="020B0609020204030204" pitchFamily="49" charset="0"/>
              <a:sym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itle 1">
            <a:extLst>
              <a:ext uri="{FF2B5EF4-FFF2-40B4-BE49-F238E27FC236}">
                <a16:creationId xmlns:a16="http://schemas.microsoft.com/office/drawing/2014/main" id="{C635BE39-C81D-FDF4-08CD-DA38483EEBD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5910" y="620706"/>
            <a:ext cx="8141174" cy="691273"/>
          </a:xfrm>
        </p:spPr>
        <p:txBody>
          <a:bodyPr/>
          <a:lstStyle/>
          <a:p>
            <a:r>
              <a:rPr lang="en-US" altLang="en-US" sz="3266"/>
              <a:t>Other Key-Value Operations</a:t>
            </a:r>
          </a:p>
        </p:txBody>
      </p:sp>
      <p:pic>
        <p:nvPicPr>
          <p:cNvPr id="61443" name="Picture 3">
            <a:extLst>
              <a:ext uri="{FF2B5EF4-FFF2-40B4-BE49-F238E27FC236}">
                <a16:creationId xmlns:a16="http://schemas.microsoft.com/office/drawing/2014/main" id="{4AB85AAB-2B02-7742-9797-B41BF0C356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2324" y="1339341"/>
            <a:ext cx="9144960" cy="5119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itle 1">
            <a:extLst>
              <a:ext uri="{FF2B5EF4-FFF2-40B4-BE49-F238E27FC236}">
                <a16:creationId xmlns:a16="http://schemas.microsoft.com/office/drawing/2014/main" id="{86D1D9AB-76C2-356C-0570-4256195A6A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11102" y="1012427"/>
            <a:ext cx="8141175" cy="691273"/>
          </a:xfrm>
        </p:spPr>
        <p:txBody>
          <a:bodyPr/>
          <a:lstStyle/>
          <a:p>
            <a:r>
              <a:rPr lang="en-US" altLang="en-US" sz="3266"/>
              <a:t>Controlling The Number of Reduce Tasks</a:t>
            </a:r>
          </a:p>
        </p:txBody>
      </p:sp>
      <p:pic>
        <p:nvPicPr>
          <p:cNvPr id="62467" name="Picture 2">
            <a:extLst>
              <a:ext uri="{FF2B5EF4-FFF2-40B4-BE49-F238E27FC236}">
                <a16:creationId xmlns:a16="http://schemas.microsoft.com/office/drawing/2014/main" id="{D2449579-B28F-E58B-10E3-C2A2F99D23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18484" y="1795870"/>
            <a:ext cx="8319754" cy="36450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itle 1">
            <a:extLst>
              <a:ext uri="{FF2B5EF4-FFF2-40B4-BE49-F238E27FC236}">
                <a16:creationId xmlns:a16="http://schemas.microsoft.com/office/drawing/2014/main" id="{BC060951-2B77-DBAE-2CE2-B9501685D60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5910" y="685512"/>
            <a:ext cx="8141174" cy="691273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Using Local Variables</a:t>
            </a:r>
          </a:p>
        </p:txBody>
      </p:sp>
      <p:pic>
        <p:nvPicPr>
          <p:cNvPr id="63491" name="Picture 3">
            <a:extLst>
              <a:ext uri="{FF2B5EF4-FFF2-40B4-BE49-F238E27FC236}">
                <a16:creationId xmlns:a16="http://schemas.microsoft.com/office/drawing/2014/main" id="{B5D9BF14-A508-7204-770F-CABE60F4AD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3210" y="1404149"/>
            <a:ext cx="6858000" cy="34664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itle 1">
            <a:extLst>
              <a:ext uri="{FF2B5EF4-FFF2-40B4-BE49-F238E27FC236}">
                <a16:creationId xmlns:a16="http://schemas.microsoft.com/office/drawing/2014/main" id="{B4EEF482-1C7E-C16B-ACA1-AD1E9E5512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5910" y="750319"/>
            <a:ext cx="8141174" cy="691273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Closure Mishap Example</a:t>
            </a:r>
          </a:p>
        </p:txBody>
      </p:sp>
      <p:pic>
        <p:nvPicPr>
          <p:cNvPr id="64515" name="Picture 3">
            <a:extLst>
              <a:ext uri="{FF2B5EF4-FFF2-40B4-BE49-F238E27FC236}">
                <a16:creationId xmlns:a16="http://schemas.microsoft.com/office/drawing/2014/main" id="{EBA57B9D-A2B8-C884-F86B-09B8780C0B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521" y="1535202"/>
            <a:ext cx="9144960" cy="42182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4516" name="Content Placeholder 2">
            <a:extLst>
              <a:ext uri="{FF2B5EF4-FFF2-40B4-BE49-F238E27FC236}">
                <a16:creationId xmlns:a16="http://schemas.microsoft.com/office/drawing/2014/main" id="{DC72F7F6-C2D4-DD05-271D-0A5A547E81A8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980049" y="5584907"/>
            <a:ext cx="8036044" cy="652389"/>
          </a:xfrm>
        </p:spPr>
        <p:txBody>
          <a:bodyPr>
            <a:normAutofit fontScale="85000" lnSpcReduction="20000"/>
          </a:bodyPr>
          <a:lstStyle/>
          <a:p>
            <a:r>
              <a:rPr lang="en-US" altLang="en-US" sz="1814"/>
              <a:t>Even though we are just using the param member of the class MyClassRddApp, the entire object need to be serialized and shipped across the network to all the nodes.</a:t>
            </a:r>
          </a:p>
          <a:p>
            <a:pPr lvl="1"/>
            <a:r>
              <a:rPr lang="en-US" altLang="en-US" sz="1814"/>
              <a:t>If some part of the object is not serializable you will get an exception.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itle 1">
            <a:extLst>
              <a:ext uri="{FF2B5EF4-FFF2-40B4-BE49-F238E27FC236}">
                <a16:creationId xmlns:a16="http://schemas.microsoft.com/office/drawing/2014/main" id="{0AED1CC4-C43C-250C-CE8C-1F82E65CFE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Other RDD Operations</a:t>
            </a:r>
          </a:p>
        </p:txBody>
      </p:sp>
      <p:pic>
        <p:nvPicPr>
          <p:cNvPr id="65539" name="Picture 3">
            <a:extLst>
              <a:ext uri="{FF2B5EF4-FFF2-40B4-BE49-F238E27FC236}">
                <a16:creationId xmlns:a16="http://schemas.microsoft.com/office/drawing/2014/main" id="{30AA9D2B-2B3D-0872-6D3C-EDA54C21DD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1102" y="1731063"/>
            <a:ext cx="8047565" cy="47035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>
            <a:extLst>
              <a:ext uri="{FF2B5EF4-FFF2-40B4-BE49-F238E27FC236}">
                <a16:creationId xmlns:a16="http://schemas.microsoft.com/office/drawing/2014/main" id="{2B1B94C9-7663-E974-CB7C-0277D65EA60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5910" y="685512"/>
            <a:ext cx="8141174" cy="691273"/>
          </a:xfrm>
        </p:spPr>
        <p:txBody>
          <a:bodyPr/>
          <a:lstStyle/>
          <a:p>
            <a:r>
              <a:rPr lang="en-US" altLang="en-US" sz="2540"/>
              <a:t>Best Current Documentation On Spark</a:t>
            </a:r>
          </a:p>
        </p:txBody>
      </p:sp>
      <p:sp>
        <p:nvSpPr>
          <p:cNvPr id="22531" name="Content Placeholder 2">
            <a:extLst>
              <a:ext uri="{FF2B5EF4-FFF2-40B4-BE49-F238E27FC236}">
                <a16:creationId xmlns:a16="http://schemas.microsoft.com/office/drawing/2014/main" id="{D04657C7-646F-65FB-0953-68E5E85409B8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540"/>
              <a:t>Due to the fact Spark is so new, it is very hard to find examples of the API calls.</a:t>
            </a:r>
          </a:p>
          <a:p>
            <a:endParaRPr lang="en-US" altLang="en-US" sz="2540"/>
          </a:p>
          <a:p>
            <a:r>
              <a:rPr lang="en-US" altLang="en-US" sz="2540"/>
              <a:t>Matthias and I have create examples for almost all Spark RDD API calls.</a:t>
            </a:r>
          </a:p>
          <a:p>
            <a:pPr lvl="1"/>
            <a:r>
              <a:rPr lang="en-US" altLang="en-US" sz="2540"/>
              <a:t>Altogether </a:t>
            </a:r>
            <a:r>
              <a:rPr lang="en-US" altLang="en-US" sz="2540">
                <a:solidFill>
                  <a:srgbClr val="FF0000"/>
                </a:solidFill>
              </a:rPr>
              <a:t>110</a:t>
            </a:r>
            <a:r>
              <a:rPr lang="en-US" altLang="en-US" sz="2540"/>
              <a:t> Spark RDD API calls!</a:t>
            </a:r>
          </a:p>
          <a:p>
            <a:pPr lvl="1"/>
            <a:endParaRPr lang="en-US" altLang="en-US" sz="2540"/>
          </a:p>
          <a:p>
            <a:r>
              <a:rPr lang="en-US" altLang="en-US" sz="2540"/>
              <a:t>You can get it from here</a:t>
            </a:r>
          </a:p>
          <a:p>
            <a:pPr lvl="1">
              <a:buFont typeface="StarSymbol" charset="0"/>
              <a:buNone/>
            </a:pPr>
            <a:r>
              <a:rPr lang="en-US" altLang="en-US" sz="1814"/>
              <a:t>http://homepage.cs.latrobe.edu.au/zhe/ZhenHeSparkRDDAPIExamples.html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>
            <a:extLst>
              <a:ext uri="{FF2B5EF4-FFF2-40B4-BE49-F238E27FC236}">
                <a16:creationId xmlns:a16="http://schemas.microsoft.com/office/drawing/2014/main" id="{F2672E5E-0DFC-2BAD-AED1-EAF000F1A32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First Stop: SparkContext</a:t>
            </a:r>
          </a:p>
        </p:txBody>
      </p:sp>
      <p:sp>
        <p:nvSpPr>
          <p:cNvPr id="23555" name="Content Placeholder 2">
            <a:extLst>
              <a:ext uri="{FF2B5EF4-FFF2-40B4-BE49-F238E27FC236}">
                <a16:creationId xmlns:a16="http://schemas.microsoft.com/office/drawing/2014/main" id="{721CDE17-9BD0-EF79-BFD3-252CC685DBF0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540"/>
              <a:t>Main entry point to Spark functionality</a:t>
            </a:r>
          </a:p>
          <a:p>
            <a:r>
              <a:rPr lang="en-US" altLang="en-US" sz="2540"/>
              <a:t>Created for you in Spark shells as variable </a:t>
            </a:r>
            <a:r>
              <a:rPr lang="en-US" altLang="en-US" sz="2540">
                <a:solidFill>
                  <a:srgbClr val="FF0000"/>
                </a:solidFill>
                <a:latin typeface="Consolas" panose="020B0609020204030204" pitchFamily="49" charset="0"/>
              </a:rPr>
              <a:t>sc</a:t>
            </a:r>
          </a:p>
          <a:p>
            <a:endParaRPr lang="en-US" altLang="en-US" sz="2540">
              <a:solidFill>
                <a:srgbClr val="FF0000"/>
              </a:solidFill>
              <a:latin typeface="Consolas" panose="020B0609020204030204" pitchFamily="49" charset="0"/>
            </a:endParaRPr>
          </a:p>
          <a:p>
            <a:r>
              <a:rPr lang="en-US" altLang="en-US" sz="2540">
                <a:latin typeface="Consolas" panose="020B0609020204030204" pitchFamily="49" charset="0"/>
              </a:rPr>
              <a:t>sc.hadoopRDD</a:t>
            </a:r>
            <a:r>
              <a:rPr lang="en-US" altLang="en-US" sz="2540"/>
              <a:t> allows passing any Hadoop Configuration file to configure an input source</a:t>
            </a:r>
            <a:endParaRPr lang="en-US" altLang="en-US" sz="2540">
              <a:solidFill>
                <a:srgbClr val="FF0000"/>
              </a:solidFill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>
            <a:extLst>
              <a:ext uri="{FF2B5EF4-FFF2-40B4-BE49-F238E27FC236}">
                <a16:creationId xmlns:a16="http://schemas.microsoft.com/office/drawing/2014/main" id="{A38CAF59-1B23-648B-70EE-3A52C56CCC6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5910" y="620706"/>
            <a:ext cx="8141174" cy="691273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Tab completion</a:t>
            </a:r>
          </a:p>
        </p:txBody>
      </p:sp>
      <p:sp>
        <p:nvSpPr>
          <p:cNvPr id="24579" name="Content Placeholder 2">
            <a:extLst>
              <a:ext uri="{FF2B5EF4-FFF2-40B4-BE49-F238E27FC236}">
                <a16:creationId xmlns:a16="http://schemas.microsoft.com/office/drawing/2014/main" id="{36FCD207-5F8D-37EA-4E3F-06D28CC75C7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850435" y="1339342"/>
            <a:ext cx="8639467" cy="914496"/>
          </a:xfrm>
        </p:spPr>
        <p:txBody>
          <a:bodyPr>
            <a:normAutofit fontScale="92500" lnSpcReduction="20000"/>
          </a:bodyPr>
          <a:lstStyle/>
          <a:p>
            <a:r>
              <a:rPr lang="en-US" altLang="en-US" sz="1814"/>
              <a:t>In spark you can use the &lt;tab&gt; key to get options for completing the statement.</a:t>
            </a:r>
          </a:p>
          <a:p>
            <a:r>
              <a:rPr lang="en-US" altLang="en-US" sz="1814"/>
              <a:t>See the examples below.</a:t>
            </a:r>
          </a:p>
          <a:p>
            <a:r>
              <a:rPr lang="en-US" altLang="en-US" sz="1814"/>
              <a:t>At the end of each of the statements below I pressed the &lt;tab&gt; key.</a:t>
            </a:r>
          </a:p>
        </p:txBody>
      </p:sp>
      <p:pic>
        <p:nvPicPr>
          <p:cNvPr id="24580" name="Picture 3">
            <a:extLst>
              <a:ext uri="{FF2B5EF4-FFF2-40B4-BE49-F238E27FC236}">
                <a16:creationId xmlns:a16="http://schemas.microsoft.com/office/drawing/2014/main" id="{8ACECE89-3D67-A781-54D8-D2E6D57EDF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8" b="17076"/>
          <a:stretch>
            <a:fillRect/>
          </a:stretch>
        </p:blipFill>
        <p:spPr bwMode="auto">
          <a:xfrm>
            <a:off x="1585448" y="2579312"/>
            <a:ext cx="9093115" cy="2880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>
            <a:extLst>
              <a:ext uri="{FF2B5EF4-FFF2-40B4-BE49-F238E27FC236}">
                <a16:creationId xmlns:a16="http://schemas.microsoft.com/office/drawing/2014/main" id="{C6521C6E-4AD8-39CE-AE4F-036767F9E34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Creating RDDs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EA33A4-7701-FE5D-EECB-8F9EB9B6DE1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altLang="en-US" sz="1814">
                <a:solidFill>
                  <a:srgbClr val="008040"/>
                </a:solidFill>
                <a:latin typeface="Consolas" panose="020B0609020204030204" pitchFamily="49" charset="0"/>
              </a:rPr>
              <a:t># Turn a local collection into an RDD</a:t>
            </a:r>
          </a:p>
          <a:p>
            <a:pPr marL="0" indent="0">
              <a:buNone/>
            </a:pPr>
            <a:r>
              <a:rPr lang="en-US" altLang="en-US" sz="1814">
                <a:latin typeface="Consolas" panose="020B0609020204030204" pitchFamily="49" charset="0"/>
              </a:rPr>
              <a:t>sc.parallelize([1, 2, 3])</a:t>
            </a:r>
          </a:p>
          <a:p>
            <a:pPr marL="0" indent="0">
              <a:buNone/>
            </a:pPr>
            <a:endParaRPr lang="en-US" altLang="en-US" sz="1814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sz="1814">
                <a:latin typeface="Consolas" panose="020B0609020204030204" pitchFamily="49" charset="0"/>
              </a:rPr>
              <a:t>or</a:t>
            </a:r>
          </a:p>
          <a:p>
            <a:pPr marL="0" indent="0">
              <a:buNone/>
            </a:pPr>
            <a:endParaRPr lang="en-US" altLang="en-US" sz="1814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sz="1814">
                <a:latin typeface="Consolas" panose="020B0609020204030204" pitchFamily="49" charset="0"/>
              </a:rPr>
              <a:t>val colors = List(“red”, “blue”, “green”)</a:t>
            </a:r>
          </a:p>
          <a:p>
            <a:pPr marL="0" indent="0">
              <a:buNone/>
            </a:pPr>
            <a:r>
              <a:rPr lang="en-US" altLang="en-US" sz="1814">
                <a:latin typeface="Consolas" panose="020B0609020204030204" pitchFamily="49" charset="0"/>
              </a:rPr>
              <a:t>sc.parallelize(colors)</a:t>
            </a:r>
          </a:p>
          <a:p>
            <a:pPr marL="0" indent="0">
              <a:buNone/>
            </a:pPr>
            <a:endParaRPr lang="en-US" altLang="en-US" sz="1814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sz="1814">
                <a:solidFill>
                  <a:srgbClr val="008040"/>
                </a:solidFill>
                <a:latin typeface="Consolas" panose="020B0609020204030204" pitchFamily="49" charset="0"/>
              </a:rPr>
              <a:t># Load text file from local FS, HDFS, or S3</a:t>
            </a:r>
          </a:p>
          <a:p>
            <a:pPr marL="0" indent="0">
              <a:buNone/>
            </a:pPr>
            <a:r>
              <a:rPr lang="en-US" altLang="en-US" sz="1814">
                <a:latin typeface="Consolas" panose="020B0609020204030204" pitchFamily="49" charset="0"/>
              </a:rPr>
              <a:t>sc.textFile(</a:t>
            </a:r>
            <a:r>
              <a:rPr lang="en-US" altLang="en-US" sz="1814">
                <a:solidFill>
                  <a:srgbClr val="000090"/>
                </a:solidFill>
                <a:latin typeface="Consolas" panose="020B0609020204030204" pitchFamily="49" charset="0"/>
              </a:rPr>
              <a:t>“</a:t>
            </a:r>
            <a:r>
              <a:rPr lang="en-US" altLang="ja-JP" sz="1814">
                <a:solidFill>
                  <a:srgbClr val="000090"/>
                </a:solidFill>
                <a:latin typeface="Consolas" panose="020B0609020204030204" pitchFamily="49" charset="0"/>
              </a:rPr>
              <a:t>file.txt</a:t>
            </a:r>
            <a:r>
              <a:rPr lang="en-US" altLang="en-US" sz="1814">
                <a:solidFill>
                  <a:srgbClr val="000090"/>
                </a:solidFill>
                <a:latin typeface="Consolas" panose="020B0609020204030204" pitchFamily="49" charset="0"/>
              </a:rPr>
              <a:t>”</a:t>
            </a:r>
            <a:r>
              <a:rPr lang="en-US" altLang="ja-JP" sz="1814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en-US" sz="1814">
                <a:latin typeface="Consolas" panose="020B0609020204030204" pitchFamily="49" charset="0"/>
              </a:rPr>
              <a:t>sc.textFile(</a:t>
            </a:r>
            <a:r>
              <a:rPr lang="en-US" altLang="en-US" sz="1814">
                <a:solidFill>
                  <a:srgbClr val="000090"/>
                </a:solidFill>
                <a:latin typeface="Consolas" panose="020B0609020204030204" pitchFamily="49" charset="0"/>
              </a:rPr>
              <a:t>“directory/*.txt”</a:t>
            </a:r>
            <a:r>
              <a:rPr lang="en-US" altLang="ja-JP" sz="1814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altLang="en-US" sz="1814">
                <a:latin typeface="Consolas" panose="020B0609020204030204" pitchFamily="49" charset="0"/>
              </a:rPr>
              <a:t>sc.textFile(</a:t>
            </a:r>
            <a:r>
              <a:rPr lang="en-US" altLang="en-US" sz="1814">
                <a:solidFill>
                  <a:srgbClr val="000090"/>
                </a:solidFill>
                <a:latin typeface="Consolas" panose="020B0609020204030204" pitchFamily="49" charset="0"/>
              </a:rPr>
              <a:t>“</a:t>
            </a:r>
            <a:r>
              <a:rPr lang="en-US" altLang="ja-JP" sz="1814">
                <a:solidFill>
                  <a:srgbClr val="000090"/>
                </a:solidFill>
                <a:latin typeface="Consolas" panose="020B0609020204030204" pitchFamily="49" charset="0"/>
              </a:rPr>
              <a:t>hdfs://namenode:9000/path/file</a:t>
            </a:r>
            <a:r>
              <a:rPr lang="en-US" altLang="en-US" sz="1814">
                <a:solidFill>
                  <a:srgbClr val="000090"/>
                </a:solidFill>
                <a:latin typeface="Consolas" panose="020B0609020204030204" pitchFamily="49" charset="0"/>
              </a:rPr>
              <a:t>”</a:t>
            </a:r>
            <a:r>
              <a:rPr lang="en-US" altLang="ja-JP" sz="1814"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US" altLang="en-US" sz="1814"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sz="1814">
                <a:solidFill>
                  <a:srgbClr val="008040"/>
                </a:solidFill>
                <a:latin typeface="Consolas" panose="020B0609020204030204" pitchFamily="49" charset="0"/>
              </a:rPr>
              <a:t># Use any existing Hadoop InputFormat</a:t>
            </a:r>
          </a:p>
          <a:p>
            <a:pPr marL="0" indent="0">
              <a:buNone/>
            </a:pPr>
            <a:r>
              <a:rPr lang="en-US" altLang="en-US" sz="1814">
                <a:latin typeface="Consolas" panose="020B0609020204030204" pitchFamily="49" charset="0"/>
              </a:rPr>
              <a:t>sc.hadoopFile(keyClass, valClass, inputFmt, conf)</a:t>
            </a:r>
          </a:p>
          <a:p>
            <a:pPr marL="0" indent="0"/>
            <a:endParaRPr lang="en-US" altLang="en-US" sz="1814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>
            <a:extLst>
              <a:ext uri="{FF2B5EF4-FFF2-40B4-BE49-F238E27FC236}">
                <a16:creationId xmlns:a16="http://schemas.microsoft.com/office/drawing/2014/main" id="{EC1406F2-5D90-82B9-6822-EF2A851429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Basic Transformations</a:t>
            </a:r>
          </a:p>
        </p:txBody>
      </p:sp>
      <p:sp>
        <p:nvSpPr>
          <p:cNvPr id="26627" name="Content Placeholder 2">
            <a:extLst>
              <a:ext uri="{FF2B5EF4-FFF2-40B4-BE49-F238E27FC236}">
                <a16:creationId xmlns:a16="http://schemas.microsoft.com/office/drawing/2014/main" id="{041CCA0A-9A95-5A56-D869-F662CF71585C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1850435" y="1860676"/>
            <a:ext cx="8639467" cy="2795334"/>
          </a:xfrm>
        </p:spPr>
        <p:txBody>
          <a:bodyPr/>
          <a:lstStyle/>
          <a:p>
            <a:pPr marL="309639" indent="-309639"/>
            <a:r>
              <a:rPr lang="en-US" altLang="en-US" sz="1814">
                <a:latin typeface="Consolas" panose="020B0609020204030204" pitchFamily="49" charset="0"/>
              </a:rPr>
              <a:t>It is important to remember all these RDD transformation do not mutate the input RDD it just creates a new RDD which is populated with the updated data.</a:t>
            </a:r>
          </a:p>
          <a:p>
            <a:pPr marL="309639" indent="-309639"/>
            <a:endParaRPr lang="en-US" altLang="en-US" sz="1814">
              <a:latin typeface="Consolas" panose="020B0609020204030204" pitchFamily="49" charset="0"/>
            </a:endParaRPr>
          </a:p>
          <a:p>
            <a:pPr marL="309639" indent="-309639">
              <a:buNone/>
            </a:pPr>
            <a:endParaRPr lang="en-US" altLang="en-US" sz="1814"/>
          </a:p>
        </p:txBody>
      </p:sp>
      <p:pic>
        <p:nvPicPr>
          <p:cNvPr id="26628" name="Picture 7">
            <a:extLst>
              <a:ext uri="{FF2B5EF4-FFF2-40B4-BE49-F238E27FC236}">
                <a16:creationId xmlns:a16="http://schemas.microsoft.com/office/drawing/2014/main" id="{67ECDF32-283C-8CA2-5C19-BDA87F366A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430" t="1395" b="4880"/>
          <a:stretch>
            <a:fillRect/>
          </a:stretch>
        </p:blipFill>
        <p:spPr bwMode="auto">
          <a:xfrm>
            <a:off x="2306963" y="2841420"/>
            <a:ext cx="7382215" cy="38783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>
            <a:extLst>
              <a:ext uri="{FF2B5EF4-FFF2-40B4-BE49-F238E27FC236}">
                <a16:creationId xmlns:a16="http://schemas.microsoft.com/office/drawing/2014/main" id="{760F5C76-A52F-FB27-0472-4280B4A9879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175910" y="620706"/>
            <a:ext cx="8141174" cy="691273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Basic Actions</a:t>
            </a:r>
          </a:p>
        </p:txBody>
      </p:sp>
      <p:pic>
        <p:nvPicPr>
          <p:cNvPr id="27651" name="Picture 3">
            <a:extLst>
              <a:ext uri="{FF2B5EF4-FFF2-40B4-BE49-F238E27FC236}">
                <a16:creationId xmlns:a16="http://schemas.microsoft.com/office/drawing/2014/main" id="{13BE2166-C43F-7FC9-D2E0-7560D86028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033" b="5128"/>
          <a:stretch>
            <a:fillRect/>
          </a:stretch>
        </p:blipFill>
        <p:spPr bwMode="auto">
          <a:xfrm>
            <a:off x="2175910" y="1273095"/>
            <a:ext cx="8085009" cy="49123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>
            <a:extLst>
              <a:ext uri="{FF2B5EF4-FFF2-40B4-BE49-F238E27FC236}">
                <a16:creationId xmlns:a16="http://schemas.microsoft.com/office/drawing/2014/main" id="{34B3CF97-AEFF-2B67-D6F5-822CDE35D7C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42157" y="750319"/>
            <a:ext cx="8141174" cy="691273"/>
          </a:xfrm>
        </p:spPr>
        <p:txBody>
          <a:bodyPr/>
          <a:lstStyle/>
          <a:p>
            <a:r>
              <a:rPr lang="en-US" altLang="en-US" sz="2903"/>
              <a:t>Working with Key-Value Pairs</a:t>
            </a:r>
          </a:p>
        </p:txBody>
      </p:sp>
      <p:pic>
        <p:nvPicPr>
          <p:cNvPr id="28675" name="Picture 3">
            <a:extLst>
              <a:ext uri="{FF2B5EF4-FFF2-40B4-BE49-F238E27FC236}">
                <a16:creationId xmlns:a16="http://schemas.microsoft.com/office/drawing/2014/main" id="{C1DE4381-F722-5759-3C30-D262C3963B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3521" y="1600009"/>
            <a:ext cx="9144960" cy="4692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DA6A12A54A941428A39BCE980E8631F" ma:contentTypeVersion="16" ma:contentTypeDescription="Create a new document." ma:contentTypeScope="" ma:versionID="917f6c06737dcb768fbd71a34d0fba89">
  <xsd:schema xmlns:xsd="http://www.w3.org/2001/XMLSchema" xmlns:xs="http://www.w3.org/2001/XMLSchema" xmlns:p="http://schemas.microsoft.com/office/2006/metadata/properties" xmlns:ns2="e9492af6-ed02-4680-a232-c3f10c11c09b" xmlns:ns3="bc05ee0a-d906-4c5e-bb5c-b1f70f11b0b9" targetNamespace="http://schemas.microsoft.com/office/2006/metadata/properties" ma:root="true" ma:fieldsID="6b5fc966ce192b7ff4dbdd50ebfa49d6" ns2:_="" ns3:_="">
    <xsd:import namespace="e9492af6-ed02-4680-a232-c3f10c11c09b"/>
    <xsd:import namespace="bc05ee0a-d906-4c5e-bb5c-b1f70f11b0b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KeyPoints" minOccurs="0"/>
                <xsd:element ref="ns2:MediaServiceKeyPoint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9492af6-ed02-4680-a232-c3f10c11c09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9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Image Tags" ma:readOnly="false" ma:fieldId="{5cf76f15-5ced-4ddc-b409-7134ff3c332f}" ma:taxonomyMulti="true" ma:sspId="87414def-154c-4d25-b3bb-ada8546948f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3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c05ee0a-d906-4c5e-bb5c-b1f70f11b0b9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092a3772-13a1-4de5-a6d8-6c3e331cca4c}" ma:internalName="TaxCatchAll" ma:showField="CatchAllData" ma:web="bc05ee0a-d906-4c5e-bb5c-b1f70f11b0b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bc05ee0a-d906-4c5e-bb5c-b1f70f11b0b9" xsi:nil="true"/>
    <lcf76f155ced4ddcb4097134ff3c332f xmlns="e9492af6-ed02-4680-a232-c3f10c11c09b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C7F92A02-2E9F-4CA8-BC24-F9D911690864}"/>
</file>

<file path=customXml/itemProps2.xml><?xml version="1.0" encoding="utf-8"?>
<ds:datastoreItem xmlns:ds="http://schemas.openxmlformats.org/officeDocument/2006/customXml" ds:itemID="{C5073AFB-F1FA-427A-9150-66B72549B748}"/>
</file>

<file path=customXml/itemProps3.xml><?xml version="1.0" encoding="utf-8"?>
<ds:datastoreItem xmlns:ds="http://schemas.openxmlformats.org/officeDocument/2006/customXml" ds:itemID="{66172911-0F66-4867-B89E-7E35D2007D66}"/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1485</Words>
  <Application>Microsoft Office PowerPoint</Application>
  <PresentationFormat>Widescreen</PresentationFormat>
  <Paragraphs>151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7" baseType="lpstr">
      <vt:lpstr>Arial</vt:lpstr>
      <vt:lpstr>Calibri</vt:lpstr>
      <vt:lpstr>Calibri Light</vt:lpstr>
      <vt:lpstr>Consolas</vt:lpstr>
      <vt:lpstr>Lucida Console</vt:lpstr>
      <vt:lpstr>Roboto</vt:lpstr>
      <vt:lpstr>Roboto Condensed</vt:lpstr>
      <vt:lpstr>StarSymbol</vt:lpstr>
      <vt:lpstr>Times New Roman</vt:lpstr>
      <vt:lpstr>Wingdings</vt:lpstr>
      <vt:lpstr>Office Theme</vt:lpstr>
      <vt:lpstr>Introduction to Apache Spark programming</vt:lpstr>
      <vt:lpstr>Learning Spark</vt:lpstr>
      <vt:lpstr>Best Current Documentation On Spark</vt:lpstr>
      <vt:lpstr>First Stop: SparkContext</vt:lpstr>
      <vt:lpstr>Tab completion</vt:lpstr>
      <vt:lpstr>Creating RDDs</vt:lpstr>
      <vt:lpstr>Basic Transformations</vt:lpstr>
      <vt:lpstr>Basic Actions</vt:lpstr>
      <vt:lpstr>Working with Key-Value Pairs</vt:lpstr>
      <vt:lpstr>Some Key-Value Operations</vt:lpstr>
      <vt:lpstr>Combiners and local aggregation</vt:lpstr>
      <vt:lpstr>How does reduce by Key work?</vt:lpstr>
      <vt:lpstr>Group By Key</vt:lpstr>
      <vt:lpstr>Combiners and local aggregation</vt:lpstr>
      <vt:lpstr>mapPartitions versus map/reduce/reducebykey</vt:lpstr>
      <vt:lpstr>mapPartitions</vt:lpstr>
      <vt:lpstr>Word Count Example</vt:lpstr>
      <vt:lpstr>How do we do topK words?</vt:lpstr>
      <vt:lpstr>Create a SparkContext</vt:lpstr>
      <vt:lpstr>World Count Complete App: Python</vt:lpstr>
      <vt:lpstr>Word Count Complete App: Scala</vt:lpstr>
      <vt:lpstr>Other Key-Value Operations</vt:lpstr>
      <vt:lpstr>Controlling The Number of Reduce Tasks</vt:lpstr>
      <vt:lpstr>Using Local Variables</vt:lpstr>
      <vt:lpstr>Closure Mishap Example</vt:lpstr>
      <vt:lpstr>Other RDD Operations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Apache Spark programming</dc:title>
  <dc:creator>Butler, Kylie</dc:creator>
  <cp:lastModifiedBy>Butler, Kylie</cp:lastModifiedBy>
  <cp:revision>1</cp:revision>
  <dcterms:created xsi:type="dcterms:W3CDTF">2022-08-29T00:21:21Z</dcterms:created>
  <dcterms:modified xsi:type="dcterms:W3CDTF">2022-08-29T00:22:22Z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0x010100FDA6A12A54A941428A39BCE980E8631F</vt:lpwstr>
  </property>
</Properties>
</file>