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366" r:id="rId5"/>
    <p:sldId id="387" r:id="rId6"/>
    <p:sldId id="389" r:id="rId7"/>
    <p:sldId id="388" r:id="rId8"/>
    <p:sldId id="410" r:id="rId9"/>
    <p:sldId id="411" r:id="rId10"/>
    <p:sldId id="40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0A772-A112-4E86-8D08-130091A1EAD6}" v="2" dt="2023-10-10T05:18:42.1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>
        <p:scale>
          <a:sx n="66" d="100"/>
          <a:sy n="66" d="100"/>
        </p:scale>
        <p:origin x="-462" y="10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Le" userId="04d63814cb43820d" providerId="LiveId" clId="{32D0A772-A112-4E86-8D08-130091A1EAD6}"/>
    <pc:docChg chg="modSld">
      <pc:chgData name="Michael Le" userId="04d63814cb43820d" providerId="LiveId" clId="{32D0A772-A112-4E86-8D08-130091A1EAD6}" dt="2023-10-10T05:18:42.181" v="1" actId="1076"/>
      <pc:docMkLst>
        <pc:docMk/>
      </pc:docMkLst>
      <pc:sldChg chg="modSp">
        <pc:chgData name="Michael Le" userId="04d63814cb43820d" providerId="LiveId" clId="{32D0A772-A112-4E86-8D08-130091A1EAD6}" dt="2023-10-10T05:18:42.181" v="1" actId="1076"/>
        <pc:sldMkLst>
          <pc:docMk/>
          <pc:sldMk cId="0" sldId="410"/>
        </pc:sldMkLst>
        <pc:spChg chg="mod">
          <ac:chgData name="Michael Le" userId="04d63814cb43820d" providerId="LiveId" clId="{32D0A772-A112-4E86-8D08-130091A1EAD6}" dt="2023-10-10T05:18:39.568" v="0" actId="1076"/>
          <ac:spMkLst>
            <pc:docMk/>
            <pc:sldMk cId="0" sldId="410"/>
            <ac:spMk id="11267" creationId="{C30F4D1D-9919-9953-1B02-D1EA76C80E07}"/>
          </ac:spMkLst>
        </pc:spChg>
        <pc:picChg chg="mod">
          <ac:chgData name="Michael Le" userId="04d63814cb43820d" providerId="LiveId" clId="{32D0A772-A112-4E86-8D08-130091A1EAD6}" dt="2023-10-10T05:18:42.181" v="1" actId="1076"/>
          <ac:picMkLst>
            <pc:docMk/>
            <pc:sldMk cId="0" sldId="410"/>
            <ac:picMk id="11266" creationId="{F93E2EE0-6CE6-5CF9-BF8E-0F174D77E0D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46CC-FB19-8964-218B-FDEA904B0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D494-9213-0E05-D157-382D38359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5CC87-344A-0BC0-A862-A306207AE9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77741-B62A-7AEE-F48F-A3C52B92B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7213B-4A0D-66F1-772C-1E66C1B119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6716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54CF0-2994-737C-C7CD-AB829B2F93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6553DB-6A48-3177-7B94-ECA481655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147AA8-CD3F-EF41-6FFB-4EDF244844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6F4C8E-41F2-8A70-0AE5-01E940162F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EDB03-3B52-4A4C-FCD8-30BB2208B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052046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82C35B-7F94-6B40-3D28-9C69CBACD9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280BE-9A2E-8A25-2DCC-C13691A3BA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8DABDF-F6F4-4611-D18B-FCBB6C4D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66306-6106-8C53-A2C0-50A01D294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CC1C5-C67F-1C50-1B37-01B866F54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04090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8766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FFE8B-5A40-7630-4559-BB87F4D7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37E23-92B7-546D-7006-8DE1A387D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237D1-7448-716C-1E8F-D8BF9964C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01539-2E8B-A970-16E2-76C3D7E54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B2064A-8DF2-22DB-7F77-49CF0A61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6765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65D8C-1BF3-466D-E801-957259E28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C68C2-80BF-08CD-DFE2-5B5FB6091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DC2AC-0B75-88EF-FFE8-DF9BC3061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F466E-6295-27BC-175F-36E12975B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11AC-0902-9B85-C602-FA5042EF3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4656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2601D-30AD-3F4D-3144-48FA14C70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6D04E-BF5B-A16B-155C-03B44C6373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74D4E-9643-35F6-E817-4DA6A6DD69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86AB4-B15A-48BF-2771-E21C197043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0EB48A-3F66-1D01-7A88-0567C330C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62F6C-8C88-FE64-130D-0A1E5EFB7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527508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B667C-B372-3D47-555A-3B2A15B68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8C14EE-EE65-9534-CBFA-9A3492576A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07942A-72F6-A218-2027-8D80A6082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6E502D-0402-B8C0-537A-607D02743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D29260-673F-2F7E-164A-1982925D5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488388-809B-65C7-88E7-BEBCFB2EDF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7D025F-A44D-CDEB-5F34-F889C8EAA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42C578-4DE2-0515-98E8-05875F012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68139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6A205-561B-0FDC-8C35-88464104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0DDA64-8FBC-2562-B6E8-4DBBAADA7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9FEE9B-9EF4-41B6-076D-673A3F7D6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AF9199-ABE4-ED0E-0685-DDCC43E30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40231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5ED2B0-14C8-1C76-7DF5-96A1154C4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7218AF-6B8D-7180-118F-3240DC040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5A203E-E2FB-4CC4-A61D-28DDD612C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71165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C3E28-E5B4-83AC-965B-033940B22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7E8BBA-967F-4045-0FA8-552FAD356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B5CD9C-9F22-E931-874D-FA1E4A55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3422E-2521-4A82-8120-138222751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363E34-6046-FD1B-10F9-E4E1478C2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8585B-875F-68FA-B7C9-FC745DB40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565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0B789-4E1E-9106-1DEE-E155FF76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16CCC8-B8B3-7FD8-2D86-5E4B2360C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09830F-6561-E869-7727-25D986F42F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786F2-DBB2-5B4B-61A3-99E41BC1E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685095-7A54-39BF-0458-0DF224AF4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0620D-EC86-1221-6CC7-2552E6416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78174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4B05DC-4D7D-3CFE-2BD3-A681D2A5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6F9E4A-26CA-1A75-8E30-D5326768A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93DF8-FB33-2B45-E904-392581D939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990EB-92EE-47A1-BB65-9BC67FA38228}" type="datetimeFigureOut">
              <a:rPr lang="en-AU" smtClean="0"/>
              <a:t>10/10/2023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15EE0-7D03-7C51-580F-A7160A8C9B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4B68C-E9F6-0BD4-C603-603AD420A3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AB676-E81A-4F80-A6D3-CDE7F097B83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15672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</a:t>
            </a:r>
            <a:r>
              <a:rPr lang="en-AU" dirty="0" err="1"/>
              <a:t>SparkSQL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2C21AAE-301F-D69F-D540-34977AA4B0B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795" y="620706"/>
            <a:ext cx="8141174" cy="691273"/>
          </a:xfrm>
        </p:spPr>
        <p:txBody>
          <a:bodyPr/>
          <a:lstStyle/>
          <a:p>
            <a:r>
              <a:rPr lang="en-US" altLang="en-US" sz="2903"/>
              <a:t>What is SparkSQL?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EC2C0E2-FB8E-7BD1-F61F-C2FDA4DC4A7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19382" y="1443032"/>
            <a:ext cx="8639467" cy="5459614"/>
          </a:xfrm>
        </p:spPr>
        <p:txBody>
          <a:bodyPr/>
          <a:lstStyle/>
          <a:p>
            <a:r>
              <a:rPr lang="en-US" altLang="en-US" sz="2540" b="1"/>
              <a:t>Spark SQL</a:t>
            </a:r>
            <a:r>
              <a:rPr lang="en-US" altLang="en-US" sz="2540"/>
              <a:t> is Apache Spark's module for working with structured data.</a:t>
            </a:r>
          </a:p>
        </p:txBody>
      </p:sp>
      <p:grpSp>
        <p:nvGrpSpPr>
          <p:cNvPr id="8196" name="Group 3">
            <a:extLst>
              <a:ext uri="{FF2B5EF4-FFF2-40B4-BE49-F238E27FC236}">
                <a16:creationId xmlns:a16="http://schemas.microsoft.com/office/drawing/2014/main" id="{C40C790B-5652-65EA-34F9-9B528707F2A7}"/>
              </a:ext>
            </a:extLst>
          </p:cNvPr>
          <p:cNvGrpSpPr>
            <a:grpSpLocks/>
          </p:cNvGrpSpPr>
          <p:nvPr/>
        </p:nvGrpSpPr>
        <p:grpSpPr bwMode="auto">
          <a:xfrm>
            <a:off x="1929644" y="2906225"/>
            <a:ext cx="8218943" cy="2057977"/>
            <a:chOff x="164226" y="1752600"/>
            <a:chExt cx="8217774" cy="205739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1C1BD7F-4C63-BC91-943B-DD1FAE5EAC15}"/>
                </a:ext>
              </a:extLst>
            </p:cNvPr>
            <p:cNvSpPr/>
            <p:nvPr/>
          </p:nvSpPr>
          <p:spPr>
            <a:xfrm>
              <a:off x="164226" y="3300329"/>
              <a:ext cx="8217774" cy="509670"/>
            </a:xfrm>
            <a:prstGeom prst="rect">
              <a:avLst/>
            </a:prstGeom>
            <a:solidFill>
              <a:srgbClr val="8EB4E3"/>
            </a:solidFill>
            <a:ln w="12700" cmpd="sng"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3175" dirty="0">
                  <a:solidFill>
                    <a:schemeClr val="tx1"/>
                  </a:solidFill>
                  <a:latin typeface="Gill Sans Light"/>
                </a:rPr>
                <a:t>Spark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F493892-62C3-1DFA-62C5-591D7A14EFBC}"/>
                </a:ext>
              </a:extLst>
            </p:cNvPr>
            <p:cNvSpPr/>
            <p:nvPr/>
          </p:nvSpPr>
          <p:spPr>
            <a:xfrm>
              <a:off x="164226" y="1752600"/>
              <a:ext cx="1892089" cy="1448386"/>
            </a:xfrm>
            <a:prstGeom prst="rect">
              <a:avLst/>
            </a:prstGeom>
            <a:solidFill>
              <a:srgbClr val="8EB4E3"/>
            </a:solidFill>
            <a:ln w="12700" cmpd="sng"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3175" dirty="0">
                  <a:solidFill>
                    <a:schemeClr val="tx1"/>
                  </a:solidFill>
                  <a:latin typeface="Gill Sans Light"/>
                </a:rPr>
                <a:t>Spark</a:t>
              </a:r>
            </a:p>
            <a:p>
              <a:pPr algn="ctr">
                <a:defRPr/>
              </a:pPr>
              <a:r>
                <a:rPr lang="en-US" sz="3175" dirty="0">
                  <a:solidFill>
                    <a:schemeClr val="tx1"/>
                  </a:solidFill>
                  <a:latin typeface="Gill Sans Light"/>
                </a:rPr>
                <a:t>Streaming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9FCCBB9-CF69-06E4-505F-57F3EE492FDF}"/>
                </a:ext>
              </a:extLst>
            </p:cNvPr>
            <p:cNvSpPr/>
            <p:nvPr/>
          </p:nvSpPr>
          <p:spPr>
            <a:xfrm>
              <a:off x="2132633" y="1752600"/>
              <a:ext cx="2134000" cy="1448386"/>
            </a:xfrm>
            <a:prstGeom prst="rect">
              <a:avLst/>
            </a:prstGeom>
            <a:solidFill>
              <a:srgbClr val="8EB4E3"/>
            </a:solidFill>
            <a:ln w="12700" cmpd="sng"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3175" dirty="0" err="1">
                  <a:solidFill>
                    <a:schemeClr val="tx1"/>
                  </a:solidFill>
                  <a:latin typeface="Gill Sans Light"/>
                </a:rPr>
                <a:t>SparkSQL</a:t>
              </a:r>
              <a:endParaRPr lang="en-US" sz="3175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CB861D4-1488-30CF-A0F6-1831AAE5B6F8}"/>
                </a:ext>
              </a:extLst>
            </p:cNvPr>
            <p:cNvSpPr/>
            <p:nvPr/>
          </p:nvSpPr>
          <p:spPr>
            <a:xfrm>
              <a:off x="4342950" y="1752600"/>
              <a:ext cx="1752415" cy="1448386"/>
            </a:xfrm>
            <a:prstGeom prst="rect">
              <a:avLst/>
            </a:prstGeom>
            <a:solidFill>
              <a:srgbClr val="8EB4E3"/>
            </a:solidFill>
            <a:ln w="12700" cmpd="sng"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3175" dirty="0" err="1">
                  <a:solidFill>
                    <a:schemeClr val="tx1"/>
                  </a:solidFill>
                  <a:latin typeface="Gill Sans Light"/>
                </a:rPr>
                <a:t>GraphX</a:t>
              </a:r>
              <a:endParaRPr lang="en-US" sz="3175" dirty="0">
                <a:solidFill>
                  <a:schemeClr val="tx1"/>
                </a:solidFill>
                <a:latin typeface="Gill Sans Light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EF262A9-FA46-7C1A-4BE8-CBBD8CDA2509}"/>
                </a:ext>
              </a:extLst>
            </p:cNvPr>
            <p:cNvSpPr/>
            <p:nvPr/>
          </p:nvSpPr>
          <p:spPr>
            <a:xfrm>
              <a:off x="6171682" y="1752600"/>
              <a:ext cx="2210318" cy="1448386"/>
            </a:xfrm>
            <a:prstGeom prst="rect">
              <a:avLst/>
            </a:prstGeom>
            <a:solidFill>
              <a:srgbClr val="8EB4E3"/>
            </a:solidFill>
            <a:ln w="12700" cmpd="sng">
              <a:headEnd type="none" w="med" len="med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algn="ctr">
                <a:defRPr/>
              </a:pPr>
              <a:r>
                <a:rPr lang="en-US" sz="3175" dirty="0" err="1">
                  <a:solidFill>
                    <a:schemeClr val="tx1"/>
                  </a:solidFill>
                  <a:latin typeface="Gill Sans Light"/>
                </a:rPr>
                <a:t>MLlib</a:t>
              </a:r>
              <a:endParaRPr lang="en-US" sz="3175" dirty="0">
                <a:solidFill>
                  <a:schemeClr val="tx1"/>
                </a:solidFill>
                <a:latin typeface="Gill Sans Light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2E551132-8BFD-E323-D7E1-558B7804B6A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41795" y="620706"/>
            <a:ext cx="8141174" cy="691273"/>
          </a:xfrm>
        </p:spPr>
        <p:txBody>
          <a:bodyPr/>
          <a:lstStyle/>
          <a:p>
            <a:r>
              <a:rPr lang="en-US" altLang="en-US" sz="2177"/>
              <a:t>Seamlessly mix SQL queries with Spark Programs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8D44E8B5-B69D-90CB-64E6-66F76A53676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404148"/>
            <a:ext cx="8639467" cy="5459613"/>
          </a:xfrm>
        </p:spPr>
        <p:txBody>
          <a:bodyPr/>
          <a:lstStyle/>
          <a:p>
            <a:r>
              <a:rPr lang="en-US" altLang="en-US" sz="2540"/>
              <a:t>Spark SQL lets you query structured data inside Spark programs, using either </a:t>
            </a:r>
            <a:r>
              <a:rPr lang="en-US" altLang="en-US" sz="2540">
                <a:solidFill>
                  <a:srgbClr val="FF0000"/>
                </a:solidFill>
              </a:rPr>
              <a:t>SQL</a:t>
            </a:r>
            <a:r>
              <a:rPr lang="en-US" altLang="en-US" sz="2540"/>
              <a:t> or a familiar </a:t>
            </a:r>
            <a:r>
              <a:rPr lang="en-US" altLang="en-US" sz="2540">
                <a:solidFill>
                  <a:srgbClr val="FF0000"/>
                </a:solidFill>
              </a:rPr>
              <a:t>DataFrame API</a:t>
            </a:r>
            <a:r>
              <a:rPr lang="en-US" altLang="en-US" sz="2540"/>
              <a:t>. Usable in Java, Scala, Python and R.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91FF4A51-D81D-90A9-CBD9-C0CFC02C31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3567" y="3140971"/>
            <a:ext cx="4242685" cy="1097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TextBox 5">
            <a:extLst>
              <a:ext uri="{FF2B5EF4-FFF2-40B4-BE49-F238E27FC236}">
                <a16:creationId xmlns:a16="http://schemas.microsoft.com/office/drawing/2014/main" id="{C073B6F0-BF92-971B-C5C0-D7A5A0A81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646" y="4801465"/>
            <a:ext cx="7692362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The above shows applying a  function to the results of SQL queries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A4DC2CE0-F2FD-EC51-5B49-7A5EF93B61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2903"/>
              <a:t>Uniform Data Access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6F643A77-5F7D-4A54-9A98-5320A551EF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41794" y="1468955"/>
            <a:ext cx="8639467" cy="5394806"/>
          </a:xfrm>
        </p:spPr>
        <p:txBody>
          <a:bodyPr>
            <a:normAutofit lnSpcReduction="10000"/>
          </a:bodyPr>
          <a:lstStyle/>
          <a:p>
            <a:r>
              <a:rPr lang="en-US" altLang="en-US" sz="2540"/>
              <a:t>Connect to any data source the same way.</a:t>
            </a:r>
          </a:p>
          <a:p>
            <a:endParaRPr lang="en-US" altLang="en-US" sz="2540"/>
          </a:p>
          <a:p>
            <a:r>
              <a:rPr lang="en-US" altLang="en-US" sz="2540"/>
              <a:t>DataFrames and SQL provide a common way to access a variety of data sources, including Hive, Avro, Parquet, ORC, JSON, and JDBC. You can even join data across these sources.</a:t>
            </a:r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endParaRPr lang="en-US" altLang="en-US" sz="2540"/>
          </a:p>
          <a:p>
            <a:r>
              <a:rPr lang="en-US" altLang="en-US" sz="2540"/>
              <a:t>Query and join different data sources</a:t>
            </a:r>
          </a:p>
          <a:p>
            <a:endParaRPr lang="en-US" altLang="en-US" sz="2540"/>
          </a:p>
        </p:txBody>
      </p:sp>
      <p:pic>
        <p:nvPicPr>
          <p:cNvPr id="10244" name="Picture 3">
            <a:extLst>
              <a:ext uri="{FF2B5EF4-FFF2-40B4-BE49-F238E27FC236}">
                <a16:creationId xmlns:a16="http://schemas.microsoft.com/office/drawing/2014/main" id="{E00D0063-080C-1DB1-06EF-588D36F898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1816" y="3755915"/>
            <a:ext cx="3789038" cy="17325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Spark SQL Architecture - Spark SQL - Edureka">
            <a:extLst>
              <a:ext uri="{FF2B5EF4-FFF2-40B4-BE49-F238E27FC236}">
                <a16:creationId xmlns:a16="http://schemas.microsoft.com/office/drawing/2014/main" id="{F93E2EE0-6CE6-5CF9-BF8E-0F174D77E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8409" y="402579"/>
            <a:ext cx="8426325" cy="2788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7" name="TextBox 1">
            <a:extLst>
              <a:ext uri="{FF2B5EF4-FFF2-40B4-BE49-F238E27FC236}">
                <a16:creationId xmlns:a16="http://schemas.microsoft.com/office/drawing/2014/main" id="{C30F4D1D-9919-9953-1B02-D1EA76C80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907" y="3190712"/>
            <a:ext cx="6859440" cy="42800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001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1814" dirty="0">
                <a:solidFill>
                  <a:schemeClr val="tx2"/>
                </a:solidFill>
              </a:rPr>
              <a:t>The </a:t>
            </a:r>
            <a:r>
              <a:rPr lang="en-US" altLang="en-US" sz="1814" dirty="0">
                <a:solidFill>
                  <a:srgbClr val="FF0000"/>
                </a:solidFill>
              </a:rPr>
              <a:t>Data Source API </a:t>
            </a:r>
            <a:r>
              <a:rPr lang="en-US" altLang="en-US" sz="1814" dirty="0">
                <a:solidFill>
                  <a:schemeClr val="tx2"/>
                </a:solidFill>
              </a:rPr>
              <a:t>allows </a:t>
            </a:r>
            <a:r>
              <a:rPr lang="en-US" altLang="en-US" sz="1814" dirty="0" err="1">
                <a:solidFill>
                  <a:schemeClr val="tx2"/>
                </a:solidFill>
              </a:rPr>
              <a:t>SparkSQL</a:t>
            </a:r>
            <a:r>
              <a:rPr lang="en-US" altLang="en-US" sz="1814" dirty="0">
                <a:solidFill>
                  <a:schemeClr val="tx2"/>
                </a:solidFill>
              </a:rPr>
              <a:t> to read and write to data in a wide variety of data formats.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14" dirty="0">
                <a:solidFill>
                  <a:schemeClr val="tx2"/>
                </a:solidFill>
              </a:rPr>
              <a:t>People can query database via the </a:t>
            </a:r>
            <a:r>
              <a:rPr lang="en-US" altLang="en-US" sz="1814" dirty="0" err="1">
                <a:solidFill>
                  <a:schemeClr val="tx2"/>
                </a:solidFill>
              </a:rPr>
              <a:t>DataFrames</a:t>
            </a:r>
            <a:r>
              <a:rPr lang="en-US" altLang="en-US" sz="1814" dirty="0">
                <a:solidFill>
                  <a:schemeClr val="tx2"/>
                </a:solidFill>
              </a:rPr>
              <a:t> API using either </a:t>
            </a:r>
            <a:r>
              <a:rPr lang="en-US" altLang="en-US" sz="1814" dirty="0" err="1">
                <a:solidFill>
                  <a:schemeClr val="tx1"/>
                </a:solidFill>
              </a:rPr>
              <a:t>DataFrame</a:t>
            </a:r>
            <a:r>
              <a:rPr lang="en-US" altLang="en-US" sz="1814" dirty="0">
                <a:solidFill>
                  <a:schemeClr val="tx1"/>
                </a:solidFill>
              </a:rPr>
              <a:t> DSL (domain-specific language)</a:t>
            </a:r>
            <a:r>
              <a:rPr lang="en-US" altLang="en-US" sz="1814" dirty="0">
                <a:solidFill>
                  <a:schemeClr val="tx2"/>
                </a:solidFill>
              </a:rPr>
              <a:t> or Spark SQL and HQL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14" dirty="0" err="1">
                <a:solidFill>
                  <a:schemeClr val="tx2"/>
                </a:solidFill>
              </a:rPr>
              <a:t>DataFrame</a:t>
            </a:r>
            <a:r>
              <a:rPr lang="en-US" altLang="en-US" sz="1814" dirty="0">
                <a:solidFill>
                  <a:schemeClr val="tx2"/>
                </a:solidFill>
              </a:rPr>
              <a:t> DSL example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1814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14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14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1814" dirty="0">
                <a:solidFill>
                  <a:schemeClr val="tx2"/>
                </a:solidFill>
              </a:rPr>
              <a:t>Spark SQL syntax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en-US" sz="1814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14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14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14" dirty="0">
              <a:solidFill>
                <a:schemeClr val="tx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endParaRPr lang="en-US" altLang="en-US" sz="1814" dirty="0">
              <a:solidFill>
                <a:schemeClr val="tx2"/>
              </a:solidFill>
            </a:endParaRPr>
          </a:p>
        </p:txBody>
      </p:sp>
      <p:pic>
        <p:nvPicPr>
          <p:cNvPr id="11268" name="Picture 3">
            <a:extLst>
              <a:ext uri="{FF2B5EF4-FFF2-40B4-BE49-F238E27FC236}">
                <a16:creationId xmlns:a16="http://schemas.microsoft.com/office/drawing/2014/main" id="{E224974E-2CEC-4DC0-1C8E-9D2F4E19DD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684" y="4997326"/>
            <a:ext cx="7886268" cy="6667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9" name="Picture 4">
            <a:extLst>
              <a:ext uri="{FF2B5EF4-FFF2-40B4-BE49-F238E27FC236}">
                <a16:creationId xmlns:a16="http://schemas.microsoft.com/office/drawing/2014/main" id="{3FD38DB8-F0EF-D65B-16AF-9CBE60D9D6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3510" y="6041436"/>
            <a:ext cx="7072583" cy="7791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3">
            <a:extLst>
              <a:ext uri="{FF2B5EF4-FFF2-40B4-BE49-F238E27FC236}">
                <a16:creationId xmlns:a16="http://schemas.microsoft.com/office/drawing/2014/main" id="{E3FCDEA3-0A49-55AC-F813-2A2DC2850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887134"/>
            <a:ext cx="9144960" cy="5083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3">
            <a:extLst>
              <a:ext uri="{FF2B5EF4-FFF2-40B4-BE49-F238E27FC236}">
                <a16:creationId xmlns:a16="http://schemas.microsoft.com/office/drawing/2014/main" id="{A3D5DC66-A927-FC71-5458-1250A08AC6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2318644"/>
            <a:ext cx="9144960" cy="2220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8DD8130C-8F33-46FC-8752-76CA36A4596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7AAC535-768C-4B26-B9FE-1225872503D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492af6-ed02-4680-a232-c3f10c11c09b"/>
    <ds:schemaRef ds:uri="bc05ee0a-d906-4c5e-bb5c-b1f70f11b0b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6E7D9EC-CFEB-48CF-8C4A-F5961AE3F023}">
  <ds:schemaRefs>
    <ds:schemaRef ds:uri="http://schemas.microsoft.com/office/2006/metadata/properties"/>
    <ds:schemaRef ds:uri="http://schemas.microsoft.com/office/infopath/2007/PartnerControls"/>
    <ds:schemaRef ds:uri="bc05ee0a-d906-4c5e-bb5c-b1f70f11b0b9"/>
    <ds:schemaRef ds:uri="e9492af6-ed02-4680-a232-c3f10c11c09b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177</Words>
  <Application>Microsoft Office PowerPoint</Application>
  <PresentationFormat>Widescreen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Gill Sans Light</vt:lpstr>
      <vt:lpstr>Roboto</vt:lpstr>
      <vt:lpstr>Roboto Condensed</vt:lpstr>
      <vt:lpstr>Times New Roman</vt:lpstr>
      <vt:lpstr>Office Theme</vt:lpstr>
      <vt:lpstr>Introduction to SparkSQL</vt:lpstr>
      <vt:lpstr>What is SparkSQL?</vt:lpstr>
      <vt:lpstr>Seamlessly mix SQL queries with Spark Programs</vt:lpstr>
      <vt:lpstr>Uniform Data Access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SparkSQL</dc:title>
  <dc:creator>Butler, Kylie</dc:creator>
  <cp:lastModifiedBy>Michael Le</cp:lastModifiedBy>
  <cp:revision>1</cp:revision>
  <dcterms:created xsi:type="dcterms:W3CDTF">2022-08-29T02:52:10Z</dcterms:created>
  <dcterms:modified xsi:type="dcterms:W3CDTF">2023-10-10T05:18:50Z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