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87" r:id="rId3"/>
    <p:sldId id="488" r:id="rId4"/>
    <p:sldId id="489" r:id="rId5"/>
    <p:sldId id="490" r:id="rId6"/>
    <p:sldId id="491" r:id="rId7"/>
    <p:sldId id="492" r:id="rId8"/>
    <p:sldId id="49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CC961-FB7D-4A90-67BF-44D09D294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50632-3446-4A92-5061-FAE4472F9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8A71D-2D28-FEFD-0176-C4923AF82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129C0-DBCB-D804-5716-07F620C8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7F35-AC61-46C0-5600-C44B8C75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8630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B8FF-0A66-DB80-D812-FF0FFCCC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58BD3-3939-E04E-B459-F0CD28928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8CD9-407A-DC62-16CF-F29A1187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ED66-2AD1-1968-8913-7B4F091BE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88BB5-30E6-E33C-075F-7BC12DB8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4236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C5823-950A-D419-CF2B-AC85C73F5F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ACD8-D4D7-E3C6-F11D-2E7AC7367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84E09-BBE9-2922-F4BA-B0B99AD6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3A9B-4CE9-61C9-5A46-40B763EA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38913-675B-01E5-B352-8A30D6D4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102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641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A0FC-3B1D-E602-6A5C-91A6072D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BD17-4784-EBF4-84A3-A16114E5A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BCCA2-0A41-83A8-2DAE-069134187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0C32-4E30-61D2-8204-B0F4AFCA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2E4A-595C-5840-2325-94083D16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9700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BB96-55E3-8BBA-C93F-BB3CA320A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BA62D-35CA-6041-5D7E-E5527BBF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3E06F-43BD-C4A5-5102-6AE809B2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6382-A352-38BF-B5E9-3809E423F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D8474-88E9-9D71-755A-385CFCC2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701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80FC-0F5C-09E7-2F45-0FC4601FC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4F4E8-8F51-A271-E915-CA3AC823C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925012-11FF-3E54-F98C-71B6DA3C0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B30E9-3CBB-0EEA-B3A1-639A8EB2A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D9F49-9FDD-4F82-606E-2F40830E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702FA-8FCC-8C30-A78C-AB595B5F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826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2BC5-0F32-EA77-CA75-E93846F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29F68-FFFB-0BFB-D0F1-BEBD67588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74FB4-E8FF-5137-D7E5-2C783168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C36A5B-5C47-2D80-D5ED-932E2FE56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ECA15A-1BEB-C9B6-027E-2773C1C62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FD8044-DF6A-29F4-4B2B-2922B8FC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D34E6-78DA-13F6-89F8-D4515978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60C2A7-8448-944F-B602-61AF096B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01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9A6B-CDA4-8C17-0B0B-6249AEF2C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C6E29-3CE0-41F8-FDD1-B98420255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D89C13-7F11-B7B6-F70F-C7A80634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384C6-4E85-223B-0E4C-0CD5874D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938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19E44-3A3A-7874-2E18-85EE8687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30B83-98CF-6294-13D8-C724C38E2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E0A89-0D26-1526-4A26-D807A455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950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39F3-FE7C-D192-4D1D-6EB63DCE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D825-7612-DEB5-E18A-185BBEA6C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9F731-3EED-9DEB-AEF6-20CBE12ED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3D31F-C101-1DA9-7AC7-6EA1EBF7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E2ABD-50E5-49C4-4398-877AA305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51BC4-1C2A-7C9C-E816-9978FA59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8674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85BED-6B1C-527C-3D74-9B0EFA96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564FF-C17B-2063-AB5F-27D5CAC6C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950D-71B2-79B7-B073-0FCE843FC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52986-7462-C7AC-0E04-430BD856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4CAA-24C6-CBDC-3034-A9898C78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B637-0EC6-FD33-35BE-E2BC1560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053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2910A-BA7B-4AC4-F7B3-DE28F610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8AEDA-46F9-F3D5-9B39-CBE5229DB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707D1-C6F2-EB96-AD04-4A3A931A6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30856-EA14-43EC-84EF-8D73F890737C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CE2CA-B619-01C2-BE25-BEAE88EF52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19BC-286B-5BAE-684A-D06B871F2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D43A-7168-4ACF-B6F7-E5FB95B1A12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15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Apache Spark Programming concepts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DAFC7C39-C244-D32B-B674-403DE30F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Create a SparkContext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9DCF3FE2-28C2-4952-5977-E106C7118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1570" y="1600009"/>
            <a:ext cx="8753239" cy="26815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33" b="1">
                <a:latin typeface="Consolas" panose="020B0609020204030204" pitchFamily="49" charset="0"/>
              </a:rPr>
              <a:t>import</a:t>
            </a:r>
            <a:r>
              <a:rPr lang="en-US" altLang="en-US" sz="1633">
                <a:latin typeface="Consolas" panose="020B0609020204030204" pitchFamily="49" charset="0"/>
              </a:rPr>
              <a:t> spark.SparkContext</a:t>
            </a:r>
          </a:p>
          <a:p>
            <a:pPr marL="0" indent="0">
              <a:buNone/>
            </a:pPr>
            <a:r>
              <a:rPr lang="en-US" altLang="en-US" sz="1633" b="1">
                <a:latin typeface="Consolas" panose="020B0609020204030204" pitchFamily="49" charset="0"/>
              </a:rPr>
              <a:t>import</a:t>
            </a:r>
            <a:r>
              <a:rPr lang="en-US" altLang="en-US" sz="1633">
                <a:latin typeface="Consolas" panose="020B0609020204030204" pitchFamily="49" charset="0"/>
              </a:rPr>
              <a:t> spark.SparkContext._</a:t>
            </a:r>
          </a:p>
          <a:p>
            <a:pPr marL="0" indent="0">
              <a:buNone/>
            </a:pPr>
            <a:endParaRPr lang="en-US" altLang="en-US" sz="1633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33" b="1">
                <a:latin typeface="Consolas" panose="020B0609020204030204" pitchFamily="49" charset="0"/>
              </a:rPr>
              <a:t>val</a:t>
            </a:r>
            <a:r>
              <a:rPr lang="en-US" altLang="en-US" sz="1633">
                <a:latin typeface="Consolas" panose="020B0609020204030204" pitchFamily="49" charset="0"/>
              </a:rPr>
              <a:t> sc = </a:t>
            </a:r>
            <a:r>
              <a:rPr lang="en-US" altLang="en-US" sz="1633" b="1">
                <a:latin typeface="Consolas" panose="020B0609020204030204" pitchFamily="49" charset="0"/>
              </a:rPr>
              <a:t>new</a:t>
            </a:r>
            <a:r>
              <a:rPr lang="en-US" altLang="en-US" sz="1633">
                <a:latin typeface="Consolas" panose="020B0609020204030204" pitchFamily="49" charset="0"/>
              </a:rPr>
              <a:t> SparkContext(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</a:rPr>
              <a:t>masterUrl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633">
                <a:latin typeface="Consolas" panose="020B0609020204030204" pitchFamily="49" charset="0"/>
              </a:rPr>
              <a:t>, 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633">
                <a:latin typeface="Consolas" panose="020B0609020204030204" pitchFamily="49" charset="0"/>
              </a:rPr>
              <a:t>,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</a:rPr>
              <a:t>sparkHome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633">
                <a:latin typeface="Consolas" panose="020B0609020204030204" pitchFamily="49" charset="0"/>
              </a:rPr>
              <a:t>, Seq(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</a:rPr>
              <a:t>app.jar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633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altLang="en-US" sz="1633">
              <a:latin typeface="Consolas" panose="020B0609020204030204" pitchFamily="49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53614DD5-F2B4-B7F4-2B80-FE537F1A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733" y="2906225"/>
            <a:ext cx="2286960" cy="587582"/>
          </a:xfrm>
          <a:prstGeom prst="wedgeRectCallout">
            <a:avLst>
              <a:gd name="adj1" fmla="val 28560"/>
              <a:gd name="adj2" fmla="val -90759"/>
            </a:avLst>
          </a:prstGeom>
          <a:gradFill rotWithShape="1">
            <a:gsLst>
              <a:gs pos="0">
                <a:srgbClr val="1414CC"/>
              </a:gs>
              <a:gs pos="20000">
                <a:srgbClr val="1717C7"/>
              </a:gs>
              <a:gs pos="100000">
                <a:srgbClr val="0F0F98"/>
              </a:gs>
            </a:gsLst>
            <a:lin ang="5400000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98680" rIns="0" bIns="98680" anchor="ctr"/>
          <a:lstStyle/>
          <a:p>
            <a:pPr algn="ctr">
              <a:defRPr/>
            </a:pPr>
            <a:r>
              <a:rPr lang="en-US" sz="1633" dirty="0">
                <a:solidFill>
                  <a:schemeClr val="lt1"/>
                </a:solidFill>
              </a:rPr>
              <a:t>Cluster URL, or local / local[N]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2F82BFA-3660-4E3D-2796-3188E47F1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468" y="2906226"/>
            <a:ext cx="848250" cy="718636"/>
          </a:xfrm>
          <a:prstGeom prst="wedgeRectCallout">
            <a:avLst>
              <a:gd name="adj1" fmla="val -9208"/>
              <a:gd name="adj2" fmla="val -88412"/>
            </a:avLst>
          </a:prstGeom>
          <a:gradFill rotWithShape="1">
            <a:gsLst>
              <a:gs pos="0">
                <a:srgbClr val="1414CC"/>
              </a:gs>
              <a:gs pos="20000">
                <a:srgbClr val="1717C7"/>
              </a:gs>
              <a:gs pos="100000">
                <a:srgbClr val="0F0F98"/>
              </a:gs>
            </a:gsLst>
            <a:lin ang="5400000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98680" rIns="0" bIns="9868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33" dirty="0"/>
              <a:t>App name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119D6863-3C79-BDB3-5EC9-F8F004D7B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825" y="2906226"/>
            <a:ext cx="1502077" cy="783442"/>
          </a:xfrm>
          <a:prstGeom prst="wedgeRectCallout">
            <a:avLst>
              <a:gd name="adj1" fmla="val -25426"/>
              <a:gd name="adj2" fmla="val -88556"/>
            </a:avLst>
          </a:prstGeom>
          <a:gradFill rotWithShape="1">
            <a:gsLst>
              <a:gs pos="0">
                <a:srgbClr val="1414CC"/>
              </a:gs>
              <a:gs pos="20000">
                <a:srgbClr val="1717C7"/>
              </a:gs>
              <a:gs pos="100000">
                <a:srgbClr val="0F0F98"/>
              </a:gs>
            </a:gsLst>
            <a:lin ang="5400000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197358" tIns="98680" rIns="197358" bIns="98680" anchor="ctr"/>
          <a:lstStyle/>
          <a:p>
            <a:pPr algn="ctr">
              <a:defRPr/>
            </a:pPr>
            <a:r>
              <a:rPr lang="en-US" sz="1633" dirty="0">
                <a:solidFill>
                  <a:schemeClr val="lt1"/>
                </a:solidFill>
              </a:rPr>
              <a:t>Spark install path on cluster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3AFBD65D-7AF0-54D2-F524-9F584D83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957" y="2971033"/>
            <a:ext cx="1828992" cy="718635"/>
          </a:xfrm>
          <a:prstGeom prst="wedgeRectCallout">
            <a:avLst>
              <a:gd name="adj1" fmla="val -31671"/>
              <a:gd name="adj2" fmla="val -88556"/>
            </a:avLst>
          </a:prstGeom>
          <a:gradFill rotWithShape="1">
            <a:gsLst>
              <a:gs pos="0">
                <a:srgbClr val="1414CC"/>
              </a:gs>
              <a:gs pos="20000">
                <a:srgbClr val="1717C7"/>
              </a:gs>
              <a:gs pos="100000">
                <a:srgbClr val="0F0F98"/>
              </a:gs>
            </a:gsLst>
            <a:lin ang="5400000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197358" tIns="98680" rIns="197358" bIns="98680" anchor="ctr"/>
          <a:lstStyle/>
          <a:p>
            <a:pPr algn="ctr">
              <a:defRPr/>
            </a:pPr>
            <a:r>
              <a:rPr lang="en-US" sz="1633" dirty="0">
                <a:solidFill>
                  <a:schemeClr val="lt1"/>
                </a:solidFill>
              </a:rPr>
              <a:t>List of JARs with app code (to ship)</a:t>
            </a:r>
          </a:p>
        </p:txBody>
      </p:sp>
      <p:sp>
        <p:nvSpPr>
          <p:cNvPr id="58376" name="Content Placeholder 2">
            <a:extLst>
              <a:ext uri="{FF2B5EF4-FFF2-40B4-BE49-F238E27FC236}">
                <a16:creationId xmlns:a16="http://schemas.microsoft.com/office/drawing/2014/main" id="{154D246E-AD71-D882-750D-1D07891C0F6E}"/>
              </a:ext>
            </a:extLst>
          </p:cNvPr>
          <p:cNvSpPr txBox="1">
            <a:spLocks/>
          </p:cNvSpPr>
          <p:nvPr/>
        </p:nvSpPr>
        <p:spPr bwMode="auto">
          <a:xfrm>
            <a:off x="2175909" y="3951776"/>
            <a:ext cx="8167097" cy="124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import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spark.api.java.JavaSparkContext;</a:t>
            </a: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1633" b="1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JavaSparkContext sc = </a:t>
            </a: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new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JavaSparkContext(</a:t>
            </a: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masterUrl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, 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name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,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sparkHome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, new String[] {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app.jar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chemeClr val="tx1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}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</a:t>
            </a:r>
            <a:r>
              <a:rPr lang="en-US" altLang="ja-JP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1633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21EA3-F764-37BC-B1EB-6806100B3D5E}"/>
              </a:ext>
            </a:extLst>
          </p:cNvPr>
          <p:cNvSpPr txBox="1"/>
          <p:nvPr/>
        </p:nvSpPr>
        <p:spPr>
          <a:xfrm rot="16200000">
            <a:off x="1151242" y="4376903"/>
            <a:ext cx="1314858" cy="334989"/>
          </a:xfrm>
          <a:prstGeom prst="rect">
            <a:avLst/>
          </a:prstGeom>
          <a:noFill/>
        </p:spPr>
        <p:txBody>
          <a:bodyPr lIns="82893" tIns="41446" rIns="82893" bIns="41446">
            <a:spAutoFit/>
          </a:bodyPr>
          <a:lstStyle/>
          <a:p>
            <a:pPr algn="ctr">
              <a:defRPr/>
            </a:pPr>
            <a:r>
              <a:rPr lang="en-US" sz="1633" b="1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0"/>
                <a:cs typeface="ＭＳ Ｐゴシック" charset="0"/>
              </a:rPr>
              <a:t>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0FAC1-70A1-0515-3ED6-48722013B140}"/>
              </a:ext>
            </a:extLst>
          </p:cNvPr>
          <p:cNvSpPr txBox="1"/>
          <p:nvPr/>
        </p:nvSpPr>
        <p:spPr>
          <a:xfrm rot="16200000">
            <a:off x="1438034" y="1881122"/>
            <a:ext cx="610219" cy="334989"/>
          </a:xfrm>
          <a:prstGeom prst="rect">
            <a:avLst/>
          </a:prstGeom>
          <a:noFill/>
        </p:spPr>
        <p:txBody>
          <a:bodyPr wrap="none" lIns="82893" tIns="41446" rIns="82893" bIns="41446">
            <a:spAutoFit/>
          </a:bodyPr>
          <a:lstStyle/>
          <a:p>
            <a:pPr>
              <a:defRPr/>
            </a:pPr>
            <a:r>
              <a:rPr lang="en-US" sz="1633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0"/>
                <a:cs typeface="ＭＳ Ｐゴシック" charset="0"/>
              </a:rPr>
              <a:t>Scala</a:t>
            </a:r>
            <a:endParaRPr lang="en-US" sz="1633" b="1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8379" name="Picture 16">
            <a:extLst>
              <a:ext uri="{FF2B5EF4-FFF2-40B4-BE49-F238E27FC236}">
                <a16:creationId xmlns:a16="http://schemas.microsoft.com/office/drawing/2014/main" id="{AB7A0C8B-AC60-D82A-692E-5CDBEE2B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5"/>
          <a:stretch>
            <a:fillRect/>
          </a:stretch>
        </p:blipFill>
        <p:spPr bwMode="auto">
          <a:xfrm>
            <a:off x="1588328" y="5257993"/>
            <a:ext cx="8315433" cy="109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E505D0C-359A-DCE1-B60E-FD4B08D1A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66"/>
              <a:t>World Count Complete App: Python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8A2DB1C0-C2BA-E14D-9520-203A71424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14" b="1">
                <a:latin typeface="Consolas" panose="020B0609020204030204" pitchFamily="49" charset="0"/>
              </a:rPr>
              <a:t>import </a:t>
            </a:r>
            <a:r>
              <a:rPr lang="en-US" altLang="en-US" sz="1814">
                <a:latin typeface="Consolas" panose="020B0609020204030204" pitchFamily="49" charset="0"/>
              </a:rPr>
              <a:t>sys</a:t>
            </a:r>
          </a:p>
          <a:p>
            <a:pPr marL="0" indent="0">
              <a:buNone/>
            </a:pPr>
            <a:r>
              <a:rPr lang="en-US" altLang="en-US" sz="1814" b="1">
                <a:latin typeface="Consolas" panose="020B0609020204030204" pitchFamily="49" charset="0"/>
              </a:rPr>
              <a:t>from </a:t>
            </a:r>
            <a:r>
              <a:rPr lang="en-US" altLang="en-US" sz="1814">
                <a:latin typeface="Consolas" panose="020B0609020204030204" pitchFamily="49" charset="0"/>
              </a:rPr>
              <a:t>pyspark</a:t>
            </a:r>
            <a:r>
              <a:rPr lang="en-US" altLang="en-US" sz="1814" b="1">
                <a:latin typeface="Consolas" panose="020B0609020204030204" pitchFamily="49" charset="0"/>
              </a:rPr>
              <a:t> import</a:t>
            </a:r>
            <a:r>
              <a:rPr lang="en-US" altLang="en-US" sz="1814">
                <a:latin typeface="Consolas" panose="020B0609020204030204" pitchFamily="49" charset="0"/>
              </a:rPr>
              <a:t> SparkContext</a:t>
            </a:r>
          </a:p>
          <a:p>
            <a:pPr marL="0" indent="0">
              <a:buNone/>
            </a:pPr>
            <a:endParaRPr lang="en-US" altLang="en-US" sz="1814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en-US" sz="1814" b="1">
                <a:latin typeface="Consolas" panose="020B0609020204030204" pitchFamily="49" charset="0"/>
              </a:rPr>
              <a:t>if </a:t>
            </a:r>
            <a:r>
              <a:rPr lang="fr-FR" altLang="en-US" sz="1814">
                <a:latin typeface="Consolas" panose="020B0609020204030204" pitchFamily="49" charset="0"/>
              </a:rPr>
              <a:t>__name__</a:t>
            </a:r>
            <a:r>
              <a:rPr lang="fr-FR" altLang="en-US" sz="1814" b="1">
                <a:latin typeface="Consolas" panose="020B0609020204030204" pitchFamily="49" charset="0"/>
              </a:rPr>
              <a:t> </a:t>
            </a:r>
            <a:r>
              <a:rPr lang="fr-FR" altLang="en-US" sz="1814">
                <a:latin typeface="Consolas" panose="020B0609020204030204" pitchFamily="49" charset="0"/>
              </a:rPr>
              <a:t>== "__main__":</a:t>
            </a: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    sc = SparkContext( </a:t>
            </a:r>
            <a:r>
              <a:rPr lang="en-US" altLang="en-US" sz="1814">
                <a:solidFill>
                  <a:srgbClr val="000090"/>
                </a:solidFill>
                <a:latin typeface="Consolas" panose="020B0609020204030204" pitchFamily="49" charset="0"/>
              </a:rPr>
              <a:t>“local”</a:t>
            </a:r>
            <a:r>
              <a:rPr lang="en-US" altLang="ja-JP" sz="1814">
                <a:latin typeface="Consolas" panose="020B0609020204030204" pitchFamily="49" charset="0"/>
              </a:rPr>
              <a:t>, </a:t>
            </a:r>
            <a:r>
              <a:rPr lang="en-US" altLang="en-US" sz="1814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814">
                <a:solidFill>
                  <a:srgbClr val="000090"/>
                </a:solidFill>
                <a:latin typeface="Consolas" panose="020B0609020204030204" pitchFamily="49" charset="0"/>
              </a:rPr>
              <a:t>WordCount</a:t>
            </a:r>
            <a:r>
              <a:rPr lang="en-US" altLang="en-US" sz="1814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814">
                <a:latin typeface="Consolas" panose="020B0609020204030204" pitchFamily="49" charset="0"/>
              </a:rPr>
              <a:t>, sys.argv[0], </a:t>
            </a:r>
            <a:r>
              <a:rPr lang="en-US" altLang="ja-JP" sz="1814" b="1">
                <a:latin typeface="Consolas" panose="020B0609020204030204" pitchFamily="49" charset="0"/>
              </a:rPr>
              <a:t>None</a:t>
            </a:r>
            <a:r>
              <a:rPr lang="en-US" altLang="ja-JP" sz="1814">
                <a:latin typeface="Consolas" panose="020B0609020204030204" pitchFamily="49" charset="0"/>
              </a:rPr>
              <a:t>)</a:t>
            </a:r>
            <a:br>
              <a:rPr lang="en-US" altLang="ja-JP" sz="1814">
                <a:latin typeface="Consolas" panose="020B0609020204030204" pitchFamily="49" charset="0"/>
              </a:rPr>
            </a:br>
            <a:r>
              <a:rPr lang="en-US" altLang="ja-JP" sz="1814">
                <a:latin typeface="Consolas" panose="020B0609020204030204" pitchFamily="49" charset="0"/>
              </a:rPr>
              <a:t>    lines = sc.textFile(sys.argv[1])</a:t>
            </a:r>
            <a:br>
              <a:rPr lang="en-US" altLang="ja-JP" sz="1814">
                <a:latin typeface="Consolas" panose="020B0609020204030204" pitchFamily="49" charset="0"/>
              </a:rPr>
            </a:br>
            <a:r>
              <a:rPr lang="en-US" altLang="ja-JP" sz="1814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    lines.</a:t>
            </a:r>
            <a:r>
              <a:rPr lang="en-US" altLang="en-US" sz="1814">
                <a:solidFill>
                  <a:srgbClr val="3366FF"/>
                </a:solidFill>
                <a:latin typeface="Consolas" panose="020B0609020204030204" pitchFamily="49" charset="0"/>
              </a:rPr>
              <a:t>flatMap</a:t>
            </a:r>
            <a:r>
              <a:rPr lang="en-US" altLang="en-US" sz="1814">
                <a:latin typeface="Consolas" panose="020B0609020204030204" pitchFamily="49" charset="0"/>
              </a:rPr>
              <a:t>(</a:t>
            </a:r>
            <a:r>
              <a:rPr lang="en-US" altLang="en-US" sz="1814">
                <a:solidFill>
                  <a:srgbClr val="FF0080"/>
                </a:solidFill>
                <a:latin typeface="Consolas" panose="020B0609020204030204" pitchFamily="49" charset="0"/>
              </a:rPr>
              <a:t>lambda s: s.split(“ ”)</a:t>
            </a:r>
            <a:r>
              <a:rPr lang="en-US" altLang="en-US" sz="1814">
                <a:latin typeface="Consolas" panose="020B0609020204030204" pitchFamily="49" charset="0"/>
              </a:rPr>
              <a:t>) \</a:t>
            </a:r>
            <a:br>
              <a:rPr lang="en-US" altLang="en-US" sz="1814">
                <a:latin typeface="Consolas" panose="020B0609020204030204" pitchFamily="49" charset="0"/>
              </a:rPr>
            </a:br>
            <a:r>
              <a:rPr lang="en-US" altLang="en-US" sz="1814">
                <a:latin typeface="Consolas" panose="020B0609020204030204" pitchFamily="49" charset="0"/>
              </a:rPr>
              <a:t>         .</a:t>
            </a:r>
            <a:r>
              <a:rPr lang="en-US" altLang="en-US" sz="1814">
                <a:solidFill>
                  <a:srgbClr val="3366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1814">
                <a:latin typeface="Consolas" panose="020B0609020204030204" pitchFamily="49" charset="0"/>
              </a:rPr>
              <a:t>(</a:t>
            </a:r>
            <a:r>
              <a:rPr lang="en-US" altLang="en-US" sz="1814">
                <a:solidFill>
                  <a:srgbClr val="FF0080"/>
                </a:solidFill>
                <a:latin typeface="Consolas" panose="020B0609020204030204" pitchFamily="49" charset="0"/>
              </a:rPr>
              <a:t>lambda word: (word, 1)</a:t>
            </a:r>
            <a:r>
              <a:rPr lang="en-US" altLang="en-US" sz="1814">
                <a:latin typeface="Consolas" panose="020B0609020204030204" pitchFamily="49" charset="0"/>
              </a:rPr>
              <a:t>) \</a:t>
            </a:r>
            <a:br>
              <a:rPr lang="en-US" altLang="en-US" sz="1814">
                <a:latin typeface="Consolas" panose="020B0609020204030204" pitchFamily="49" charset="0"/>
              </a:rPr>
            </a:br>
            <a:r>
              <a:rPr lang="en-US" altLang="en-US" sz="1814">
                <a:latin typeface="Consolas" panose="020B0609020204030204" pitchFamily="49" charset="0"/>
              </a:rPr>
              <a:t>         .</a:t>
            </a:r>
            <a:r>
              <a:rPr lang="en-US" altLang="en-US" sz="1814">
                <a:solidFill>
                  <a:srgbClr val="3366FF"/>
                </a:solidFill>
                <a:latin typeface="Consolas" panose="020B0609020204030204" pitchFamily="49" charset="0"/>
              </a:rPr>
              <a:t>reduceByKey</a:t>
            </a:r>
            <a:r>
              <a:rPr lang="en-US" altLang="en-US" sz="1814">
                <a:latin typeface="Consolas" panose="020B0609020204030204" pitchFamily="49" charset="0"/>
              </a:rPr>
              <a:t>(</a:t>
            </a:r>
            <a:r>
              <a:rPr lang="en-US" altLang="en-US" sz="1814">
                <a:solidFill>
                  <a:srgbClr val="FF0080"/>
                </a:solidFill>
                <a:latin typeface="Consolas" panose="020B0609020204030204" pitchFamily="49" charset="0"/>
              </a:rPr>
              <a:t>lambda x, y: x + y</a:t>
            </a:r>
            <a:r>
              <a:rPr lang="en-US" altLang="en-US" sz="1814">
                <a:latin typeface="Consolas" panose="020B0609020204030204" pitchFamily="49" charset="0"/>
              </a:rPr>
              <a:t>) \</a:t>
            </a:r>
            <a:br>
              <a:rPr lang="en-US" altLang="en-US" sz="1814">
                <a:latin typeface="Consolas" panose="020B0609020204030204" pitchFamily="49" charset="0"/>
              </a:rPr>
            </a:br>
            <a:r>
              <a:rPr lang="en-US" altLang="en-US" sz="1814">
                <a:latin typeface="Consolas" panose="020B0609020204030204" pitchFamily="49" charset="0"/>
              </a:rPr>
              <a:t>         .</a:t>
            </a:r>
            <a:r>
              <a:rPr lang="en-US" altLang="en-US" sz="1814">
                <a:solidFill>
                  <a:srgbClr val="3366FF"/>
                </a:solidFill>
                <a:latin typeface="Consolas" panose="020B0609020204030204" pitchFamily="49" charset="0"/>
              </a:rPr>
              <a:t>saveAsTextFile</a:t>
            </a:r>
            <a:r>
              <a:rPr lang="en-US" altLang="en-US" sz="1814">
                <a:latin typeface="Consolas" panose="020B0609020204030204" pitchFamily="49" charset="0"/>
              </a:rPr>
              <a:t>(sys.argv[2])</a:t>
            </a:r>
            <a:br>
              <a:rPr lang="en-US" altLang="en-US" sz="1814">
                <a:latin typeface="Consolas" panose="020B0609020204030204" pitchFamily="49" charset="0"/>
              </a:rPr>
            </a:br>
            <a:endParaRPr lang="en-US" altLang="en-US" sz="1814">
              <a:latin typeface="Consolas" panose="020B0609020204030204" pitchFamily="49" charset="0"/>
            </a:endParaRPr>
          </a:p>
          <a:p>
            <a:pPr marL="0" indent="0"/>
            <a:endParaRPr lang="en-US" altLang="en-US" sz="1814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29857038-286E-06D9-23BE-68CBAD0C3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66"/>
              <a:t>Word Count Complete App: Scala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9FC7FFB2-22F0-9440-BA30-966A5EA60F79}"/>
              </a:ext>
            </a:extLst>
          </p:cNvPr>
          <p:cNvSpPr>
            <a:spLocks noGrp="1"/>
          </p:cNvSpPr>
          <p:nvPr/>
        </p:nvSpPr>
        <p:spPr bwMode="auto">
          <a:xfrm>
            <a:off x="2011732" y="1991730"/>
            <a:ext cx="8686992" cy="365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import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spark.SparkContext</a:t>
            </a: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import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spark.SparkContext._</a:t>
            </a: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1633" b="1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object 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WordCount {</a:t>
            </a:r>
            <a:b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</a:t>
            </a: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def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main(args: Array[String]) {</a:t>
            </a:r>
            <a:endParaRPr lang="en-US" altLang="en-US" sz="1633" b="1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val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sc = </a:t>
            </a: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new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SparkContext(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“local”</a:t>
            </a:r>
            <a:r>
              <a:rPr lang="en-US" altLang="ja-JP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, 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WordCount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, args(0), Seq(args(1)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633" b="1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val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lines = sc.textFile(args(2))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lines.</a:t>
            </a:r>
            <a:r>
              <a:rPr lang="en-US" altLang="ja-JP" sz="1633">
                <a:solidFill>
                  <a:srgbClr val="3366FF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flatMap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_.split(</a:t>
            </a:r>
            <a:r>
              <a:rPr lang="en-US" altLang="en-US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</a:t>
            </a:r>
            <a:r>
              <a:rPr lang="en-US" altLang="ja-JP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en-US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     .</a:t>
            </a:r>
            <a:r>
              <a:rPr lang="en-US" altLang="ja-JP" sz="1633">
                <a:solidFill>
                  <a:srgbClr val="3366FF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map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word =&gt; (word, 1)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     .</a:t>
            </a:r>
            <a:r>
              <a:rPr lang="en-US" altLang="ja-JP" sz="1633">
                <a:solidFill>
                  <a:srgbClr val="3366FF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reduceByKey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_ + _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     .</a:t>
            </a:r>
            <a:r>
              <a:rPr lang="en-US" altLang="ja-JP" sz="1633">
                <a:solidFill>
                  <a:srgbClr val="3366FF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saveAsTextFile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(args(3))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}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633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1633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C635BE39-C81D-FDF4-08CD-DA38483EE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3266"/>
              <a:t>Other Key-Value Operations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4AB85AAB-2B02-7742-9797-B41BF0C35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24" y="1339341"/>
            <a:ext cx="9144960" cy="511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6D1D9AB-76C2-356C-0570-4256195A6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1012427"/>
            <a:ext cx="8141175" cy="691273"/>
          </a:xfrm>
        </p:spPr>
        <p:txBody>
          <a:bodyPr/>
          <a:lstStyle/>
          <a:p>
            <a:r>
              <a:rPr lang="en-US" altLang="en-US" sz="3266"/>
              <a:t>Controlling The Number of Reduce Tasks</a:t>
            </a:r>
          </a:p>
        </p:txBody>
      </p:sp>
      <p:pic>
        <p:nvPicPr>
          <p:cNvPr id="62467" name="Picture 2">
            <a:extLst>
              <a:ext uri="{FF2B5EF4-FFF2-40B4-BE49-F238E27FC236}">
                <a16:creationId xmlns:a16="http://schemas.microsoft.com/office/drawing/2014/main" id="{D2449579-B28F-E58B-10E3-C2A2F99D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84" y="1795870"/>
            <a:ext cx="8319754" cy="364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BC060951-2B77-DBAE-2CE2-B9501685D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Using Local Variables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B5D9BF14-A508-7204-770F-CABE60F4A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10" y="1404149"/>
            <a:ext cx="6858000" cy="346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B4EEF482-1C7E-C16B-ACA1-AD1E9E551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Closure Mishap Example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EBA57B9D-A2B8-C884-F86B-09B8780C0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1535202"/>
            <a:ext cx="9144960" cy="42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Content Placeholder 2">
            <a:extLst>
              <a:ext uri="{FF2B5EF4-FFF2-40B4-BE49-F238E27FC236}">
                <a16:creationId xmlns:a16="http://schemas.microsoft.com/office/drawing/2014/main" id="{DC72F7F6-C2D4-DD05-271D-0A5A547E81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0049" y="5584907"/>
            <a:ext cx="8036044" cy="65238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1814"/>
              <a:t>Even though we are just using the param member of the class MyClassRddApp, the entire object need to be serialized and shipped across the network to all the nodes.</a:t>
            </a:r>
          </a:p>
          <a:p>
            <a:pPr lvl="1"/>
            <a:r>
              <a:rPr lang="en-US" altLang="en-US" sz="1814"/>
              <a:t>If some part of the object is not serializable you will get an exception.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E5CB61B-EB4F-4821-87D5-4C151EBF89A5}"/>
</file>

<file path=customXml/itemProps2.xml><?xml version="1.0" encoding="utf-8"?>
<ds:datastoreItem xmlns:ds="http://schemas.openxmlformats.org/officeDocument/2006/customXml" ds:itemID="{741A515A-3F25-4DD5-A644-B25F59315B5F}"/>
</file>

<file path=customXml/itemProps3.xml><?xml version="1.0" encoding="utf-8"?>
<ds:datastoreItem xmlns:ds="http://schemas.openxmlformats.org/officeDocument/2006/customXml" ds:itemID="{05117CD4-2775-4AEA-9450-2F39D162DD3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Roboto</vt:lpstr>
      <vt:lpstr>Roboto Condensed</vt:lpstr>
      <vt:lpstr>Wingdings</vt:lpstr>
      <vt:lpstr>Office Theme</vt:lpstr>
      <vt:lpstr>Other Apache Spark Programming concepts</vt:lpstr>
      <vt:lpstr>Create a SparkContext</vt:lpstr>
      <vt:lpstr>World Count Complete App: Python</vt:lpstr>
      <vt:lpstr>Word Count Complete App: Scala</vt:lpstr>
      <vt:lpstr>Other Key-Value Operations</vt:lpstr>
      <vt:lpstr>Controlling The Number of Reduce Tasks</vt:lpstr>
      <vt:lpstr>Using Local Variables</vt:lpstr>
      <vt:lpstr>Closure Mishap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Apache Spark Programming concepts</dc:title>
  <dc:creator>Butler, Kylie</dc:creator>
  <cp:lastModifiedBy>Butler, Kylie</cp:lastModifiedBy>
  <cp:revision>1</cp:revision>
  <dcterms:created xsi:type="dcterms:W3CDTF">2022-08-29T00:28:46Z</dcterms:created>
  <dcterms:modified xsi:type="dcterms:W3CDTF">2022-08-29T00:29:24Z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