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08" r:id="rId3"/>
    <p:sldId id="409" r:id="rId4"/>
    <p:sldId id="419" r:id="rId5"/>
    <p:sldId id="418" r:id="rId6"/>
    <p:sldId id="420" r:id="rId7"/>
    <p:sldId id="421" r:id="rId8"/>
    <p:sldId id="390" r:id="rId9"/>
    <p:sldId id="391" r:id="rId10"/>
    <p:sldId id="422" r:id="rId11"/>
    <p:sldId id="423" r:id="rId12"/>
    <p:sldId id="424" r:id="rId13"/>
    <p:sldId id="425" r:id="rId14"/>
    <p:sldId id="42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BCC93-517E-9AF9-6774-3DC7B30ECF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F8D2FF-689C-5734-2424-8BE92577D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8C12D-8BDB-0EB3-4BA4-06E8E8BE4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B74-8975-4FF0-A92B-FBA374C37A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1484B6-341B-5A3B-6B22-5960838EA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22EF-EB8D-7BC2-BA7F-87A133DBF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4E8-5E16-4EC7-A0A1-CEDC51627D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2826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8581-A22E-6953-520A-F4624F1BD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B1C59-B662-C7C9-17FE-FF37777F6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E6182-4071-E6B6-91BB-973B0C40B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B74-8975-4FF0-A92B-FBA374C37A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2A2A97-C758-C887-F737-62B66B8A5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E7FF14-CAAE-9790-7CB6-1C659A092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4E8-5E16-4EC7-A0A1-CEDC51627D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790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5AEB12-0511-D819-1207-2D136D1A92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44A1E-B492-5DBA-703A-3681FABEB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8E62D-DF7B-5240-21C2-461B07D5A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B74-8975-4FF0-A92B-FBA374C37A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23CDF-5228-0F8B-8F2F-4F8F86A36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843F12-63E9-B48B-DF17-92AEF609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4E8-5E16-4EC7-A0A1-CEDC51627D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39731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8058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58A05-A251-E41E-B7BD-D9E9BB95D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B2C63-ED3D-5D9A-7CD7-7873DAC6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AA6080-0227-9BA8-1D16-4DB5BD725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B74-8975-4FF0-A92B-FBA374C37A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DDB44-BC5B-ECBD-4826-5D769A34E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E5E74-C1D7-DC2D-99E5-5D6DE90D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4E8-5E16-4EC7-A0A1-CEDC51627D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2155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6809E-340F-8E3A-BAF0-8FD77DCE5B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65654-6ECD-3495-B898-FCB693E4B1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DDB6D-6A0C-FCEB-C956-C77974411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B74-8975-4FF0-A92B-FBA374C37A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92431-D6BA-78D9-D905-7025EE4D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33882-FDDE-4522-DB30-6A04F51DE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4E8-5E16-4EC7-A0A1-CEDC51627D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831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FE4B5-B425-7149-6B14-D2A402E4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BFD9E-4BDD-5EE0-8152-DF8D8FB4C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2753AE-2630-EBA0-85AF-7D7543286E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B22FF-F535-80DB-307C-1F1D286E4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B74-8975-4FF0-A92B-FBA374C37A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EC516-714C-B875-E2FB-CC86D9FE4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4BEEA7-F29A-F3F2-0FB8-59989DA04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4E8-5E16-4EC7-A0A1-CEDC51627D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56623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CB6B-8E09-2092-A65D-772A6022C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9CBAE-754C-7DC8-0D7D-57D580AF7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6DCD2-C1D2-4310-903C-B66A587D09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568D56-FB5E-C5E6-47C9-65F683AA1E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35B386-7CA5-2AC1-6D19-66B15C232C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93CBA4-0599-DDA4-B97A-60C40F99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B74-8975-4FF0-A92B-FBA374C37A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E4A78F-0570-F9C9-FD2B-17909BBA3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06FC13-E1CF-93A1-0AFB-D8423BD5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4E8-5E16-4EC7-A0A1-CEDC51627D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62296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6A8B9-DDA3-BDEB-788A-A6019D1FD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E7D665-CAA7-369B-12D5-BAD8CF420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B74-8975-4FF0-A92B-FBA374C37A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14349E-DB89-99B2-6464-C3BB79811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35A5FC-E1AA-0882-475B-546DC941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4E8-5E16-4EC7-A0A1-CEDC51627D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4754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505802-010D-A76F-AB4A-DD9BA4990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B74-8975-4FF0-A92B-FBA374C37A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DE8AF1-0BF2-4679-E2A3-5E4A6397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9EA71-165B-DF0F-14B5-C1BBCF369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4E8-5E16-4EC7-A0A1-CEDC51627D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656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546A7-7B04-FF0C-CA08-1EA3EBFB3D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0B704-ADF7-A12F-84FC-70804D4F0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844C9-5465-5416-D75C-711A8EF63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331B1-4C00-0F1B-B06F-3FCC27B5A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B74-8975-4FF0-A92B-FBA374C37A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E0223-BA7F-E64E-AC00-315C6348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3365E-E5BC-1B1A-30A3-68D8ED975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4E8-5E16-4EC7-A0A1-CEDC51627D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55939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779F-E3C2-54DD-D9B6-DBC5CF9E0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57ED35-FAB9-0F10-D59B-E8FB71D27D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DBB7FF-F283-7472-BD24-85EDD910F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0B215D-EB8F-C1C0-0017-E91E4A7E9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ECB74-8975-4FF0-A92B-FBA374C37A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CACBC3-8381-7B5D-22F9-9B454641A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D56000-49DE-A63B-E2FC-FD0D511A0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CC14E8-5E16-4EC7-A0A1-CEDC51627D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0566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1A6395-8B77-D0EF-E060-CB5855AB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3130DB-D958-86C5-FCFD-7D7F108F2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B20C6-0371-D49B-C1A0-A43B115D1E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ECB74-8975-4FF0-A92B-FBA374C37A43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429CA-629B-3637-358D-2C0DEC141A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BC435-819F-C81C-4862-255710ACC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CC14E8-5E16-4EC7-A0A1-CEDC51627D64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5611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Structured coding using </a:t>
            </a:r>
            <a:r>
              <a:rPr lang="en-AU" dirty="0" err="1"/>
              <a:t>dataframes</a:t>
            </a:r>
            <a:r>
              <a:rPr lang="en-AU" dirty="0"/>
              <a:t> and datasets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92161F95-5110-FA66-E4A4-82324393D0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693" y="620706"/>
            <a:ext cx="8141175" cy="691273"/>
          </a:xfrm>
        </p:spPr>
        <p:txBody>
          <a:bodyPr/>
          <a:lstStyle/>
          <a:p>
            <a:r>
              <a:rPr lang="en-US" altLang="en-US" sz="2903"/>
              <a:t>Typed versus Untyped transformations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5B76DA66-602A-6C52-A233-4545B2FEF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3521" y="1664816"/>
            <a:ext cx="9144960" cy="49224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540"/>
              <a:t>Here are example untyped transformations using dataframes</a:t>
            </a:r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r>
              <a:rPr lang="en-US" altLang="en-US" sz="2540"/>
              <a:t>Notice in the above code the output from the collect action is an array of </a:t>
            </a:r>
            <a:r>
              <a:rPr lang="en-US" altLang="en-US" sz="2540">
                <a:solidFill>
                  <a:srgbClr val="FF0000"/>
                </a:solidFill>
              </a:rPr>
              <a:t>Rows</a:t>
            </a:r>
            <a:r>
              <a:rPr lang="en-US" altLang="en-US" sz="2540"/>
              <a:t>. The columns in each row are not named and hence you would need get them via </a:t>
            </a:r>
            <a:r>
              <a:rPr lang="en-US" altLang="en-US" sz="2540">
                <a:solidFill>
                  <a:srgbClr val="FF0000"/>
                </a:solidFill>
              </a:rPr>
              <a:t>row(0) for age</a:t>
            </a:r>
            <a:r>
              <a:rPr lang="en-US" altLang="en-US" sz="2540"/>
              <a:t> and </a:t>
            </a:r>
            <a:r>
              <a:rPr lang="en-US" altLang="en-US" sz="2540">
                <a:solidFill>
                  <a:srgbClr val="FF0000"/>
                </a:solidFill>
              </a:rPr>
              <a:t>row(1) for name</a:t>
            </a:r>
          </a:p>
        </p:txBody>
      </p:sp>
      <p:pic>
        <p:nvPicPr>
          <p:cNvPr id="23556" name="Picture 4">
            <a:extLst>
              <a:ext uri="{FF2B5EF4-FFF2-40B4-BE49-F238E27FC236}">
                <a16:creationId xmlns:a16="http://schemas.microsoft.com/office/drawing/2014/main" id="{99D047F0-3858-1436-74AB-A7BD64D9A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964" y="2240876"/>
            <a:ext cx="9107516" cy="237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Rectangle 1">
            <a:extLst>
              <a:ext uri="{FF2B5EF4-FFF2-40B4-BE49-F238E27FC236}">
                <a16:creationId xmlns:a16="http://schemas.microsoft.com/office/drawing/2014/main" id="{D796AB9F-5270-E333-0805-661AA0054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9086" y="3865367"/>
            <a:ext cx="161297" cy="52133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AU" altLang="en-US" sz="2177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8995C77E-E028-2E18-198C-433B379A94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693" y="620706"/>
            <a:ext cx="8141175" cy="691273"/>
          </a:xfrm>
        </p:spPr>
        <p:txBody>
          <a:bodyPr/>
          <a:lstStyle/>
          <a:p>
            <a:r>
              <a:rPr lang="en-US" altLang="en-US" sz="2903"/>
              <a:t>Typed versus Untyped transformations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C04D90EC-2494-7DCB-F560-23634A4344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486077" y="1468955"/>
            <a:ext cx="9144960" cy="49224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540"/>
              <a:t>Here is the same example using typed transformations on a dataset which has the Type Person specified</a:t>
            </a:r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r>
              <a:rPr lang="en-US" altLang="en-US" sz="2540"/>
              <a:t>Notice in this case the collected array has elements with type </a:t>
            </a:r>
            <a:r>
              <a:rPr lang="en-US" altLang="en-US" sz="2540">
                <a:solidFill>
                  <a:srgbClr val="FF0000"/>
                </a:solidFill>
              </a:rPr>
              <a:t>Person</a:t>
            </a:r>
            <a:r>
              <a:rPr lang="en-US" altLang="en-US" sz="2540"/>
              <a:t>. This is much nicer since you can use </a:t>
            </a:r>
            <a:r>
              <a:rPr lang="en-US" altLang="en-US" sz="2540">
                <a:solidFill>
                  <a:srgbClr val="FF0000"/>
                </a:solidFill>
              </a:rPr>
              <a:t>person.age </a:t>
            </a:r>
            <a:r>
              <a:rPr lang="en-US" altLang="en-US" sz="2540"/>
              <a:t>and </a:t>
            </a:r>
            <a:r>
              <a:rPr lang="en-US" altLang="en-US" sz="2540">
                <a:solidFill>
                  <a:srgbClr val="FF0000"/>
                </a:solidFill>
              </a:rPr>
              <a:t>person.name </a:t>
            </a:r>
            <a:r>
              <a:rPr lang="en-US" altLang="en-US" sz="2540"/>
              <a:t>to extract the </a:t>
            </a:r>
            <a:r>
              <a:rPr lang="en-US" altLang="en-US" sz="2540">
                <a:solidFill>
                  <a:srgbClr val="FF0000"/>
                </a:solidFill>
              </a:rPr>
              <a:t>age</a:t>
            </a:r>
            <a:r>
              <a:rPr lang="en-US" altLang="en-US" sz="2540"/>
              <a:t> and </a:t>
            </a:r>
            <a:r>
              <a:rPr lang="en-US" altLang="en-US" sz="2540">
                <a:solidFill>
                  <a:srgbClr val="FF0000"/>
                </a:solidFill>
              </a:rPr>
              <a:t>name</a:t>
            </a:r>
            <a:r>
              <a:rPr lang="en-US" altLang="en-US" sz="2540"/>
              <a:t> columns.</a:t>
            </a:r>
            <a:endParaRPr lang="en-US" altLang="en-US" sz="2540">
              <a:solidFill>
                <a:srgbClr val="FF0000"/>
              </a:solidFill>
            </a:endParaRPr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E6E3C244-6DC9-7D15-4439-190D39636B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459" y="2514505"/>
            <a:ext cx="8805084" cy="2549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B107E264-A1A6-F46E-E7A0-93614889CA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691EF7BF-3617-C917-869C-B74D5713EF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5604" name="Picture 3">
            <a:extLst>
              <a:ext uri="{FF2B5EF4-FFF2-40B4-BE49-F238E27FC236}">
                <a16:creationId xmlns:a16="http://schemas.microsoft.com/office/drawing/2014/main" id="{50E8D5DF-756F-0DA1-A936-B38868085E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9941"/>
          <a:stretch>
            <a:fillRect/>
          </a:stretch>
        </p:blipFill>
        <p:spPr bwMode="auto">
          <a:xfrm>
            <a:off x="1523521" y="816567"/>
            <a:ext cx="9144960" cy="3650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Box 4">
            <a:extLst>
              <a:ext uri="{FF2B5EF4-FFF2-40B4-BE49-F238E27FC236}">
                <a16:creationId xmlns:a16="http://schemas.microsoft.com/office/drawing/2014/main" id="{92C19617-7C75-11DB-5F0B-A2DE879BA6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349" y="6281940"/>
            <a:ext cx="7006470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33">
                <a:solidFill>
                  <a:schemeClr val="tx1"/>
                </a:solidFill>
              </a:rPr>
              <a:t>Slide credit: http://scala-phase.org/talks/rdds-dataframes-datasets-2016-06-16/#/9</a:t>
            </a:r>
          </a:p>
        </p:txBody>
      </p:sp>
      <p:pic>
        <p:nvPicPr>
          <p:cNvPr id="25606" name="Picture 1">
            <a:extLst>
              <a:ext uri="{FF2B5EF4-FFF2-40B4-BE49-F238E27FC236}">
                <a16:creationId xmlns:a16="http://schemas.microsoft.com/office/drawing/2014/main" id="{372A9BE2-85DC-E224-2D3B-2413638E7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741" y="4740979"/>
            <a:ext cx="8639467" cy="851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16707068-5F5F-2AEC-C32A-A6E14920BD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97ACBFD7-AAF6-4159-B104-2C0D37F7D5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</p:txBody>
      </p:sp>
      <p:pic>
        <p:nvPicPr>
          <p:cNvPr id="26628" name="Picture 3">
            <a:extLst>
              <a:ext uri="{FF2B5EF4-FFF2-40B4-BE49-F238E27FC236}">
                <a16:creationId xmlns:a16="http://schemas.microsoft.com/office/drawing/2014/main" id="{35EBED1C-B083-F6C7-2654-46EEEB77E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598" y="959141"/>
            <a:ext cx="9144960" cy="31352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9" name="TextBox 4">
            <a:extLst>
              <a:ext uri="{FF2B5EF4-FFF2-40B4-BE49-F238E27FC236}">
                <a16:creationId xmlns:a16="http://schemas.microsoft.com/office/drawing/2014/main" id="{2A1AAA8C-A892-BF4C-4329-DB6F17F2A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7349" y="6281940"/>
            <a:ext cx="7006470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33">
                <a:solidFill>
                  <a:schemeClr val="tx1"/>
                </a:solidFill>
              </a:rPr>
              <a:t>Slide credit: http://scala-phase.org/talks/rdds-dataframes-datasets-2016-06-16/#/9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5424EF59-B0BE-989F-BC6E-D0F729AEDC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Another way to create a data set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12BAF07A-2A1A-EF4A-69AF-FF7E11B63F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89768" y="2056536"/>
            <a:ext cx="8639467" cy="2259598"/>
          </a:xfrm>
        </p:spPr>
        <p:txBody>
          <a:bodyPr/>
          <a:lstStyle/>
          <a:p>
            <a:r>
              <a:rPr lang="en-US" altLang="en-US" sz="2540"/>
              <a:t>The </a:t>
            </a:r>
            <a:r>
              <a:rPr lang="en-US" altLang="en-US" sz="254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toDS() </a:t>
            </a:r>
            <a:r>
              <a:rPr lang="en-US" altLang="en-US" sz="2540"/>
              <a:t>can be used to create a data set.</a:t>
            </a:r>
          </a:p>
        </p:txBody>
      </p:sp>
      <p:pic>
        <p:nvPicPr>
          <p:cNvPr id="27652" name="Picture 4">
            <a:extLst>
              <a:ext uri="{FF2B5EF4-FFF2-40B4-BE49-F238E27FC236}">
                <a16:creationId xmlns:a16="http://schemas.microsoft.com/office/drawing/2014/main" id="{4ADC0979-328E-AC8F-C212-4EEF319111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049" y="4340616"/>
            <a:ext cx="6068797" cy="959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5">
            <a:extLst>
              <a:ext uri="{FF2B5EF4-FFF2-40B4-BE49-F238E27FC236}">
                <a16:creationId xmlns:a16="http://schemas.microsoft.com/office/drawing/2014/main" id="{91B0750E-2EBF-245D-8033-EE4791E3D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2199" y="2906226"/>
            <a:ext cx="8407603" cy="12615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4" name="Rectangle 5">
            <a:extLst>
              <a:ext uri="{FF2B5EF4-FFF2-40B4-BE49-F238E27FC236}">
                <a16:creationId xmlns:a16="http://schemas.microsoft.com/office/drawing/2014/main" id="{8BD4DD70-9ADC-3CAB-63B4-E917F2B34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0853" y="3233141"/>
            <a:ext cx="161297" cy="52277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AU" altLang="en-US" sz="2177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9FFCB069-97A6-429D-18F2-ED63ABF323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2540"/>
              <a:t>What is wrong with just using RDDs?</a:t>
            </a:r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AB88202D-A46E-ABF0-99F2-4106CBDD9A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When you write code like this</a:t>
            </a:r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r>
              <a:rPr lang="en-US" altLang="en-US" sz="2540"/>
              <a:t>The lambda function (computation) is opaque to spark, so it can not do any optimization.</a:t>
            </a:r>
          </a:p>
          <a:p>
            <a:r>
              <a:rPr lang="en-US" altLang="en-US" sz="2540"/>
              <a:t>The filter function is designed to take any predicate lambda function.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id="{63E022C9-A83C-7437-1742-F8BD6B170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0089" y="3228819"/>
            <a:ext cx="2491462" cy="6293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9">
            <a:extLst>
              <a:ext uri="{FF2B5EF4-FFF2-40B4-BE49-F238E27FC236}">
                <a16:creationId xmlns:a16="http://schemas.microsoft.com/office/drawing/2014/main" id="{72B6B993-CB84-18D9-99E8-5A6908E56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4544" y="2606674"/>
            <a:ext cx="4545117" cy="62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7806051C-27A1-31AB-DF2F-1E24CEBB8C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693" y="554459"/>
            <a:ext cx="8141175" cy="691273"/>
          </a:xfrm>
        </p:spPr>
        <p:txBody>
          <a:bodyPr/>
          <a:lstStyle/>
          <a:p>
            <a:r>
              <a:rPr lang="en-US" altLang="en-US" sz="2540"/>
              <a:t>Structured versus Unstructured Code</a:t>
            </a:r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36EDA6D2-8428-744B-64E1-838461639E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47" y="1228450"/>
            <a:ext cx="8639467" cy="4922437"/>
          </a:xfrm>
        </p:spPr>
        <p:txBody>
          <a:bodyPr>
            <a:normAutofit fontScale="85000" lnSpcReduction="20000"/>
          </a:bodyPr>
          <a:lstStyle/>
          <a:p>
            <a:pPr>
              <a:buFont typeface="StarSymbol" charset="0"/>
              <a:buChar char="●"/>
              <a:defRPr/>
            </a:pPr>
            <a:r>
              <a:rPr lang="en-US" altLang="en-US" sz="1814" dirty="0">
                <a:solidFill>
                  <a:srgbClr val="FF0000"/>
                </a:solidFill>
              </a:rPr>
              <a:t>Unstructured code </a:t>
            </a:r>
            <a:r>
              <a:rPr lang="en-US" altLang="en-US" sz="1814" dirty="0"/>
              <a:t>(computes an average per group)</a:t>
            </a:r>
          </a:p>
          <a:p>
            <a:pPr>
              <a:buFont typeface="StarSymbol" charset="0"/>
              <a:buChar char="●"/>
              <a:defRPr/>
            </a:pPr>
            <a:endParaRPr lang="en-US" altLang="en-US" sz="1814" dirty="0"/>
          </a:p>
          <a:p>
            <a:pPr>
              <a:buFont typeface="StarSymbol" charset="0"/>
              <a:buChar char="●"/>
              <a:defRPr/>
            </a:pPr>
            <a:endParaRPr lang="en-US" altLang="en-US" sz="1814" dirty="0"/>
          </a:p>
          <a:p>
            <a:pPr>
              <a:buFont typeface="StarSymbol" charset="0"/>
              <a:buChar char="●"/>
              <a:defRPr/>
            </a:pPr>
            <a:endParaRPr lang="en-US" altLang="en-US" sz="1814" dirty="0"/>
          </a:p>
          <a:p>
            <a:pPr>
              <a:buFont typeface="StarSymbol" charset="0"/>
              <a:buChar char="●"/>
              <a:defRPr/>
            </a:pPr>
            <a:endParaRPr lang="en-US" altLang="en-US" sz="1814" dirty="0"/>
          </a:p>
          <a:p>
            <a:pPr marL="95052" indent="0">
              <a:buNone/>
              <a:defRPr/>
            </a:pPr>
            <a:endParaRPr lang="en-US" altLang="en-US" sz="1814" dirty="0"/>
          </a:p>
          <a:p>
            <a:pPr marL="95052" indent="0">
              <a:buNone/>
              <a:defRPr/>
            </a:pPr>
            <a:endParaRPr lang="en-US" altLang="en-US" sz="1814" dirty="0"/>
          </a:p>
          <a:p>
            <a:pPr lvl="2">
              <a:buFont typeface="StarSymbol" charset="0"/>
              <a:buChar char="●"/>
              <a:defRPr/>
            </a:pPr>
            <a:r>
              <a:rPr lang="en-US" altLang="en-US" sz="1814" dirty="0"/>
              <a:t>Hard to read</a:t>
            </a:r>
          </a:p>
          <a:p>
            <a:pPr lvl="2">
              <a:buFont typeface="StarSymbol" charset="0"/>
              <a:buChar char="●"/>
              <a:defRPr/>
            </a:pPr>
            <a:r>
              <a:rPr lang="en-US" altLang="en-US" sz="1814" dirty="0"/>
              <a:t>What information is in x(0), x(1)?</a:t>
            </a:r>
          </a:p>
          <a:p>
            <a:pPr lvl="2">
              <a:buFont typeface="StarSymbol" charset="0"/>
              <a:buChar char="●"/>
              <a:defRPr/>
            </a:pPr>
            <a:r>
              <a:rPr lang="en-US" altLang="en-US" sz="1814" dirty="0"/>
              <a:t>Spark can not optimize the code since lambda functions used are opaque to it</a:t>
            </a:r>
          </a:p>
          <a:p>
            <a:pPr lvl="2">
              <a:buFont typeface="StarSymbol" charset="0"/>
              <a:buChar char="●"/>
              <a:defRPr/>
            </a:pPr>
            <a:endParaRPr lang="en-US" altLang="en-US" sz="1814" dirty="0"/>
          </a:p>
          <a:p>
            <a:pPr>
              <a:buFont typeface="StarSymbol" charset="0"/>
              <a:buChar char="●"/>
              <a:defRPr/>
            </a:pPr>
            <a:r>
              <a:rPr lang="en-US" altLang="en-US" sz="1814" dirty="0">
                <a:solidFill>
                  <a:srgbClr val="FF0000"/>
                </a:solidFill>
              </a:rPr>
              <a:t>Structured code </a:t>
            </a:r>
            <a:r>
              <a:rPr lang="en-US" altLang="en-US" sz="1814" dirty="0"/>
              <a:t>(also computes average per group)</a:t>
            </a:r>
          </a:p>
          <a:p>
            <a:pPr>
              <a:buFont typeface="StarSymbol" charset="0"/>
              <a:buChar char="●"/>
              <a:defRPr/>
            </a:pPr>
            <a:endParaRPr lang="en-US" altLang="en-US" sz="1814" dirty="0"/>
          </a:p>
          <a:p>
            <a:pPr>
              <a:buFont typeface="StarSymbol" charset="0"/>
              <a:buChar char="●"/>
              <a:defRPr/>
            </a:pPr>
            <a:endParaRPr lang="en-US" altLang="en-US" sz="1814" dirty="0"/>
          </a:p>
          <a:p>
            <a:pPr>
              <a:buFont typeface="StarSymbol" charset="0"/>
              <a:buChar char="●"/>
              <a:defRPr/>
            </a:pPr>
            <a:endParaRPr lang="en-US" altLang="en-US" sz="1814" dirty="0"/>
          </a:p>
          <a:p>
            <a:pPr>
              <a:buFont typeface="StarSymbol" charset="0"/>
              <a:buChar char="●"/>
              <a:defRPr/>
            </a:pPr>
            <a:endParaRPr lang="en-US" altLang="en-US" sz="1814" dirty="0"/>
          </a:p>
          <a:p>
            <a:pPr lvl="1">
              <a:buFont typeface="StarSymbol" charset="0"/>
              <a:buChar char="●"/>
              <a:defRPr/>
            </a:pPr>
            <a:r>
              <a:rPr lang="en-US" altLang="en-US" sz="1814" dirty="0"/>
              <a:t>Easier to read, the columns are given proper names instead of x(0), x(1)</a:t>
            </a:r>
          </a:p>
          <a:p>
            <a:pPr lvl="1">
              <a:buFont typeface="StarSymbol" charset="0"/>
              <a:buChar char="●"/>
              <a:defRPr/>
            </a:pPr>
            <a:r>
              <a:rPr lang="en-US" altLang="en-US" sz="1814" dirty="0"/>
              <a:t>Spark can optimize this code since it uses Sparks SQL functions.</a:t>
            </a:r>
          </a:p>
        </p:txBody>
      </p:sp>
      <p:pic>
        <p:nvPicPr>
          <p:cNvPr id="16388" name="Picture 1">
            <a:extLst>
              <a:ext uri="{FF2B5EF4-FFF2-40B4-BE49-F238E27FC236}">
                <a16:creationId xmlns:a16="http://schemas.microsoft.com/office/drawing/2014/main" id="{70BA356C-6613-1B6D-4BC2-5704239A1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2824" y="1562565"/>
            <a:ext cx="6143685" cy="1438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TextBox 5">
            <a:extLst>
              <a:ext uri="{FF2B5EF4-FFF2-40B4-BE49-F238E27FC236}">
                <a16:creationId xmlns:a16="http://schemas.microsoft.com/office/drawing/2014/main" id="{D17E319A-7F38-DF05-D6DC-924E88AA6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963" y="6434596"/>
            <a:ext cx="7006470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33">
                <a:solidFill>
                  <a:schemeClr val="tx1"/>
                </a:solidFill>
              </a:rPr>
              <a:t>Slide credit: http://scala-phase.org/talks/rdds-dataframes-datasets-2016-06-16/#/9</a:t>
            </a:r>
          </a:p>
        </p:txBody>
      </p:sp>
      <p:pic>
        <p:nvPicPr>
          <p:cNvPr id="16390" name="Picture 2">
            <a:extLst>
              <a:ext uri="{FF2B5EF4-FFF2-40B4-BE49-F238E27FC236}">
                <a16:creationId xmlns:a16="http://schemas.microsoft.com/office/drawing/2014/main" id="{ACC58A0D-7A26-B2C3-CC67-4F2B587EF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62" y="4948360"/>
            <a:ext cx="6356827" cy="62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3407E9C-192A-3645-F856-8E72FF02FD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DataFrames</a:t>
            </a:r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3123C15A-2F42-3163-4BE1-3B450DFBB6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47" y="1731063"/>
            <a:ext cx="8639467" cy="4922437"/>
          </a:xfrm>
        </p:spPr>
        <p:txBody>
          <a:bodyPr/>
          <a:lstStyle/>
          <a:p>
            <a:r>
              <a:rPr lang="en-US" altLang="en-US" sz="2540"/>
              <a:t>DataFrames lets you write nice structured code like this:</a:t>
            </a:r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r>
              <a:rPr lang="en-US" altLang="en-US" sz="2540"/>
              <a:t>However, it does not provide type safety</a:t>
            </a:r>
          </a:p>
          <a:p>
            <a:pPr lvl="1"/>
            <a:r>
              <a:rPr lang="en-US" altLang="en-US" sz="2540"/>
              <a:t>For example if the column “name” does not exist you will not know this until there is an error at run time.</a:t>
            </a:r>
          </a:p>
          <a:p>
            <a:pPr lvl="1"/>
            <a:r>
              <a:rPr lang="en-US" altLang="en-US" sz="2540"/>
              <a:t>So your code may have already done a lot of work and then it suddenly crashes since it finds that the column you are trying to use does not exist</a:t>
            </a:r>
          </a:p>
          <a:p>
            <a:endParaRPr lang="en-US" altLang="en-US" sz="2540"/>
          </a:p>
        </p:txBody>
      </p:sp>
      <p:sp>
        <p:nvSpPr>
          <p:cNvPr id="17412" name="TextBox 4">
            <a:extLst>
              <a:ext uri="{FF2B5EF4-FFF2-40B4-BE49-F238E27FC236}">
                <a16:creationId xmlns:a16="http://schemas.microsoft.com/office/drawing/2014/main" id="{BBFBB5F4-EB33-2945-D73A-8765D0739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963" y="6434596"/>
            <a:ext cx="7006470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33">
                <a:solidFill>
                  <a:schemeClr val="tx1"/>
                </a:solidFill>
              </a:rPr>
              <a:t>Slide credit: http://scala-phase.org/talks/rdds-dataframes-datasets-2016-06-16/#/9</a:t>
            </a:r>
          </a:p>
        </p:txBody>
      </p:sp>
      <p:pic>
        <p:nvPicPr>
          <p:cNvPr id="17413" name="Picture 5">
            <a:extLst>
              <a:ext uri="{FF2B5EF4-FFF2-40B4-BE49-F238E27FC236}">
                <a16:creationId xmlns:a16="http://schemas.microsoft.com/office/drawing/2014/main" id="{4F3EA024-173F-151C-5C2E-8EB47B80D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8117" y="2318644"/>
            <a:ext cx="6356827" cy="622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25AD8F4A-AF1D-5A5A-3367-BD569AABFD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/>
          <a:lstStyle/>
          <a:p>
            <a:r>
              <a:rPr lang="en-US" altLang="en-US" sz="2540"/>
              <a:t>Data Frames do no have type safety</a:t>
            </a:r>
          </a:p>
        </p:txBody>
      </p:sp>
      <p:sp>
        <p:nvSpPr>
          <p:cNvPr id="18435" name="TextBox 3">
            <a:extLst>
              <a:ext uri="{FF2B5EF4-FFF2-40B4-BE49-F238E27FC236}">
                <a16:creationId xmlns:a16="http://schemas.microsoft.com/office/drawing/2014/main" id="{B27D00F2-C692-F03C-E533-708C070F37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963" y="6434596"/>
            <a:ext cx="7006470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33">
                <a:solidFill>
                  <a:schemeClr val="tx1"/>
                </a:solidFill>
              </a:rPr>
              <a:t>Slide credit: http://scala-phase.org/talks/rdds-dataframes-datasets-2016-06-16/#/9</a:t>
            </a:r>
          </a:p>
        </p:txBody>
      </p:sp>
      <p:pic>
        <p:nvPicPr>
          <p:cNvPr id="18436" name="Picture 4">
            <a:extLst>
              <a:ext uri="{FF2B5EF4-FFF2-40B4-BE49-F238E27FC236}">
                <a16:creationId xmlns:a16="http://schemas.microsoft.com/office/drawing/2014/main" id="{32F24558-A0A6-54EE-C3B2-3A1144B96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1479037"/>
            <a:ext cx="9144960" cy="4955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AB1DCFDC-285F-5D13-71B3-3C7BBEBE53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Datasets</a:t>
            </a:r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2475D4FD-B86A-316B-2AC3-A40D109290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Conceptually similar to RDDs. </a:t>
            </a:r>
            <a:r>
              <a:rPr lang="en-US" altLang="en-US" sz="2540">
                <a:solidFill>
                  <a:srgbClr val="FF0000"/>
                </a:solidFill>
              </a:rPr>
              <a:t>(You can use lambdas and types again.)</a:t>
            </a:r>
          </a:p>
          <a:p>
            <a:r>
              <a:rPr lang="en-US" altLang="en-US" sz="2540"/>
              <a:t>Use Tungsten's fast in-memory encoding (as opposed to JVM objects or serialized objects on the heap)</a:t>
            </a:r>
          </a:p>
          <a:p>
            <a:r>
              <a:rPr lang="en-US" altLang="en-US" sz="2540"/>
              <a:t>Expose expressions and fields to the DataFrame query planner, where the optimizer can use them to make decisions. (This can't happen with RDDs.)</a:t>
            </a:r>
          </a:p>
          <a:p>
            <a:endParaRPr lang="en-US" altLang="en-US"/>
          </a:p>
        </p:txBody>
      </p:sp>
      <p:sp>
        <p:nvSpPr>
          <p:cNvPr id="19460" name="TextBox 3">
            <a:extLst>
              <a:ext uri="{FF2B5EF4-FFF2-40B4-BE49-F238E27FC236}">
                <a16:creationId xmlns:a16="http://schemas.microsoft.com/office/drawing/2014/main" id="{EBF1CB69-89E2-62AD-9223-883C5D9F1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963" y="6434596"/>
            <a:ext cx="7006470" cy="343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1633">
                <a:solidFill>
                  <a:schemeClr val="tx1"/>
                </a:solidFill>
              </a:rPr>
              <a:t>Slide credit: http://scala-phase.org/talks/rdds-dataframes-datasets-2016-06-16/#/9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B38FB74E-8B00-B1B8-440B-FCF42CDD46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620706"/>
            <a:ext cx="8141175" cy="691273"/>
          </a:xfrm>
        </p:spPr>
        <p:txBody>
          <a:bodyPr/>
          <a:lstStyle/>
          <a:p>
            <a:r>
              <a:rPr lang="en-US" altLang="en-US" sz="3266" b="1"/>
              <a:t>Datasets</a:t>
            </a:r>
            <a:endParaRPr lang="en-US" altLang="en-US" sz="3266"/>
          </a:p>
        </p:txBody>
      </p:sp>
      <p:pic>
        <p:nvPicPr>
          <p:cNvPr id="20483" name="Picture 3">
            <a:extLst>
              <a:ext uri="{FF2B5EF4-FFF2-40B4-BE49-F238E27FC236}">
                <a16:creationId xmlns:a16="http://schemas.microsoft.com/office/drawing/2014/main" id="{117C96C2-3C60-A073-D430-A46382AF0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9"/>
          <a:stretch>
            <a:fillRect/>
          </a:stretch>
        </p:blipFill>
        <p:spPr bwMode="auto">
          <a:xfrm>
            <a:off x="1535042" y="1555364"/>
            <a:ext cx="9144960" cy="310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4" name="TextBox 4">
            <a:extLst>
              <a:ext uri="{FF2B5EF4-FFF2-40B4-BE49-F238E27FC236}">
                <a16:creationId xmlns:a16="http://schemas.microsoft.com/office/drawing/2014/main" id="{D26984AE-9D2A-3AE6-9CD7-BFEF9905F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2156" y="4408304"/>
            <a:ext cx="8414803" cy="109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177">
                <a:solidFill>
                  <a:schemeClr val="tx1"/>
                </a:solidFill>
              </a:rPr>
              <a:t>In the above code the DataFrame is converted to a Dataset by specifying the type using the </a:t>
            </a:r>
            <a:r>
              <a:rPr lang="en-US" altLang="en-US" sz="2177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US" altLang="en-US" sz="2177">
                <a:solidFill>
                  <a:schemeClr val="tx1"/>
                </a:solidFill>
              </a:rPr>
              <a:t> function. In this case the type is the </a:t>
            </a:r>
            <a:r>
              <a:rPr lang="en-US" altLang="en-US" sz="2177">
                <a:solidFill>
                  <a:srgbClr val="FF0000"/>
                </a:solidFill>
              </a:rPr>
              <a:t>case</a:t>
            </a:r>
            <a:r>
              <a:rPr lang="en-US" altLang="en-US" sz="2177">
                <a:solidFill>
                  <a:schemeClr val="tx1"/>
                </a:solidFill>
              </a:rPr>
              <a:t> </a:t>
            </a:r>
            <a:r>
              <a:rPr lang="en-US" altLang="en-US" sz="2177">
                <a:solidFill>
                  <a:srgbClr val="FF0000"/>
                </a:solidFill>
              </a:rPr>
              <a:t>class Person</a:t>
            </a:r>
            <a:r>
              <a:rPr lang="en-US" altLang="en-US" sz="2177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6C88E747-67FF-3D33-B65C-060727507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7349" y="790644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 sz="3266"/>
              <a:t>Why use structured code? (Can find errors earlier)</a:t>
            </a:r>
          </a:p>
        </p:txBody>
      </p:sp>
      <p:pic>
        <p:nvPicPr>
          <p:cNvPr id="21507" name="Picture 3">
            <a:extLst>
              <a:ext uri="{FF2B5EF4-FFF2-40B4-BE49-F238E27FC236}">
                <a16:creationId xmlns:a16="http://schemas.microsoft.com/office/drawing/2014/main" id="{C0E22AE2-7261-D308-DF48-8AF54425F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01"/>
          <a:stretch>
            <a:fillRect/>
          </a:stretch>
        </p:blipFill>
        <p:spPr bwMode="auto">
          <a:xfrm>
            <a:off x="1546563" y="1860676"/>
            <a:ext cx="9144960" cy="4442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08" name="TextBox 4">
            <a:extLst>
              <a:ext uri="{FF2B5EF4-FFF2-40B4-BE49-F238E27FC236}">
                <a16:creationId xmlns:a16="http://schemas.microsoft.com/office/drawing/2014/main" id="{D1818D0F-D8DE-2AB5-8010-592508B96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8365" y="1758425"/>
            <a:ext cx="2089659" cy="76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FF0000"/>
                </a:solidFill>
              </a:rPr>
              <a:t>e.g. spelt SELECT wrong</a:t>
            </a:r>
          </a:p>
        </p:txBody>
      </p:sp>
      <p:cxnSp>
        <p:nvCxnSpPr>
          <p:cNvPr id="21509" name="Straight Arrow Connector 6">
            <a:extLst>
              <a:ext uri="{FF2B5EF4-FFF2-40B4-BE49-F238E27FC236}">
                <a16:creationId xmlns:a16="http://schemas.microsoft.com/office/drawing/2014/main" id="{4C991466-947F-4EC6-0787-C993E80641D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29738" y="2449698"/>
            <a:ext cx="326914" cy="52133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1510" name="TextBox 7">
            <a:extLst>
              <a:ext uri="{FF2B5EF4-FFF2-40B4-BE49-F238E27FC236}">
                <a16:creationId xmlns:a16="http://schemas.microsoft.com/office/drawing/2014/main" id="{646F8B69-6E58-AAEF-0043-B35306A5D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9605" y="5193186"/>
            <a:ext cx="3331070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FF0000"/>
                </a:solidFill>
              </a:rPr>
              <a:t>e.g. column does not exist</a:t>
            </a:r>
          </a:p>
        </p:txBody>
      </p:sp>
      <p:cxnSp>
        <p:nvCxnSpPr>
          <p:cNvPr id="21511" name="Straight Arrow Connector 9">
            <a:extLst>
              <a:ext uri="{FF2B5EF4-FFF2-40B4-BE49-F238E27FC236}">
                <a16:creationId xmlns:a16="http://schemas.microsoft.com/office/drawing/2014/main" id="{A3CB5F9F-78B4-0BE0-7F7A-4B40B7EC8CB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1784189" y="4866272"/>
            <a:ext cx="393161" cy="2606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9F1A7A9B-9515-B3FA-79DD-6D51F4D7D1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90940" y="685512"/>
            <a:ext cx="8141175" cy="691273"/>
          </a:xfrm>
        </p:spPr>
        <p:txBody>
          <a:bodyPr/>
          <a:lstStyle/>
          <a:p>
            <a:r>
              <a:rPr lang="en-US" altLang="en-US" sz="2903"/>
              <a:t>DataFrame = Dataset[Row]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4C21A75D-638B-071E-CCFF-F833F038BB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Spark 2.0 unifies DataFrame and Dataset APIs</a:t>
            </a:r>
          </a:p>
          <a:p>
            <a:r>
              <a:rPr lang="en-US" altLang="en-US" sz="2540"/>
              <a:t>DataFrames are just Dataset of Rows in Scala and Java API.</a:t>
            </a:r>
          </a:p>
          <a:p>
            <a:pPr lvl="1"/>
            <a:r>
              <a:rPr lang="en-US" altLang="en-US" sz="2540"/>
              <a:t>Can not check analysis errors at compile time</a:t>
            </a:r>
          </a:p>
          <a:p>
            <a:pPr lvl="1"/>
            <a:r>
              <a:rPr lang="en-US" altLang="en-US" sz="2540"/>
              <a:t>These operations are also referred as “untyped transformations” in contrast to “typed transformations”</a:t>
            </a:r>
          </a:p>
          <a:p>
            <a:endParaRPr lang="en-US" altLang="en-US" sz="2540"/>
          </a:p>
          <a:p>
            <a:r>
              <a:rPr lang="en-US" altLang="en-US" sz="2540"/>
              <a:t>Ask Spark SQL to enforce types on generic rows using </a:t>
            </a:r>
            <a:r>
              <a:rPr lang="en-US" altLang="en-US" sz="2540">
                <a:solidFill>
                  <a:srgbClr val="FF0000"/>
                </a:solidFill>
              </a:rPr>
              <a:t>df.as[MyClass]</a:t>
            </a:r>
          </a:p>
          <a:p>
            <a:pPr lvl="1"/>
            <a:r>
              <a:rPr lang="en-US" altLang="en-US" sz="2540"/>
              <a:t>Can check analysis errors at compile time</a:t>
            </a:r>
          </a:p>
          <a:p>
            <a:pPr lvl="1"/>
            <a:r>
              <a:rPr lang="en-US" altLang="en-US" sz="2540"/>
              <a:t>Typed transformations</a:t>
            </a:r>
          </a:p>
          <a:p>
            <a:pPr lvl="1"/>
            <a:endParaRPr lang="en-US" altLang="en-US" sz="2540">
              <a:solidFill>
                <a:srgbClr val="FF0000"/>
              </a:solidFill>
            </a:endParaRPr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C1A308BA-FEEF-B9CA-B2FB-A3CFFFA29F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3521" y="-115960"/>
            <a:ext cx="3238387" cy="23192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GB" altLang="en-US" sz="907">
                <a:solidFill>
                  <a:srgbClr val="1D1F22"/>
                </a:solidFill>
                <a:latin typeface="Helvetica Neue"/>
              </a:rPr>
              <a:t>DataFrames are just Dataset of</a:t>
            </a:r>
            <a:r>
              <a:rPr lang="en-GB" altLang="en-US" sz="907">
                <a:solidFill>
                  <a:srgbClr val="1D1F22"/>
                </a:solidFill>
              </a:rPr>
              <a:t> </a:t>
            </a:r>
            <a:r>
              <a:rPr lang="en-GB" altLang="en-US" sz="816">
                <a:solidFill>
                  <a:srgbClr val="444444"/>
                </a:solidFill>
                <a:latin typeface="Menlo"/>
              </a:rPr>
              <a:t>Row</a:t>
            </a:r>
            <a:r>
              <a:rPr lang="en-GB" altLang="en-US" sz="907">
                <a:solidFill>
                  <a:srgbClr val="1D1F22"/>
                </a:solidFill>
                <a:latin typeface="Helvetica Neue"/>
              </a:rPr>
              <a:t>s in Scala and Java API</a:t>
            </a:r>
            <a:r>
              <a:rPr lang="en-GB" altLang="en-US" sz="544"/>
              <a:t> </a:t>
            </a:r>
            <a:endParaRPr lang="en-GB" altLang="en-US" sz="2177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A2BD4AF-1141-4132-A0D3-04E7FF7DEF62}"/>
</file>

<file path=customXml/itemProps2.xml><?xml version="1.0" encoding="utf-8"?>
<ds:datastoreItem xmlns:ds="http://schemas.openxmlformats.org/officeDocument/2006/customXml" ds:itemID="{74521F32-C385-4AB0-B642-486F3457A421}"/>
</file>

<file path=customXml/itemProps3.xml><?xml version="1.0" encoding="utf-8"?>
<ds:datastoreItem xmlns:ds="http://schemas.openxmlformats.org/officeDocument/2006/customXml" ds:itemID="{33813AF0-32A7-4589-9C7F-82603FDB3BD7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636</Words>
  <Application>Microsoft Office PowerPoint</Application>
  <PresentationFormat>Widescreen</PresentationFormat>
  <Paragraphs>87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Calibri</vt:lpstr>
      <vt:lpstr>Calibri Light</vt:lpstr>
      <vt:lpstr>Courier New</vt:lpstr>
      <vt:lpstr>Helvetica Neue</vt:lpstr>
      <vt:lpstr>Menlo</vt:lpstr>
      <vt:lpstr>Roboto</vt:lpstr>
      <vt:lpstr>Roboto Condensed</vt:lpstr>
      <vt:lpstr>StarSymbol</vt:lpstr>
      <vt:lpstr>Times New Roman</vt:lpstr>
      <vt:lpstr>Office Theme</vt:lpstr>
      <vt:lpstr>Structured coding using dataframes and datasets</vt:lpstr>
      <vt:lpstr>What is wrong with just using RDDs?</vt:lpstr>
      <vt:lpstr>Structured versus Unstructured Code</vt:lpstr>
      <vt:lpstr>DataFrames</vt:lpstr>
      <vt:lpstr>Data Frames do no have type safety</vt:lpstr>
      <vt:lpstr>Datasets</vt:lpstr>
      <vt:lpstr>Datasets</vt:lpstr>
      <vt:lpstr>Why use structured code? (Can find errors earlier)</vt:lpstr>
      <vt:lpstr>DataFrame = Dataset[Row]</vt:lpstr>
      <vt:lpstr>Typed versus Untyped transformations</vt:lpstr>
      <vt:lpstr>Typed versus Untyped transformations</vt:lpstr>
      <vt:lpstr>PowerPoint Presentation</vt:lpstr>
      <vt:lpstr>PowerPoint Presentation</vt:lpstr>
      <vt:lpstr>Another way to create a data set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Structured coding using dataframes and datasets</dc:title>
  <dc:creator>Butler, Kylie</dc:creator>
  <cp:lastModifiedBy>Butler, Kylie</cp:lastModifiedBy>
  <cp:revision>1</cp:revision>
  <dcterms:created xsi:type="dcterms:W3CDTF">2022-08-29T02:54:38Z</dcterms:created>
  <dcterms:modified xsi:type="dcterms:W3CDTF">2022-08-29T02:55:19Z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