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75" r:id="rId3"/>
    <p:sldId id="379" r:id="rId4"/>
    <p:sldId id="381" r:id="rId5"/>
    <p:sldId id="383" r:id="rId6"/>
    <p:sldId id="382" r:id="rId7"/>
    <p:sldId id="380" r:id="rId8"/>
    <p:sldId id="386" r:id="rId9"/>
    <p:sldId id="384" r:id="rId10"/>
    <p:sldId id="387" r:id="rId11"/>
    <p:sldId id="388" r:id="rId12"/>
    <p:sldId id="433" r:id="rId13"/>
    <p:sldId id="385" r:id="rId14"/>
    <p:sldId id="389" r:id="rId15"/>
    <p:sldId id="390"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7C8F-DC76-3AE2-6AEA-6B6B86729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562CD09-1621-8504-1D4D-ED5D0C0AA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8F8F435-49E0-6B6C-C4CD-3C34B5AC8263}"/>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6D866C17-DB0E-7B47-2F82-283DB4315E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2E8EFF-E68E-103B-4915-D67A1A57CB1F}"/>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244356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59DD-85A3-F884-C3C5-700F06F8D0A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8DDFA2C-E3C1-F29C-0030-DEEC4F180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17B845-BE54-745C-F54E-7EB990B7ABDA}"/>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E3405622-B6D4-1386-1637-45D3C8FA27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8B3E7B-F45A-98DD-6D9A-55E046C115AF}"/>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385806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3CCF6-6A8A-EA50-F62F-A3BC50DEF8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69C73A-6BD4-B970-3D55-8669CE43D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470345-6074-6DCE-41C1-9BA6BE71D6B4}"/>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8CA9CF69-3545-11FF-F5B9-AA607B9493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BCB6B1-5291-CA9D-2C51-3FBE33975E70}"/>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165299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29778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D1E-C9A1-A1F0-48E9-572438DE89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41CF54A-0C07-875E-45B5-7330B79AE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D656896-5E0A-9D55-EDA1-E1974712672F}"/>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A35F18B3-3C41-D0BE-D55F-94C47CA3C0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9AC782-9770-B07F-2758-9894978E7594}"/>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107646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811E-2527-CFCE-1E14-FF2F014FC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66A0CA3-7D09-7BA2-484F-B82363FC7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F4425F-A8CC-1787-010D-A631C25EC81B}"/>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64BE6AC0-B104-8000-8B93-E52024DFF6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E0E4584-DBD1-4145-35F0-704492EB1E65}"/>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214730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7356-01D8-1DEB-7ED3-FAA07CDD52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EB7165A-E63A-0594-B9DD-39385433A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304E9AA-9477-D5CA-A858-E4EE37FAB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D346952-BF31-1A65-B9CF-3886C7E00F72}"/>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6" name="Footer Placeholder 5">
            <a:extLst>
              <a:ext uri="{FF2B5EF4-FFF2-40B4-BE49-F238E27FC236}">
                <a16:creationId xmlns:a16="http://schemas.microsoft.com/office/drawing/2014/main" id="{591FA823-3169-126F-42CA-C68CE3F065B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42AFF4-6EEA-2018-8651-C40DF24FD5F1}"/>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346473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C71A-E03D-F1D7-93F9-5422E1BA12C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7DC067E-908B-89F7-7BF8-C618DCB47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E5E85-A79A-F6D6-26A5-1469CD674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46E7DA2-D6EB-B583-B5D8-466A3CFA4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37461-014B-95FC-4742-79462BA65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AC2B06D-446B-C0A6-C2FE-9D0003E2CD97}"/>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8" name="Footer Placeholder 7">
            <a:extLst>
              <a:ext uri="{FF2B5EF4-FFF2-40B4-BE49-F238E27FC236}">
                <a16:creationId xmlns:a16="http://schemas.microsoft.com/office/drawing/2014/main" id="{32C67595-5119-23CC-3314-C72D4944C88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67DAD5C-08F4-4321-5F66-C33C6BC23793}"/>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180705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B403-32E4-F696-A1A5-34A318392C6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66B30B4-546B-111F-B1DC-AFCACDCDBD0F}"/>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4" name="Footer Placeholder 3">
            <a:extLst>
              <a:ext uri="{FF2B5EF4-FFF2-40B4-BE49-F238E27FC236}">
                <a16:creationId xmlns:a16="http://schemas.microsoft.com/office/drawing/2014/main" id="{B09B0106-0E42-EDF9-5A7D-C7B80AD2FE6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B1CBDD6-07B8-F23C-4A41-9EB43415ED25}"/>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115661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03C46-7B4A-E248-2178-A0F0CF4D419F}"/>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3" name="Footer Placeholder 2">
            <a:extLst>
              <a:ext uri="{FF2B5EF4-FFF2-40B4-BE49-F238E27FC236}">
                <a16:creationId xmlns:a16="http://schemas.microsoft.com/office/drawing/2014/main" id="{72F2BDA1-E47F-0464-14A5-5BFECAE114F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B90272E-3A38-DC9D-76D7-4EDFC2F6C491}"/>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42849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92CF-BAA6-BBDC-AF79-009759400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ADF7355-6357-1F17-77EF-AD533320B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7B337D7-44DE-F75E-B90F-A5BF8637C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5E89A-A68D-4238-F826-DCC7837146A4}"/>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6" name="Footer Placeholder 5">
            <a:extLst>
              <a:ext uri="{FF2B5EF4-FFF2-40B4-BE49-F238E27FC236}">
                <a16:creationId xmlns:a16="http://schemas.microsoft.com/office/drawing/2014/main" id="{427D453B-B67F-5561-E26F-B4147E3820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4F502CE-F71A-D22C-97DF-0DC9D5836F1D}"/>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241909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7B76-0516-C26D-C966-87B0A00A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2E01734-E3F8-F6A1-6BEA-FCEC65D66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3E58643-13BE-700D-74CA-2504DBBF2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5C6AD-A93B-24E9-A52C-A2F8649F66B5}"/>
              </a:ext>
            </a:extLst>
          </p:cNvPr>
          <p:cNvSpPr>
            <a:spLocks noGrp="1"/>
          </p:cNvSpPr>
          <p:nvPr>
            <p:ph type="dt" sz="half" idx="10"/>
          </p:nvPr>
        </p:nvSpPr>
        <p:spPr/>
        <p:txBody>
          <a:bodyPr/>
          <a:lstStyle/>
          <a:p>
            <a:fld id="{62CA7067-4218-4A44-A1BE-A0D507ABDB15}" type="datetimeFigureOut">
              <a:rPr lang="en-AU" smtClean="0"/>
              <a:t>29/08/2022</a:t>
            </a:fld>
            <a:endParaRPr lang="en-AU"/>
          </a:p>
        </p:txBody>
      </p:sp>
      <p:sp>
        <p:nvSpPr>
          <p:cNvPr id="6" name="Footer Placeholder 5">
            <a:extLst>
              <a:ext uri="{FF2B5EF4-FFF2-40B4-BE49-F238E27FC236}">
                <a16:creationId xmlns:a16="http://schemas.microsoft.com/office/drawing/2014/main" id="{1135132A-F354-3AD1-9A60-71BB4E1FCC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977557A-E33C-8D03-9497-1823969B31FE}"/>
              </a:ext>
            </a:extLst>
          </p:cNvPr>
          <p:cNvSpPr>
            <a:spLocks noGrp="1"/>
          </p:cNvSpPr>
          <p:nvPr>
            <p:ph type="sldNum" sz="quarter" idx="12"/>
          </p:nvPr>
        </p:nvSpPr>
        <p:spPr/>
        <p:txBody>
          <a:bodyPr/>
          <a:lstStyle/>
          <a:p>
            <a:fld id="{2446B582-3E7D-40F5-A61E-AD5BE92D9EA5}" type="slidenum">
              <a:rPr lang="en-AU" smtClean="0"/>
              <a:t>‹#›</a:t>
            </a:fld>
            <a:endParaRPr lang="en-AU"/>
          </a:p>
        </p:txBody>
      </p:sp>
    </p:spTree>
    <p:extLst>
      <p:ext uri="{BB962C8B-B14F-4D97-AF65-F5344CB8AC3E}">
        <p14:creationId xmlns:p14="http://schemas.microsoft.com/office/powerpoint/2010/main" val="7708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0BA80-9490-E0BB-739F-921E96A0D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672ADB-0030-7B72-587B-2C87E7600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35BEC5A-DE84-D9C7-D432-849C3AB89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A7067-4218-4A44-A1BE-A0D507ABDB15}" type="datetimeFigureOut">
              <a:rPr lang="en-AU" smtClean="0"/>
              <a:t>29/08/2022</a:t>
            </a:fld>
            <a:endParaRPr lang="en-AU"/>
          </a:p>
        </p:txBody>
      </p:sp>
      <p:sp>
        <p:nvSpPr>
          <p:cNvPr id="5" name="Footer Placeholder 4">
            <a:extLst>
              <a:ext uri="{FF2B5EF4-FFF2-40B4-BE49-F238E27FC236}">
                <a16:creationId xmlns:a16="http://schemas.microsoft.com/office/drawing/2014/main" id="{52DDBF3B-F4AD-40A4-063F-BF56838C4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1D1E7CE-14D0-39CD-F7F2-D6CD2DFC2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6B582-3E7D-40F5-A61E-AD5BE92D9EA5}" type="slidenum">
              <a:rPr lang="en-AU" smtClean="0"/>
              <a:t>‹#›</a:t>
            </a:fld>
            <a:endParaRPr lang="en-AU"/>
          </a:p>
        </p:txBody>
      </p:sp>
    </p:spTree>
    <p:extLst>
      <p:ext uri="{BB962C8B-B14F-4D97-AF65-F5344CB8AC3E}">
        <p14:creationId xmlns:p14="http://schemas.microsoft.com/office/powerpoint/2010/main" val="292267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to achieve consistency in NoSQL stores</a:t>
            </a:r>
          </a:p>
        </p:txBody>
      </p:sp>
    </p:spTree>
    <p:extLst>
      <p:ext uri="{BB962C8B-B14F-4D97-AF65-F5344CB8AC3E}">
        <p14:creationId xmlns:p14="http://schemas.microsoft.com/office/powerpoint/2010/main" val="162935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AE8AB7B-219D-2E79-D796-B341BC7EFC8A}"/>
              </a:ext>
            </a:extLst>
          </p:cNvPr>
          <p:cNvSpPr>
            <a:spLocks noGrp="1" noChangeArrowheads="1"/>
          </p:cNvSpPr>
          <p:nvPr>
            <p:ph type="title"/>
          </p:nvPr>
        </p:nvSpPr>
        <p:spPr>
          <a:xfrm>
            <a:off x="1784189" y="685512"/>
            <a:ext cx="8532895" cy="691273"/>
          </a:xfrm>
        </p:spPr>
        <p:txBody>
          <a:bodyPr>
            <a:normAutofit fontScale="90000"/>
          </a:bodyPr>
          <a:lstStyle/>
          <a:p>
            <a:r>
              <a:rPr lang="en-US" altLang="en-US" sz="2903"/>
              <a:t>Two phase commit does not work in the case of network partitioning</a:t>
            </a:r>
          </a:p>
        </p:txBody>
      </p:sp>
      <p:sp>
        <p:nvSpPr>
          <p:cNvPr id="2" name="Content Placeholder 2">
            <a:extLst>
              <a:ext uri="{FF2B5EF4-FFF2-40B4-BE49-F238E27FC236}">
                <a16:creationId xmlns:a16="http://schemas.microsoft.com/office/drawing/2014/main" id="{A4A12CCD-000E-8889-E4AB-094F74AEF274}"/>
              </a:ext>
            </a:extLst>
          </p:cNvPr>
          <p:cNvSpPr>
            <a:spLocks noGrp="1" noChangeArrowheads="1"/>
          </p:cNvSpPr>
          <p:nvPr>
            <p:ph idx="1"/>
          </p:nvPr>
        </p:nvSpPr>
        <p:spPr>
          <a:xfrm>
            <a:off x="1850435" y="1468955"/>
            <a:ext cx="8639467" cy="4922437"/>
          </a:xfrm>
        </p:spPr>
        <p:txBody>
          <a:bodyPr/>
          <a:lstStyle/>
          <a:p>
            <a:r>
              <a:rPr lang="en-US" altLang="en-US" sz="1814"/>
              <a:t>In the following scenario the network is partitioned. Meaning one of the nodes cannot be reached due to network failure.</a:t>
            </a:r>
          </a:p>
          <a:p>
            <a:r>
              <a:rPr lang="en-US" altLang="en-US" sz="1814"/>
              <a:t>In this case the transaction can never be committed.</a:t>
            </a:r>
          </a:p>
          <a:p>
            <a:r>
              <a:rPr lang="en-US" altLang="en-US" sz="1814"/>
              <a:t>If commit is allowed without updating the bottom replica then system will be in inconsistent state, since the other users may still be able to access bottom node although the coordinator can not.</a:t>
            </a:r>
          </a:p>
        </p:txBody>
      </p:sp>
      <p:sp>
        <p:nvSpPr>
          <p:cNvPr id="24580" name="Oval 5">
            <a:extLst>
              <a:ext uri="{FF2B5EF4-FFF2-40B4-BE49-F238E27FC236}">
                <a16:creationId xmlns:a16="http://schemas.microsoft.com/office/drawing/2014/main" id="{163B4218-6176-C6A3-E9CB-DA88A69BA5F5}"/>
              </a:ext>
            </a:extLst>
          </p:cNvPr>
          <p:cNvSpPr>
            <a:spLocks noChangeArrowheads="1"/>
          </p:cNvSpPr>
          <p:nvPr/>
        </p:nvSpPr>
        <p:spPr bwMode="auto">
          <a:xfrm>
            <a:off x="5180065" y="5404889"/>
            <a:ext cx="1110356" cy="980743"/>
          </a:xfrm>
          <a:prstGeom prst="ellipse">
            <a:avLst/>
          </a:prstGeom>
          <a:solidFill>
            <a:srgbClr val="FFFFFF"/>
          </a:solidFill>
          <a:ln w="9525">
            <a:solidFill>
              <a:schemeClr val="tx1"/>
            </a:solidFill>
            <a:round/>
            <a:headEnd/>
            <a:tailEnd/>
          </a:ln>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24581" name="Oval 6">
            <a:extLst>
              <a:ext uri="{FF2B5EF4-FFF2-40B4-BE49-F238E27FC236}">
                <a16:creationId xmlns:a16="http://schemas.microsoft.com/office/drawing/2014/main" id="{9803A752-5181-DA03-CB5D-8387DF7E98EA}"/>
              </a:ext>
            </a:extLst>
          </p:cNvPr>
          <p:cNvSpPr>
            <a:spLocks noChangeArrowheads="1"/>
          </p:cNvSpPr>
          <p:nvPr/>
        </p:nvSpPr>
        <p:spPr bwMode="auto">
          <a:xfrm>
            <a:off x="5246312" y="3184176"/>
            <a:ext cx="1175163" cy="1045550"/>
          </a:xfrm>
          <a:prstGeom prst="ellipse">
            <a:avLst/>
          </a:prstGeom>
          <a:solidFill>
            <a:srgbClr val="FFFFFF"/>
          </a:solidFill>
          <a:ln w="9525">
            <a:solidFill>
              <a:schemeClr val="tx1"/>
            </a:solidFill>
            <a:round/>
            <a:headEnd/>
            <a:tailEnd/>
          </a:ln>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24582" name="Oval 7">
            <a:extLst>
              <a:ext uri="{FF2B5EF4-FFF2-40B4-BE49-F238E27FC236}">
                <a16:creationId xmlns:a16="http://schemas.microsoft.com/office/drawing/2014/main" id="{701C362A-CB41-CFB0-4B99-4EEE4140E3E2}"/>
              </a:ext>
            </a:extLst>
          </p:cNvPr>
          <p:cNvSpPr>
            <a:spLocks noChangeArrowheads="1"/>
          </p:cNvSpPr>
          <p:nvPr/>
        </p:nvSpPr>
        <p:spPr bwMode="auto">
          <a:xfrm>
            <a:off x="7793939" y="3902811"/>
            <a:ext cx="1175163" cy="104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7" name="Rectangle 6">
            <a:extLst>
              <a:ext uri="{FF2B5EF4-FFF2-40B4-BE49-F238E27FC236}">
                <a16:creationId xmlns:a16="http://schemas.microsoft.com/office/drawing/2014/main" id="{927FF0F8-2601-8FCD-C78A-8826F3C6C35A}"/>
              </a:ext>
            </a:extLst>
          </p:cNvPr>
          <p:cNvSpPr>
            <a:spLocks noChangeArrowheads="1"/>
          </p:cNvSpPr>
          <p:nvPr/>
        </p:nvSpPr>
        <p:spPr bwMode="auto">
          <a:xfrm>
            <a:off x="4527676" y="4164918"/>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
        <p:nvSpPr>
          <p:cNvPr id="8" name="Rectangle 7">
            <a:extLst>
              <a:ext uri="{FF2B5EF4-FFF2-40B4-BE49-F238E27FC236}">
                <a16:creationId xmlns:a16="http://schemas.microsoft.com/office/drawing/2014/main" id="{A3109720-A9F2-32A2-23B7-8E2DAE48E286}"/>
              </a:ext>
            </a:extLst>
          </p:cNvPr>
          <p:cNvSpPr>
            <a:spLocks noChangeArrowheads="1"/>
          </p:cNvSpPr>
          <p:nvPr/>
        </p:nvSpPr>
        <p:spPr bwMode="auto">
          <a:xfrm>
            <a:off x="7204917" y="5079414"/>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
        <p:nvSpPr>
          <p:cNvPr id="9" name="Oval 8">
            <a:extLst>
              <a:ext uri="{FF2B5EF4-FFF2-40B4-BE49-F238E27FC236}">
                <a16:creationId xmlns:a16="http://schemas.microsoft.com/office/drawing/2014/main" id="{F33BF26E-6F38-E803-665B-BBBDC7A20E02}"/>
              </a:ext>
            </a:extLst>
          </p:cNvPr>
          <p:cNvSpPr/>
          <p:nvPr/>
        </p:nvSpPr>
        <p:spPr bwMode="auto">
          <a:xfrm>
            <a:off x="2109663" y="4425586"/>
            <a:ext cx="784882" cy="71863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82901" tIns="41450" rIns="82901" bIns="41450"/>
          <a:lstStyle/>
          <a:p>
            <a:pPr>
              <a:defRPr/>
            </a:pPr>
            <a:endParaRPr lang="en-US" sz="1633">
              <a:ea typeface="MS PGothic" charset="0"/>
              <a:cs typeface="MS PGothic" charset="0"/>
            </a:endParaRPr>
          </a:p>
        </p:txBody>
      </p:sp>
      <p:cxnSp>
        <p:nvCxnSpPr>
          <p:cNvPr id="24586" name="Straight Arrow Connector 13">
            <a:extLst>
              <a:ext uri="{FF2B5EF4-FFF2-40B4-BE49-F238E27FC236}">
                <a16:creationId xmlns:a16="http://schemas.microsoft.com/office/drawing/2014/main" id="{4FA86C47-A20F-836E-A68A-847B82D6C939}"/>
              </a:ext>
            </a:extLst>
          </p:cNvPr>
          <p:cNvCxnSpPr>
            <a:cxnSpLocks noChangeShapeType="1"/>
          </p:cNvCxnSpPr>
          <p:nvPr/>
        </p:nvCxnSpPr>
        <p:spPr bwMode="auto">
          <a:xfrm flipV="1">
            <a:off x="2959352" y="3969057"/>
            <a:ext cx="1895239" cy="52133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87" name="Straight Arrow Connector 15">
            <a:extLst>
              <a:ext uri="{FF2B5EF4-FFF2-40B4-BE49-F238E27FC236}">
                <a16:creationId xmlns:a16="http://schemas.microsoft.com/office/drawing/2014/main" id="{5E2BF472-B476-067B-14F8-68612A600A58}"/>
              </a:ext>
            </a:extLst>
          </p:cNvPr>
          <p:cNvCxnSpPr>
            <a:cxnSpLocks noChangeShapeType="1"/>
          </p:cNvCxnSpPr>
          <p:nvPr/>
        </p:nvCxnSpPr>
        <p:spPr bwMode="auto">
          <a:xfrm>
            <a:off x="3090405" y="4883554"/>
            <a:ext cx="4768341" cy="6480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88" name="Straight Arrow Connector 17">
            <a:extLst>
              <a:ext uri="{FF2B5EF4-FFF2-40B4-BE49-F238E27FC236}">
                <a16:creationId xmlns:a16="http://schemas.microsoft.com/office/drawing/2014/main" id="{82723E8C-B1D0-6C36-C127-3279E0C73D14}"/>
              </a:ext>
            </a:extLst>
          </p:cNvPr>
          <p:cNvCxnSpPr>
            <a:cxnSpLocks noChangeShapeType="1"/>
          </p:cNvCxnSpPr>
          <p:nvPr/>
        </p:nvCxnSpPr>
        <p:spPr bwMode="auto">
          <a:xfrm>
            <a:off x="2894544" y="5209028"/>
            <a:ext cx="2155907" cy="5890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AC109E4F-78F2-1721-1701-09E029F78CB5}"/>
              </a:ext>
            </a:extLst>
          </p:cNvPr>
          <p:cNvSpPr>
            <a:spLocks noChangeArrowheads="1"/>
          </p:cNvSpPr>
          <p:nvPr/>
        </p:nvSpPr>
        <p:spPr bwMode="auto">
          <a:xfrm>
            <a:off x="4461429" y="4490392"/>
            <a:ext cx="2979088"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“Going home for dinner”</a:t>
            </a:r>
          </a:p>
        </p:txBody>
      </p:sp>
      <p:sp>
        <p:nvSpPr>
          <p:cNvPr id="14" name="Rectangle 13">
            <a:extLst>
              <a:ext uri="{FF2B5EF4-FFF2-40B4-BE49-F238E27FC236}">
                <a16:creationId xmlns:a16="http://schemas.microsoft.com/office/drawing/2014/main" id="{C32C4F10-BF0F-D95A-D39B-2924FB7ED7EB}"/>
              </a:ext>
            </a:extLst>
          </p:cNvPr>
          <p:cNvSpPr>
            <a:spLocks noChangeArrowheads="1"/>
          </p:cNvSpPr>
          <p:nvPr/>
        </p:nvSpPr>
        <p:spPr bwMode="auto">
          <a:xfrm>
            <a:off x="7271164" y="5471136"/>
            <a:ext cx="2979088"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“Going home for dinner”</a:t>
            </a:r>
          </a:p>
        </p:txBody>
      </p:sp>
      <p:sp>
        <p:nvSpPr>
          <p:cNvPr id="15" name="TextBox 14">
            <a:extLst>
              <a:ext uri="{FF2B5EF4-FFF2-40B4-BE49-F238E27FC236}">
                <a16:creationId xmlns:a16="http://schemas.microsoft.com/office/drawing/2014/main" id="{41BA4180-6DF3-02E0-56A0-592450A3AD4E}"/>
              </a:ext>
            </a:extLst>
          </p:cNvPr>
          <p:cNvSpPr txBox="1">
            <a:spLocks noChangeArrowheads="1"/>
          </p:cNvSpPr>
          <p:nvPr/>
        </p:nvSpPr>
        <p:spPr bwMode="auto">
          <a:xfrm>
            <a:off x="3024158" y="3838004"/>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16" name="TextBox 15">
            <a:extLst>
              <a:ext uri="{FF2B5EF4-FFF2-40B4-BE49-F238E27FC236}">
                <a16:creationId xmlns:a16="http://schemas.microsoft.com/office/drawing/2014/main" id="{A15B0B70-2401-88C6-40B5-00839F137D6D}"/>
              </a:ext>
            </a:extLst>
          </p:cNvPr>
          <p:cNvSpPr txBox="1">
            <a:spLocks noChangeArrowheads="1"/>
          </p:cNvSpPr>
          <p:nvPr/>
        </p:nvSpPr>
        <p:spPr bwMode="auto">
          <a:xfrm>
            <a:off x="3221459" y="4360778"/>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17" name="TextBox 16">
            <a:extLst>
              <a:ext uri="{FF2B5EF4-FFF2-40B4-BE49-F238E27FC236}">
                <a16:creationId xmlns:a16="http://schemas.microsoft.com/office/drawing/2014/main" id="{0E6423D5-F43D-496E-D292-A6CB53250C97}"/>
              </a:ext>
            </a:extLst>
          </p:cNvPr>
          <p:cNvSpPr txBox="1">
            <a:spLocks noChangeArrowheads="1"/>
          </p:cNvSpPr>
          <p:nvPr/>
        </p:nvSpPr>
        <p:spPr bwMode="auto">
          <a:xfrm>
            <a:off x="2502823" y="5406328"/>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18" name="TextBox 17">
            <a:extLst>
              <a:ext uri="{FF2B5EF4-FFF2-40B4-BE49-F238E27FC236}">
                <a16:creationId xmlns:a16="http://schemas.microsoft.com/office/drawing/2014/main" id="{8F48E2ED-F844-03C3-44E4-65E4BC6E4032}"/>
              </a:ext>
            </a:extLst>
          </p:cNvPr>
          <p:cNvSpPr txBox="1">
            <a:spLocks noChangeArrowheads="1"/>
          </p:cNvSpPr>
          <p:nvPr/>
        </p:nvSpPr>
        <p:spPr bwMode="auto">
          <a:xfrm>
            <a:off x="4265568" y="3511089"/>
            <a:ext cx="1004189"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success</a:t>
            </a:r>
          </a:p>
        </p:txBody>
      </p:sp>
      <p:sp>
        <p:nvSpPr>
          <p:cNvPr id="19" name="TextBox 18">
            <a:extLst>
              <a:ext uri="{FF2B5EF4-FFF2-40B4-BE49-F238E27FC236}">
                <a16:creationId xmlns:a16="http://schemas.microsoft.com/office/drawing/2014/main" id="{CF974E00-C471-B311-53C1-A9E12D94CB08}"/>
              </a:ext>
            </a:extLst>
          </p:cNvPr>
          <p:cNvSpPr txBox="1">
            <a:spLocks noChangeArrowheads="1"/>
          </p:cNvSpPr>
          <p:nvPr/>
        </p:nvSpPr>
        <p:spPr bwMode="auto">
          <a:xfrm>
            <a:off x="6160807" y="4948360"/>
            <a:ext cx="1004189"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success</a:t>
            </a:r>
          </a:p>
        </p:txBody>
      </p:sp>
      <p:cxnSp>
        <p:nvCxnSpPr>
          <p:cNvPr id="24596" name="Straight Connector 21">
            <a:extLst>
              <a:ext uri="{FF2B5EF4-FFF2-40B4-BE49-F238E27FC236}">
                <a16:creationId xmlns:a16="http://schemas.microsoft.com/office/drawing/2014/main" id="{57380F3B-D636-5A76-57C1-8780826CC078}"/>
              </a:ext>
            </a:extLst>
          </p:cNvPr>
          <p:cNvCxnSpPr>
            <a:cxnSpLocks noChangeShapeType="1"/>
          </p:cNvCxnSpPr>
          <p:nvPr/>
        </p:nvCxnSpPr>
        <p:spPr bwMode="auto">
          <a:xfrm>
            <a:off x="3744234" y="5210467"/>
            <a:ext cx="391721" cy="58758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24597" name="Straight Connector 24">
            <a:extLst>
              <a:ext uri="{FF2B5EF4-FFF2-40B4-BE49-F238E27FC236}">
                <a16:creationId xmlns:a16="http://schemas.microsoft.com/office/drawing/2014/main" id="{6D56B148-5C99-BF72-A7E5-F0042C585AFF}"/>
              </a:ext>
            </a:extLst>
          </p:cNvPr>
          <p:cNvCxnSpPr>
            <a:cxnSpLocks noChangeShapeType="1"/>
          </p:cNvCxnSpPr>
          <p:nvPr/>
        </p:nvCxnSpPr>
        <p:spPr bwMode="auto">
          <a:xfrm flipH="1">
            <a:off x="3613181" y="5275275"/>
            <a:ext cx="531415" cy="39316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A4C67233-7241-1ACD-4485-D5F14B62FC06}"/>
              </a:ext>
            </a:extLst>
          </p:cNvPr>
          <p:cNvSpPr txBox="1">
            <a:spLocks noChangeArrowheads="1"/>
          </p:cNvSpPr>
          <p:nvPr/>
        </p:nvSpPr>
        <p:spPr bwMode="auto">
          <a:xfrm>
            <a:off x="2569071" y="5927663"/>
            <a:ext cx="2676121"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Network is partitioned</a:t>
            </a:r>
          </a:p>
        </p:txBody>
      </p:sp>
      <p:sp>
        <p:nvSpPr>
          <p:cNvPr id="29" name="Rectangle 28">
            <a:extLst>
              <a:ext uri="{FF2B5EF4-FFF2-40B4-BE49-F238E27FC236}">
                <a16:creationId xmlns:a16="http://schemas.microsoft.com/office/drawing/2014/main" id="{2A68D7B4-1C27-656B-F57A-107FA85DE723}"/>
              </a:ext>
            </a:extLst>
          </p:cNvPr>
          <p:cNvSpPr>
            <a:spLocks noChangeArrowheads="1"/>
          </p:cNvSpPr>
          <p:nvPr/>
        </p:nvSpPr>
        <p:spPr bwMode="auto">
          <a:xfrm>
            <a:off x="4593923" y="6450438"/>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15" grpId="0"/>
      <p:bldP spid="16" grpId="0"/>
      <p:bldP spid="17" grpId="0"/>
      <p:bldP spid="18" grpId="0"/>
      <p:bldP spid="19"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6D7DFF9-4645-44D3-E7F2-09072916153B}"/>
              </a:ext>
            </a:extLst>
          </p:cNvPr>
          <p:cNvSpPr>
            <a:spLocks noGrp="1" noChangeArrowheads="1"/>
          </p:cNvSpPr>
          <p:nvPr>
            <p:ph type="title"/>
          </p:nvPr>
        </p:nvSpPr>
        <p:spPr>
          <a:xfrm>
            <a:off x="2175910" y="620706"/>
            <a:ext cx="8141174" cy="691273"/>
          </a:xfrm>
        </p:spPr>
        <p:txBody>
          <a:bodyPr>
            <a:normAutofit fontScale="90000"/>
          </a:bodyPr>
          <a:lstStyle/>
          <a:p>
            <a:r>
              <a:rPr lang="en-US" altLang="en-US"/>
              <a:t>CAP Theorem </a:t>
            </a:r>
          </a:p>
        </p:txBody>
      </p:sp>
      <p:sp>
        <p:nvSpPr>
          <p:cNvPr id="2" name="Content Placeholder 2">
            <a:extLst>
              <a:ext uri="{FF2B5EF4-FFF2-40B4-BE49-F238E27FC236}">
                <a16:creationId xmlns:a16="http://schemas.microsoft.com/office/drawing/2014/main" id="{B7C0D58B-2410-7735-AF30-1505B9EF86AD}"/>
              </a:ext>
            </a:extLst>
          </p:cNvPr>
          <p:cNvSpPr>
            <a:spLocks noGrp="1" noChangeArrowheads="1"/>
          </p:cNvSpPr>
          <p:nvPr>
            <p:ph idx="1"/>
          </p:nvPr>
        </p:nvSpPr>
        <p:spPr>
          <a:xfrm>
            <a:off x="1719382" y="1600009"/>
            <a:ext cx="8639467" cy="4922437"/>
          </a:xfrm>
        </p:spPr>
        <p:txBody>
          <a:bodyPr>
            <a:normAutofit lnSpcReduction="10000"/>
          </a:bodyPr>
          <a:lstStyle/>
          <a:p>
            <a:r>
              <a:rPr lang="en-US" altLang="en-US" sz="1814"/>
              <a:t>No system can achieve all three of the following at the same time.</a:t>
            </a:r>
          </a:p>
          <a:p>
            <a:pPr lvl="1"/>
            <a:r>
              <a:rPr lang="en-US" altLang="en-US" sz="1814">
                <a:solidFill>
                  <a:srgbClr val="FF0000"/>
                </a:solidFill>
              </a:rPr>
              <a:t>C</a:t>
            </a:r>
            <a:r>
              <a:rPr lang="en-US" altLang="en-US" sz="1814"/>
              <a:t>onsistency</a:t>
            </a:r>
          </a:p>
          <a:p>
            <a:pPr lvl="2"/>
            <a:r>
              <a:rPr lang="en-US" altLang="en-US" sz="1814"/>
              <a:t>Do all the applications see all the same data?</a:t>
            </a:r>
          </a:p>
          <a:p>
            <a:pPr lvl="1"/>
            <a:r>
              <a:rPr lang="en-US" altLang="en-US" sz="1814">
                <a:solidFill>
                  <a:srgbClr val="FF0000"/>
                </a:solidFill>
              </a:rPr>
              <a:t>A</a:t>
            </a:r>
            <a:r>
              <a:rPr lang="en-US" altLang="en-US" sz="1814"/>
              <a:t>vailability</a:t>
            </a:r>
          </a:p>
          <a:p>
            <a:pPr lvl="2"/>
            <a:r>
              <a:rPr lang="en-US" altLang="en-US" sz="1814"/>
              <a:t>Can I interact with the system in the presence of failure?</a:t>
            </a:r>
          </a:p>
          <a:p>
            <a:pPr lvl="2"/>
            <a:r>
              <a:rPr lang="en-US" altLang="en-US" sz="1814"/>
              <a:t>For example if I have three replicas and one of them is down can I use one of the other two?</a:t>
            </a:r>
          </a:p>
          <a:p>
            <a:pPr lvl="1"/>
            <a:r>
              <a:rPr lang="en-US" altLang="en-US" sz="1814">
                <a:solidFill>
                  <a:srgbClr val="FF0000"/>
                </a:solidFill>
              </a:rPr>
              <a:t>P</a:t>
            </a:r>
            <a:r>
              <a:rPr lang="en-US" altLang="en-US" sz="1814"/>
              <a:t>artitioning</a:t>
            </a:r>
          </a:p>
          <a:p>
            <a:pPr lvl="2"/>
            <a:r>
              <a:rPr lang="en-US" altLang="en-US" sz="1814"/>
              <a:t>If two sections of your system cannot talk to each other, can they make forward progress on their own?</a:t>
            </a:r>
          </a:p>
          <a:p>
            <a:pPr lvl="3"/>
            <a:r>
              <a:rPr lang="en-US" altLang="en-US" sz="1814"/>
              <a:t>If not, you sacrifice Availability</a:t>
            </a:r>
          </a:p>
          <a:p>
            <a:pPr lvl="4"/>
            <a:r>
              <a:rPr lang="en-US" altLang="en-US" sz="1814"/>
              <a:t>System needs to stop and wait for partitioning to end and then make themselves consistent and then will become available again</a:t>
            </a:r>
          </a:p>
          <a:p>
            <a:pPr lvl="3"/>
            <a:r>
              <a:rPr lang="en-US" altLang="en-US" sz="1814"/>
              <a:t>If so, you might have to sacrifice Consistency – can’t have everything</a:t>
            </a:r>
          </a:p>
          <a:p>
            <a:pPr lvl="1"/>
            <a:r>
              <a:rPr lang="en-US" altLang="en-US" sz="1814"/>
              <a:t>Conventional databases assume no partitioning – clusters were assumed to be small and local</a:t>
            </a:r>
          </a:p>
          <a:p>
            <a:pPr lvl="1"/>
            <a:r>
              <a:rPr lang="en-US" altLang="en-US" sz="1814"/>
              <a:t>NoSQL systems typically sacrifice consistency to achieve availability in the face of partitioning.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6C507C0-3AE9-56EE-853A-223FCD40786F}"/>
              </a:ext>
            </a:extLst>
          </p:cNvPr>
          <p:cNvSpPr>
            <a:spLocks noGrp="1" noChangeArrowheads="1"/>
          </p:cNvSpPr>
          <p:nvPr>
            <p:ph type="title"/>
          </p:nvPr>
        </p:nvSpPr>
        <p:spPr>
          <a:xfrm>
            <a:off x="2111102" y="554459"/>
            <a:ext cx="8141175" cy="691273"/>
          </a:xfrm>
        </p:spPr>
        <p:txBody>
          <a:bodyPr/>
          <a:lstStyle/>
          <a:p>
            <a:r>
              <a:rPr lang="en-US" altLang="en-US" sz="3266"/>
              <a:t>HStore solution</a:t>
            </a:r>
          </a:p>
        </p:txBody>
      </p:sp>
      <p:sp>
        <p:nvSpPr>
          <p:cNvPr id="2" name="Content Placeholder 2">
            <a:extLst>
              <a:ext uri="{FF2B5EF4-FFF2-40B4-BE49-F238E27FC236}">
                <a16:creationId xmlns:a16="http://schemas.microsoft.com/office/drawing/2014/main" id="{F8AD70E4-D828-AEE1-7D91-C0ABB9356EB6}"/>
              </a:ext>
            </a:extLst>
          </p:cNvPr>
          <p:cNvSpPr>
            <a:spLocks noGrp="1" noChangeArrowheads="1"/>
          </p:cNvSpPr>
          <p:nvPr>
            <p:ph idx="1"/>
          </p:nvPr>
        </p:nvSpPr>
        <p:spPr>
          <a:xfrm>
            <a:off x="1719382" y="1077234"/>
            <a:ext cx="8639467" cy="4922437"/>
          </a:xfrm>
        </p:spPr>
        <p:txBody>
          <a:bodyPr>
            <a:normAutofit fontScale="92500" lnSpcReduction="10000"/>
          </a:bodyPr>
          <a:lstStyle/>
          <a:p>
            <a:r>
              <a:rPr lang="en-US" altLang="en-US" sz="2177"/>
              <a:t>Fairly recently database researchers figured out that if you partition the data intelligently across the servers, you can isolate 99% of the transactions to just one machine.</a:t>
            </a:r>
          </a:p>
          <a:p>
            <a:pPr lvl="1"/>
            <a:r>
              <a:rPr lang="en-US" altLang="en-US" sz="2177"/>
              <a:t>They found this case to be true in many real world examples.</a:t>
            </a:r>
          </a:p>
          <a:p>
            <a:r>
              <a:rPr lang="en-US" altLang="en-US" sz="2177"/>
              <a:t>This means that 99% of  transactions do not need to span multiple servers and therefore there is no need for two phase commit in 99% of the cases.</a:t>
            </a:r>
          </a:p>
          <a:p>
            <a:r>
              <a:rPr lang="en-US" altLang="en-US" sz="2177"/>
              <a:t>This work gave rise to HStore.</a:t>
            </a:r>
          </a:p>
          <a:p>
            <a:r>
              <a:rPr lang="en-US" altLang="en-US" sz="2177"/>
              <a:t>HStore is a </a:t>
            </a:r>
            <a:r>
              <a:rPr lang="en-US" altLang="en-US" sz="2177">
                <a:solidFill>
                  <a:srgbClr val="FF0000"/>
                </a:solidFill>
              </a:rPr>
              <a:t>full transactional </a:t>
            </a:r>
            <a:r>
              <a:rPr lang="en-US" altLang="en-US" sz="2177"/>
              <a:t>parallel relational database.</a:t>
            </a:r>
          </a:p>
          <a:p>
            <a:r>
              <a:rPr lang="en-US" altLang="en-US" sz="2177"/>
              <a:t>HStore also stores </a:t>
            </a:r>
            <a:r>
              <a:rPr lang="en-US" altLang="en-US" sz="2177">
                <a:solidFill>
                  <a:srgbClr val="FF0000"/>
                </a:solidFill>
              </a:rPr>
              <a:t>all the data in memory </a:t>
            </a:r>
            <a:r>
              <a:rPr lang="en-US" altLang="en-US" sz="2177"/>
              <a:t>to make it even faster.</a:t>
            </a:r>
          </a:p>
          <a:p>
            <a:r>
              <a:rPr lang="en-US" altLang="en-US" sz="2177"/>
              <a:t>The work is published here:</a:t>
            </a:r>
          </a:p>
          <a:p>
            <a:pPr lvl="1"/>
            <a:r>
              <a:rPr lang="en-US" altLang="en-US" sz="2177"/>
              <a:t>R. Kallman, H. Kimura, et al., </a:t>
            </a:r>
            <a:r>
              <a:rPr lang="en-US" altLang="en-US" sz="2177" i="1"/>
              <a:t>H-Store: a High Performance, Distributed Main Memory Transaction Processing System</a:t>
            </a:r>
            <a:r>
              <a:rPr lang="en-US" altLang="en-US" sz="2177"/>
              <a:t>, VLDB, 2008.</a:t>
            </a:r>
          </a:p>
          <a:p>
            <a:r>
              <a:rPr lang="en-US" altLang="en-US" sz="2177"/>
              <a:t>However, HStore is not designed to parallelize across thousands of machines, but can work across tens of machines, maybe even one hundred.</a:t>
            </a:r>
          </a:p>
          <a:p>
            <a:r>
              <a:rPr lang="en-US" altLang="en-US" sz="2177"/>
              <a:t>HStore is open 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1CC95F4-FE6A-FC9A-B625-EF7C34101450}"/>
              </a:ext>
            </a:extLst>
          </p:cNvPr>
          <p:cNvSpPr>
            <a:spLocks noGrp="1" noChangeArrowheads="1"/>
          </p:cNvSpPr>
          <p:nvPr>
            <p:ph type="title"/>
          </p:nvPr>
        </p:nvSpPr>
        <p:spPr/>
        <p:txBody>
          <a:bodyPr/>
          <a:lstStyle/>
          <a:p>
            <a:r>
              <a:rPr lang="en-US" altLang="en-US"/>
              <a:t>NoSQL solution: Eventual Consistency</a:t>
            </a:r>
          </a:p>
        </p:txBody>
      </p:sp>
      <p:sp>
        <p:nvSpPr>
          <p:cNvPr id="2" name="Content Placeholder 2">
            <a:extLst>
              <a:ext uri="{FF2B5EF4-FFF2-40B4-BE49-F238E27FC236}">
                <a16:creationId xmlns:a16="http://schemas.microsoft.com/office/drawing/2014/main" id="{F3FCBE70-F239-E46D-9704-60A14FD008DA}"/>
              </a:ext>
            </a:extLst>
          </p:cNvPr>
          <p:cNvSpPr>
            <a:spLocks noGrp="1" noChangeArrowheads="1"/>
          </p:cNvSpPr>
          <p:nvPr>
            <p:ph idx="1"/>
          </p:nvPr>
        </p:nvSpPr>
        <p:spPr/>
        <p:txBody>
          <a:bodyPr/>
          <a:lstStyle/>
          <a:p>
            <a:r>
              <a:rPr lang="en-US" altLang="zh-CN" sz="2177">
                <a:latin typeface="Tahoma" panose="020B0604030504040204" pitchFamily="34" charset="0"/>
                <a:ea typeface="SimSun" panose="02010600030101010101" pitchFamily="2" charset="-122"/>
              </a:rPr>
              <a:t>If </a:t>
            </a:r>
            <a:r>
              <a:rPr lang="en-US" altLang="zh-CN" sz="2177">
                <a:solidFill>
                  <a:schemeClr val="tx2"/>
                </a:solidFill>
                <a:latin typeface="Tahoma" panose="020B0604030504040204" pitchFamily="34" charset="0"/>
                <a:ea typeface="SimSun" panose="02010600030101010101" pitchFamily="2" charset="-122"/>
              </a:rPr>
              <a:t>no updates</a:t>
            </a:r>
            <a:r>
              <a:rPr lang="en-US" altLang="zh-CN" sz="2177">
                <a:latin typeface="Tahoma" panose="020B0604030504040204" pitchFamily="34" charset="0"/>
                <a:ea typeface="SimSun" panose="02010600030101010101" pitchFamily="2" charset="-122"/>
              </a:rPr>
              <a:t> take place for a long enough time period, all replicas will </a:t>
            </a:r>
            <a:r>
              <a:rPr lang="en-US" altLang="zh-CN" sz="2177">
                <a:solidFill>
                  <a:schemeClr val="tx2"/>
                </a:solidFill>
                <a:latin typeface="Tahoma" panose="020B0604030504040204" pitchFamily="34" charset="0"/>
                <a:ea typeface="SimSun" panose="02010600030101010101" pitchFamily="2" charset="-122"/>
              </a:rPr>
              <a:t>gradually</a:t>
            </a:r>
            <a:r>
              <a:rPr lang="en-US" altLang="zh-CN" sz="2177">
                <a:latin typeface="Tahoma" panose="020B0604030504040204" pitchFamily="34" charset="0"/>
                <a:ea typeface="SimSun" panose="02010600030101010101" pitchFamily="2" charset="-122"/>
              </a:rPr>
              <a:t> (i.e., eventually) become consistent.</a:t>
            </a:r>
          </a:p>
          <a:p>
            <a:r>
              <a:rPr lang="en-US" altLang="zh-CN" sz="2177">
                <a:latin typeface="Tahoma" panose="020B0604030504040204" pitchFamily="34" charset="0"/>
                <a:ea typeface="SimSun" panose="02010600030101010101" pitchFamily="2" charset="-122"/>
              </a:rPr>
              <a:t>Once an update command is issued there is no need to wait for confirmation of the update.</a:t>
            </a:r>
          </a:p>
          <a:p>
            <a:pPr lvl="1"/>
            <a:r>
              <a:rPr lang="en-US" altLang="zh-CN" sz="2177">
                <a:latin typeface="Tahoma" panose="020B0604030504040204" pitchFamily="34" charset="0"/>
                <a:ea typeface="SimSun" panose="02010600030101010101" pitchFamily="2" charset="-122"/>
              </a:rPr>
              <a:t>Allows millions of updates per second.</a:t>
            </a:r>
          </a:p>
          <a:p>
            <a:r>
              <a:rPr lang="en-US" altLang="zh-CN" sz="2177">
                <a:latin typeface="Tahoma" panose="020B0604030504040204" pitchFamily="34" charset="0"/>
                <a:ea typeface="SimSun" panose="02010600030101010101" pitchFamily="2" charset="-122"/>
              </a:rPr>
              <a:t>Whether eventual consistency is good enough depends on application. For example:</a:t>
            </a:r>
          </a:p>
          <a:p>
            <a:pPr lvl="1"/>
            <a:r>
              <a:rPr lang="en-US" altLang="zh-CN" sz="2177">
                <a:latin typeface="Tahoma" panose="020B0604030504040204" pitchFamily="34" charset="0"/>
                <a:ea typeface="SimSun" panose="02010600030101010101" pitchFamily="2" charset="-122"/>
              </a:rPr>
              <a:t>Maybe it is OK for one person to see your old status and another to see the new status if on average all status updates will be fully replicated in 5 minutes.</a:t>
            </a:r>
          </a:p>
          <a:p>
            <a:pPr lvl="1"/>
            <a:r>
              <a:rPr lang="en-US" altLang="zh-CN" sz="2177">
                <a:latin typeface="Tahoma" panose="020B0604030504040204" pitchFamily="34" charset="0"/>
                <a:ea typeface="SimSun" panose="02010600030101010101" pitchFamily="2" charset="-122"/>
              </a:rPr>
              <a:t>If I post an item for auction on Ebay. Maybe some of the users do not see the posted item until 5 minutes later but others see it straight away.</a:t>
            </a:r>
          </a:p>
          <a:p>
            <a:pPr lvl="2"/>
            <a:r>
              <a:rPr lang="en-US" altLang="zh-CN" sz="2177">
                <a:latin typeface="Tahoma" panose="020B0604030504040204" pitchFamily="34" charset="0"/>
                <a:ea typeface="SimSun" panose="02010600030101010101" pitchFamily="2" charset="-122"/>
              </a:rPr>
              <a:t>This is probably good enough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79E233E-3EF1-E7C6-7496-038E86BB3916}"/>
              </a:ext>
            </a:extLst>
          </p:cNvPr>
          <p:cNvSpPr>
            <a:spLocks noGrp="1" noChangeArrowheads="1"/>
          </p:cNvSpPr>
          <p:nvPr>
            <p:ph type="title"/>
          </p:nvPr>
        </p:nvSpPr>
        <p:spPr>
          <a:xfrm>
            <a:off x="1719381" y="685512"/>
            <a:ext cx="8753239" cy="691273"/>
          </a:xfrm>
        </p:spPr>
        <p:txBody>
          <a:bodyPr/>
          <a:lstStyle/>
          <a:p>
            <a:r>
              <a:rPr lang="en-US" altLang="en-US" sz="2903"/>
              <a:t>Consistency models supported by NoSQL systems</a:t>
            </a:r>
          </a:p>
        </p:txBody>
      </p:sp>
      <p:sp>
        <p:nvSpPr>
          <p:cNvPr id="2" name="Content Placeholder 2">
            <a:extLst>
              <a:ext uri="{FF2B5EF4-FFF2-40B4-BE49-F238E27FC236}">
                <a16:creationId xmlns:a16="http://schemas.microsoft.com/office/drawing/2014/main" id="{4034E9CE-A5A9-D3F5-95D8-7A5D7C7F09BC}"/>
              </a:ext>
            </a:extLst>
          </p:cNvPr>
          <p:cNvSpPr>
            <a:spLocks noGrp="1" noChangeArrowheads="1"/>
          </p:cNvSpPr>
          <p:nvPr>
            <p:ph idx="1"/>
          </p:nvPr>
        </p:nvSpPr>
        <p:spPr>
          <a:xfrm>
            <a:off x="6487722" y="1731063"/>
            <a:ext cx="3984898" cy="4899394"/>
          </a:xfrm>
        </p:spPr>
        <p:txBody>
          <a:bodyPr>
            <a:normAutofit lnSpcReduction="10000"/>
          </a:bodyPr>
          <a:lstStyle/>
          <a:p>
            <a:r>
              <a:rPr lang="en-US" altLang="en-US" sz="1814"/>
              <a:t>EC: eventual consistency</a:t>
            </a:r>
          </a:p>
          <a:p>
            <a:r>
              <a:rPr lang="en-US" altLang="en-US" sz="1814"/>
              <a:t>Record: Atomic record updates</a:t>
            </a:r>
          </a:p>
          <a:p>
            <a:pPr lvl="1"/>
            <a:r>
              <a:rPr lang="en-US" altLang="en-US" sz="1814"/>
              <a:t>Changes to fields in a record either all occur or none occurs.</a:t>
            </a:r>
          </a:p>
          <a:p>
            <a:r>
              <a:rPr lang="en-US" altLang="en-US" sz="1814"/>
              <a:t>EC and record means eventual consistency at the record level.</a:t>
            </a:r>
          </a:p>
          <a:p>
            <a:r>
              <a:rPr lang="en-US" altLang="en-US" sz="1814"/>
              <a:t>Entity groups</a:t>
            </a:r>
          </a:p>
          <a:p>
            <a:pPr lvl="1"/>
            <a:r>
              <a:rPr lang="en-US" altLang="en-US" sz="1814"/>
              <a:t>Changes to a group of nested objects either all occurs or none occurs.</a:t>
            </a:r>
          </a:p>
          <a:p>
            <a:r>
              <a:rPr lang="en-US" altLang="en-US" sz="1814"/>
              <a:t>Full transaction support</a:t>
            </a:r>
          </a:p>
          <a:p>
            <a:pPr lvl="1"/>
            <a:r>
              <a:rPr lang="en-US" altLang="en-US" sz="1814"/>
              <a:t>Can change any combination of objects within a transaction. Full ACID support</a:t>
            </a:r>
          </a:p>
          <a:p>
            <a:r>
              <a:rPr lang="en-US" altLang="en-US" sz="1814"/>
              <a:t>As you can see unlike traditional relational databases NoSQL supports all different types of consistency.</a:t>
            </a:r>
          </a:p>
        </p:txBody>
      </p:sp>
      <p:graphicFrame>
        <p:nvGraphicFramePr>
          <p:cNvPr id="4" name="Table 3">
            <a:extLst>
              <a:ext uri="{FF2B5EF4-FFF2-40B4-BE49-F238E27FC236}">
                <a16:creationId xmlns:a16="http://schemas.microsoft.com/office/drawing/2014/main" id="{9AE36046-E234-5B20-3425-E23C0A8413F9}"/>
              </a:ext>
            </a:extLst>
          </p:cNvPr>
          <p:cNvGraphicFramePr>
            <a:graphicFrameLocks noGrp="1"/>
          </p:cNvGraphicFramePr>
          <p:nvPr/>
        </p:nvGraphicFramePr>
        <p:xfrm>
          <a:off x="1654575" y="1468955"/>
          <a:ext cx="4702093" cy="5227749"/>
        </p:xfrm>
        <a:graphic>
          <a:graphicData uri="http://schemas.openxmlformats.org/drawingml/2006/table">
            <a:tbl>
              <a:tblPr firstRow="1" bandRow="1">
                <a:tableStyleId>{10A1B5D5-9B99-4C35-A422-299274C87663}</a:tableStyleId>
              </a:tblPr>
              <a:tblGrid>
                <a:gridCol w="1265949">
                  <a:extLst>
                    <a:ext uri="{9D8B030D-6E8A-4147-A177-3AD203B41FA5}">
                      <a16:colId xmlns:a16="http://schemas.microsoft.com/office/drawing/2014/main" val="20000"/>
                    </a:ext>
                  </a:extLst>
                </a:gridCol>
                <a:gridCol w="1265949">
                  <a:extLst>
                    <a:ext uri="{9D8B030D-6E8A-4147-A177-3AD203B41FA5}">
                      <a16:colId xmlns:a16="http://schemas.microsoft.com/office/drawing/2014/main" val="20001"/>
                    </a:ext>
                  </a:extLst>
                </a:gridCol>
                <a:gridCol w="2170196">
                  <a:extLst>
                    <a:ext uri="{9D8B030D-6E8A-4147-A177-3AD203B41FA5}">
                      <a16:colId xmlns:a16="http://schemas.microsoft.com/office/drawing/2014/main" val="20002"/>
                    </a:ext>
                  </a:extLst>
                </a:gridCol>
              </a:tblGrid>
              <a:tr h="550935">
                <a:tc>
                  <a:txBody>
                    <a:bodyPr/>
                    <a:lstStyle/>
                    <a:p>
                      <a:r>
                        <a:rPr lang="en-US" sz="1600" dirty="0"/>
                        <a:t>Year</a:t>
                      </a:r>
                    </a:p>
                  </a:txBody>
                  <a:tcPr marL="82930" marR="82930" marT="41475" marB="41475"/>
                </a:tc>
                <a:tc>
                  <a:txBody>
                    <a:bodyPr/>
                    <a:lstStyle/>
                    <a:p>
                      <a:r>
                        <a:rPr lang="en-US" sz="1600" dirty="0"/>
                        <a:t>System</a:t>
                      </a:r>
                    </a:p>
                  </a:txBody>
                  <a:tcPr marL="82930" marR="82930" marT="41475" marB="41475"/>
                </a:tc>
                <a:tc>
                  <a:txBody>
                    <a:bodyPr/>
                    <a:lstStyle/>
                    <a:p>
                      <a:r>
                        <a:rPr lang="en-US" sz="1600" dirty="0"/>
                        <a:t>Consistency model</a:t>
                      </a:r>
                    </a:p>
                  </a:txBody>
                  <a:tcPr marL="82930" marR="82930" marT="41475" marB="41475"/>
                </a:tc>
                <a:extLst>
                  <a:ext uri="{0D108BD9-81ED-4DB2-BD59-A6C34878D82A}">
                    <a16:rowId xmlns:a16="http://schemas.microsoft.com/office/drawing/2014/main" val="10000"/>
                  </a:ext>
                </a:extLst>
              </a:tr>
              <a:tr h="550935">
                <a:tc>
                  <a:txBody>
                    <a:bodyPr/>
                    <a:lstStyle/>
                    <a:p>
                      <a:r>
                        <a:rPr lang="en-US" sz="1600" dirty="0"/>
                        <a:t>2003</a:t>
                      </a:r>
                    </a:p>
                  </a:txBody>
                  <a:tcPr marL="82930" marR="82930" marT="41475" marB="41475"/>
                </a:tc>
                <a:tc>
                  <a:txBody>
                    <a:bodyPr/>
                    <a:lstStyle/>
                    <a:p>
                      <a:r>
                        <a:rPr lang="en-US" sz="1600" dirty="0" err="1"/>
                        <a:t>Memcache</a:t>
                      </a:r>
                      <a:endParaRPr lang="en-US" sz="1600" dirty="0"/>
                    </a:p>
                  </a:txBody>
                  <a:tcPr marL="82930" marR="82930" marT="41475" marB="41475"/>
                </a:tc>
                <a:tc>
                  <a:txBody>
                    <a:bodyPr/>
                    <a:lstStyle/>
                    <a:p>
                      <a:r>
                        <a:rPr lang="en-US" sz="1600" dirty="0"/>
                        <a:t>none</a:t>
                      </a:r>
                    </a:p>
                  </a:txBody>
                  <a:tcPr marL="82930" marR="82930" marT="41475" marB="41475"/>
                </a:tc>
                <a:extLst>
                  <a:ext uri="{0D108BD9-81ED-4DB2-BD59-A6C34878D82A}">
                    <a16:rowId xmlns:a16="http://schemas.microsoft.com/office/drawing/2014/main" val="10001"/>
                  </a:ext>
                </a:extLst>
              </a:tr>
              <a:tr h="335275">
                <a:tc>
                  <a:txBody>
                    <a:bodyPr/>
                    <a:lstStyle/>
                    <a:p>
                      <a:r>
                        <a:rPr lang="en-US" sz="1600" dirty="0"/>
                        <a:t>2006</a:t>
                      </a:r>
                    </a:p>
                  </a:txBody>
                  <a:tcPr marL="82930" marR="82930" marT="41475" marB="41475"/>
                </a:tc>
                <a:tc>
                  <a:txBody>
                    <a:bodyPr/>
                    <a:lstStyle/>
                    <a:p>
                      <a:r>
                        <a:rPr lang="en-US" sz="1600" dirty="0" err="1"/>
                        <a:t>HBase</a:t>
                      </a:r>
                      <a:endParaRPr lang="en-US" sz="1600" dirty="0"/>
                    </a:p>
                  </a:txBody>
                  <a:tcPr marL="82930" marR="82930" marT="41475" marB="41475"/>
                </a:tc>
                <a:tc>
                  <a:txBody>
                    <a:bodyPr/>
                    <a:lstStyle/>
                    <a:p>
                      <a:r>
                        <a:rPr lang="en-US" sz="1600" dirty="0"/>
                        <a:t>record</a:t>
                      </a:r>
                    </a:p>
                  </a:txBody>
                  <a:tcPr marL="82930" marR="82930" marT="41475" marB="41475"/>
                </a:tc>
                <a:extLst>
                  <a:ext uri="{0D108BD9-81ED-4DB2-BD59-A6C34878D82A}">
                    <a16:rowId xmlns:a16="http://schemas.microsoft.com/office/drawing/2014/main" val="10002"/>
                  </a:ext>
                </a:extLst>
              </a:tr>
              <a:tr h="580667">
                <a:tc>
                  <a:txBody>
                    <a:bodyPr/>
                    <a:lstStyle/>
                    <a:p>
                      <a:r>
                        <a:rPr lang="en-US" sz="1600" dirty="0"/>
                        <a:t>2006</a:t>
                      </a:r>
                    </a:p>
                  </a:txBody>
                  <a:tcPr marL="82930" marR="82930" marT="41475" marB="41475"/>
                </a:tc>
                <a:tc>
                  <a:txBody>
                    <a:bodyPr/>
                    <a:lstStyle/>
                    <a:p>
                      <a:r>
                        <a:rPr lang="en-US" sz="1600" dirty="0" err="1"/>
                        <a:t>BigTable</a:t>
                      </a:r>
                      <a:r>
                        <a:rPr lang="en-US" sz="1600" dirty="0"/>
                        <a:t> (Google)</a:t>
                      </a:r>
                    </a:p>
                  </a:txBody>
                  <a:tcPr marL="82930" marR="82930" marT="41475" marB="41475"/>
                </a:tc>
                <a:tc>
                  <a:txBody>
                    <a:bodyPr/>
                    <a:lstStyle/>
                    <a:p>
                      <a:r>
                        <a:rPr lang="en-US" sz="1600" dirty="0"/>
                        <a:t>record</a:t>
                      </a:r>
                    </a:p>
                  </a:txBody>
                  <a:tcPr marL="82930" marR="82930" marT="41475" marB="41475"/>
                </a:tc>
                <a:extLst>
                  <a:ext uri="{0D108BD9-81ED-4DB2-BD59-A6C34878D82A}">
                    <a16:rowId xmlns:a16="http://schemas.microsoft.com/office/drawing/2014/main" val="10003"/>
                  </a:ext>
                </a:extLst>
              </a:tr>
              <a:tr h="458501">
                <a:tc>
                  <a:txBody>
                    <a:bodyPr/>
                    <a:lstStyle/>
                    <a:p>
                      <a:r>
                        <a:rPr lang="en-US" sz="1600" dirty="0"/>
                        <a:t>2007</a:t>
                      </a:r>
                    </a:p>
                  </a:txBody>
                  <a:tcPr marL="82930" marR="82930" marT="41475" marB="41475"/>
                </a:tc>
                <a:tc>
                  <a:txBody>
                    <a:bodyPr/>
                    <a:lstStyle/>
                    <a:p>
                      <a:r>
                        <a:rPr lang="en-US" sz="1600" dirty="0" err="1"/>
                        <a:t>MongoDB</a:t>
                      </a:r>
                      <a:endParaRPr lang="en-US" sz="1600" dirty="0"/>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4"/>
                  </a:ext>
                </a:extLst>
              </a:tr>
              <a:tr h="580667">
                <a:tc>
                  <a:txBody>
                    <a:bodyPr/>
                    <a:lstStyle/>
                    <a:p>
                      <a:r>
                        <a:rPr lang="en-US" sz="1600" dirty="0"/>
                        <a:t>2007</a:t>
                      </a:r>
                    </a:p>
                  </a:txBody>
                  <a:tcPr marL="82930" marR="82930" marT="41475" marB="41475"/>
                </a:tc>
                <a:tc>
                  <a:txBody>
                    <a:bodyPr/>
                    <a:lstStyle/>
                    <a:p>
                      <a:r>
                        <a:rPr lang="en-US" sz="1600" dirty="0" err="1"/>
                        <a:t>DynamoDB</a:t>
                      </a:r>
                      <a:endParaRPr lang="en-US" sz="1600" dirty="0"/>
                    </a:p>
                  </a:txBody>
                  <a:tcPr marL="82930" marR="82930" marT="41475" marB="41475"/>
                </a:tc>
                <a:tc>
                  <a:txBody>
                    <a:bodyPr/>
                    <a:lstStyle/>
                    <a:p>
                      <a:r>
                        <a:rPr lang="en-US" sz="1600" dirty="0"/>
                        <a:t>EC and strong consistency</a:t>
                      </a:r>
                    </a:p>
                  </a:txBody>
                  <a:tcPr marL="82930" marR="82930" marT="41475" marB="41475"/>
                </a:tc>
                <a:extLst>
                  <a:ext uri="{0D108BD9-81ED-4DB2-BD59-A6C34878D82A}">
                    <a16:rowId xmlns:a16="http://schemas.microsoft.com/office/drawing/2014/main" val="10005"/>
                  </a:ext>
                </a:extLst>
              </a:tr>
              <a:tr h="550935">
                <a:tc>
                  <a:txBody>
                    <a:bodyPr/>
                    <a:lstStyle/>
                    <a:p>
                      <a:r>
                        <a:rPr lang="en-US" sz="1600" dirty="0"/>
                        <a:t>2008</a:t>
                      </a:r>
                    </a:p>
                  </a:txBody>
                  <a:tcPr marL="82930" marR="82930" marT="41475" marB="41475"/>
                </a:tc>
                <a:tc>
                  <a:txBody>
                    <a:bodyPr/>
                    <a:lstStyle/>
                    <a:p>
                      <a:r>
                        <a:rPr lang="en-US" sz="1600" dirty="0"/>
                        <a:t>Cassandra</a:t>
                      </a:r>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6"/>
                  </a:ext>
                </a:extLst>
              </a:tr>
              <a:tr h="458501">
                <a:tc>
                  <a:txBody>
                    <a:bodyPr/>
                    <a:lstStyle/>
                    <a:p>
                      <a:r>
                        <a:rPr lang="en-US" sz="1600" dirty="0"/>
                        <a:t>2009</a:t>
                      </a:r>
                    </a:p>
                  </a:txBody>
                  <a:tcPr marL="82930" marR="82930" marT="41475" marB="41475"/>
                </a:tc>
                <a:tc>
                  <a:txBody>
                    <a:bodyPr/>
                    <a:lstStyle/>
                    <a:p>
                      <a:r>
                        <a:rPr lang="en-US" sz="1600" dirty="0" err="1"/>
                        <a:t>Voldemort</a:t>
                      </a:r>
                      <a:endParaRPr lang="en-US" sz="1600" dirty="0"/>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7"/>
                  </a:ext>
                </a:extLst>
              </a:tr>
              <a:tr h="580667">
                <a:tc>
                  <a:txBody>
                    <a:bodyPr/>
                    <a:lstStyle/>
                    <a:p>
                      <a:r>
                        <a:rPr lang="en-US" sz="1600" dirty="0"/>
                        <a:t>2011</a:t>
                      </a:r>
                    </a:p>
                  </a:txBody>
                  <a:tcPr marL="82930" marR="82930" marT="41475" marB="41475"/>
                </a:tc>
                <a:tc>
                  <a:txBody>
                    <a:bodyPr/>
                    <a:lstStyle/>
                    <a:p>
                      <a:r>
                        <a:rPr lang="en-US" sz="1600" dirty="0"/>
                        <a:t>Megastore (Google)</a:t>
                      </a:r>
                    </a:p>
                  </a:txBody>
                  <a:tcPr marL="82930" marR="82930" marT="41475" marB="41475"/>
                </a:tc>
                <a:tc>
                  <a:txBody>
                    <a:bodyPr/>
                    <a:lstStyle/>
                    <a:p>
                      <a:r>
                        <a:rPr lang="en-US" sz="1600" dirty="0"/>
                        <a:t>Entity groups</a:t>
                      </a:r>
                    </a:p>
                  </a:txBody>
                  <a:tcPr marL="82930" marR="82930" marT="41475" marB="41475"/>
                </a:tc>
                <a:extLst>
                  <a:ext uri="{0D108BD9-81ED-4DB2-BD59-A6C34878D82A}">
                    <a16:rowId xmlns:a16="http://schemas.microsoft.com/office/drawing/2014/main" val="10008"/>
                  </a:ext>
                </a:extLst>
              </a:tr>
              <a:tr h="580667">
                <a:tc>
                  <a:txBody>
                    <a:bodyPr/>
                    <a:lstStyle/>
                    <a:p>
                      <a:r>
                        <a:rPr lang="en-US" sz="1600" dirty="0"/>
                        <a:t>2012</a:t>
                      </a:r>
                    </a:p>
                  </a:txBody>
                  <a:tcPr marL="82930" marR="82930" marT="41475" marB="41475"/>
                </a:tc>
                <a:tc>
                  <a:txBody>
                    <a:bodyPr/>
                    <a:lstStyle/>
                    <a:p>
                      <a:r>
                        <a:rPr lang="en-US" sz="1600" dirty="0"/>
                        <a:t>Spanner (Google)</a:t>
                      </a:r>
                    </a:p>
                  </a:txBody>
                  <a:tcPr marL="82930" marR="82930" marT="41475" marB="41475"/>
                </a:tc>
                <a:tc>
                  <a:txBody>
                    <a:bodyPr/>
                    <a:lstStyle/>
                    <a:p>
                      <a:r>
                        <a:rPr lang="en-US" sz="1600" dirty="0"/>
                        <a:t>Full transaction support</a:t>
                      </a:r>
                    </a:p>
                  </a:txBody>
                  <a:tcPr marL="82930" marR="82930" marT="41475" marB="41475"/>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92205B2-95B6-AB44-E1E3-6A07D64E65C2}"/>
              </a:ext>
            </a:extLst>
          </p:cNvPr>
          <p:cNvSpPr>
            <a:spLocks noGrp="1" noChangeArrowheads="1"/>
          </p:cNvSpPr>
          <p:nvPr>
            <p:ph type="title"/>
          </p:nvPr>
        </p:nvSpPr>
        <p:spPr>
          <a:xfrm>
            <a:off x="2175910" y="750319"/>
            <a:ext cx="8141174" cy="691273"/>
          </a:xfrm>
        </p:spPr>
        <p:txBody>
          <a:bodyPr>
            <a:normAutofit fontScale="90000"/>
          </a:bodyPr>
          <a:lstStyle/>
          <a:p>
            <a:r>
              <a:rPr lang="en-US" altLang="en-US" sz="3266"/>
              <a:t>Consistency models supported by NoSQL systems</a:t>
            </a:r>
          </a:p>
        </p:txBody>
      </p:sp>
      <p:sp>
        <p:nvSpPr>
          <p:cNvPr id="2" name="Content Placeholder 2">
            <a:extLst>
              <a:ext uri="{FF2B5EF4-FFF2-40B4-BE49-F238E27FC236}">
                <a16:creationId xmlns:a16="http://schemas.microsoft.com/office/drawing/2014/main" id="{36D5C3CB-00EE-D127-A257-6CDF2078625F}"/>
              </a:ext>
            </a:extLst>
          </p:cNvPr>
          <p:cNvSpPr>
            <a:spLocks noGrp="1" noChangeArrowheads="1"/>
          </p:cNvSpPr>
          <p:nvPr>
            <p:ph idx="1"/>
          </p:nvPr>
        </p:nvSpPr>
        <p:spPr>
          <a:xfrm>
            <a:off x="6487722" y="1941325"/>
            <a:ext cx="3993539" cy="4922437"/>
          </a:xfrm>
        </p:spPr>
        <p:txBody>
          <a:bodyPr/>
          <a:lstStyle/>
          <a:p>
            <a:r>
              <a:rPr lang="en-US" altLang="en-US" sz="2177"/>
              <a:t>The consistency model of these systems are constantly changing.</a:t>
            </a:r>
          </a:p>
          <a:p>
            <a:r>
              <a:rPr lang="en-US" altLang="en-US" sz="2177"/>
              <a:t>Users are demanding stronger and stronger consistency models.</a:t>
            </a:r>
          </a:p>
          <a:p>
            <a:r>
              <a:rPr lang="en-US" altLang="en-US" sz="2177"/>
              <a:t>So many of these systems are starting to offer stronger consistency.</a:t>
            </a:r>
          </a:p>
          <a:p>
            <a:r>
              <a:rPr lang="en-US" altLang="en-US" sz="2177"/>
              <a:t>The Spanner system by Google supports full ACID transactions.</a:t>
            </a:r>
          </a:p>
          <a:p>
            <a:endParaRPr lang="en-US" altLang="en-US" sz="2177"/>
          </a:p>
          <a:p>
            <a:endParaRPr lang="en-US" altLang="en-US" sz="2177"/>
          </a:p>
        </p:txBody>
      </p:sp>
      <p:graphicFrame>
        <p:nvGraphicFramePr>
          <p:cNvPr id="4" name="Table 3">
            <a:extLst>
              <a:ext uri="{FF2B5EF4-FFF2-40B4-BE49-F238E27FC236}">
                <a16:creationId xmlns:a16="http://schemas.microsoft.com/office/drawing/2014/main" id="{B974C65F-4A91-EF02-34CB-C9AC12976945}"/>
              </a:ext>
            </a:extLst>
          </p:cNvPr>
          <p:cNvGraphicFramePr>
            <a:graphicFrameLocks noGrp="1"/>
          </p:cNvGraphicFramePr>
          <p:nvPr/>
        </p:nvGraphicFramePr>
        <p:xfrm>
          <a:off x="1654575" y="1617291"/>
          <a:ext cx="4702093" cy="5227749"/>
        </p:xfrm>
        <a:graphic>
          <a:graphicData uri="http://schemas.openxmlformats.org/drawingml/2006/table">
            <a:tbl>
              <a:tblPr firstRow="1" bandRow="1">
                <a:tableStyleId>{10A1B5D5-9B99-4C35-A422-299274C87663}</a:tableStyleId>
              </a:tblPr>
              <a:tblGrid>
                <a:gridCol w="1265949">
                  <a:extLst>
                    <a:ext uri="{9D8B030D-6E8A-4147-A177-3AD203B41FA5}">
                      <a16:colId xmlns:a16="http://schemas.microsoft.com/office/drawing/2014/main" val="20000"/>
                    </a:ext>
                  </a:extLst>
                </a:gridCol>
                <a:gridCol w="1265949">
                  <a:extLst>
                    <a:ext uri="{9D8B030D-6E8A-4147-A177-3AD203B41FA5}">
                      <a16:colId xmlns:a16="http://schemas.microsoft.com/office/drawing/2014/main" val="20001"/>
                    </a:ext>
                  </a:extLst>
                </a:gridCol>
                <a:gridCol w="2170196">
                  <a:extLst>
                    <a:ext uri="{9D8B030D-6E8A-4147-A177-3AD203B41FA5}">
                      <a16:colId xmlns:a16="http://schemas.microsoft.com/office/drawing/2014/main" val="20002"/>
                    </a:ext>
                  </a:extLst>
                </a:gridCol>
              </a:tblGrid>
              <a:tr h="550935">
                <a:tc>
                  <a:txBody>
                    <a:bodyPr/>
                    <a:lstStyle/>
                    <a:p>
                      <a:r>
                        <a:rPr lang="en-US" sz="1600" dirty="0"/>
                        <a:t>Year</a:t>
                      </a:r>
                    </a:p>
                  </a:txBody>
                  <a:tcPr marL="82930" marR="82930" marT="41475" marB="41475"/>
                </a:tc>
                <a:tc>
                  <a:txBody>
                    <a:bodyPr/>
                    <a:lstStyle/>
                    <a:p>
                      <a:r>
                        <a:rPr lang="en-US" sz="1600" dirty="0"/>
                        <a:t>System</a:t>
                      </a:r>
                    </a:p>
                  </a:txBody>
                  <a:tcPr marL="82930" marR="82930" marT="41475" marB="41475"/>
                </a:tc>
                <a:tc>
                  <a:txBody>
                    <a:bodyPr/>
                    <a:lstStyle/>
                    <a:p>
                      <a:r>
                        <a:rPr lang="en-US" sz="1600" dirty="0"/>
                        <a:t>Consistency model</a:t>
                      </a:r>
                    </a:p>
                  </a:txBody>
                  <a:tcPr marL="82930" marR="82930" marT="41475" marB="41475"/>
                </a:tc>
                <a:extLst>
                  <a:ext uri="{0D108BD9-81ED-4DB2-BD59-A6C34878D82A}">
                    <a16:rowId xmlns:a16="http://schemas.microsoft.com/office/drawing/2014/main" val="10000"/>
                  </a:ext>
                </a:extLst>
              </a:tr>
              <a:tr h="550935">
                <a:tc>
                  <a:txBody>
                    <a:bodyPr/>
                    <a:lstStyle/>
                    <a:p>
                      <a:r>
                        <a:rPr lang="en-US" sz="1600" dirty="0"/>
                        <a:t>2003</a:t>
                      </a:r>
                    </a:p>
                  </a:txBody>
                  <a:tcPr marL="82930" marR="82930" marT="41475" marB="41475"/>
                </a:tc>
                <a:tc>
                  <a:txBody>
                    <a:bodyPr/>
                    <a:lstStyle/>
                    <a:p>
                      <a:r>
                        <a:rPr lang="en-US" sz="1600" dirty="0" err="1"/>
                        <a:t>Memcache</a:t>
                      </a:r>
                      <a:endParaRPr lang="en-US" sz="1600" dirty="0"/>
                    </a:p>
                  </a:txBody>
                  <a:tcPr marL="82930" marR="82930" marT="41475" marB="41475"/>
                </a:tc>
                <a:tc>
                  <a:txBody>
                    <a:bodyPr/>
                    <a:lstStyle/>
                    <a:p>
                      <a:r>
                        <a:rPr lang="en-US" sz="1600" dirty="0"/>
                        <a:t>none</a:t>
                      </a:r>
                    </a:p>
                  </a:txBody>
                  <a:tcPr marL="82930" marR="82930" marT="41475" marB="41475"/>
                </a:tc>
                <a:extLst>
                  <a:ext uri="{0D108BD9-81ED-4DB2-BD59-A6C34878D82A}">
                    <a16:rowId xmlns:a16="http://schemas.microsoft.com/office/drawing/2014/main" val="10001"/>
                  </a:ext>
                </a:extLst>
              </a:tr>
              <a:tr h="335275">
                <a:tc>
                  <a:txBody>
                    <a:bodyPr/>
                    <a:lstStyle/>
                    <a:p>
                      <a:r>
                        <a:rPr lang="en-US" sz="1600" dirty="0"/>
                        <a:t>2006</a:t>
                      </a:r>
                    </a:p>
                  </a:txBody>
                  <a:tcPr marL="82930" marR="82930" marT="41475" marB="41475"/>
                </a:tc>
                <a:tc>
                  <a:txBody>
                    <a:bodyPr/>
                    <a:lstStyle/>
                    <a:p>
                      <a:r>
                        <a:rPr lang="en-US" sz="1600" dirty="0" err="1"/>
                        <a:t>HBase</a:t>
                      </a:r>
                      <a:endParaRPr lang="en-US" sz="1600" dirty="0"/>
                    </a:p>
                  </a:txBody>
                  <a:tcPr marL="82930" marR="82930" marT="41475" marB="41475"/>
                </a:tc>
                <a:tc>
                  <a:txBody>
                    <a:bodyPr/>
                    <a:lstStyle/>
                    <a:p>
                      <a:r>
                        <a:rPr lang="en-US" sz="1600" dirty="0"/>
                        <a:t>record</a:t>
                      </a:r>
                    </a:p>
                  </a:txBody>
                  <a:tcPr marL="82930" marR="82930" marT="41475" marB="41475"/>
                </a:tc>
                <a:extLst>
                  <a:ext uri="{0D108BD9-81ED-4DB2-BD59-A6C34878D82A}">
                    <a16:rowId xmlns:a16="http://schemas.microsoft.com/office/drawing/2014/main" val="10002"/>
                  </a:ext>
                </a:extLst>
              </a:tr>
              <a:tr h="580667">
                <a:tc>
                  <a:txBody>
                    <a:bodyPr/>
                    <a:lstStyle/>
                    <a:p>
                      <a:r>
                        <a:rPr lang="en-US" sz="1600" dirty="0"/>
                        <a:t>2006</a:t>
                      </a:r>
                    </a:p>
                  </a:txBody>
                  <a:tcPr marL="82930" marR="82930" marT="41475" marB="41475"/>
                </a:tc>
                <a:tc>
                  <a:txBody>
                    <a:bodyPr/>
                    <a:lstStyle/>
                    <a:p>
                      <a:r>
                        <a:rPr lang="en-US" sz="1600" dirty="0" err="1"/>
                        <a:t>BigTable</a:t>
                      </a:r>
                      <a:r>
                        <a:rPr lang="en-US" sz="1600" dirty="0"/>
                        <a:t> (Google)</a:t>
                      </a:r>
                    </a:p>
                  </a:txBody>
                  <a:tcPr marL="82930" marR="82930" marT="41475" marB="41475"/>
                </a:tc>
                <a:tc>
                  <a:txBody>
                    <a:bodyPr/>
                    <a:lstStyle/>
                    <a:p>
                      <a:r>
                        <a:rPr lang="en-US" sz="1600" dirty="0"/>
                        <a:t>record</a:t>
                      </a:r>
                    </a:p>
                  </a:txBody>
                  <a:tcPr marL="82930" marR="82930" marT="41475" marB="41475"/>
                </a:tc>
                <a:extLst>
                  <a:ext uri="{0D108BD9-81ED-4DB2-BD59-A6C34878D82A}">
                    <a16:rowId xmlns:a16="http://schemas.microsoft.com/office/drawing/2014/main" val="10003"/>
                  </a:ext>
                </a:extLst>
              </a:tr>
              <a:tr h="458501">
                <a:tc>
                  <a:txBody>
                    <a:bodyPr/>
                    <a:lstStyle/>
                    <a:p>
                      <a:r>
                        <a:rPr lang="en-US" sz="1600" dirty="0"/>
                        <a:t>2007</a:t>
                      </a:r>
                    </a:p>
                  </a:txBody>
                  <a:tcPr marL="82930" marR="82930" marT="41475" marB="41475"/>
                </a:tc>
                <a:tc>
                  <a:txBody>
                    <a:bodyPr/>
                    <a:lstStyle/>
                    <a:p>
                      <a:r>
                        <a:rPr lang="en-US" sz="1600" dirty="0" err="1"/>
                        <a:t>MongoDB</a:t>
                      </a:r>
                      <a:endParaRPr lang="en-US" sz="1600" dirty="0"/>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4"/>
                  </a:ext>
                </a:extLst>
              </a:tr>
              <a:tr h="580667">
                <a:tc>
                  <a:txBody>
                    <a:bodyPr/>
                    <a:lstStyle/>
                    <a:p>
                      <a:r>
                        <a:rPr lang="en-US" sz="1600" dirty="0"/>
                        <a:t>2007</a:t>
                      </a:r>
                    </a:p>
                  </a:txBody>
                  <a:tcPr marL="82930" marR="82930" marT="41475" marB="41475"/>
                </a:tc>
                <a:tc>
                  <a:txBody>
                    <a:bodyPr/>
                    <a:lstStyle/>
                    <a:p>
                      <a:r>
                        <a:rPr lang="en-US" sz="1600" dirty="0" err="1"/>
                        <a:t>DynamoDB</a:t>
                      </a:r>
                      <a:endParaRPr lang="en-US" sz="1600" dirty="0"/>
                    </a:p>
                  </a:txBody>
                  <a:tcPr marL="82930" marR="82930" marT="41475" marB="41475"/>
                </a:tc>
                <a:tc>
                  <a:txBody>
                    <a:bodyPr/>
                    <a:lstStyle/>
                    <a:p>
                      <a:r>
                        <a:rPr lang="en-US" sz="1600" dirty="0"/>
                        <a:t>EC and strong consistency</a:t>
                      </a:r>
                    </a:p>
                  </a:txBody>
                  <a:tcPr marL="82930" marR="82930" marT="41475" marB="41475"/>
                </a:tc>
                <a:extLst>
                  <a:ext uri="{0D108BD9-81ED-4DB2-BD59-A6C34878D82A}">
                    <a16:rowId xmlns:a16="http://schemas.microsoft.com/office/drawing/2014/main" val="10005"/>
                  </a:ext>
                </a:extLst>
              </a:tr>
              <a:tr h="550935">
                <a:tc>
                  <a:txBody>
                    <a:bodyPr/>
                    <a:lstStyle/>
                    <a:p>
                      <a:r>
                        <a:rPr lang="en-US" sz="1600" dirty="0"/>
                        <a:t>2008</a:t>
                      </a:r>
                    </a:p>
                  </a:txBody>
                  <a:tcPr marL="82930" marR="82930" marT="41475" marB="41475"/>
                </a:tc>
                <a:tc>
                  <a:txBody>
                    <a:bodyPr/>
                    <a:lstStyle/>
                    <a:p>
                      <a:r>
                        <a:rPr lang="en-US" sz="1600" dirty="0"/>
                        <a:t>Cassandra</a:t>
                      </a:r>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6"/>
                  </a:ext>
                </a:extLst>
              </a:tr>
              <a:tr h="458501">
                <a:tc>
                  <a:txBody>
                    <a:bodyPr/>
                    <a:lstStyle/>
                    <a:p>
                      <a:r>
                        <a:rPr lang="en-US" sz="1600" dirty="0"/>
                        <a:t>2009</a:t>
                      </a:r>
                    </a:p>
                  </a:txBody>
                  <a:tcPr marL="82930" marR="82930" marT="41475" marB="41475"/>
                </a:tc>
                <a:tc>
                  <a:txBody>
                    <a:bodyPr/>
                    <a:lstStyle/>
                    <a:p>
                      <a:r>
                        <a:rPr lang="en-US" sz="1600" dirty="0" err="1"/>
                        <a:t>Voldemort</a:t>
                      </a:r>
                      <a:endParaRPr lang="en-US" sz="1600" dirty="0"/>
                    </a:p>
                  </a:txBody>
                  <a:tcPr marL="82930" marR="82930" marT="41475" marB="41475"/>
                </a:tc>
                <a:tc>
                  <a:txBody>
                    <a:bodyPr/>
                    <a:lstStyle/>
                    <a:p>
                      <a:r>
                        <a:rPr lang="en-US" sz="1600" dirty="0"/>
                        <a:t>EC,</a:t>
                      </a:r>
                      <a:r>
                        <a:rPr lang="en-US" sz="1600" baseline="0" dirty="0"/>
                        <a:t> record</a:t>
                      </a:r>
                      <a:endParaRPr lang="en-US" sz="1600" dirty="0"/>
                    </a:p>
                  </a:txBody>
                  <a:tcPr marL="82930" marR="82930" marT="41475" marB="41475"/>
                </a:tc>
                <a:extLst>
                  <a:ext uri="{0D108BD9-81ED-4DB2-BD59-A6C34878D82A}">
                    <a16:rowId xmlns:a16="http://schemas.microsoft.com/office/drawing/2014/main" val="10007"/>
                  </a:ext>
                </a:extLst>
              </a:tr>
              <a:tr h="580667">
                <a:tc>
                  <a:txBody>
                    <a:bodyPr/>
                    <a:lstStyle/>
                    <a:p>
                      <a:r>
                        <a:rPr lang="en-US" sz="1600" dirty="0"/>
                        <a:t>2011</a:t>
                      </a:r>
                    </a:p>
                  </a:txBody>
                  <a:tcPr marL="82930" marR="82930" marT="41475" marB="41475"/>
                </a:tc>
                <a:tc>
                  <a:txBody>
                    <a:bodyPr/>
                    <a:lstStyle/>
                    <a:p>
                      <a:r>
                        <a:rPr lang="en-US" sz="1600" dirty="0"/>
                        <a:t>Megastore (Google)</a:t>
                      </a:r>
                    </a:p>
                  </a:txBody>
                  <a:tcPr marL="82930" marR="82930" marT="41475" marB="41475"/>
                </a:tc>
                <a:tc>
                  <a:txBody>
                    <a:bodyPr/>
                    <a:lstStyle/>
                    <a:p>
                      <a:r>
                        <a:rPr lang="en-US" sz="1600" dirty="0"/>
                        <a:t>Entity groups</a:t>
                      </a:r>
                    </a:p>
                  </a:txBody>
                  <a:tcPr marL="82930" marR="82930" marT="41475" marB="41475"/>
                </a:tc>
                <a:extLst>
                  <a:ext uri="{0D108BD9-81ED-4DB2-BD59-A6C34878D82A}">
                    <a16:rowId xmlns:a16="http://schemas.microsoft.com/office/drawing/2014/main" val="10008"/>
                  </a:ext>
                </a:extLst>
              </a:tr>
              <a:tr h="580667">
                <a:tc>
                  <a:txBody>
                    <a:bodyPr/>
                    <a:lstStyle/>
                    <a:p>
                      <a:r>
                        <a:rPr lang="en-US" sz="1600" dirty="0"/>
                        <a:t>2012</a:t>
                      </a:r>
                    </a:p>
                  </a:txBody>
                  <a:tcPr marL="82930" marR="82930" marT="41475" marB="41475"/>
                </a:tc>
                <a:tc>
                  <a:txBody>
                    <a:bodyPr/>
                    <a:lstStyle/>
                    <a:p>
                      <a:r>
                        <a:rPr lang="en-US" sz="1600" dirty="0"/>
                        <a:t>Spanner (Google)</a:t>
                      </a:r>
                    </a:p>
                  </a:txBody>
                  <a:tcPr marL="82930" marR="82930" marT="41475" marB="41475"/>
                </a:tc>
                <a:tc>
                  <a:txBody>
                    <a:bodyPr/>
                    <a:lstStyle/>
                    <a:p>
                      <a:r>
                        <a:rPr lang="en-US" sz="1600" dirty="0"/>
                        <a:t>Full transaction support</a:t>
                      </a:r>
                    </a:p>
                  </a:txBody>
                  <a:tcPr marL="82930" marR="82930" marT="41475" marB="41475"/>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BC7AF4E-AD4B-2895-E1DC-E00759478687}"/>
              </a:ext>
            </a:extLst>
          </p:cNvPr>
          <p:cNvSpPr>
            <a:spLocks noGrp="1" noChangeArrowheads="1"/>
          </p:cNvSpPr>
          <p:nvPr>
            <p:ph type="title"/>
          </p:nvPr>
        </p:nvSpPr>
        <p:spPr>
          <a:xfrm>
            <a:off x="2111102" y="554459"/>
            <a:ext cx="8141175" cy="691273"/>
          </a:xfrm>
        </p:spPr>
        <p:txBody>
          <a:bodyPr/>
          <a:lstStyle/>
          <a:p>
            <a:r>
              <a:rPr lang="en-US" altLang="en-US" sz="2540"/>
              <a:t>CAP Theorem Applied to NoSQL stores</a:t>
            </a:r>
          </a:p>
        </p:txBody>
      </p:sp>
      <p:sp>
        <p:nvSpPr>
          <p:cNvPr id="2" name="Content Placeholder 2">
            <a:extLst>
              <a:ext uri="{FF2B5EF4-FFF2-40B4-BE49-F238E27FC236}">
                <a16:creationId xmlns:a16="http://schemas.microsoft.com/office/drawing/2014/main" id="{6619E9D9-A337-47C9-4963-3727F70C11CD}"/>
              </a:ext>
            </a:extLst>
          </p:cNvPr>
          <p:cNvSpPr>
            <a:spLocks noGrp="1" noChangeArrowheads="1"/>
          </p:cNvSpPr>
          <p:nvPr>
            <p:ph idx="1"/>
          </p:nvPr>
        </p:nvSpPr>
        <p:spPr>
          <a:xfrm>
            <a:off x="1784188" y="4801464"/>
            <a:ext cx="8639467" cy="1735383"/>
          </a:xfrm>
        </p:spPr>
        <p:txBody>
          <a:bodyPr>
            <a:normAutofit fontScale="92500" lnSpcReduction="20000"/>
          </a:bodyPr>
          <a:lstStyle/>
          <a:p>
            <a:r>
              <a:rPr lang="en-US" altLang="en-US" sz="1814"/>
              <a:t>System on the PC edge can allow partitioning of the network but because they support some form of consistency (usually at the record level), they are not available to the users while the network is partitioned.</a:t>
            </a:r>
          </a:p>
          <a:p>
            <a:r>
              <a:rPr lang="en-US" altLang="en-US" sz="1814"/>
              <a:t>Systems on the PA edge give up consistency in order to allow system to be available even in the face of network partitioning. </a:t>
            </a:r>
          </a:p>
          <a:p>
            <a:r>
              <a:rPr lang="en-US" altLang="en-US" sz="1814"/>
              <a:t>Relational databases offer both strong consistency and availability but they assume the network is never partitioned.</a:t>
            </a:r>
          </a:p>
        </p:txBody>
      </p:sp>
      <p:sp>
        <p:nvSpPr>
          <p:cNvPr id="30724" name="Isosceles Triangle 3">
            <a:extLst>
              <a:ext uri="{FF2B5EF4-FFF2-40B4-BE49-F238E27FC236}">
                <a16:creationId xmlns:a16="http://schemas.microsoft.com/office/drawing/2014/main" id="{C61F09F2-CB07-22E5-C1EA-BD2702394D48}"/>
              </a:ext>
            </a:extLst>
          </p:cNvPr>
          <p:cNvSpPr>
            <a:spLocks noChangeArrowheads="1"/>
          </p:cNvSpPr>
          <p:nvPr/>
        </p:nvSpPr>
        <p:spPr bwMode="auto">
          <a:xfrm>
            <a:off x="4135955" y="1664816"/>
            <a:ext cx="2939349" cy="2418014"/>
          </a:xfrm>
          <a:prstGeom prst="triangle">
            <a:avLst>
              <a:gd name="adj" fmla="val 50000"/>
            </a:avLst>
          </a:prstGeom>
          <a:solidFill>
            <a:srgbClr val="00B8FF"/>
          </a:solidFill>
          <a:ln w="9525">
            <a:solidFill>
              <a:schemeClr val="tx1"/>
            </a:solidFill>
            <a:round/>
            <a:headEnd/>
            <a:tailEnd/>
          </a:ln>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5" name="TextBox 4">
            <a:extLst>
              <a:ext uri="{FF2B5EF4-FFF2-40B4-BE49-F238E27FC236}">
                <a16:creationId xmlns:a16="http://schemas.microsoft.com/office/drawing/2014/main" id="{4F667CD8-263A-821A-58A3-FDB3C8DF2A32}"/>
              </a:ext>
            </a:extLst>
          </p:cNvPr>
          <p:cNvSpPr txBox="1">
            <a:spLocks noChangeArrowheads="1"/>
          </p:cNvSpPr>
          <p:nvPr/>
        </p:nvSpPr>
        <p:spPr bwMode="auto">
          <a:xfrm>
            <a:off x="5442173" y="1077234"/>
            <a:ext cx="399857" cy="58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3266">
                <a:solidFill>
                  <a:srgbClr val="000000"/>
                </a:solidFill>
              </a:rPr>
              <a:t>P</a:t>
            </a:r>
          </a:p>
        </p:txBody>
      </p:sp>
      <p:sp>
        <p:nvSpPr>
          <p:cNvPr id="6" name="TextBox 5">
            <a:extLst>
              <a:ext uri="{FF2B5EF4-FFF2-40B4-BE49-F238E27FC236}">
                <a16:creationId xmlns:a16="http://schemas.microsoft.com/office/drawing/2014/main" id="{3C12022D-6148-8928-7084-E942501D7EEA}"/>
              </a:ext>
            </a:extLst>
          </p:cNvPr>
          <p:cNvSpPr txBox="1">
            <a:spLocks noChangeArrowheads="1"/>
          </p:cNvSpPr>
          <p:nvPr/>
        </p:nvSpPr>
        <p:spPr bwMode="auto">
          <a:xfrm>
            <a:off x="3679428" y="3755915"/>
            <a:ext cx="446344" cy="58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3266">
                <a:solidFill>
                  <a:srgbClr val="000000"/>
                </a:solidFill>
              </a:rPr>
              <a:t>C</a:t>
            </a:r>
          </a:p>
        </p:txBody>
      </p:sp>
      <p:sp>
        <p:nvSpPr>
          <p:cNvPr id="7" name="TextBox 6">
            <a:extLst>
              <a:ext uri="{FF2B5EF4-FFF2-40B4-BE49-F238E27FC236}">
                <a16:creationId xmlns:a16="http://schemas.microsoft.com/office/drawing/2014/main" id="{FFFBA958-2A01-F11F-C182-1FED74F3C053}"/>
              </a:ext>
            </a:extLst>
          </p:cNvPr>
          <p:cNvSpPr txBox="1">
            <a:spLocks noChangeArrowheads="1"/>
          </p:cNvSpPr>
          <p:nvPr/>
        </p:nvSpPr>
        <p:spPr bwMode="auto">
          <a:xfrm>
            <a:off x="7206358" y="3755915"/>
            <a:ext cx="470389" cy="58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3266">
                <a:solidFill>
                  <a:srgbClr val="000000"/>
                </a:solidFill>
              </a:rPr>
              <a:t>A</a:t>
            </a:r>
          </a:p>
        </p:txBody>
      </p:sp>
      <p:sp>
        <p:nvSpPr>
          <p:cNvPr id="8" name="TextBox 7">
            <a:extLst>
              <a:ext uri="{FF2B5EF4-FFF2-40B4-BE49-F238E27FC236}">
                <a16:creationId xmlns:a16="http://schemas.microsoft.com/office/drawing/2014/main" id="{4B827D60-0782-0BC7-71CB-2CF3AB67DF35}"/>
              </a:ext>
            </a:extLst>
          </p:cNvPr>
          <p:cNvSpPr txBox="1">
            <a:spLocks noChangeArrowheads="1"/>
          </p:cNvSpPr>
          <p:nvPr/>
        </p:nvSpPr>
        <p:spPr bwMode="auto">
          <a:xfrm>
            <a:off x="3352513" y="1535202"/>
            <a:ext cx="1542798" cy="203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540">
                <a:solidFill>
                  <a:srgbClr val="000000"/>
                </a:solidFill>
              </a:rPr>
              <a:t>Bigtable</a:t>
            </a:r>
          </a:p>
          <a:p>
            <a:r>
              <a:rPr lang="en-US" altLang="en-US" sz="2540">
                <a:solidFill>
                  <a:srgbClr val="000000"/>
                </a:solidFill>
              </a:rPr>
              <a:t>Hbase</a:t>
            </a:r>
          </a:p>
          <a:p>
            <a:r>
              <a:rPr lang="en-US" altLang="en-US" sz="2540">
                <a:solidFill>
                  <a:srgbClr val="000000"/>
                </a:solidFill>
              </a:rPr>
              <a:t>Megastore</a:t>
            </a:r>
          </a:p>
          <a:p>
            <a:r>
              <a:rPr lang="en-US" altLang="en-US" sz="2540">
                <a:solidFill>
                  <a:srgbClr val="000000"/>
                </a:solidFill>
              </a:rPr>
              <a:t>Spanner</a:t>
            </a:r>
          </a:p>
          <a:p>
            <a:endParaRPr lang="en-US" altLang="en-US" sz="2540">
              <a:solidFill>
                <a:srgbClr val="000000"/>
              </a:solidFill>
            </a:endParaRPr>
          </a:p>
        </p:txBody>
      </p:sp>
      <p:sp>
        <p:nvSpPr>
          <p:cNvPr id="9" name="TextBox 8">
            <a:extLst>
              <a:ext uri="{FF2B5EF4-FFF2-40B4-BE49-F238E27FC236}">
                <a16:creationId xmlns:a16="http://schemas.microsoft.com/office/drawing/2014/main" id="{DA298425-80B8-6372-33FE-01579A8B4B58}"/>
              </a:ext>
            </a:extLst>
          </p:cNvPr>
          <p:cNvSpPr txBox="1">
            <a:spLocks noChangeArrowheads="1"/>
          </p:cNvSpPr>
          <p:nvPr/>
        </p:nvSpPr>
        <p:spPr bwMode="auto">
          <a:xfrm>
            <a:off x="6291862" y="1600009"/>
            <a:ext cx="1744776" cy="16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540">
                <a:solidFill>
                  <a:srgbClr val="000000"/>
                </a:solidFill>
              </a:rPr>
              <a:t>DynamoDB</a:t>
            </a:r>
          </a:p>
          <a:p>
            <a:r>
              <a:rPr lang="en-US" altLang="en-US" sz="2540">
                <a:solidFill>
                  <a:srgbClr val="000000"/>
                </a:solidFill>
              </a:rPr>
              <a:t>Voldemort</a:t>
            </a:r>
          </a:p>
          <a:p>
            <a:r>
              <a:rPr lang="en-US" altLang="en-US" sz="2540">
                <a:solidFill>
                  <a:srgbClr val="000000"/>
                </a:solidFill>
              </a:rPr>
              <a:t>Cassandra</a:t>
            </a:r>
          </a:p>
          <a:p>
            <a:endParaRPr lang="en-US" altLang="en-US" sz="2540">
              <a:solidFill>
                <a:srgbClr val="000000"/>
              </a:solidFill>
            </a:endParaRPr>
          </a:p>
        </p:txBody>
      </p:sp>
      <p:sp>
        <p:nvSpPr>
          <p:cNvPr id="10" name="TextBox 9">
            <a:extLst>
              <a:ext uri="{FF2B5EF4-FFF2-40B4-BE49-F238E27FC236}">
                <a16:creationId xmlns:a16="http://schemas.microsoft.com/office/drawing/2014/main" id="{B70D93DB-5A68-EF91-98C8-602096B3E4F6}"/>
              </a:ext>
            </a:extLst>
          </p:cNvPr>
          <p:cNvSpPr txBox="1">
            <a:spLocks noChangeArrowheads="1"/>
          </p:cNvSpPr>
          <p:nvPr/>
        </p:nvSpPr>
        <p:spPr bwMode="auto">
          <a:xfrm>
            <a:off x="4202202" y="4082830"/>
            <a:ext cx="2778713" cy="47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540">
                <a:solidFill>
                  <a:srgbClr val="000000"/>
                </a:solidFill>
              </a:rPr>
              <a:t>Relational Database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BE8AEA0-7098-E6EC-BD79-515D4E000C5D}"/>
              </a:ext>
            </a:extLst>
          </p:cNvPr>
          <p:cNvSpPr>
            <a:spLocks noGrp="1" noChangeArrowheads="1"/>
          </p:cNvSpPr>
          <p:nvPr>
            <p:ph type="title"/>
          </p:nvPr>
        </p:nvSpPr>
        <p:spPr>
          <a:xfrm>
            <a:off x="2175910" y="685512"/>
            <a:ext cx="8141174" cy="691273"/>
          </a:xfrm>
        </p:spPr>
        <p:txBody>
          <a:bodyPr>
            <a:normAutofit fontScale="90000"/>
          </a:bodyPr>
          <a:lstStyle/>
          <a:p>
            <a:r>
              <a:rPr lang="en-US" altLang="en-US"/>
              <a:t>No SQL Motivation</a:t>
            </a:r>
          </a:p>
        </p:txBody>
      </p:sp>
      <p:sp>
        <p:nvSpPr>
          <p:cNvPr id="3" name="Content Placeholder 2">
            <a:extLst>
              <a:ext uri="{FF2B5EF4-FFF2-40B4-BE49-F238E27FC236}">
                <a16:creationId xmlns:a16="http://schemas.microsoft.com/office/drawing/2014/main" id="{35F7A00F-FEFD-7455-50DC-08F70511940F}"/>
              </a:ext>
            </a:extLst>
          </p:cNvPr>
          <p:cNvSpPr>
            <a:spLocks noGrp="1"/>
          </p:cNvSpPr>
          <p:nvPr>
            <p:ph idx="1"/>
          </p:nvPr>
        </p:nvSpPr>
        <p:spPr>
          <a:xfrm>
            <a:off x="1850435" y="1468955"/>
            <a:ext cx="8639467" cy="4922437"/>
          </a:xfrm>
        </p:spPr>
        <p:txBody>
          <a:bodyPr>
            <a:normAutofit fontScale="92500" lnSpcReduction="10000"/>
          </a:bodyPr>
          <a:lstStyle/>
          <a:p>
            <a:pPr>
              <a:defRPr/>
            </a:pPr>
            <a:r>
              <a:rPr lang="en-US" sz="2177" dirty="0"/>
              <a:t>Consider blog posts</a:t>
            </a:r>
          </a:p>
          <a:p>
            <a:pPr>
              <a:defRPr/>
            </a:pPr>
            <a:r>
              <a:rPr lang="en-US" sz="2177" dirty="0"/>
              <a:t>Imagine you are a social networking web site with millions of users.</a:t>
            </a:r>
          </a:p>
          <a:p>
            <a:pPr>
              <a:defRPr/>
            </a:pPr>
            <a:r>
              <a:rPr lang="en-US" sz="2177" dirty="0"/>
              <a:t>Users want to update their status</a:t>
            </a:r>
          </a:p>
          <a:p>
            <a:pPr>
              <a:defRPr/>
            </a:pPr>
            <a:endParaRPr lang="en-US" sz="2177" dirty="0"/>
          </a:p>
          <a:p>
            <a:pPr>
              <a:defRPr/>
            </a:pPr>
            <a:endParaRPr lang="en-US" sz="2177" dirty="0"/>
          </a:p>
          <a:p>
            <a:pPr marL="94993" indent="0">
              <a:buNone/>
              <a:defRPr/>
            </a:pPr>
            <a:endParaRPr lang="en-US" sz="2177" dirty="0"/>
          </a:p>
          <a:p>
            <a:pPr marL="94993" indent="0">
              <a:buNone/>
              <a:defRPr/>
            </a:pPr>
            <a:endParaRPr lang="en-US" sz="2177" dirty="0"/>
          </a:p>
          <a:p>
            <a:pPr marL="94993" indent="0">
              <a:buNone/>
              <a:defRPr/>
            </a:pPr>
            <a:endParaRPr lang="en-US" sz="2177" dirty="0"/>
          </a:p>
          <a:p>
            <a:pPr>
              <a:defRPr/>
            </a:pPr>
            <a:r>
              <a:rPr lang="en-US" sz="2177" dirty="0"/>
              <a:t>You replicate your data for</a:t>
            </a:r>
          </a:p>
          <a:p>
            <a:pPr lvl="1">
              <a:defRPr/>
            </a:pPr>
            <a:r>
              <a:rPr lang="en-US" sz="2177" dirty="0"/>
              <a:t>Fault tolerance </a:t>
            </a:r>
          </a:p>
          <a:p>
            <a:pPr lvl="1">
              <a:defRPr/>
            </a:pPr>
            <a:r>
              <a:rPr lang="en-US" sz="2177" dirty="0"/>
              <a:t>Performance</a:t>
            </a:r>
          </a:p>
          <a:p>
            <a:pPr lvl="2">
              <a:defRPr/>
            </a:pPr>
            <a:r>
              <a:rPr lang="en-US" sz="2177" dirty="0"/>
              <a:t>Multiple users can read from different replicas.</a:t>
            </a:r>
          </a:p>
          <a:p>
            <a:pPr>
              <a:defRPr/>
            </a:pPr>
            <a:r>
              <a:rPr lang="en-US" sz="2177" dirty="0"/>
              <a:t>You need to support </a:t>
            </a:r>
            <a:r>
              <a:rPr lang="en-US" sz="2177" dirty="0">
                <a:solidFill>
                  <a:srgbClr val="FF0000"/>
                </a:solidFill>
              </a:rPr>
              <a:t>fast updates </a:t>
            </a:r>
            <a:r>
              <a:rPr lang="en-US" sz="2177" dirty="0"/>
              <a:t>in order to support large number of users and keep them happy.</a:t>
            </a:r>
          </a:p>
        </p:txBody>
      </p:sp>
      <p:sp>
        <p:nvSpPr>
          <p:cNvPr id="16388" name="TextBox 3">
            <a:extLst>
              <a:ext uri="{FF2B5EF4-FFF2-40B4-BE49-F238E27FC236}">
                <a16:creationId xmlns:a16="http://schemas.microsoft.com/office/drawing/2014/main" id="{54A342BF-9830-661E-D0FF-7E454B9F4406}"/>
              </a:ext>
            </a:extLst>
          </p:cNvPr>
          <p:cNvSpPr txBox="1">
            <a:spLocks noChangeArrowheads="1"/>
          </p:cNvSpPr>
          <p:nvPr/>
        </p:nvSpPr>
        <p:spPr bwMode="auto">
          <a:xfrm>
            <a:off x="2502823" y="2710365"/>
            <a:ext cx="3266263" cy="9212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User: John</a:t>
            </a:r>
          </a:p>
          <a:p>
            <a:r>
              <a:rPr lang="en-US" altLang="en-US" sz="1814">
                <a:solidFill>
                  <a:schemeClr val="tx1"/>
                </a:solidFill>
              </a:rPr>
              <a:t>Friends: Fred, Michael</a:t>
            </a:r>
          </a:p>
          <a:p>
            <a:r>
              <a:rPr lang="en-US" altLang="en-US" sz="1814">
                <a:solidFill>
                  <a:schemeClr val="tx1"/>
                </a:solidFill>
              </a:rPr>
              <a:t>Status: “Going home for dinner”</a:t>
            </a:r>
          </a:p>
        </p:txBody>
      </p:sp>
      <p:sp>
        <p:nvSpPr>
          <p:cNvPr id="16389" name="TextBox 4">
            <a:extLst>
              <a:ext uri="{FF2B5EF4-FFF2-40B4-BE49-F238E27FC236}">
                <a16:creationId xmlns:a16="http://schemas.microsoft.com/office/drawing/2014/main" id="{F422F143-D5BF-A17A-D2AA-81BD958FFAE0}"/>
              </a:ext>
            </a:extLst>
          </p:cNvPr>
          <p:cNvSpPr txBox="1">
            <a:spLocks noChangeArrowheads="1"/>
          </p:cNvSpPr>
          <p:nvPr/>
        </p:nvSpPr>
        <p:spPr bwMode="auto">
          <a:xfrm>
            <a:off x="6749830" y="2383451"/>
            <a:ext cx="2351766" cy="9212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User: Mary</a:t>
            </a:r>
          </a:p>
          <a:p>
            <a:r>
              <a:rPr lang="en-US" altLang="en-US" sz="1814">
                <a:solidFill>
                  <a:schemeClr val="tx1"/>
                </a:solidFill>
              </a:rPr>
              <a:t>Friends: Peter, Allen</a:t>
            </a:r>
          </a:p>
          <a:p>
            <a:r>
              <a:rPr lang="en-US" altLang="en-US" sz="1814">
                <a:solidFill>
                  <a:schemeClr val="tx1"/>
                </a:solidFill>
              </a:rPr>
              <a:t>Status: “Working”</a:t>
            </a:r>
          </a:p>
        </p:txBody>
      </p:sp>
      <p:sp>
        <p:nvSpPr>
          <p:cNvPr id="16390" name="TextBox 6">
            <a:extLst>
              <a:ext uri="{FF2B5EF4-FFF2-40B4-BE49-F238E27FC236}">
                <a16:creationId xmlns:a16="http://schemas.microsoft.com/office/drawing/2014/main" id="{42AC4A37-4E34-5B55-8E25-E3D1B1E3E158}"/>
              </a:ext>
            </a:extLst>
          </p:cNvPr>
          <p:cNvSpPr txBox="1">
            <a:spLocks noChangeArrowheads="1"/>
          </p:cNvSpPr>
          <p:nvPr/>
        </p:nvSpPr>
        <p:spPr bwMode="auto">
          <a:xfrm>
            <a:off x="7010497" y="3493808"/>
            <a:ext cx="2351767" cy="9212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User: Max</a:t>
            </a:r>
          </a:p>
          <a:p>
            <a:r>
              <a:rPr lang="en-US" altLang="en-US" sz="1814">
                <a:solidFill>
                  <a:schemeClr val="tx1"/>
                </a:solidFill>
              </a:rPr>
              <a:t>Friends: Harry</a:t>
            </a:r>
          </a:p>
          <a:p>
            <a:r>
              <a:rPr lang="en-US" altLang="en-US" sz="1814">
                <a:solidFill>
                  <a:schemeClr val="tx1"/>
                </a:solidFill>
              </a:rPr>
              <a:t>Status: “Sleeping”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0AFCDE0-B86F-2C22-52E5-055AAC018EB1}"/>
              </a:ext>
            </a:extLst>
          </p:cNvPr>
          <p:cNvSpPr>
            <a:spLocks noGrp="1" noChangeArrowheads="1"/>
          </p:cNvSpPr>
          <p:nvPr>
            <p:ph type="title"/>
          </p:nvPr>
        </p:nvSpPr>
        <p:spPr>
          <a:xfrm>
            <a:off x="2175910" y="489652"/>
            <a:ext cx="8141174" cy="691273"/>
          </a:xfrm>
        </p:spPr>
        <p:txBody>
          <a:bodyPr/>
          <a:lstStyle/>
          <a:p>
            <a:r>
              <a:rPr lang="en-US" altLang="en-US" sz="2540"/>
              <a:t>Need to update all replicas</a:t>
            </a:r>
          </a:p>
        </p:txBody>
      </p:sp>
      <p:sp>
        <p:nvSpPr>
          <p:cNvPr id="17411" name="Content Placeholder 2">
            <a:extLst>
              <a:ext uri="{FF2B5EF4-FFF2-40B4-BE49-F238E27FC236}">
                <a16:creationId xmlns:a16="http://schemas.microsoft.com/office/drawing/2014/main" id="{801C0090-9CBE-1600-3677-55C77BE27799}"/>
              </a:ext>
            </a:extLst>
          </p:cNvPr>
          <p:cNvSpPr>
            <a:spLocks noGrp="1" noChangeArrowheads="1"/>
          </p:cNvSpPr>
          <p:nvPr>
            <p:ph idx="1"/>
          </p:nvPr>
        </p:nvSpPr>
        <p:spPr>
          <a:xfrm>
            <a:off x="1841794" y="6172488"/>
            <a:ext cx="8639467" cy="691273"/>
          </a:xfrm>
        </p:spPr>
        <p:txBody>
          <a:bodyPr/>
          <a:lstStyle/>
          <a:p>
            <a:r>
              <a:rPr lang="en-US" altLang="en-US" sz="2177"/>
              <a:t>The above situation would leave system in inconsistent state.</a:t>
            </a:r>
          </a:p>
        </p:txBody>
      </p:sp>
      <p:sp>
        <p:nvSpPr>
          <p:cNvPr id="4" name="TextBox 3">
            <a:extLst>
              <a:ext uri="{FF2B5EF4-FFF2-40B4-BE49-F238E27FC236}">
                <a16:creationId xmlns:a16="http://schemas.microsoft.com/office/drawing/2014/main" id="{0E1E47D1-DB88-998F-B128-1996D306F570}"/>
              </a:ext>
            </a:extLst>
          </p:cNvPr>
          <p:cNvSpPr txBox="1">
            <a:spLocks noChangeArrowheads="1"/>
          </p:cNvSpPr>
          <p:nvPr/>
        </p:nvSpPr>
        <p:spPr bwMode="auto">
          <a:xfrm>
            <a:off x="5964947" y="1142041"/>
            <a:ext cx="3266263" cy="12004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User: John</a:t>
            </a:r>
          </a:p>
          <a:p>
            <a:r>
              <a:rPr lang="en-US" altLang="en-US" sz="1814">
                <a:solidFill>
                  <a:schemeClr val="tx1"/>
                </a:solidFill>
              </a:rPr>
              <a:t>Friends: Fred, Michael</a:t>
            </a:r>
          </a:p>
          <a:p>
            <a:r>
              <a:rPr lang="en-US" altLang="en-US" sz="1814">
                <a:solidFill>
                  <a:schemeClr val="tx1"/>
                </a:solidFill>
              </a:rPr>
              <a:t>Status: “Going home for dinner”</a:t>
            </a:r>
          </a:p>
          <a:p>
            <a:r>
              <a:rPr lang="en-US" altLang="en-US" sz="1814">
                <a:solidFill>
                  <a:schemeClr val="tx1"/>
                </a:solidFill>
              </a:rPr>
              <a:t>Time: 6:05pm</a:t>
            </a:r>
          </a:p>
        </p:txBody>
      </p:sp>
      <p:sp>
        <p:nvSpPr>
          <p:cNvPr id="17413" name="TextBox 4">
            <a:extLst>
              <a:ext uri="{FF2B5EF4-FFF2-40B4-BE49-F238E27FC236}">
                <a16:creationId xmlns:a16="http://schemas.microsoft.com/office/drawing/2014/main" id="{AF4989C5-9C48-A407-0198-D3EF2BEF7F51}"/>
              </a:ext>
            </a:extLst>
          </p:cNvPr>
          <p:cNvSpPr txBox="1">
            <a:spLocks noChangeArrowheads="1"/>
          </p:cNvSpPr>
          <p:nvPr/>
        </p:nvSpPr>
        <p:spPr bwMode="auto">
          <a:xfrm>
            <a:off x="2175909" y="1142041"/>
            <a:ext cx="3266263" cy="12004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User: John</a:t>
            </a:r>
          </a:p>
          <a:p>
            <a:r>
              <a:rPr lang="en-US" altLang="en-US" sz="1814">
                <a:solidFill>
                  <a:schemeClr val="tx1"/>
                </a:solidFill>
              </a:rPr>
              <a:t>Friends: Fred, Michael</a:t>
            </a:r>
          </a:p>
          <a:p>
            <a:r>
              <a:rPr lang="en-US" altLang="en-US" sz="1814">
                <a:solidFill>
                  <a:schemeClr val="tx1"/>
                </a:solidFill>
              </a:rPr>
              <a:t>Status: “Working hard”</a:t>
            </a:r>
          </a:p>
          <a:p>
            <a:r>
              <a:rPr lang="en-US" altLang="en-US" sz="1814">
                <a:solidFill>
                  <a:schemeClr val="tx1"/>
                </a:solidFill>
              </a:rPr>
              <a:t>Time: 6pm</a:t>
            </a:r>
          </a:p>
        </p:txBody>
      </p:sp>
      <p:sp>
        <p:nvSpPr>
          <p:cNvPr id="17414" name="Oval 5">
            <a:extLst>
              <a:ext uri="{FF2B5EF4-FFF2-40B4-BE49-F238E27FC236}">
                <a16:creationId xmlns:a16="http://schemas.microsoft.com/office/drawing/2014/main" id="{120B9FFF-B51B-F34E-44CB-5C27360C9491}"/>
              </a:ext>
            </a:extLst>
          </p:cNvPr>
          <p:cNvSpPr>
            <a:spLocks noChangeArrowheads="1"/>
          </p:cNvSpPr>
          <p:nvPr/>
        </p:nvSpPr>
        <p:spPr bwMode="auto">
          <a:xfrm>
            <a:off x="5246312" y="4604164"/>
            <a:ext cx="1110356" cy="980743"/>
          </a:xfrm>
          <a:prstGeom prst="ellipse">
            <a:avLst/>
          </a:prstGeom>
          <a:solidFill>
            <a:srgbClr val="FFFFFF"/>
          </a:solidFill>
          <a:ln w="9525">
            <a:solidFill>
              <a:schemeClr val="tx1"/>
            </a:solidFill>
            <a:round/>
            <a:headEnd/>
            <a:tailEnd/>
          </a:ln>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17415" name="Oval 6">
            <a:extLst>
              <a:ext uri="{FF2B5EF4-FFF2-40B4-BE49-F238E27FC236}">
                <a16:creationId xmlns:a16="http://schemas.microsoft.com/office/drawing/2014/main" id="{D477AB69-72E7-1896-68EC-58BB990CD041}"/>
              </a:ext>
            </a:extLst>
          </p:cNvPr>
          <p:cNvSpPr>
            <a:spLocks noChangeArrowheads="1"/>
          </p:cNvSpPr>
          <p:nvPr/>
        </p:nvSpPr>
        <p:spPr bwMode="auto">
          <a:xfrm>
            <a:off x="5312559" y="2383451"/>
            <a:ext cx="1175163" cy="1045550"/>
          </a:xfrm>
          <a:prstGeom prst="ellipse">
            <a:avLst/>
          </a:prstGeom>
          <a:solidFill>
            <a:srgbClr val="FFFFFF"/>
          </a:solidFill>
          <a:ln w="9525">
            <a:solidFill>
              <a:schemeClr val="tx1"/>
            </a:solidFill>
            <a:round/>
            <a:headEnd/>
            <a:tailEnd/>
          </a:ln>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17416" name="Oval 7">
            <a:extLst>
              <a:ext uri="{FF2B5EF4-FFF2-40B4-BE49-F238E27FC236}">
                <a16:creationId xmlns:a16="http://schemas.microsoft.com/office/drawing/2014/main" id="{EC62520D-4CB3-5D56-564F-557989F88466}"/>
              </a:ext>
            </a:extLst>
          </p:cNvPr>
          <p:cNvSpPr>
            <a:spLocks noChangeArrowheads="1"/>
          </p:cNvSpPr>
          <p:nvPr/>
        </p:nvSpPr>
        <p:spPr bwMode="auto">
          <a:xfrm>
            <a:off x="7860186" y="3102086"/>
            <a:ext cx="1175163" cy="1045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01" tIns="41450" rIns="82901" bIns="41450"/>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17417" name="Rectangle 8">
            <a:extLst>
              <a:ext uri="{FF2B5EF4-FFF2-40B4-BE49-F238E27FC236}">
                <a16:creationId xmlns:a16="http://schemas.microsoft.com/office/drawing/2014/main" id="{8F53A62D-D38E-DE36-7EE9-A318A00DCA43}"/>
              </a:ext>
            </a:extLst>
          </p:cNvPr>
          <p:cNvSpPr>
            <a:spLocks noChangeArrowheads="1"/>
          </p:cNvSpPr>
          <p:nvPr/>
        </p:nvSpPr>
        <p:spPr bwMode="auto">
          <a:xfrm>
            <a:off x="4527676" y="5649714"/>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
        <p:nvSpPr>
          <p:cNvPr id="10" name="Rectangle 9">
            <a:extLst>
              <a:ext uri="{FF2B5EF4-FFF2-40B4-BE49-F238E27FC236}">
                <a16:creationId xmlns:a16="http://schemas.microsoft.com/office/drawing/2014/main" id="{E7BEE3F7-CAE9-9050-197D-96B1B1FB9234}"/>
              </a:ext>
            </a:extLst>
          </p:cNvPr>
          <p:cNvSpPr>
            <a:spLocks noChangeArrowheads="1"/>
          </p:cNvSpPr>
          <p:nvPr/>
        </p:nvSpPr>
        <p:spPr bwMode="auto">
          <a:xfrm>
            <a:off x="4593923" y="3364194"/>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
        <p:nvSpPr>
          <p:cNvPr id="11" name="Rectangle 10">
            <a:extLst>
              <a:ext uri="{FF2B5EF4-FFF2-40B4-BE49-F238E27FC236}">
                <a16:creationId xmlns:a16="http://schemas.microsoft.com/office/drawing/2014/main" id="{6D05AAA2-49E8-0C83-7AAA-12D63B130D29}"/>
              </a:ext>
            </a:extLst>
          </p:cNvPr>
          <p:cNvSpPr>
            <a:spLocks noChangeArrowheads="1"/>
          </p:cNvSpPr>
          <p:nvPr/>
        </p:nvSpPr>
        <p:spPr bwMode="auto">
          <a:xfrm>
            <a:off x="7271164" y="4278690"/>
            <a:ext cx="277717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Status: “Working hard”</a:t>
            </a:r>
          </a:p>
        </p:txBody>
      </p:sp>
      <p:sp>
        <p:nvSpPr>
          <p:cNvPr id="12" name="Oval 11">
            <a:extLst>
              <a:ext uri="{FF2B5EF4-FFF2-40B4-BE49-F238E27FC236}">
                <a16:creationId xmlns:a16="http://schemas.microsoft.com/office/drawing/2014/main" id="{0F169CD8-CD4A-0B1B-87BA-A2904A0C7CC7}"/>
              </a:ext>
            </a:extLst>
          </p:cNvPr>
          <p:cNvSpPr/>
          <p:nvPr/>
        </p:nvSpPr>
        <p:spPr bwMode="auto">
          <a:xfrm>
            <a:off x="2175910" y="3624861"/>
            <a:ext cx="784882" cy="71863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82901" tIns="41450" rIns="82901" bIns="41450"/>
          <a:lstStyle/>
          <a:p>
            <a:pPr>
              <a:defRPr/>
            </a:pPr>
            <a:endParaRPr lang="en-US" sz="1633">
              <a:ea typeface="MS PGothic" charset="0"/>
              <a:cs typeface="MS PGothic" charset="0"/>
            </a:endParaRPr>
          </a:p>
        </p:txBody>
      </p:sp>
      <p:cxnSp>
        <p:nvCxnSpPr>
          <p:cNvPr id="17421" name="Straight Arrow Connector 13">
            <a:extLst>
              <a:ext uri="{FF2B5EF4-FFF2-40B4-BE49-F238E27FC236}">
                <a16:creationId xmlns:a16="http://schemas.microsoft.com/office/drawing/2014/main" id="{A9C0525C-7311-0C0C-EBCF-D2A8C78B52D8}"/>
              </a:ext>
            </a:extLst>
          </p:cNvPr>
          <p:cNvCxnSpPr>
            <a:cxnSpLocks noChangeShapeType="1"/>
          </p:cNvCxnSpPr>
          <p:nvPr/>
        </p:nvCxnSpPr>
        <p:spPr bwMode="auto">
          <a:xfrm flipV="1">
            <a:off x="3025599" y="3168333"/>
            <a:ext cx="1895239" cy="52133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2" name="Straight Arrow Connector 15">
            <a:extLst>
              <a:ext uri="{FF2B5EF4-FFF2-40B4-BE49-F238E27FC236}">
                <a16:creationId xmlns:a16="http://schemas.microsoft.com/office/drawing/2014/main" id="{531D80FB-2021-41E5-6B62-A90C4880B3C1}"/>
              </a:ext>
            </a:extLst>
          </p:cNvPr>
          <p:cNvCxnSpPr>
            <a:cxnSpLocks noChangeShapeType="1"/>
          </p:cNvCxnSpPr>
          <p:nvPr/>
        </p:nvCxnSpPr>
        <p:spPr bwMode="auto">
          <a:xfrm>
            <a:off x="3156652" y="4082830"/>
            <a:ext cx="4768341" cy="6480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3" name="Straight Arrow Connector 17">
            <a:extLst>
              <a:ext uri="{FF2B5EF4-FFF2-40B4-BE49-F238E27FC236}">
                <a16:creationId xmlns:a16="http://schemas.microsoft.com/office/drawing/2014/main" id="{B16888AD-07DE-831D-DFF5-EB837DB91958}"/>
              </a:ext>
            </a:extLst>
          </p:cNvPr>
          <p:cNvCxnSpPr>
            <a:cxnSpLocks noChangeShapeType="1"/>
          </p:cNvCxnSpPr>
          <p:nvPr/>
        </p:nvCxnSpPr>
        <p:spPr bwMode="auto">
          <a:xfrm>
            <a:off x="2960791" y="4408304"/>
            <a:ext cx="2155907" cy="5890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FE069F33-637E-26C2-7D16-BED5BDA04898}"/>
              </a:ext>
            </a:extLst>
          </p:cNvPr>
          <p:cNvSpPr>
            <a:spLocks noChangeArrowheads="1"/>
          </p:cNvSpPr>
          <p:nvPr/>
        </p:nvSpPr>
        <p:spPr bwMode="auto">
          <a:xfrm>
            <a:off x="4527676" y="3689668"/>
            <a:ext cx="2979088"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“Going home for dinner”</a:t>
            </a:r>
          </a:p>
        </p:txBody>
      </p:sp>
      <p:sp>
        <p:nvSpPr>
          <p:cNvPr id="22" name="Rectangle 21">
            <a:extLst>
              <a:ext uri="{FF2B5EF4-FFF2-40B4-BE49-F238E27FC236}">
                <a16:creationId xmlns:a16="http://schemas.microsoft.com/office/drawing/2014/main" id="{E89D5B98-F267-886A-9EB1-B8E7320D7377}"/>
              </a:ext>
            </a:extLst>
          </p:cNvPr>
          <p:cNvSpPr>
            <a:spLocks noChangeArrowheads="1"/>
          </p:cNvSpPr>
          <p:nvPr/>
        </p:nvSpPr>
        <p:spPr bwMode="auto">
          <a:xfrm>
            <a:off x="7337411" y="4670411"/>
            <a:ext cx="2979088"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“Going home for dinner”</a:t>
            </a:r>
          </a:p>
        </p:txBody>
      </p:sp>
      <p:sp>
        <p:nvSpPr>
          <p:cNvPr id="23" name="TextBox 22">
            <a:extLst>
              <a:ext uri="{FF2B5EF4-FFF2-40B4-BE49-F238E27FC236}">
                <a16:creationId xmlns:a16="http://schemas.microsoft.com/office/drawing/2014/main" id="{B2B1C1D4-DB3E-9F26-3D4B-2499E811455D}"/>
              </a:ext>
            </a:extLst>
          </p:cNvPr>
          <p:cNvSpPr txBox="1">
            <a:spLocks noChangeArrowheads="1"/>
          </p:cNvSpPr>
          <p:nvPr/>
        </p:nvSpPr>
        <p:spPr bwMode="auto">
          <a:xfrm>
            <a:off x="3090405" y="3037280"/>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24" name="TextBox 23">
            <a:extLst>
              <a:ext uri="{FF2B5EF4-FFF2-40B4-BE49-F238E27FC236}">
                <a16:creationId xmlns:a16="http://schemas.microsoft.com/office/drawing/2014/main" id="{D4D833BD-A957-A625-5A24-7774A623FDF8}"/>
              </a:ext>
            </a:extLst>
          </p:cNvPr>
          <p:cNvSpPr txBox="1">
            <a:spLocks noChangeArrowheads="1"/>
          </p:cNvSpPr>
          <p:nvPr/>
        </p:nvSpPr>
        <p:spPr bwMode="auto">
          <a:xfrm>
            <a:off x="3287706" y="3560054"/>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25" name="TextBox 24">
            <a:extLst>
              <a:ext uri="{FF2B5EF4-FFF2-40B4-BE49-F238E27FC236}">
                <a16:creationId xmlns:a16="http://schemas.microsoft.com/office/drawing/2014/main" id="{CDA43D58-56A2-8A36-D45C-6D01858287CE}"/>
              </a:ext>
            </a:extLst>
          </p:cNvPr>
          <p:cNvSpPr txBox="1">
            <a:spLocks noChangeArrowheads="1"/>
          </p:cNvSpPr>
          <p:nvPr/>
        </p:nvSpPr>
        <p:spPr bwMode="auto">
          <a:xfrm>
            <a:off x="3090405" y="4670411"/>
            <a:ext cx="909612"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update</a:t>
            </a:r>
          </a:p>
        </p:txBody>
      </p:sp>
      <p:sp>
        <p:nvSpPr>
          <p:cNvPr id="26" name="TextBox 25">
            <a:extLst>
              <a:ext uri="{FF2B5EF4-FFF2-40B4-BE49-F238E27FC236}">
                <a16:creationId xmlns:a16="http://schemas.microsoft.com/office/drawing/2014/main" id="{FC0484D3-506E-0664-949F-4BF08A4942ED}"/>
              </a:ext>
            </a:extLst>
          </p:cNvPr>
          <p:cNvSpPr txBox="1">
            <a:spLocks noChangeArrowheads="1"/>
          </p:cNvSpPr>
          <p:nvPr/>
        </p:nvSpPr>
        <p:spPr bwMode="auto">
          <a:xfrm>
            <a:off x="4331815" y="2710365"/>
            <a:ext cx="1004189"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success</a:t>
            </a:r>
          </a:p>
        </p:txBody>
      </p:sp>
      <p:sp>
        <p:nvSpPr>
          <p:cNvPr id="27" name="TextBox 26">
            <a:extLst>
              <a:ext uri="{FF2B5EF4-FFF2-40B4-BE49-F238E27FC236}">
                <a16:creationId xmlns:a16="http://schemas.microsoft.com/office/drawing/2014/main" id="{15DAE67F-2FEA-74D9-9594-75B6D87C062A}"/>
              </a:ext>
            </a:extLst>
          </p:cNvPr>
          <p:cNvSpPr txBox="1">
            <a:spLocks noChangeArrowheads="1"/>
          </p:cNvSpPr>
          <p:nvPr/>
        </p:nvSpPr>
        <p:spPr bwMode="auto">
          <a:xfrm>
            <a:off x="6227054" y="4147636"/>
            <a:ext cx="1004189"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success</a:t>
            </a:r>
          </a:p>
        </p:txBody>
      </p:sp>
      <p:sp>
        <p:nvSpPr>
          <p:cNvPr id="28" name="TextBox 27">
            <a:extLst>
              <a:ext uri="{FF2B5EF4-FFF2-40B4-BE49-F238E27FC236}">
                <a16:creationId xmlns:a16="http://schemas.microsoft.com/office/drawing/2014/main" id="{7E74148A-E404-5346-9126-6D61DF7842DB}"/>
              </a:ext>
            </a:extLst>
          </p:cNvPr>
          <p:cNvSpPr txBox="1">
            <a:spLocks noChangeArrowheads="1"/>
          </p:cNvSpPr>
          <p:nvPr/>
        </p:nvSpPr>
        <p:spPr bwMode="auto">
          <a:xfrm>
            <a:off x="4202202" y="4997325"/>
            <a:ext cx="537715" cy="4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01" tIns="41450" rIns="82901" bIns="41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P spid="19" grpId="0"/>
      <p:bldP spid="22" grpId="0"/>
      <p:bldP spid="23" grpId="0"/>
      <p:bldP spid="24" grpId="0"/>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DD114FE-46AB-51D7-3FE5-41999E9E5058}"/>
              </a:ext>
            </a:extLst>
          </p:cNvPr>
          <p:cNvSpPr>
            <a:spLocks noGrp="1" noChangeArrowheads="1"/>
          </p:cNvSpPr>
          <p:nvPr>
            <p:ph type="title"/>
          </p:nvPr>
        </p:nvSpPr>
        <p:spPr/>
        <p:txBody>
          <a:bodyPr/>
          <a:lstStyle/>
          <a:p>
            <a:r>
              <a:rPr lang="en-US" altLang="en-US" sz="3266"/>
              <a:t>How would a traditional parallel relational database handle this?</a:t>
            </a:r>
          </a:p>
        </p:txBody>
      </p:sp>
      <p:sp>
        <p:nvSpPr>
          <p:cNvPr id="2" name="Content Placeholder 2">
            <a:extLst>
              <a:ext uri="{FF2B5EF4-FFF2-40B4-BE49-F238E27FC236}">
                <a16:creationId xmlns:a16="http://schemas.microsoft.com/office/drawing/2014/main" id="{A65054E6-D404-7C59-9018-9D929DD579AE}"/>
              </a:ext>
            </a:extLst>
          </p:cNvPr>
          <p:cNvSpPr>
            <a:spLocks noGrp="1" noChangeArrowheads="1"/>
          </p:cNvSpPr>
          <p:nvPr>
            <p:ph idx="1"/>
          </p:nvPr>
        </p:nvSpPr>
        <p:spPr/>
        <p:txBody>
          <a:bodyPr>
            <a:normAutofit lnSpcReduction="10000"/>
          </a:bodyPr>
          <a:lstStyle/>
          <a:p>
            <a:r>
              <a:rPr lang="en-US" altLang="en-US" sz="2177"/>
              <a:t>Uses two phase commit.</a:t>
            </a:r>
          </a:p>
          <a:p>
            <a:r>
              <a:rPr lang="en-US" altLang="en-US" sz="2177"/>
              <a:t>First I want to make sure you understand the concept of ACID transactions.</a:t>
            </a:r>
          </a:p>
          <a:p>
            <a:r>
              <a:rPr lang="en-US" altLang="en-US" sz="2177"/>
              <a:t>ACID transactions is a method that databases use to ensure the consistency and durability of the data they store.</a:t>
            </a:r>
          </a:p>
          <a:p>
            <a:r>
              <a:rPr lang="en-US" altLang="en-US" sz="2177"/>
              <a:t>Without ACID transactions bad things can happen.</a:t>
            </a:r>
          </a:p>
          <a:p>
            <a:r>
              <a:rPr lang="en-US" altLang="en-US" sz="2177"/>
              <a:t>For example</a:t>
            </a:r>
          </a:p>
          <a:p>
            <a:pPr lvl="1"/>
            <a:r>
              <a:rPr lang="en-US" altLang="en-US" sz="2177"/>
              <a:t>Lost updates can happen.</a:t>
            </a:r>
          </a:p>
          <a:p>
            <a:pPr lvl="2"/>
            <a:r>
              <a:rPr lang="en-US" altLang="en-US" sz="2177"/>
              <a:t>Your bank balance is $500</a:t>
            </a:r>
          </a:p>
          <a:p>
            <a:pPr lvl="2"/>
            <a:r>
              <a:rPr lang="en-US" altLang="en-US" sz="2177"/>
              <a:t>You deposit $50 into your account</a:t>
            </a:r>
          </a:p>
          <a:p>
            <a:pPr lvl="2"/>
            <a:r>
              <a:rPr lang="en-US" altLang="en-US" sz="2177"/>
              <a:t>You mother deposits $70 into your account at near the same time.</a:t>
            </a:r>
          </a:p>
          <a:p>
            <a:pPr lvl="2"/>
            <a:r>
              <a:rPr lang="en-US" altLang="en-US" sz="2177"/>
              <a:t>Your final bank balance goes to $550</a:t>
            </a:r>
          </a:p>
          <a:p>
            <a:pPr lvl="2"/>
            <a:r>
              <a:rPr lang="en-US" altLang="en-US" sz="2177"/>
              <a:t>Your mother’s deposit is lost.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29F90F8-792B-421B-6C06-48B8D79B983C}"/>
              </a:ext>
            </a:extLst>
          </p:cNvPr>
          <p:cNvSpPr>
            <a:spLocks noGrp="1" noChangeArrowheads="1"/>
          </p:cNvSpPr>
          <p:nvPr>
            <p:ph type="title"/>
          </p:nvPr>
        </p:nvSpPr>
        <p:spPr/>
        <p:txBody>
          <a:bodyPr/>
          <a:lstStyle/>
          <a:p>
            <a:r>
              <a:rPr lang="en-US" altLang="en-US"/>
              <a:t>What is a transaction?</a:t>
            </a:r>
          </a:p>
        </p:txBody>
      </p:sp>
      <p:sp>
        <p:nvSpPr>
          <p:cNvPr id="2" name="Content Placeholder 2">
            <a:extLst>
              <a:ext uri="{FF2B5EF4-FFF2-40B4-BE49-F238E27FC236}">
                <a16:creationId xmlns:a16="http://schemas.microsoft.com/office/drawing/2014/main" id="{6B3F4303-2274-FD31-75B3-17AD369C3207}"/>
              </a:ext>
            </a:extLst>
          </p:cNvPr>
          <p:cNvSpPr>
            <a:spLocks noGrp="1" noChangeArrowheads="1"/>
          </p:cNvSpPr>
          <p:nvPr>
            <p:ph idx="1"/>
          </p:nvPr>
        </p:nvSpPr>
        <p:spPr/>
        <p:txBody>
          <a:bodyPr>
            <a:normAutofit fontScale="92500" lnSpcReduction="20000"/>
          </a:bodyPr>
          <a:lstStyle/>
          <a:p>
            <a:r>
              <a:rPr lang="en-US" altLang="en-US" sz="2177"/>
              <a:t>Begin transaction</a:t>
            </a:r>
          </a:p>
          <a:p>
            <a:pPr lvl="1"/>
            <a:r>
              <a:rPr lang="en-US" altLang="en-US" sz="2177"/>
              <a:t>Read bank balance of Tom</a:t>
            </a:r>
          </a:p>
          <a:p>
            <a:pPr lvl="1"/>
            <a:r>
              <a:rPr lang="en-US" altLang="en-US" sz="2177"/>
              <a:t>Write back bank balance of Tom with $50 addition.</a:t>
            </a:r>
          </a:p>
          <a:p>
            <a:r>
              <a:rPr lang="en-US" altLang="en-US" sz="2177"/>
              <a:t>Commit transaction</a:t>
            </a:r>
          </a:p>
          <a:p>
            <a:r>
              <a:rPr lang="en-US" altLang="en-US" sz="2177"/>
              <a:t>Begin transaction</a:t>
            </a:r>
          </a:p>
          <a:p>
            <a:pPr lvl="1"/>
            <a:r>
              <a:rPr lang="en-US" altLang="en-US" sz="2177"/>
              <a:t>Read bank balance of Tom</a:t>
            </a:r>
          </a:p>
          <a:p>
            <a:pPr lvl="1"/>
            <a:r>
              <a:rPr lang="en-US" altLang="en-US" sz="2177"/>
              <a:t>Write back bank balance of Tom with $70 addition.</a:t>
            </a:r>
          </a:p>
          <a:p>
            <a:r>
              <a:rPr lang="en-US" altLang="en-US" sz="2177"/>
              <a:t>Commit transaction</a:t>
            </a:r>
          </a:p>
          <a:p>
            <a:r>
              <a:rPr lang="en-US" altLang="en-US" sz="2177"/>
              <a:t>The above two transactions can not overlap, need to appear as if they are executed entirely one after the other (serial execution).</a:t>
            </a:r>
          </a:p>
          <a:p>
            <a:r>
              <a:rPr lang="en-US" altLang="en-US" sz="2177"/>
              <a:t>If something goes wrong then transaction is aborted and all changes are rolled back.</a:t>
            </a:r>
          </a:p>
          <a:p>
            <a:r>
              <a:rPr lang="en-US" altLang="en-US" sz="2177"/>
              <a:t>If the transaction is committed the data must be made durable on disk.</a:t>
            </a:r>
          </a:p>
          <a:p>
            <a:r>
              <a:rPr lang="en-US" altLang="en-US" sz="2177"/>
              <a:t>Logging is used to recover from system failure.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AD36086-BB30-6E55-80E7-6F2AC02CCFE2}"/>
              </a:ext>
            </a:extLst>
          </p:cNvPr>
          <p:cNvSpPr>
            <a:spLocks noGrp="1" noChangeArrowheads="1"/>
          </p:cNvSpPr>
          <p:nvPr>
            <p:ph type="title"/>
          </p:nvPr>
        </p:nvSpPr>
        <p:spPr>
          <a:xfrm>
            <a:off x="2175910" y="881373"/>
            <a:ext cx="8141174" cy="691273"/>
          </a:xfrm>
        </p:spPr>
        <p:txBody>
          <a:bodyPr>
            <a:normAutofit fontScale="90000"/>
          </a:bodyPr>
          <a:lstStyle/>
          <a:p>
            <a:r>
              <a:rPr lang="en-US" altLang="en-US"/>
              <a:t>ACID transaction Properties</a:t>
            </a:r>
          </a:p>
        </p:txBody>
      </p:sp>
      <p:sp>
        <p:nvSpPr>
          <p:cNvPr id="2" name="Content Placeholder 2">
            <a:extLst>
              <a:ext uri="{FF2B5EF4-FFF2-40B4-BE49-F238E27FC236}">
                <a16:creationId xmlns:a16="http://schemas.microsoft.com/office/drawing/2014/main" id="{B37CA7A7-4301-430A-E94B-92F6A0412F18}"/>
              </a:ext>
            </a:extLst>
          </p:cNvPr>
          <p:cNvSpPr>
            <a:spLocks noGrp="1" noChangeArrowheads="1"/>
          </p:cNvSpPr>
          <p:nvPr>
            <p:ph idx="1"/>
          </p:nvPr>
        </p:nvSpPr>
        <p:spPr>
          <a:xfrm>
            <a:off x="1850435" y="1860676"/>
            <a:ext cx="8639467" cy="4922437"/>
          </a:xfrm>
        </p:spPr>
        <p:txBody>
          <a:bodyPr>
            <a:normAutofit lnSpcReduction="10000"/>
          </a:bodyPr>
          <a:lstStyle/>
          <a:p>
            <a:r>
              <a:rPr lang="en-US" altLang="en-US" sz="2177"/>
              <a:t>Atomicity (all or nothing)</a:t>
            </a:r>
          </a:p>
          <a:p>
            <a:pPr lvl="1"/>
            <a:r>
              <a:rPr lang="en-US" altLang="en-US" sz="2177"/>
              <a:t>If one part of the transaction fails, the entire transaction fails. </a:t>
            </a:r>
          </a:p>
          <a:p>
            <a:pPr lvl="1"/>
            <a:r>
              <a:rPr lang="en-US" altLang="en-US" sz="2177"/>
              <a:t>If one part succeeds then all parts of the transaction needs to succeed.</a:t>
            </a:r>
          </a:p>
          <a:p>
            <a:r>
              <a:rPr lang="en-US" altLang="en-US" sz="2177"/>
              <a:t>Consistency</a:t>
            </a:r>
          </a:p>
          <a:p>
            <a:pPr lvl="1"/>
            <a:r>
              <a:rPr lang="en-US" altLang="en-US" sz="2177"/>
              <a:t>Any transaction will bring the database from one valid state to anther</a:t>
            </a:r>
          </a:p>
          <a:p>
            <a:pPr lvl="1"/>
            <a:r>
              <a:rPr lang="en-US" altLang="en-US" sz="2177"/>
              <a:t>Obey constraints, triggers, etc.</a:t>
            </a:r>
          </a:p>
          <a:p>
            <a:r>
              <a:rPr lang="en-US" altLang="en-US" sz="2177"/>
              <a:t>Isolation</a:t>
            </a:r>
          </a:p>
          <a:p>
            <a:pPr lvl="1"/>
            <a:r>
              <a:rPr lang="en-US" altLang="en-US" sz="2177"/>
              <a:t>Concurrent execution of transaction results in system state that would be obtained if transaction were executed serially (one after the other).</a:t>
            </a:r>
          </a:p>
          <a:p>
            <a:r>
              <a:rPr lang="en-US" altLang="en-US" sz="2177"/>
              <a:t>Durability</a:t>
            </a:r>
          </a:p>
          <a:p>
            <a:pPr lvl="1"/>
            <a:r>
              <a:rPr lang="en-US" altLang="en-US" sz="2177"/>
              <a:t>Once a transaction has been committed it will remain so, even if the system crashes.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8E5D4A-803D-6FE9-AEF0-358FCC2475A8}"/>
              </a:ext>
            </a:extLst>
          </p:cNvPr>
          <p:cNvSpPr>
            <a:spLocks noGrp="1" noChangeArrowheads="1"/>
          </p:cNvSpPr>
          <p:nvPr>
            <p:ph type="title"/>
          </p:nvPr>
        </p:nvSpPr>
        <p:spPr>
          <a:xfrm>
            <a:off x="1850435" y="750319"/>
            <a:ext cx="8663950" cy="691273"/>
          </a:xfrm>
        </p:spPr>
        <p:txBody>
          <a:bodyPr>
            <a:normAutofit fontScale="90000"/>
          </a:bodyPr>
          <a:lstStyle/>
          <a:p>
            <a:r>
              <a:rPr lang="en-US" altLang="en-US" sz="3266"/>
              <a:t>How do parallel relational databases keeps replicas consistent?</a:t>
            </a:r>
          </a:p>
        </p:txBody>
      </p:sp>
      <p:sp>
        <p:nvSpPr>
          <p:cNvPr id="2" name="Content Placeholder 2">
            <a:extLst>
              <a:ext uri="{FF2B5EF4-FFF2-40B4-BE49-F238E27FC236}">
                <a16:creationId xmlns:a16="http://schemas.microsoft.com/office/drawing/2014/main" id="{7787036D-B405-4500-7529-1A1F2BA37A1F}"/>
              </a:ext>
            </a:extLst>
          </p:cNvPr>
          <p:cNvSpPr>
            <a:spLocks noGrp="1" noChangeArrowheads="1"/>
          </p:cNvSpPr>
          <p:nvPr>
            <p:ph idx="1"/>
          </p:nvPr>
        </p:nvSpPr>
        <p:spPr>
          <a:xfrm>
            <a:off x="1850435" y="1600009"/>
            <a:ext cx="8639467" cy="4922437"/>
          </a:xfrm>
        </p:spPr>
        <p:txBody>
          <a:bodyPr/>
          <a:lstStyle/>
          <a:p>
            <a:r>
              <a:rPr lang="en-US" altLang="en-US" sz="2540"/>
              <a:t>Uses two phase commit to enforce distributed transactions.</a:t>
            </a:r>
          </a:p>
          <a:p>
            <a:r>
              <a:rPr lang="en-US" altLang="en-US" sz="2540"/>
              <a:t>Two phase commit</a:t>
            </a:r>
          </a:p>
          <a:p>
            <a:pPr lvl="1"/>
            <a:r>
              <a:rPr lang="en-US" altLang="en-US" sz="2540"/>
              <a:t>Phase 1 (voting phase):</a:t>
            </a:r>
          </a:p>
          <a:p>
            <a:pPr lvl="2"/>
            <a:r>
              <a:rPr lang="en-US" altLang="en-US" sz="2540"/>
              <a:t>Coordinator sends “Commit Request”</a:t>
            </a:r>
          </a:p>
          <a:p>
            <a:pPr lvl="2"/>
            <a:r>
              <a:rPr lang="en-US" altLang="en-US" sz="2540"/>
              <a:t>Subordinates perform update operation but does not commit yet.</a:t>
            </a:r>
          </a:p>
          <a:p>
            <a:pPr lvl="2"/>
            <a:r>
              <a:rPr lang="en-US" altLang="en-US" sz="2540"/>
              <a:t>Each subordinates replies “Yes” or “No”</a:t>
            </a:r>
          </a:p>
          <a:p>
            <a:pPr lvl="1"/>
            <a:r>
              <a:rPr lang="en-US" altLang="en-US" sz="2540"/>
              <a:t>Phase 2 (commit phase):</a:t>
            </a:r>
          </a:p>
          <a:p>
            <a:pPr lvl="2"/>
            <a:r>
              <a:rPr lang="en-US" altLang="en-US" sz="2540"/>
              <a:t>If all subordinates reply “Yes” then coordinator sends “commit” to all subordinates</a:t>
            </a:r>
          </a:p>
          <a:p>
            <a:pPr lvl="2"/>
            <a:r>
              <a:rPr lang="en-US" altLang="en-US" sz="2540"/>
              <a:t>If anyone replied “No“ then coordinator sends “Abort” to all subordinates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9C1C95B-ACCB-CC7D-440F-AF664DAF5C3C}"/>
              </a:ext>
            </a:extLst>
          </p:cNvPr>
          <p:cNvSpPr>
            <a:spLocks noGrp="1" noChangeArrowheads="1"/>
          </p:cNvSpPr>
          <p:nvPr>
            <p:ph type="title"/>
          </p:nvPr>
        </p:nvSpPr>
        <p:spPr>
          <a:xfrm>
            <a:off x="2175910" y="816566"/>
            <a:ext cx="8141174" cy="691273"/>
          </a:xfrm>
        </p:spPr>
        <p:txBody>
          <a:bodyPr>
            <a:normAutofit fontScale="90000"/>
          </a:bodyPr>
          <a:lstStyle/>
          <a:p>
            <a:r>
              <a:rPr lang="en-US" altLang="en-US"/>
              <a:t>Paxos</a:t>
            </a:r>
          </a:p>
        </p:txBody>
      </p:sp>
      <p:sp>
        <p:nvSpPr>
          <p:cNvPr id="2" name="Content Placeholder 2">
            <a:extLst>
              <a:ext uri="{FF2B5EF4-FFF2-40B4-BE49-F238E27FC236}">
                <a16:creationId xmlns:a16="http://schemas.microsoft.com/office/drawing/2014/main" id="{DD562B22-AF8A-D437-9BFA-DE2729B5FD4A}"/>
              </a:ext>
            </a:extLst>
          </p:cNvPr>
          <p:cNvSpPr>
            <a:spLocks noGrp="1" noChangeArrowheads="1"/>
          </p:cNvSpPr>
          <p:nvPr>
            <p:ph idx="1"/>
          </p:nvPr>
        </p:nvSpPr>
        <p:spPr>
          <a:xfrm>
            <a:off x="1850435" y="1600009"/>
            <a:ext cx="8639467" cy="4922437"/>
          </a:xfrm>
        </p:spPr>
        <p:txBody>
          <a:bodyPr/>
          <a:lstStyle/>
          <a:p>
            <a:r>
              <a:rPr lang="en-US" altLang="en-US" sz="2903"/>
              <a:t>In the situation where there is no coordinator.</a:t>
            </a:r>
          </a:p>
          <a:p>
            <a:pPr lvl="1"/>
            <a:r>
              <a:rPr lang="en-US" altLang="en-US" sz="2903"/>
              <a:t>Peer-to-peer system</a:t>
            </a:r>
          </a:p>
          <a:p>
            <a:r>
              <a:rPr lang="en-US" altLang="en-US" sz="2903"/>
              <a:t>The system can use a distributed consensus protocol like Paxos to perform the two phase commit.</a:t>
            </a:r>
          </a:p>
          <a:p>
            <a:r>
              <a:rPr lang="en-US" altLang="en-US" sz="2903"/>
              <a:t>However it suffers from the same performance problems as normal two phase commit.</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34B0F49-8294-B51A-8142-D9ACA56D6C89}"/>
              </a:ext>
            </a:extLst>
          </p:cNvPr>
          <p:cNvSpPr>
            <a:spLocks noGrp="1" noChangeArrowheads="1"/>
          </p:cNvSpPr>
          <p:nvPr>
            <p:ph type="title"/>
          </p:nvPr>
        </p:nvSpPr>
        <p:spPr/>
        <p:txBody>
          <a:bodyPr/>
          <a:lstStyle/>
          <a:p>
            <a:r>
              <a:rPr lang="en-US" altLang="en-US"/>
              <a:t>Two phase commit is too slow</a:t>
            </a:r>
          </a:p>
        </p:txBody>
      </p:sp>
      <p:sp>
        <p:nvSpPr>
          <p:cNvPr id="2" name="Content Placeholder 2">
            <a:extLst>
              <a:ext uri="{FF2B5EF4-FFF2-40B4-BE49-F238E27FC236}">
                <a16:creationId xmlns:a16="http://schemas.microsoft.com/office/drawing/2014/main" id="{0DA90DE7-A825-5FB6-B035-A5DBC7006B86}"/>
              </a:ext>
            </a:extLst>
          </p:cNvPr>
          <p:cNvSpPr>
            <a:spLocks noGrp="1" noChangeArrowheads="1"/>
          </p:cNvSpPr>
          <p:nvPr>
            <p:ph idx="1"/>
          </p:nvPr>
        </p:nvSpPr>
        <p:spPr/>
        <p:txBody>
          <a:bodyPr/>
          <a:lstStyle/>
          <a:p>
            <a:r>
              <a:rPr lang="en-US" altLang="en-US" sz="2903"/>
              <a:t>Imagine you are trying to update 100,000 records at nearly the same time.</a:t>
            </a:r>
          </a:p>
          <a:p>
            <a:r>
              <a:rPr lang="en-US" altLang="en-US" sz="2903"/>
              <a:t>Two phase commit requires two round trips to all replicas.</a:t>
            </a:r>
          </a:p>
          <a:p>
            <a:pPr lvl="1"/>
            <a:r>
              <a:rPr lang="en-US" altLang="en-US" sz="2903"/>
              <a:t>You can not perform this fast enough to achieve the acceptable response time for users.</a:t>
            </a:r>
          </a:p>
          <a:p>
            <a:r>
              <a:rPr lang="en-US" altLang="en-US" sz="2903"/>
              <a:t>Imagine a user clicks update on the status and need to wait 5 minutes. Since there are so many other people also trying to update at the same time.</a:t>
            </a:r>
          </a:p>
          <a:p>
            <a:pPr lvl="1"/>
            <a:r>
              <a:rPr lang="en-US" altLang="en-US" sz="2903"/>
              <a:t>People will not use the web site any more.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A6A12A54A941428A39BCE980E8631F" ma:contentTypeVersion="16" ma:contentTypeDescription="Create a new document." ma:contentTypeScope="" ma:versionID="917f6c06737dcb768fbd71a34d0fba89">
  <xsd:schema xmlns:xsd="http://www.w3.org/2001/XMLSchema" xmlns:xs="http://www.w3.org/2001/XMLSchema" xmlns:p="http://schemas.microsoft.com/office/2006/metadata/properties" xmlns:ns2="e9492af6-ed02-4680-a232-c3f10c11c09b" xmlns:ns3="bc05ee0a-d906-4c5e-bb5c-b1f70f11b0b9" targetNamespace="http://schemas.microsoft.com/office/2006/metadata/properties" ma:root="true" ma:fieldsID="6b5fc966ce192b7ff4dbdd50ebfa49d6" ns2:_="" ns3:_="">
    <xsd:import namespace="e9492af6-ed02-4680-a232-c3f10c11c09b"/>
    <xsd:import namespace="bc05ee0a-d906-4c5e-bb5c-b1f70f11b0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92af6-ed02-4680-a232-c3f10c11c0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05ee0a-d906-4c5e-bb5c-b1f70f11b0b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92a3772-13a1-4de5-a6d8-6c3e331cca4c}" ma:internalName="TaxCatchAll" ma:showField="CatchAllData" ma:web="bc05ee0a-d906-4c5e-bb5c-b1f70f11b0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c05ee0a-d906-4c5e-bb5c-b1f70f11b0b9" xsi:nil="true"/>
    <lcf76f155ced4ddcb4097134ff3c332f xmlns="e9492af6-ed02-4680-a232-c3f10c11c0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860E156-4595-48F8-AFC4-904D5CDFF8BF}"/>
</file>

<file path=customXml/itemProps2.xml><?xml version="1.0" encoding="utf-8"?>
<ds:datastoreItem xmlns:ds="http://schemas.openxmlformats.org/officeDocument/2006/customXml" ds:itemID="{414FB41C-D224-4701-ADBA-31536C36B7F9}"/>
</file>

<file path=customXml/itemProps3.xml><?xml version="1.0" encoding="utf-8"?>
<ds:datastoreItem xmlns:ds="http://schemas.openxmlformats.org/officeDocument/2006/customXml" ds:itemID="{9986E3D6-1AE1-4F84-AE6D-1F44BDAF9B05}"/>
</file>

<file path=docProps/app.xml><?xml version="1.0" encoding="utf-8"?>
<Properties xmlns="http://schemas.openxmlformats.org/officeDocument/2006/extended-properties" xmlns:vt="http://schemas.openxmlformats.org/officeDocument/2006/docPropsVTypes">
  <TotalTime>0</TotalTime>
  <Words>1641</Words>
  <Application>Microsoft Office PowerPoint</Application>
  <PresentationFormat>Widescreen</PresentationFormat>
  <Paragraphs>240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Roboto</vt:lpstr>
      <vt:lpstr>Roboto Condensed</vt:lpstr>
      <vt:lpstr>Tahoma</vt:lpstr>
      <vt:lpstr>Times New Roman</vt:lpstr>
      <vt:lpstr>Office Theme</vt:lpstr>
      <vt:lpstr>How to achieve consistency in NoSQL stores</vt:lpstr>
      <vt:lpstr>No SQL Motivation</vt:lpstr>
      <vt:lpstr>Need to update all replicas</vt:lpstr>
      <vt:lpstr>How would a traditional parallel relational database handle this?</vt:lpstr>
      <vt:lpstr>What is a transaction?</vt:lpstr>
      <vt:lpstr>ACID transaction Properties</vt:lpstr>
      <vt:lpstr>How do parallel relational databases keeps replicas consistent?</vt:lpstr>
      <vt:lpstr>Paxos</vt:lpstr>
      <vt:lpstr>Two phase commit is too slow</vt:lpstr>
      <vt:lpstr>Two phase commit does not work in the case of network partitioning</vt:lpstr>
      <vt:lpstr>CAP Theorem </vt:lpstr>
      <vt:lpstr>HStore solution</vt:lpstr>
      <vt:lpstr>NoSQL solution: Eventual Consistency</vt:lpstr>
      <vt:lpstr>Consistency models supported by NoSQL systems</vt:lpstr>
      <vt:lpstr>Consistency models supported by NoSQL systems</vt:lpstr>
      <vt:lpstr>CAP Theorem Applied to NoSQL stores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achieve consistency in NoSQL stores</dc:title>
  <dc:creator>Butler, Kylie</dc:creator>
  <cp:lastModifiedBy>Butler, Kylie</cp:lastModifiedBy>
  <cp:revision>1</cp:revision>
  <dcterms:created xsi:type="dcterms:W3CDTF">2022-08-29T04:31:01Z</dcterms:created>
  <dcterms:modified xsi:type="dcterms:W3CDTF">2022-08-29T04:31:38Z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0x010100FDA6A12A54A941428A39BCE980E8631F</vt:lpwstr>
  </property>
</Properties>
</file>