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76" r:id="rId3"/>
    <p:sldId id="377" r:id="rId4"/>
    <p:sldId id="394" r:id="rId5"/>
    <p:sldId id="397" r:id="rId6"/>
    <p:sldId id="396" r:id="rId7"/>
    <p:sldId id="398" r:id="rId8"/>
    <p:sldId id="395" r:id="rId9"/>
    <p:sldId id="4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DEA7-AC5A-B18C-B6E2-23568D619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DE6DE-923C-EEB6-0C48-C076A1FF7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146F-2222-3795-AE2D-15A6077C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1AE6-D5DE-E558-42E2-2F69737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E932-2E6B-4067-8F93-56ABC68D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57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69E6-7494-EA65-284B-508D01E4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FB45-2F17-361B-D9B6-28860B5F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FBE0-AA35-F005-EB5B-EE938D9A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7FEA-B019-0A3E-5CF0-BD43B7CF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3F9C-2EFD-D438-8DA9-755176BD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41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D78A5-5FAA-CC28-936F-AB119CAE2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CA23-FB95-4139-F0A9-E4B31D03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D389-C456-2FD6-504D-CC9588CB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777E-23E8-64D8-9805-A4768404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5917-2611-5BFD-BFFE-095029D3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64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3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D632-E0F4-6BFD-31EF-42A3F774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6EAE-5C41-A508-BDD9-12AF4FD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C8F3-4B48-BA21-B030-8BB89E1E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03CD-EC58-566B-C323-718E3D19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B48D5-3509-E258-D57A-ADE4BC9C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59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82E0-B72A-35B9-D9A7-4747ED15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5850-8184-B660-4A92-D062769C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217C-33D1-239B-C634-E5A1DD45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C10E-30C2-B329-0910-96565928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5D1-947C-1F70-0B92-D519C0A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79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CD15-7CC2-CDC7-44A5-7ECB83D0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4535-DC0E-B221-C044-1CD477A98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21ADD-8DB6-B0BC-F13A-C7349BA7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EE1F2-31DD-9DD1-E25A-252707F8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5043-2649-0FEF-9A98-B98F6314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3995-C688-D71D-0D1B-0BA1C85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1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001A-EE94-1493-06F2-B6E7A4C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19381-C610-3A2C-3175-C7AB7C1A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E20F2-F45E-E692-1BBC-49934382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57C0-710D-989A-D0BC-4BF8190B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00DCC-5EFE-98BC-6976-FEE54FC9C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4F4DD-64DA-4B13-AA9C-AF0E23CB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3A2C9-2D98-06E0-3534-57E45D5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503B5-5EAC-6177-D6EF-B146F0F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2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1C98-56FE-0157-5057-0A04D84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F3CF4-5E40-A735-982E-99BC5372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31B7-F44B-2B01-9930-5B427846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BDB76-B928-B7C3-28CF-76A7975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3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0D2FF-C2BC-305D-BE9C-8F628CA5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607A-F9FD-72EC-DCD4-A7C788D0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97F61-7BD6-CB14-AD82-0960AA4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77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5698-65BF-6DBC-E9D2-1EFA2D42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D44A-759A-AAEA-DD74-791ED4CE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431B-7A3D-4EBF-9C13-95147103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6B7A-F874-E05F-CD6A-CBB9E2C2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12D76-14C6-2ED0-A209-B479C35E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6D8C-1C02-42F7-2EDC-B080988A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86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9A9E-73E0-AFD8-3D94-6C77C5D3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9A37A-3905-8625-0CF3-27171A910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57BE2-D86C-8F9C-024D-0D5C18164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59296-6FC8-BF9C-ED73-6A24A294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653AA-EF5C-A718-D181-A9DD82D0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6872E-2EE7-AE1F-0FAD-6386ECE3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46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35938-D272-F5C7-E656-895008D9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C86B-7769-9E19-D336-004ACC0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231D-A7C5-AF06-E5D2-B8CC35F00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71D6-2B2D-469D-B9E0-41D1BF6D3D2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D281-0605-24E9-FD57-CA7073D7C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054C-9930-EA60-C24D-C0CA97916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244B-D8E2-4AD7-81BA-1CBDEA065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38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NoSQL stores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7D1C11B-61ED-C936-6477-5027664D3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Change of Direction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6BF21E-F0AC-8518-1668-EE90C2CC1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208288"/>
            <a:ext cx="8639467" cy="4922437"/>
          </a:xfrm>
        </p:spPr>
        <p:txBody>
          <a:bodyPr>
            <a:normAutofit fontScale="92500"/>
          </a:bodyPr>
          <a:lstStyle/>
          <a:p>
            <a:r>
              <a:rPr lang="en-US" altLang="en-US" sz="2540"/>
              <a:t>In this lecture we are describing a totally different type of big data.</a:t>
            </a:r>
          </a:p>
          <a:p>
            <a:r>
              <a:rPr lang="en-US" altLang="en-US" sz="2540"/>
              <a:t>In the previous 8 lectures we were focused on big data analytics.</a:t>
            </a:r>
          </a:p>
          <a:p>
            <a:pPr lvl="1"/>
            <a:r>
              <a:rPr lang="en-US" altLang="en-US" sz="2540"/>
              <a:t>Where we copy the data into HDFS and then perform various kinds of </a:t>
            </a:r>
            <a:r>
              <a:rPr lang="en-US" altLang="en-US" sz="2540">
                <a:solidFill>
                  <a:srgbClr val="FF0000"/>
                </a:solidFill>
              </a:rPr>
              <a:t>read-only </a:t>
            </a:r>
            <a:r>
              <a:rPr lang="en-US" altLang="en-US" sz="2540"/>
              <a:t>queries on it. Like</a:t>
            </a:r>
          </a:p>
          <a:p>
            <a:pPr lvl="2"/>
            <a:r>
              <a:rPr lang="en-US" altLang="en-US" sz="2540"/>
              <a:t>Aggregation: count, sum, etc.</a:t>
            </a:r>
          </a:p>
          <a:p>
            <a:pPr lvl="2"/>
            <a:r>
              <a:rPr lang="en-US" altLang="en-US" sz="2540"/>
              <a:t>Selection: find the lines of text that have a certain property, etc. </a:t>
            </a:r>
          </a:p>
          <a:p>
            <a:r>
              <a:rPr lang="en-US" altLang="en-US" sz="2540"/>
              <a:t>In this lecture we will be focused on huge amounts of data updates (change value, insert row, delete row). E.g</a:t>
            </a:r>
          </a:p>
          <a:p>
            <a:pPr lvl="1"/>
            <a:r>
              <a:rPr lang="en-US" altLang="en-US" sz="2540"/>
              <a:t>EBay auctions and purchases</a:t>
            </a:r>
          </a:p>
          <a:p>
            <a:pPr lvl="1"/>
            <a:r>
              <a:rPr lang="en-US" altLang="en-US" sz="2540"/>
              <a:t>Facebook posts</a:t>
            </a:r>
          </a:p>
          <a:p>
            <a:pPr lvl="1"/>
            <a:r>
              <a:rPr lang="en-US" altLang="en-US" sz="2540"/>
              <a:t>Any kind of updates to online web sites by potentially millions of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71CCA9E-9124-750F-77F6-3B2E2035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Why MapReduce and Spark are not good for updates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1D1B0F5-F02E-4B67-2BF9-A2D0DE9381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795870"/>
            <a:ext cx="8639467" cy="1552483"/>
          </a:xfrm>
        </p:spPr>
        <p:txBody>
          <a:bodyPr/>
          <a:lstStyle/>
          <a:p>
            <a:r>
              <a:rPr lang="en-US" altLang="en-US" sz="2903"/>
              <a:t>MapReduce and Spark are designed for analyzing  data </a:t>
            </a:r>
          </a:p>
          <a:p>
            <a:r>
              <a:rPr lang="en-US" altLang="en-US" sz="2903"/>
              <a:t>Data analytics perform mostly read-only operations</a:t>
            </a:r>
          </a:p>
          <a:p>
            <a:r>
              <a:rPr lang="en-US" altLang="en-US" sz="2903"/>
              <a:t>Do not handle multiple concurrent updates.</a:t>
            </a:r>
          </a:p>
          <a:p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90FEE13-294C-392E-3CA6-93EE707E5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81373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Properties of NoSQL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6910-356B-EADD-7495-EAAA7EEB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435" y="1731063"/>
            <a:ext cx="8639467" cy="492243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540" dirty="0"/>
              <a:t>Need to give good user experience</a:t>
            </a:r>
          </a:p>
          <a:p>
            <a:pPr lvl="1">
              <a:defRPr/>
            </a:pPr>
            <a:r>
              <a:rPr lang="en-US" sz="2540" dirty="0"/>
              <a:t>Unlike analytics software, </a:t>
            </a:r>
            <a:r>
              <a:rPr lang="en-US" sz="2540" dirty="0" err="1"/>
              <a:t>NoSQL</a:t>
            </a:r>
            <a:r>
              <a:rPr lang="en-US" sz="2540" dirty="0"/>
              <a:t> systems usually are used directly to serve user requests</a:t>
            </a:r>
          </a:p>
          <a:p>
            <a:pPr>
              <a:defRPr/>
            </a:pPr>
            <a:r>
              <a:rPr lang="en-US" sz="2540" dirty="0"/>
              <a:t>Scale</a:t>
            </a:r>
          </a:p>
          <a:p>
            <a:pPr lvl="1">
              <a:defRPr/>
            </a:pPr>
            <a:r>
              <a:rPr lang="en-US" sz="2540" dirty="0"/>
              <a:t>Can scale out to 1000s of machines</a:t>
            </a:r>
          </a:p>
          <a:p>
            <a:pPr>
              <a:defRPr/>
            </a:pPr>
            <a:r>
              <a:rPr lang="en-US" sz="2540" dirty="0"/>
              <a:t>Handle failures</a:t>
            </a:r>
          </a:p>
          <a:p>
            <a:pPr lvl="1">
              <a:defRPr/>
            </a:pPr>
            <a:r>
              <a:rPr lang="en-US" sz="2540" dirty="0"/>
              <a:t>Network partitioning</a:t>
            </a:r>
          </a:p>
          <a:p>
            <a:pPr lvl="1">
              <a:defRPr/>
            </a:pPr>
            <a:r>
              <a:rPr lang="en-US" sz="2540" dirty="0"/>
              <a:t>Node failures</a:t>
            </a:r>
          </a:p>
          <a:p>
            <a:pPr>
              <a:defRPr/>
            </a:pPr>
            <a:r>
              <a:rPr lang="en-US" sz="2540" dirty="0"/>
              <a:t>High availability </a:t>
            </a:r>
          </a:p>
          <a:p>
            <a:pPr lvl="1">
              <a:defRPr/>
            </a:pPr>
            <a:r>
              <a:rPr lang="en-US" sz="2540" dirty="0"/>
              <a:t>System needs to be always available to keep customers happy.</a:t>
            </a:r>
          </a:p>
          <a:p>
            <a:pPr lvl="1">
              <a:defRPr/>
            </a:pPr>
            <a:r>
              <a:rPr lang="en-US" sz="2540" dirty="0"/>
              <a:t>Even brief unavailability can turn away a lot of users.</a:t>
            </a:r>
          </a:p>
          <a:p>
            <a:pPr lvl="1">
              <a:defRPr/>
            </a:pPr>
            <a:r>
              <a:rPr lang="en-US" sz="2540" dirty="0"/>
              <a:t>Need more nines of reliability</a:t>
            </a:r>
          </a:p>
          <a:p>
            <a:pPr marL="509507" lvl="1" indent="0">
              <a:buNone/>
              <a:defRPr/>
            </a:pPr>
            <a:endParaRPr lang="en-US" sz="2540" dirty="0"/>
          </a:p>
          <a:p>
            <a:pPr lvl="1">
              <a:defRPr/>
            </a:pPr>
            <a:endParaRPr lang="en-US" sz="25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5D58585-F1B8-9F60-5828-5DC87E95F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High Availability (More 9s please)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E882C42-50E6-9F92-797D-E05BA20D65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5976628"/>
            <a:ext cx="8639467" cy="822327"/>
          </a:xfrm>
        </p:spPr>
        <p:txBody>
          <a:bodyPr/>
          <a:lstStyle/>
          <a:p>
            <a:r>
              <a:rPr lang="en-US" altLang="en-US" sz="2540"/>
              <a:t>Significant down time per year even if a system is available for a high percentage of the time. 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0D422AF-5B86-8E74-8BAB-D0367C028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70" y="1337901"/>
            <a:ext cx="7085544" cy="45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636D9A5-EDA4-B15E-294E-047F80198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Low Latency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B540D9D-01A6-2C44-3193-3470E9A65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535202"/>
            <a:ext cx="8639467" cy="4922437"/>
          </a:xfrm>
        </p:spPr>
        <p:txBody>
          <a:bodyPr/>
          <a:lstStyle/>
          <a:p>
            <a:r>
              <a:rPr lang="en-US" altLang="en-US" sz="2540"/>
              <a:t>Systems need to respond within 100ms for it to feel fluid and natural to the users.</a:t>
            </a:r>
          </a:p>
          <a:p>
            <a:r>
              <a:rPr lang="en-US" altLang="en-US" sz="2540"/>
              <a:t>What can cause high latency?</a:t>
            </a:r>
          </a:p>
          <a:p>
            <a:pPr lvl="1"/>
            <a:r>
              <a:rPr lang="en-US" altLang="en-US" sz="2540"/>
              <a:t>Shared resources</a:t>
            </a:r>
          </a:p>
          <a:p>
            <a:pPr lvl="1"/>
            <a:r>
              <a:rPr lang="en-US" altLang="en-US" sz="2540"/>
              <a:t>Background daemons</a:t>
            </a:r>
          </a:p>
          <a:p>
            <a:pPr lvl="1"/>
            <a:r>
              <a:rPr lang="en-US" altLang="en-US" sz="2540"/>
              <a:t>Maintenance activities </a:t>
            </a:r>
          </a:p>
          <a:p>
            <a:pPr lvl="2"/>
            <a:r>
              <a:rPr lang="en-US" altLang="en-US" sz="2540"/>
              <a:t>E.g. garbage collection</a:t>
            </a:r>
          </a:p>
          <a:p>
            <a:pPr lvl="1"/>
            <a:r>
              <a:rPr lang="en-US" altLang="en-US" sz="2540"/>
              <a:t>Queuing</a:t>
            </a:r>
          </a:p>
          <a:p>
            <a:pPr lvl="2"/>
            <a:r>
              <a:rPr lang="en-US" altLang="en-US" sz="2540"/>
              <a:t>Multiple layers of queues</a:t>
            </a:r>
          </a:p>
          <a:p>
            <a:pPr lvl="1"/>
            <a:r>
              <a:rPr lang="en-US" altLang="en-US" sz="2540"/>
              <a:t>CPU slow down when reaching their thermal limits</a:t>
            </a:r>
          </a:p>
          <a:p>
            <a:pPr lvl="1"/>
            <a:r>
              <a:rPr lang="en-US" altLang="en-US" sz="2540"/>
              <a:t>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133AC62-A764-CCE2-B17C-C4332CD4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Low Latency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688B65B-551E-E57B-D227-036E59E94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273094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Large-scale online services do the following to reduce latency</a:t>
            </a:r>
          </a:p>
          <a:p>
            <a:pPr lvl="1"/>
            <a:r>
              <a:rPr lang="en-US" altLang="en-US" sz="2540"/>
              <a:t>Break request up into many small sub-tasks.</a:t>
            </a:r>
          </a:p>
          <a:p>
            <a:pPr lvl="2"/>
            <a:r>
              <a:rPr lang="en-US" altLang="en-US" sz="2540"/>
              <a:t>Each sub-task executed on a different machine</a:t>
            </a:r>
          </a:p>
          <a:p>
            <a:pPr lvl="2"/>
            <a:r>
              <a:rPr lang="en-US" altLang="en-US" sz="2540"/>
              <a:t>This approach can cause high end-to-end latency for users.</a:t>
            </a:r>
          </a:p>
          <a:p>
            <a:pPr lvl="2"/>
            <a:r>
              <a:rPr lang="en-US" altLang="en-US" sz="2540"/>
              <a:t>E.g. Server typically responds in 10ms but for 1% of time it takes 1 second.</a:t>
            </a:r>
          </a:p>
          <a:p>
            <a:pPr lvl="3"/>
            <a:r>
              <a:rPr lang="en-US" altLang="en-US" sz="2540"/>
              <a:t>Means 1 request in 100 will be slow (one second)</a:t>
            </a:r>
          </a:p>
          <a:p>
            <a:pPr lvl="3"/>
            <a:r>
              <a:rPr lang="en-US" altLang="en-US" sz="2540"/>
              <a:t>If a user request must collect responses from 100 such servers in parallel then 63% of user requests will take more than 1 second!</a:t>
            </a:r>
          </a:p>
          <a:p>
            <a:r>
              <a:rPr lang="en-US" altLang="en-US" sz="2540"/>
              <a:t>This slide is based on the material from this paper</a:t>
            </a:r>
          </a:p>
          <a:p>
            <a:pPr lvl="1"/>
            <a:r>
              <a:rPr lang="en-US" altLang="en-US" sz="2177"/>
              <a:t>Jeffrey Dean, Luiz Andre Barroso, The tail of scale, Communications of the ACM, 2013.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660BF5B-D192-516A-2F47-FE18F5F59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NoSQL Stores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477086-EB98-EED3-C09C-355920EC3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540"/>
              <a:t>Large number of updates</a:t>
            </a:r>
          </a:p>
          <a:p>
            <a:pPr lvl="1"/>
            <a:r>
              <a:rPr lang="en-US" altLang="en-US" sz="2540"/>
              <a:t>Need to support thousands of updates per second. Give users low response time</a:t>
            </a:r>
          </a:p>
          <a:p>
            <a:r>
              <a:rPr lang="en-US" altLang="en-US" sz="2540"/>
              <a:t>Consistency model</a:t>
            </a:r>
          </a:p>
          <a:p>
            <a:pPr lvl="1"/>
            <a:r>
              <a:rPr lang="en-US" altLang="en-US" sz="2540"/>
              <a:t>Full ACID transactions are nice but often too costly to support for NoSQL stores</a:t>
            </a:r>
          </a:p>
          <a:p>
            <a:r>
              <a:rPr lang="en-US" altLang="en-US" sz="2540"/>
              <a:t>Support for joins</a:t>
            </a:r>
          </a:p>
          <a:p>
            <a:pPr lvl="1"/>
            <a:r>
              <a:rPr lang="en-US" altLang="en-US" sz="2540"/>
              <a:t>Many NoSQL stores do not support joins since they are too expensive to execute at large scale.</a:t>
            </a:r>
          </a:p>
          <a:p>
            <a:r>
              <a:rPr lang="en-US" altLang="en-US" sz="2540"/>
              <a:t>Data model</a:t>
            </a:r>
          </a:p>
          <a:p>
            <a:pPr lvl="1"/>
            <a:r>
              <a:rPr lang="en-US" altLang="en-US" sz="2540"/>
              <a:t>Different NoSQL stores support different data models</a:t>
            </a:r>
          </a:p>
          <a:p>
            <a:pPr lvl="2"/>
            <a:r>
              <a:rPr lang="en-US" altLang="en-US" sz="2540"/>
              <a:t>Key-value stores, column families, tables, documents.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3979FC3-9EAB-088D-21DE-4F8CBDA42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NoSQL Stores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8F6410-B3AD-C961-DA79-65EE1515E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Indexing</a:t>
            </a:r>
          </a:p>
          <a:p>
            <a:pPr lvl="1"/>
            <a:r>
              <a:rPr lang="en-US" altLang="en-US" sz="2540"/>
              <a:t>All NoSQL stores offer indexing for at least the primary field (key). Some also offer secondary indexes.</a:t>
            </a:r>
          </a:p>
          <a:p>
            <a:pPr lvl="1"/>
            <a:r>
              <a:rPr lang="en-US" altLang="en-US" sz="2540"/>
              <a:t>In contrast, MapReduce and Spark do not offer indexing.</a:t>
            </a:r>
          </a:p>
          <a:p>
            <a:pPr lvl="1"/>
            <a:r>
              <a:rPr lang="en-US" altLang="en-US" sz="2540"/>
              <a:t>Typical usage of MapReduce combined with NoSQL.</a:t>
            </a:r>
          </a:p>
          <a:p>
            <a:pPr lvl="2"/>
            <a:r>
              <a:rPr lang="en-US" altLang="en-US" sz="2540"/>
              <a:t>Use MapReduce to create an inverted index of words to documents.</a:t>
            </a:r>
          </a:p>
          <a:p>
            <a:pPr lvl="2"/>
            <a:r>
              <a:rPr lang="en-US" altLang="en-US" sz="2540"/>
              <a:t>Stored the index in the HBase NoSQL Store</a:t>
            </a:r>
          </a:p>
          <a:p>
            <a:pPr lvl="2"/>
            <a:r>
              <a:rPr lang="en-US" altLang="en-US" sz="2540"/>
              <a:t>At query time lookup word in the index stored in HBase.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Condensed</vt:lpstr>
      <vt:lpstr>Office Theme</vt:lpstr>
      <vt:lpstr>Introduction to NoSQL stores</vt:lpstr>
      <vt:lpstr>Change of Direction</vt:lpstr>
      <vt:lpstr>Why MapReduce and Spark are not good for updates</vt:lpstr>
      <vt:lpstr>Properties of NoSQL Stores</vt:lpstr>
      <vt:lpstr>High Availability (More 9s please)</vt:lpstr>
      <vt:lpstr>Low Latency</vt:lpstr>
      <vt:lpstr>Low Latency</vt:lpstr>
      <vt:lpstr>Properties of NoSQL Stores</vt:lpstr>
      <vt:lpstr>Properties of NoSQL 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 stores</dc:title>
  <dc:creator>Butler, Kylie</dc:creator>
  <cp:lastModifiedBy>Butler, Kylie</cp:lastModifiedBy>
  <cp:revision>1</cp:revision>
  <dcterms:created xsi:type="dcterms:W3CDTF">2022-08-29T04:29:16Z</dcterms:created>
  <dcterms:modified xsi:type="dcterms:W3CDTF">2022-08-29T04:29:54Z</dcterms:modified>
</cp:coreProperties>
</file>