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31" r:id="rId3"/>
    <p:sldId id="440" r:id="rId4"/>
    <p:sldId id="443" r:id="rId5"/>
    <p:sldId id="434" r:id="rId6"/>
    <p:sldId id="441" r:id="rId7"/>
    <p:sldId id="442" r:id="rId8"/>
    <p:sldId id="430" r:id="rId9"/>
    <p:sldId id="432" r:id="rId10"/>
    <p:sldId id="450" r:id="rId11"/>
    <p:sldId id="445" r:id="rId12"/>
    <p:sldId id="447" r:id="rId13"/>
    <p:sldId id="448" r:id="rId14"/>
    <p:sldId id="451" r:id="rId15"/>
    <p:sldId id="456" r:id="rId16"/>
    <p:sldId id="433" r:id="rId17"/>
    <p:sldId id="457" r:id="rId18"/>
    <p:sldId id="458" r:id="rId19"/>
    <p:sldId id="459" r:id="rId20"/>
    <p:sldId id="452" r:id="rId21"/>
    <p:sldId id="435" r:id="rId22"/>
    <p:sldId id="453" r:id="rId23"/>
    <p:sldId id="454" r:id="rId24"/>
    <p:sldId id="463" r:id="rId25"/>
    <p:sldId id="455" r:id="rId26"/>
    <p:sldId id="461" r:id="rId27"/>
    <p:sldId id="4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7359-F557-E29C-D8BA-18F35976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15DC3-EDD6-9086-A081-CD0A4870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6C76-C5E0-1E3C-3F1B-2B2C0A30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CC52-A4EB-DCFA-14B4-61C3E6F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874B-F4FA-5686-452E-4051C746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1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21F0-6BA4-E12C-0B70-E7F03EA3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18886-0E0C-8B24-CD2B-B694E53B7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0680-88CF-DD21-19ED-8D7BA24F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BAD1-B6CD-4C21-70A5-AAE7769E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F50E-4BAE-6023-88E5-A3FBAEEB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2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85DF-1F65-34F8-F9BE-7AF4F7479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20514-D872-A347-E46B-95C37E01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DE26-F07F-DD08-4543-5F47421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8AD4-BC47-2F09-F6B3-448A030A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EC08-A5CD-D3E9-382D-5F9AEA94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76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6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34AA-D868-740C-AF7D-2B80A36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800F-983F-1014-FFC0-49C49738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ACBD-9901-217B-5DD9-3E8D9F4A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2A9F-AF58-2608-DAB6-8EDD8DCE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7AF8-2955-A111-562C-250F817A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52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F9DE-9580-A2A0-C42C-FB646373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3A7EF-90B6-A297-7242-2BC27599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D778-3B1C-1930-F43B-1A88D6C3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35CB-3887-9D4D-23A8-155228C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260E-8944-5859-81BB-C02023CD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6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C198-542E-7E20-0207-44A81418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6F19-12FF-4EDA-5479-494E52354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8ADA9-EE92-F18A-C061-B4CE96EBF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5B76-012C-DBF4-DCA7-267D78E7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8089-337D-A567-2739-41B78600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6E615-2254-68CF-CD3C-CAE23666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0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FC33-BD4C-57B8-65C5-74F83D88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2EED-227B-B2C0-829D-31F5DFEA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B6AD-7462-67F5-0036-899F598D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1EFA3-885B-D033-EE63-4AC79B94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23F8A-03E8-07E3-2FD6-926AD95D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70050-8F99-964E-B1B9-B4E6DA18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CC1DC-67EF-F55F-CC8D-CDF319D3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33E40-2AF6-B162-0342-8F9A18DA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97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8D-030B-976E-184B-022901A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0C9D1-1BF3-D86C-2314-52135A87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42158-CCF3-4DA6-8FF3-6C8334C7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71844-92B9-D01B-D32E-BBE99095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95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3F5C1-A136-7693-CC46-6058A051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2E028-A055-0CBB-CEF3-FFF437AD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1996-82CD-3FA9-7788-76441E5A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FF11-421D-4294-34E0-4E3C5FC6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35B7-8E92-41E4-203B-5A2F1EDF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4B134-5246-8700-58E4-360C8B92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E7C4C-BE2A-DAC6-1CD8-443C48F3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8322-9EAC-EA23-F50F-D9A40470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D3B1-42DD-51F3-C0FF-307ACDC7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2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6F6-8E57-A3D8-8884-E034B128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362B-5395-C45D-833C-AFEE47CEE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6EC7A-2689-02A5-A0A7-831830E18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FCFB-C180-61AF-4C5A-B589B404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CCE2-ACF1-7544-CD7C-11ACBFD3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1202-D4CA-C063-340B-4B7D4064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2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96200-97A0-5D50-F118-A38FC4DC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EB4E-9BB9-8CFC-E762-4CC019BD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3DB1-E71A-0461-B518-8E54C381E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2C7C-A242-465F-957D-FF58DB0EC261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336E-0973-C07C-BF9D-9FE678A9E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4CC5-D5C4-40A1-484A-4C8D69F07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2AAE-92AF-496A-88F7-2D53C46A8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53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B7CAD4F-2CAC-522E-7254-97FDCFB81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030B456-61AD-0A7D-FB66-55F86E882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DAA829BC-906C-4060-2B44-318FA11E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31" y="959141"/>
            <a:ext cx="8957740" cy="503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F59B6BE-F832-8D35-D59B-A92912E05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124" y="881373"/>
            <a:ext cx="9075833" cy="783442"/>
          </a:xfrm>
        </p:spPr>
        <p:txBody>
          <a:bodyPr/>
          <a:lstStyle/>
          <a:p>
            <a:r>
              <a:rPr lang="en-US" altLang="en-US" sz="2903"/>
              <a:t>Record-at-a-time versus Declarative APIs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937C77E-7D33-B75A-6DEE-BF931284E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Systems like storm provide a record-at-a-time API </a:t>
            </a:r>
          </a:p>
          <a:p>
            <a:pPr lvl="1"/>
            <a:r>
              <a:rPr lang="en-US" altLang="en-US" sz="2540"/>
              <a:t>Pass each event to the application and let it react using custom code</a:t>
            </a:r>
          </a:p>
          <a:p>
            <a:pPr lvl="1"/>
            <a:r>
              <a:rPr lang="en-US" altLang="en-US" sz="2540"/>
              <a:t>This means it is up to the application to work out how to do things like what state to maintain, etc.</a:t>
            </a:r>
          </a:p>
          <a:p>
            <a:r>
              <a:rPr lang="en-US" altLang="en-US" sz="2540"/>
              <a:t>Structured streaming in Apache Spark allow users to just specify </a:t>
            </a:r>
            <a:r>
              <a:rPr lang="en-US" altLang="en-US" sz="2540">
                <a:solidFill>
                  <a:srgbClr val="FF0000"/>
                </a:solidFill>
              </a:rPr>
              <a:t>what</a:t>
            </a:r>
            <a:r>
              <a:rPr lang="en-US" altLang="en-US" sz="2540"/>
              <a:t> they want using SQL and the system figures out how best to achieve it.</a:t>
            </a:r>
          </a:p>
          <a:p>
            <a:pPr lvl="1"/>
            <a:r>
              <a:rPr lang="en-US" altLang="en-US" sz="2540"/>
              <a:t>For example the system is the one which decides what state it needs to maintain.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993B065-34D5-E8DF-1742-43AD27D27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7636" y="620706"/>
            <a:ext cx="8476730" cy="691273"/>
          </a:xfrm>
        </p:spPr>
        <p:txBody>
          <a:bodyPr/>
          <a:lstStyle/>
          <a:p>
            <a:r>
              <a:rPr lang="en-US" altLang="en-US" sz="2903"/>
              <a:t>Continuous versus Micro-batch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43CD-5964-E051-DD0D-D771640D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1311979"/>
            <a:ext cx="8639467" cy="5551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177" dirty="0"/>
              <a:t>In continuous execution data is processed one record at a time.</a:t>
            </a:r>
          </a:p>
          <a:p>
            <a:pPr lvl="1">
              <a:defRPr/>
            </a:pPr>
            <a:r>
              <a:rPr lang="en-US" sz="2177" dirty="0"/>
              <a:t>This means each node in the system will continuously listen for messages from other nodes and process a record as soon as it becomes available.</a:t>
            </a:r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marL="509824" lvl="1" indent="0">
              <a:buNone/>
              <a:defRPr/>
            </a:pPr>
            <a:endParaRPr lang="en-US" sz="2177" dirty="0"/>
          </a:p>
          <a:p>
            <a:pPr lvl="1">
              <a:defRPr/>
            </a:pPr>
            <a:r>
              <a:rPr lang="en-US" sz="2177" dirty="0"/>
              <a:t>The system offers low latency</a:t>
            </a:r>
          </a:p>
          <a:p>
            <a:pPr lvl="2">
              <a:defRPr/>
            </a:pPr>
            <a:r>
              <a:rPr lang="en-US" sz="2177" dirty="0"/>
              <a:t>Each record does not need to wait long for it to be processed</a:t>
            </a:r>
          </a:p>
          <a:p>
            <a:pPr lvl="1">
              <a:defRPr/>
            </a:pPr>
            <a:r>
              <a:rPr lang="en-US" sz="2177" dirty="0"/>
              <a:t>The system offers low bandwidth</a:t>
            </a:r>
          </a:p>
          <a:p>
            <a:pPr lvl="2">
              <a:defRPr/>
            </a:pPr>
            <a:r>
              <a:rPr lang="en-US" sz="2177" dirty="0"/>
              <a:t>The system is not as efficient since it can not do as much parallelism and hence can not process as much data per time period.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EF07FAC5-114B-F174-9BFF-0367C505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286" y="2710365"/>
            <a:ext cx="6005430" cy="202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8BFB1AA-D5AE-C9FC-D875-26C0F0055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7636" y="620706"/>
            <a:ext cx="8476730" cy="691273"/>
          </a:xfrm>
        </p:spPr>
        <p:txBody>
          <a:bodyPr/>
          <a:lstStyle/>
          <a:p>
            <a:r>
              <a:rPr lang="en-US" altLang="en-US" sz="2903"/>
              <a:t>Continuous versus Micro-batch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3739-5C80-D326-B661-CE9565E3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1311979"/>
            <a:ext cx="8639467" cy="5551782"/>
          </a:xfrm>
        </p:spPr>
        <p:txBody>
          <a:bodyPr/>
          <a:lstStyle/>
          <a:p>
            <a:pPr>
              <a:defRPr/>
            </a:pPr>
            <a:r>
              <a:rPr lang="en-US" sz="2177" dirty="0"/>
              <a:t>In micro batch execution data is processed one micro batch at a time.</a:t>
            </a:r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marL="509824" lvl="1" indent="0">
              <a:buNone/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endParaRPr lang="en-US" sz="2177" dirty="0"/>
          </a:p>
          <a:p>
            <a:pPr lvl="1">
              <a:defRPr/>
            </a:pPr>
            <a:r>
              <a:rPr lang="en-US" sz="2177" dirty="0"/>
              <a:t>The system offers higher latency</a:t>
            </a:r>
          </a:p>
          <a:p>
            <a:pPr lvl="2">
              <a:defRPr/>
            </a:pPr>
            <a:r>
              <a:rPr lang="en-US" sz="2177" dirty="0"/>
              <a:t>Need to wait for a micro-batch worth of data before processing begins.</a:t>
            </a:r>
          </a:p>
          <a:p>
            <a:pPr lvl="1">
              <a:defRPr/>
            </a:pPr>
            <a:r>
              <a:rPr lang="en-US" sz="2177" dirty="0"/>
              <a:t>The system offers high bandwidth</a:t>
            </a:r>
          </a:p>
          <a:p>
            <a:pPr lvl="2">
              <a:defRPr/>
            </a:pPr>
            <a:r>
              <a:rPr lang="en-US" sz="2177" dirty="0"/>
              <a:t>The system is able to process the data more efficiently since it can process all the data in the micro-batch in parallel.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A0A8212-9C51-7AC2-9698-8ADC47AB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28" y="2019093"/>
            <a:ext cx="8620745" cy="232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79847A9-8CC2-5116-FF08-D1EB5BDF7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9138" y="3624862"/>
            <a:ext cx="8639467" cy="2651318"/>
          </a:xfrm>
        </p:spPr>
        <p:txBody>
          <a:bodyPr/>
          <a:lstStyle/>
          <a:p>
            <a:r>
              <a:rPr lang="en-US" altLang="en-US" sz="2540"/>
              <a:t>Just program like you would for batch processing. So all the logic is the same, but just replace a few commands to say the data coming in is from a streaming source and the output goes to some particular output sink.</a:t>
            </a:r>
          </a:p>
          <a:p>
            <a:pPr lvl="1"/>
            <a:r>
              <a:rPr lang="en-US" altLang="en-US" sz="2540"/>
              <a:t>Spark will work out the rest. 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B5475B9D-D406-A964-6D3D-29BB7C8F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860676"/>
            <a:ext cx="9144960" cy="162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188A477-63FE-2AB7-EDA1-A52FA6E42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521" y="662470"/>
            <a:ext cx="9340821" cy="691273"/>
          </a:xfrm>
        </p:spPr>
        <p:txBody>
          <a:bodyPr/>
          <a:lstStyle/>
          <a:p>
            <a:r>
              <a:rPr lang="en-US" altLang="en-US" sz="2540"/>
              <a:t>What is cool about Spark’s Structured streaming?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5D49A31-4907-E04A-8553-79CDA7BA3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5943505"/>
            <a:ext cx="8639467" cy="69127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40"/>
              <a:t>The same program that you write for batch processing works directly on streaming data!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D8491B4A-3CB0-69B7-240F-D39654B6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1434391"/>
            <a:ext cx="7903550" cy="441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ECB62DA-D937-9AE0-52A4-BF699B1D9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Structured Streaming (unbounded input table)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B10DE85F-6530-0E50-5908-E0510356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3" b="20410"/>
          <a:stretch>
            <a:fillRect/>
          </a:stretch>
        </p:blipFill>
        <p:spPr bwMode="auto">
          <a:xfrm>
            <a:off x="2174469" y="2075259"/>
            <a:ext cx="6205612" cy="32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4">
            <a:extLst>
              <a:ext uri="{FF2B5EF4-FFF2-40B4-BE49-F238E27FC236}">
                <a16:creationId xmlns:a16="http://schemas.microsoft.com/office/drawing/2014/main" id="{8A0E1BBC-6D84-6628-F982-1EDCE776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96" y="3051681"/>
            <a:ext cx="2092539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Unbounded input table</a:t>
            </a:r>
          </a:p>
        </p:txBody>
      </p:sp>
      <p:cxnSp>
        <p:nvCxnSpPr>
          <p:cNvPr id="23557" name="Straight Arrow Connector 6">
            <a:extLst>
              <a:ext uri="{FF2B5EF4-FFF2-40B4-BE49-F238E27FC236}">
                <a16:creationId xmlns:a16="http://schemas.microsoft.com/office/drawing/2014/main" id="{160A3B9C-28AB-8DA3-A37B-48B27C0764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80081" y="2710365"/>
            <a:ext cx="459408" cy="3917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Straight Arrow Connector 8">
            <a:extLst>
              <a:ext uri="{FF2B5EF4-FFF2-40B4-BE49-F238E27FC236}">
                <a16:creationId xmlns:a16="http://schemas.microsoft.com/office/drawing/2014/main" id="{DAFFB4BB-1F5E-D734-AE46-8BDD30A1E6B8}"/>
              </a:ext>
            </a:extLst>
          </p:cNvPr>
          <p:cNvCxnSpPr>
            <a:cxnSpLocks noChangeShapeType="1"/>
            <a:stCxn id="23556" idx="1"/>
          </p:cNvCxnSpPr>
          <p:nvPr/>
        </p:nvCxnSpPr>
        <p:spPr bwMode="auto">
          <a:xfrm flipH="1" flipV="1">
            <a:off x="8411764" y="3429001"/>
            <a:ext cx="492532" cy="38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Straight Arrow Connector 10">
            <a:extLst>
              <a:ext uri="{FF2B5EF4-FFF2-40B4-BE49-F238E27FC236}">
                <a16:creationId xmlns:a16="http://schemas.microsoft.com/office/drawing/2014/main" id="{0B004873-D4F1-F8A8-2515-E33A2C1D166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62799" y="3675266"/>
            <a:ext cx="476690" cy="3413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12">
            <a:extLst>
              <a:ext uri="{FF2B5EF4-FFF2-40B4-BE49-F238E27FC236}">
                <a16:creationId xmlns:a16="http://schemas.microsoft.com/office/drawing/2014/main" id="{EB4A52F5-AD2B-4485-1F38-3E688ACB7E3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0081" y="3853845"/>
            <a:ext cx="655268" cy="6207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14">
            <a:extLst>
              <a:ext uri="{FF2B5EF4-FFF2-40B4-BE49-F238E27FC236}">
                <a16:creationId xmlns:a16="http://schemas.microsoft.com/office/drawing/2014/main" id="{E64B3F53-5B9C-FA9A-5AD5-7FCE9C97668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62799" y="4002182"/>
            <a:ext cx="934658" cy="87849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TextBox 15">
            <a:extLst>
              <a:ext uri="{FF2B5EF4-FFF2-40B4-BE49-F238E27FC236}">
                <a16:creationId xmlns:a16="http://schemas.microsoft.com/office/drawing/2014/main" id="{AEB1A70E-6373-8A4F-3E99-7F009885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435" y="5260874"/>
            <a:ext cx="7772496" cy="143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001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177">
                <a:solidFill>
                  <a:schemeClr val="tx1"/>
                </a:solidFill>
              </a:rPr>
              <a:t>For structured streaming we can consider the input has coming from an unbounded input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77">
                <a:solidFill>
                  <a:schemeClr val="tx1"/>
                </a:solidFill>
              </a:rPr>
              <a:t>As more data tuples arrive in the stream they are considered as being pasted onto the end of the input 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7FD2879-D080-E271-8E3B-73F5EC38C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2694D8B-6B43-7E50-F344-1D2492A6C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519183A3-57A0-46EA-A3FB-CFB92C1F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478131"/>
            <a:ext cx="9144960" cy="59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767E072-2718-84DA-620C-C2F80CB65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27A314D-8255-FC72-E192-12F376EBD4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D0F7909D-C814-BEEE-DA7B-9D67DA13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793524"/>
            <a:ext cx="9144960" cy="527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2F0FACD-7796-0F10-3F1F-D907CAF23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B9A2A5F-4A94-235E-A51E-C14F9A062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2EB94771-A586-EBBC-E299-C13CDC33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142041"/>
            <a:ext cx="9144960" cy="51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61BB10A-C178-956B-EAFB-0B6B9440C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5242" y="558779"/>
            <a:ext cx="8141175" cy="691273"/>
          </a:xfrm>
        </p:spPr>
        <p:txBody>
          <a:bodyPr/>
          <a:lstStyle/>
          <a:p>
            <a:r>
              <a:rPr lang="en-US" altLang="en-US" sz="2540"/>
              <a:t>Properties of Streaming Applications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BC5CFC7-0FB1-7F8E-1392-3CF6F347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567" y="2053657"/>
            <a:ext cx="391721" cy="82088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A32EB2C-E6D2-BF11-1FE4-89595238C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079" y="2053657"/>
            <a:ext cx="391721" cy="82088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1897D5F-2C84-ADA4-C2D3-8EE1B170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644" y="2053657"/>
            <a:ext cx="391721" cy="82088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B11BE30-AA83-EE79-31C6-9140143C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27" y="2053657"/>
            <a:ext cx="391721" cy="82088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4D346E2-4C77-46E8-E72A-3150556C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36" y="2039255"/>
            <a:ext cx="391721" cy="81944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C0649104-1F14-6174-5164-8AF7ECD62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45" y="2053657"/>
            <a:ext cx="393161" cy="82088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4B74D2E-8038-3764-B8BE-E6BBF943A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537" y="2024853"/>
            <a:ext cx="393161" cy="81944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26" name="TextBox 10">
            <a:extLst>
              <a:ext uri="{FF2B5EF4-FFF2-40B4-BE49-F238E27FC236}">
                <a16:creationId xmlns:a16="http://schemas.microsoft.com/office/drawing/2014/main" id="{FC6D75FD-1897-19E3-EB0C-7E83727D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042" y="2024854"/>
            <a:ext cx="883575" cy="6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29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9227" name="TextBox 11">
            <a:extLst>
              <a:ext uri="{FF2B5EF4-FFF2-40B4-BE49-F238E27FC236}">
                <a16:creationId xmlns:a16="http://schemas.microsoft.com/office/drawing/2014/main" id="{870A95FE-C58F-CC26-1CB9-1C098E24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492" y="2013332"/>
            <a:ext cx="883575" cy="6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29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9228" name="TextBox 12">
            <a:extLst>
              <a:ext uri="{FF2B5EF4-FFF2-40B4-BE49-F238E27FC236}">
                <a16:creationId xmlns:a16="http://schemas.microsoft.com/office/drawing/2014/main" id="{2A03CA71-1BCF-799C-2B21-55EC0E873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614" y="1391187"/>
            <a:ext cx="5480988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Unbounded stream of data entering and leaving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295E46F-660C-6288-B86B-EB58259B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899" y="4032424"/>
            <a:ext cx="391721" cy="849689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A6CFD3FE-4106-FD1D-C322-70F52783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11" y="4032424"/>
            <a:ext cx="391721" cy="849689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8042490A-7FEB-EB35-E5AB-F98620E2B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977" y="4032424"/>
            <a:ext cx="391721" cy="849689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6A9FF40D-165D-1B2C-F5D8-BD756633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859" y="4032424"/>
            <a:ext cx="391721" cy="849689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144E5632-8B46-F2B0-C487-BA71F1455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668" y="4018023"/>
            <a:ext cx="393162" cy="849689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327F348D-13A7-2084-AFD1-824E005B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917" y="4032424"/>
            <a:ext cx="391721" cy="849689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52FC9EDE-5627-B2D2-CE51-FE949119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310" y="4003621"/>
            <a:ext cx="391721" cy="849689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 b="1"/>
          </a:p>
        </p:txBody>
      </p:sp>
      <p:sp>
        <p:nvSpPr>
          <p:cNvPr id="9236" name="TextBox 20">
            <a:extLst>
              <a:ext uri="{FF2B5EF4-FFF2-40B4-BE49-F238E27FC236}">
                <a16:creationId xmlns:a16="http://schemas.microsoft.com/office/drawing/2014/main" id="{CC83C6E4-18CF-A400-79F5-F6DCB895E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15" y="4003621"/>
            <a:ext cx="883575" cy="6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29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9237" name="TextBox 21">
            <a:extLst>
              <a:ext uri="{FF2B5EF4-FFF2-40B4-BE49-F238E27FC236}">
                <a16:creationId xmlns:a16="http://schemas.microsoft.com/office/drawing/2014/main" id="{0946DA38-CD5E-EE0D-E13D-C651DB87C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825" y="3992100"/>
            <a:ext cx="883575" cy="6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29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38317BDF-7374-FEAC-756F-75634D81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09" y="5816772"/>
            <a:ext cx="3462123" cy="635106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cxnSp>
        <p:nvCxnSpPr>
          <p:cNvPr id="9239" name="Straight Arrow Connector 24">
            <a:extLst>
              <a:ext uri="{FF2B5EF4-FFF2-40B4-BE49-F238E27FC236}">
                <a16:creationId xmlns:a16="http://schemas.microsoft.com/office/drawing/2014/main" id="{34A7DE00-16CF-72E4-E962-887ED44E55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3567" y="4882113"/>
            <a:ext cx="1110356" cy="8338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Straight Arrow Connector 26">
            <a:extLst>
              <a:ext uri="{FF2B5EF4-FFF2-40B4-BE49-F238E27FC236}">
                <a16:creationId xmlns:a16="http://schemas.microsoft.com/office/drawing/2014/main" id="{88A508E8-11F1-E6E7-AD50-EC17E08722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7962" y="4925318"/>
            <a:ext cx="779122" cy="7906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Straight Arrow Connector 28">
            <a:extLst>
              <a:ext uri="{FF2B5EF4-FFF2-40B4-BE49-F238E27FC236}">
                <a16:creationId xmlns:a16="http://schemas.microsoft.com/office/drawing/2014/main" id="{60F6DC22-A6EF-72F9-1595-98F1193E56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5645" y="4982924"/>
            <a:ext cx="522775" cy="733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Straight Connector 30">
            <a:extLst>
              <a:ext uri="{FF2B5EF4-FFF2-40B4-BE49-F238E27FC236}">
                <a16:creationId xmlns:a16="http://schemas.microsoft.com/office/drawing/2014/main" id="{1C8937AE-E683-FE70-FE96-9776EFB9D3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3521" y="3233140"/>
            <a:ext cx="914496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TextBox 31">
            <a:extLst>
              <a:ext uri="{FF2B5EF4-FFF2-40B4-BE49-F238E27FC236}">
                <a16:creationId xmlns:a16="http://schemas.microsoft.com/office/drawing/2014/main" id="{A2D3A833-DFFD-3583-1B3A-E9AA5390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934" y="3365635"/>
            <a:ext cx="86276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Often need to work with static data at the same time. E.g. join on static data</a:t>
            </a:r>
          </a:p>
        </p:txBody>
      </p:sp>
      <p:cxnSp>
        <p:nvCxnSpPr>
          <p:cNvPr id="9244" name="Straight Arrow Connector 32">
            <a:extLst>
              <a:ext uri="{FF2B5EF4-FFF2-40B4-BE49-F238E27FC236}">
                <a16:creationId xmlns:a16="http://schemas.microsoft.com/office/drawing/2014/main" id="{D51862CC-9CFA-3828-5853-88C751E1F34E}"/>
              </a:ext>
            </a:extLst>
          </p:cNvPr>
          <p:cNvCxnSpPr>
            <a:cxnSpLocks/>
          </p:cNvCxnSpPr>
          <p:nvPr/>
        </p:nvCxnSpPr>
        <p:spPr bwMode="auto">
          <a:xfrm>
            <a:off x="5646674" y="4975724"/>
            <a:ext cx="319714" cy="740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Straight Arrow Connector 35">
            <a:extLst>
              <a:ext uri="{FF2B5EF4-FFF2-40B4-BE49-F238E27FC236}">
                <a16:creationId xmlns:a16="http://schemas.microsoft.com/office/drawing/2014/main" id="{05E6A9C0-9DED-F1E9-2122-FF191F4F05AB}"/>
              </a:ext>
            </a:extLst>
          </p:cNvPr>
          <p:cNvCxnSpPr>
            <a:cxnSpLocks/>
          </p:cNvCxnSpPr>
          <p:nvPr/>
        </p:nvCxnSpPr>
        <p:spPr bwMode="auto">
          <a:xfrm flipH="1">
            <a:off x="6356668" y="4936839"/>
            <a:ext cx="240506" cy="71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Straight Arrow Connector 38">
            <a:extLst>
              <a:ext uri="{FF2B5EF4-FFF2-40B4-BE49-F238E27FC236}">
                <a16:creationId xmlns:a16="http://schemas.microsoft.com/office/drawing/2014/main" id="{97FB6955-03C3-9A50-5700-D5CD4AC12D9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6906" y="4975723"/>
            <a:ext cx="239065" cy="7128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Straight Arrow Connector 39">
            <a:extLst>
              <a:ext uri="{FF2B5EF4-FFF2-40B4-BE49-F238E27FC236}">
                <a16:creationId xmlns:a16="http://schemas.microsoft.com/office/drawing/2014/main" id="{20D504A7-152F-F065-0AB7-1D4785542FA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2337" y="4955561"/>
            <a:ext cx="240505" cy="7128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8" name="TextBox 40">
            <a:extLst>
              <a:ext uri="{FF2B5EF4-FFF2-40B4-BE49-F238E27FC236}">
                <a16:creationId xmlns:a16="http://schemas.microsoft.com/office/drawing/2014/main" id="{759B2402-6612-D9CD-C892-A07B48C5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428" y="6414434"/>
            <a:ext cx="2768707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177">
                <a:solidFill>
                  <a:schemeClr val="tx1"/>
                </a:solidFill>
              </a:rPr>
              <a:t>E.g callers postcode</a:t>
            </a:r>
          </a:p>
        </p:txBody>
      </p:sp>
      <p:sp>
        <p:nvSpPr>
          <p:cNvPr id="9249" name="TextBox 41">
            <a:extLst>
              <a:ext uri="{FF2B5EF4-FFF2-40B4-BE49-F238E27FC236}">
                <a16:creationId xmlns:a16="http://schemas.microsoft.com/office/drawing/2014/main" id="{EFDD1EC7-8281-6C3D-C115-4F6CE0C4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687" y="4900836"/>
            <a:ext cx="195117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e.g. call records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01B986E-49DC-1FB9-36AD-8CAC16DAA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15194E4-BC85-9EF4-4576-805A3271E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E99C6A6E-4831-1530-2CB4-057E80C1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5"/>
          <a:stretch>
            <a:fillRect/>
          </a:stretch>
        </p:blipFill>
        <p:spPr bwMode="auto">
          <a:xfrm>
            <a:off x="1710741" y="1304777"/>
            <a:ext cx="9144960" cy="467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">
            <a:extLst>
              <a:ext uri="{FF2B5EF4-FFF2-40B4-BE49-F238E27FC236}">
                <a16:creationId xmlns:a16="http://schemas.microsoft.com/office/drawing/2014/main" id="{EFAA02E3-4C26-ECFD-658C-24935F7E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591" y="5223430"/>
            <a:ext cx="7879067" cy="120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1814">
                <a:solidFill>
                  <a:schemeClr val="tx1"/>
                </a:solidFill>
              </a:rPr>
              <a:t>If trigger is not specified then Spark Streaming will trigger the start of the computation as soon as a microbatch of data is available. Setting a larger trigger interval can force the system to wait for a larger amount of data to arrive before doing the process and therefore process the data with more parallelism.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380C9FD-D31B-D6E4-498E-6E7D8D4C2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554459"/>
            <a:ext cx="8141175" cy="691273"/>
          </a:xfrm>
        </p:spPr>
        <p:txBody>
          <a:bodyPr/>
          <a:lstStyle/>
          <a:p>
            <a:r>
              <a:rPr lang="en-US" altLang="en-US" sz="2540"/>
              <a:t>Generating the result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D325D5A-37C3-44A1-1CDD-6A00C847C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68465" y="1142041"/>
            <a:ext cx="3012796" cy="5325679"/>
          </a:xfrm>
        </p:spPr>
        <p:txBody>
          <a:bodyPr/>
          <a:lstStyle/>
          <a:p>
            <a:r>
              <a:rPr lang="en-US" altLang="en-US" sz="2177"/>
              <a:t>A query on the input will generate the “Result Table”.</a:t>
            </a:r>
          </a:p>
          <a:p>
            <a:r>
              <a:rPr lang="en-US" altLang="en-US" sz="2177"/>
              <a:t>Every trigger interval (say, every 1 second), new rows get appended to the Input Table, which eventually updates the Result Table.</a:t>
            </a:r>
          </a:p>
          <a:p>
            <a:r>
              <a:rPr lang="en-US" altLang="en-US" sz="2177"/>
              <a:t>Whenever the result table gets updated, we would want to write the changed result rows to an external sink (Output).</a:t>
            </a:r>
          </a:p>
        </p:txBody>
      </p:sp>
      <p:pic>
        <p:nvPicPr>
          <p:cNvPr id="28676" name="Picture 2" descr="Model">
            <a:extLst>
              <a:ext uri="{FF2B5EF4-FFF2-40B4-BE49-F238E27FC236}">
                <a16:creationId xmlns:a16="http://schemas.microsoft.com/office/drawing/2014/main" id="{C2592046-2C46-20D4-E767-A629367B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r="17188"/>
          <a:stretch>
            <a:fillRect/>
          </a:stretch>
        </p:blipFill>
        <p:spPr bwMode="auto">
          <a:xfrm>
            <a:off x="1880678" y="1273095"/>
            <a:ext cx="5587787" cy="53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4D096C3-45CD-8AFC-A423-8A1C71732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9123668-9AA2-2F91-02E3-107504959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5518660"/>
            <a:ext cx="8639467" cy="1345101"/>
          </a:xfrm>
        </p:spPr>
        <p:txBody>
          <a:bodyPr/>
          <a:lstStyle/>
          <a:p>
            <a:r>
              <a:rPr lang="en-US" altLang="en-US" sz="2177"/>
              <a:t>Writing the </a:t>
            </a:r>
            <a:r>
              <a:rPr lang="en-US" altLang="en-US" sz="2177">
                <a:solidFill>
                  <a:srgbClr val="FF0000"/>
                </a:solidFill>
              </a:rPr>
              <a:t>complete output </a:t>
            </a:r>
            <a:r>
              <a:rPr lang="en-US" altLang="en-US" sz="2177"/>
              <a:t>every time maybe useful when you are outputting sorted aggregated values:</a:t>
            </a:r>
          </a:p>
          <a:p>
            <a:pPr lvl="1"/>
            <a:r>
              <a:rPr lang="en-US" altLang="en-US" sz="2177"/>
              <a:t>E.g. the top 10 most twitted hashtag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6F34AECE-4085-9A79-58C5-4CF4365D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3"/>
          <a:stretch>
            <a:fillRect/>
          </a:stretch>
        </p:blipFill>
        <p:spPr bwMode="auto">
          <a:xfrm>
            <a:off x="1617131" y="554459"/>
            <a:ext cx="8957740" cy="458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1">
            <a:extLst>
              <a:ext uri="{FF2B5EF4-FFF2-40B4-BE49-F238E27FC236}">
                <a16:creationId xmlns:a16="http://schemas.microsoft.com/office/drawing/2014/main" id="{B82FFC1E-F6A8-56DA-DA43-60DF1D84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931" y="685512"/>
            <a:ext cx="2446504" cy="53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903" b="1">
                <a:solidFill>
                  <a:schemeClr val="tx1"/>
                </a:solidFill>
              </a:rPr>
              <a:t>Output modes</a:t>
            </a:r>
            <a:endParaRPr lang="en-AU" altLang="en-US" sz="2903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178D7F3-64E6-7DBC-7541-523E12FD3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EA0A5BF-569A-AFAF-969B-0259FD828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5715961"/>
            <a:ext cx="8639467" cy="1147800"/>
          </a:xfrm>
        </p:spPr>
        <p:txBody>
          <a:bodyPr/>
          <a:lstStyle/>
          <a:p>
            <a:r>
              <a:rPr lang="en-US" altLang="en-US" sz="1814">
                <a:solidFill>
                  <a:srgbClr val="FF0000"/>
                </a:solidFill>
              </a:rPr>
              <a:t>Delta output </a:t>
            </a:r>
            <a:r>
              <a:rPr lang="en-US" altLang="en-US" sz="1814"/>
              <a:t>is useful if you are only interested in seeing things that has changed since the previous batch. </a:t>
            </a:r>
          </a:p>
          <a:p>
            <a:r>
              <a:rPr lang="en-US" altLang="en-US" sz="1814">
                <a:solidFill>
                  <a:srgbClr val="FF0000"/>
                </a:solidFill>
              </a:rPr>
              <a:t>Append output </a:t>
            </a:r>
            <a:r>
              <a:rPr lang="en-US" altLang="en-US" sz="1814"/>
              <a:t>is often used for ETL workloads</a:t>
            </a:r>
          </a:p>
          <a:p>
            <a:pPr marL="509824" lvl="1" indent="0">
              <a:buNone/>
            </a:pPr>
            <a:endParaRPr lang="en-US" altLang="en-US" sz="1814"/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654E401A-9025-00AA-7337-976B4B3E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/>
          <a:stretch>
            <a:fillRect/>
          </a:stretch>
        </p:blipFill>
        <p:spPr bwMode="auto">
          <a:xfrm>
            <a:off x="1588328" y="1012428"/>
            <a:ext cx="9144960" cy="456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4">
            <a:extLst>
              <a:ext uri="{FF2B5EF4-FFF2-40B4-BE49-F238E27FC236}">
                <a16:creationId xmlns:a16="http://schemas.microsoft.com/office/drawing/2014/main" id="{5EF0CE1B-FB92-483C-1136-7B395862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210" y="878493"/>
            <a:ext cx="2446504" cy="53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903" b="1">
                <a:solidFill>
                  <a:schemeClr val="tx1"/>
                </a:solidFill>
              </a:rPr>
              <a:t>Output modes</a:t>
            </a:r>
            <a:endParaRPr lang="en-AU" altLang="en-US" sz="2903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B7E0841-3A83-0F7D-C4C3-249FEC6D3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3EF9782-8716-3404-50A3-CAE938AA7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60B447A4-B9F3-83F5-4320-A698C8597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2" y="1142041"/>
            <a:ext cx="9042709" cy="498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1BA3FFE-013C-EF79-7D5F-89CD2EB90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64571FC-3F26-69E9-711F-D87C428DA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65C9872C-1884-1F43-912A-684B3526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95"/>
          <a:stretch>
            <a:fillRect/>
          </a:stretch>
        </p:blipFill>
        <p:spPr bwMode="auto">
          <a:xfrm>
            <a:off x="1668977" y="1016747"/>
            <a:ext cx="9016786" cy="359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369AE-443A-2F17-6658-8E9DF43F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153" y="5017488"/>
            <a:ext cx="8639467" cy="7186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406400" indent="-3016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838200" indent="-2762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270000" indent="-2127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018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1336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908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6pPr>
            <a:lvl7pPr marL="30480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7pPr>
            <a:lvl8pPr marL="35052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8pPr>
            <a:lvl9pPr marL="39624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814" kern="0" dirty="0">
                <a:solidFill>
                  <a:schemeClr val="tx1"/>
                </a:solidFill>
              </a:rPr>
              <a:t>Note the above code is used for both micro-batching and continuous modes.</a:t>
            </a:r>
          </a:p>
          <a:p>
            <a:pPr>
              <a:defRPr/>
            </a:pPr>
            <a:r>
              <a:rPr lang="en-US" altLang="en-US" sz="1814" kern="0" dirty="0">
                <a:solidFill>
                  <a:schemeClr val="tx1"/>
                </a:solidFill>
              </a:rPr>
              <a:t>To distinguish micro-batch and continuous modes you use the trigger function.</a:t>
            </a:r>
          </a:p>
          <a:p>
            <a:pPr lvl="1">
              <a:defRPr/>
            </a:pPr>
            <a:r>
              <a:rPr lang="en-US" altLang="en-US" sz="1814" kern="0" dirty="0">
                <a:solidFill>
                  <a:schemeClr val="tx1"/>
                </a:solidFill>
              </a:rPr>
              <a:t>…..</a:t>
            </a:r>
            <a:r>
              <a:rPr lang="en-US" altLang="en-US" sz="1814" kern="0" dirty="0" err="1">
                <a:solidFill>
                  <a:srgbClr val="FF0000"/>
                </a:solidFill>
              </a:rPr>
              <a:t>writeStream</a:t>
            </a:r>
            <a:r>
              <a:rPr lang="en-US" altLang="en-US" sz="1814" kern="0" dirty="0">
                <a:solidFill>
                  <a:srgbClr val="FF0000"/>
                </a:solidFill>
              </a:rPr>
              <a:t>().trigger(continuous = “5 seconds”) </a:t>
            </a:r>
            <a:r>
              <a:rPr lang="en-US" altLang="en-US" sz="1814" kern="0" dirty="0">
                <a:solidFill>
                  <a:schemeClr val="tx1"/>
                </a:solidFill>
              </a:rPr>
              <a:t>versus …..</a:t>
            </a:r>
            <a:r>
              <a:rPr lang="en-US" altLang="en-US" sz="1814" kern="0" dirty="0" err="1">
                <a:solidFill>
                  <a:srgbClr val="FF0000"/>
                </a:solidFill>
              </a:rPr>
              <a:t>writeStream</a:t>
            </a:r>
            <a:r>
              <a:rPr lang="en-US" altLang="en-US" sz="1814" kern="0" dirty="0">
                <a:solidFill>
                  <a:srgbClr val="FF0000"/>
                </a:solidFill>
              </a:rPr>
              <a:t>().trigger(“5 seconds”) </a:t>
            </a:r>
          </a:p>
          <a:p>
            <a:pPr lvl="1">
              <a:defRPr/>
            </a:pPr>
            <a:endParaRPr lang="en-US" altLang="en-US" sz="1814" kern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en-US" sz="1814" kern="0" dirty="0">
                <a:solidFill>
                  <a:schemeClr val="tx1"/>
                </a:solidFill>
              </a:rPr>
              <a:t>Continuous mode is only available in the Spark 2.3 or newer</a:t>
            </a:r>
          </a:p>
          <a:p>
            <a:pPr marL="509824" lvl="1" indent="0">
              <a:buNone/>
              <a:defRPr/>
            </a:pPr>
            <a:endParaRPr lang="en-US" altLang="en-US" sz="1814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002CF47-A4A1-50BF-CBBF-B326C6FBA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9B55DE33-4973-AD5C-7066-419C93751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B68BB8F-CCDD-003A-0D32-CD611C37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2" y="1077234"/>
            <a:ext cx="8979343" cy="509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51FBED2-12A3-511C-DFAA-6C0E9ECE4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7777A38-1AE6-8846-9F0C-D8A410DBC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3C5554B7-F1C9-934F-8BBC-37C6B0ED3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81" y="1299017"/>
            <a:ext cx="8993745" cy="481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9CBDA82-FD57-17C5-5223-45208E808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9743" y="816566"/>
            <a:ext cx="8141175" cy="691273"/>
          </a:xfrm>
        </p:spPr>
        <p:txBody>
          <a:bodyPr/>
          <a:lstStyle/>
          <a:p>
            <a:r>
              <a:rPr lang="en-US" altLang="en-US" sz="3266"/>
              <a:t>Definition of Stream Processing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0FC1C5A-B927-6CB9-7DFD-F67247FE4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1451" y="1795869"/>
            <a:ext cx="8639467" cy="822326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 sz="2903"/>
              <a:t>Incremental processing of unbounded datasets</a:t>
            </a:r>
          </a:p>
          <a:p>
            <a:pPr lvl="1"/>
            <a:r>
              <a:rPr lang="en-US" altLang="en-US" sz="2903"/>
              <a:t>Incremental processing means we just look at the current data when updating the result.</a:t>
            </a:r>
          </a:p>
          <a:p>
            <a:pPr lvl="2"/>
            <a:r>
              <a:rPr lang="en-US" altLang="en-US" sz="2903"/>
              <a:t>We never need to look back at the previously processed data again.</a:t>
            </a:r>
          </a:p>
          <a:p>
            <a:pPr lvl="2"/>
            <a:r>
              <a:rPr lang="en-US" altLang="en-US" sz="2903"/>
              <a:t>So we only look at each data item once ever.</a:t>
            </a:r>
          </a:p>
          <a:p>
            <a:pPr lvl="1"/>
            <a:r>
              <a:rPr lang="en-US" altLang="en-US" sz="2903"/>
              <a:t>The data is unbounded meaning it just keeps on arriving.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843D80A-5E80-112A-700A-8716CA5E9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Spark streaming is very popular!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0BC4362-1E64-D6AC-0B68-04D7B1520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2815496"/>
            <a:ext cx="8639467" cy="1227009"/>
          </a:xfrm>
        </p:spPr>
        <p:txBody>
          <a:bodyPr/>
          <a:lstStyle/>
          <a:p>
            <a:r>
              <a:rPr lang="en-US" altLang="en-US" sz="2177"/>
              <a:t>“More than 50% of spark users say streaming is their most important application”</a:t>
            </a:r>
          </a:p>
          <a:p>
            <a:pPr lvl="1"/>
            <a:r>
              <a:rPr lang="en-US" altLang="en-US" sz="2177"/>
              <a:t>Tathagata Das (Lead developer of Spark streaming)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DA7E709-F794-7DD8-8C0C-901EF2E12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750319"/>
            <a:ext cx="8141175" cy="691273"/>
          </a:xfrm>
        </p:spPr>
        <p:txBody>
          <a:bodyPr/>
          <a:lstStyle/>
          <a:p>
            <a:r>
              <a:rPr lang="en-US" altLang="en-US" sz="2903"/>
              <a:t>Six Common Use Cases of Spark Streaming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1EEEC7F-08CF-C1BB-2AFB-67BBBF2E6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1535201"/>
            <a:ext cx="8639467" cy="5001646"/>
          </a:xfrm>
        </p:spPr>
        <p:txBody>
          <a:bodyPr/>
          <a:lstStyle/>
          <a:p>
            <a:r>
              <a:rPr lang="en-US" altLang="en-US" sz="2177" b="1"/>
              <a:t>Notifications and alerting due to event</a:t>
            </a:r>
          </a:p>
          <a:p>
            <a:pPr lvl="1"/>
            <a:r>
              <a:rPr lang="en-US" altLang="en-US" sz="2177"/>
              <a:t>Some event occurs which triggers an alert</a:t>
            </a:r>
          </a:p>
          <a:p>
            <a:pPr lvl="1"/>
            <a:r>
              <a:rPr lang="en-US" altLang="en-US" sz="2177"/>
              <a:t>E.g. some event occurs which triggers an employee to move an item from one place in a warehouse to another.</a:t>
            </a:r>
          </a:p>
          <a:p>
            <a:r>
              <a:rPr lang="en-US" altLang="en-US" sz="2177" b="1"/>
              <a:t>Real-time reporting</a:t>
            </a:r>
          </a:p>
          <a:p>
            <a:pPr lvl="1"/>
            <a:r>
              <a:rPr lang="en-US" altLang="en-US" sz="2177"/>
              <a:t>Real-time dashboards</a:t>
            </a:r>
          </a:p>
          <a:p>
            <a:endParaRPr lang="en-US" altLang="en-US" sz="2177"/>
          </a:p>
        </p:txBody>
      </p:sp>
      <p:pic>
        <p:nvPicPr>
          <p:cNvPr id="12292" name="Picture 2" descr="520">
            <a:extLst>
              <a:ext uri="{FF2B5EF4-FFF2-40B4-BE49-F238E27FC236}">
                <a16:creationId xmlns:a16="http://schemas.microsoft.com/office/drawing/2014/main" id="{8B58E508-681B-38F9-7EFA-649DF4E29F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41" y="3560055"/>
            <a:ext cx="5334320" cy="322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5108829-4B68-ED7D-0331-794136EE4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Six Common Use Cases of 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4F04-7525-FB2A-44E6-BFB3435F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177" b="1" dirty="0"/>
              <a:t>Incremental Extract, Transform and Load</a:t>
            </a:r>
          </a:p>
          <a:p>
            <a:pPr lvl="1">
              <a:defRPr/>
            </a:pPr>
            <a:r>
              <a:rPr lang="en-US" sz="2177" dirty="0"/>
              <a:t>E.g. take raw data stream and store in Parquet format to enable efficient querying from the latest data.</a:t>
            </a:r>
          </a:p>
          <a:p>
            <a:pPr>
              <a:defRPr/>
            </a:pPr>
            <a:r>
              <a:rPr lang="en-US" sz="2177" b="1" dirty="0"/>
              <a:t>Update data to serve in real time</a:t>
            </a:r>
          </a:p>
          <a:p>
            <a:pPr lvl="1">
              <a:defRPr/>
            </a:pPr>
            <a:r>
              <a:rPr lang="en-US" sz="2177" dirty="0"/>
              <a:t>Usually two parts</a:t>
            </a:r>
          </a:p>
          <a:p>
            <a:pPr lvl="2">
              <a:defRPr/>
            </a:pPr>
            <a:r>
              <a:rPr lang="en-US" sz="2177" dirty="0"/>
              <a:t>Part 1: data is aggregated continuously with new data</a:t>
            </a:r>
          </a:p>
          <a:p>
            <a:pPr lvl="4">
              <a:defRPr/>
            </a:pPr>
            <a:r>
              <a:rPr lang="en-US" sz="2177" dirty="0"/>
              <a:t>E.g. continuously track the number of visits to a page</a:t>
            </a:r>
          </a:p>
          <a:p>
            <a:pPr lvl="2">
              <a:defRPr/>
            </a:pPr>
            <a:r>
              <a:rPr lang="en-US" sz="2177" dirty="0"/>
              <a:t>Part 2: users interactively query latest data</a:t>
            </a:r>
          </a:p>
          <a:p>
            <a:pPr lvl="4">
              <a:defRPr/>
            </a:pPr>
            <a:r>
              <a:rPr lang="en-US" sz="2177" dirty="0"/>
              <a:t>E.g. a web application queries the latest counts when a user requests it.</a:t>
            </a:r>
          </a:p>
          <a:p>
            <a:pPr>
              <a:defRPr/>
            </a:pPr>
            <a:r>
              <a:rPr lang="en-US" sz="2177" b="1" dirty="0"/>
              <a:t>Real time decision making</a:t>
            </a:r>
          </a:p>
          <a:p>
            <a:pPr lvl="1">
              <a:defRPr/>
            </a:pPr>
            <a:r>
              <a:rPr lang="en-US" sz="2177" dirty="0"/>
              <a:t>Responding automatically to newly analyzed data</a:t>
            </a:r>
          </a:p>
          <a:p>
            <a:pPr lvl="1">
              <a:defRPr/>
            </a:pPr>
            <a:r>
              <a:rPr lang="en-US" sz="2177" dirty="0"/>
              <a:t>E.g. Bank automatically determines that new transaction maybe fraudulent</a:t>
            </a:r>
          </a:p>
          <a:p>
            <a:pPr marL="1759900" lvl="4" indent="0">
              <a:buNone/>
              <a:defRPr/>
            </a:pPr>
            <a:endParaRPr lang="en-US" sz="2177" dirty="0"/>
          </a:p>
          <a:p>
            <a:pPr>
              <a:defRPr/>
            </a:pPr>
            <a:endParaRPr lang="en-US" sz="217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30BE879-18D8-25CD-07D0-E2660F239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Six Common Use Cases of Spark Streaming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455FD1C-0C58-ECB8-8E09-07B0C7C38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 b="1"/>
              <a:t>Online Machine Learning</a:t>
            </a:r>
          </a:p>
          <a:p>
            <a:pPr lvl="1"/>
            <a:r>
              <a:rPr lang="en-US" altLang="en-US" sz="2177"/>
              <a:t>Similar to real time decision making. But it requires the model to be first trained. </a:t>
            </a:r>
          </a:p>
          <a:p>
            <a:pPr lvl="1"/>
            <a:r>
              <a:rPr lang="en-US" altLang="en-US" sz="2177"/>
              <a:t>The data used for training can be a combination of historical and streaming data.</a:t>
            </a:r>
          </a:p>
          <a:p>
            <a:pPr lvl="1"/>
            <a:r>
              <a:rPr lang="en-US" altLang="en-US" sz="2177"/>
              <a:t>E.g. it can be a more sophisticated model that is used to predict whether there is credit card fraud. </a:t>
            </a:r>
          </a:p>
          <a:p>
            <a:pPr marL="1759900" lvl="4" indent="0">
              <a:buNone/>
            </a:pPr>
            <a:endParaRPr lang="en-US" altLang="en-US" sz="2177"/>
          </a:p>
          <a:p>
            <a:endParaRPr lang="en-US" altLang="en-US" sz="217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595EBD-ACC0-9658-6AD3-2B7D35DB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685512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Spark Streaming History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F94CC0D-9335-A4DD-80D4-99CC2728E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1535202"/>
            <a:ext cx="8639467" cy="4922437"/>
          </a:xfrm>
        </p:spPr>
        <p:txBody>
          <a:bodyPr/>
          <a:lstStyle/>
          <a:p>
            <a:endParaRPr lang="en-US" altLang="en-US" sz="2177"/>
          </a:p>
          <a:p>
            <a:r>
              <a:rPr lang="en-US" altLang="en-US" sz="2177"/>
              <a:t>Spark streaming started in 2012</a:t>
            </a:r>
          </a:p>
          <a:p>
            <a:pPr lvl="1"/>
            <a:r>
              <a:rPr lang="en-US" altLang="en-US" sz="2177"/>
              <a:t>Started with the DStream API</a:t>
            </a:r>
          </a:p>
          <a:p>
            <a:pPr lvl="2"/>
            <a:r>
              <a:rPr lang="en-US" altLang="en-US" sz="2177"/>
              <a:t>Enable streaming using operators like </a:t>
            </a:r>
            <a:r>
              <a:rPr lang="en-US" altLang="en-US" sz="2177">
                <a:solidFill>
                  <a:srgbClr val="FF0000"/>
                </a:solidFill>
              </a:rPr>
              <a:t>map</a:t>
            </a:r>
            <a:r>
              <a:rPr lang="en-US" altLang="en-US" sz="2177"/>
              <a:t> and </a:t>
            </a:r>
            <a:r>
              <a:rPr lang="en-US" altLang="en-US" sz="2177">
                <a:solidFill>
                  <a:srgbClr val="FF0000"/>
                </a:solidFill>
              </a:rPr>
              <a:t>reduce</a:t>
            </a:r>
            <a:r>
              <a:rPr lang="en-US" altLang="en-US" sz="2177"/>
              <a:t>, etc.</a:t>
            </a:r>
          </a:p>
          <a:p>
            <a:pPr lvl="2"/>
            <a:r>
              <a:rPr lang="en-US" altLang="en-US" sz="2177"/>
              <a:t>Hundreds of organizations use it for processing Terabytes of data</a:t>
            </a:r>
          </a:p>
          <a:p>
            <a:r>
              <a:rPr lang="en-US" altLang="en-US" sz="2177"/>
              <a:t>First generation streaming using DStreams has some downsides</a:t>
            </a:r>
          </a:p>
          <a:p>
            <a:pPr lvl="1"/>
            <a:r>
              <a:rPr lang="en-US" altLang="en-US" sz="2177"/>
              <a:t>Uses relatively low level API similar to the RDD API</a:t>
            </a:r>
          </a:p>
          <a:p>
            <a:pPr lvl="2"/>
            <a:r>
              <a:rPr lang="en-US" altLang="en-US" sz="2177"/>
              <a:t>Hard for system to generate optimized code, hence slower</a:t>
            </a:r>
          </a:p>
          <a:p>
            <a:pPr lvl="1"/>
            <a:r>
              <a:rPr lang="en-US" altLang="en-US" sz="2177"/>
              <a:t>The API for batch and stream processing were similar but not the same</a:t>
            </a:r>
          </a:p>
          <a:p>
            <a:pPr lvl="2"/>
            <a:r>
              <a:rPr lang="en-US" altLang="en-US" sz="2177"/>
              <a:t>Hence when you want to convert a batch processing job to stream processing you would still need to rewrite all the code.</a:t>
            </a:r>
          </a:p>
          <a:p>
            <a:pPr lvl="2"/>
            <a:endParaRPr lang="en-US" altLang="en-US" sz="2177"/>
          </a:p>
          <a:p>
            <a:pPr lvl="1"/>
            <a:endParaRPr lang="en-US" altLang="en-US" sz="217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655A676-DD6A-23FA-D3FB-081240BE0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75031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Structured Streaming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72FC00E-E855-DC00-88CD-F6F925B8E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600009"/>
            <a:ext cx="8639467" cy="4922437"/>
          </a:xfrm>
        </p:spPr>
        <p:txBody>
          <a:bodyPr/>
          <a:lstStyle/>
          <a:p>
            <a:pPr>
              <a:defRPr/>
            </a:pPr>
            <a:r>
              <a:rPr lang="en-US" altLang="en-US" sz="2540" dirty="0"/>
              <a:t>Recently structured streaming was developed.</a:t>
            </a:r>
          </a:p>
          <a:p>
            <a:pPr>
              <a:defRPr/>
            </a:pPr>
            <a:r>
              <a:rPr lang="en-US" altLang="en-US" sz="2540" dirty="0">
                <a:solidFill>
                  <a:srgbClr val="FF0000"/>
                </a:solidFill>
              </a:rPr>
              <a:t>Structured streaming allows you to use the same batch processing code as stream processing code.</a:t>
            </a:r>
          </a:p>
          <a:p>
            <a:pPr>
              <a:defRPr/>
            </a:pPr>
            <a:r>
              <a:rPr lang="en-US" altLang="en-US" sz="2540" dirty="0"/>
              <a:t>Just like </a:t>
            </a:r>
            <a:r>
              <a:rPr lang="en-US" altLang="en-US" sz="2540" dirty="0" err="1"/>
              <a:t>DataFrames</a:t>
            </a:r>
            <a:r>
              <a:rPr lang="en-US" altLang="en-US" sz="2540" dirty="0"/>
              <a:t> and datasets, structured streaming API allows you to do declarative programming</a:t>
            </a:r>
          </a:p>
          <a:p>
            <a:pPr lvl="1">
              <a:defRPr/>
            </a:pPr>
            <a:r>
              <a:rPr lang="en-US" altLang="en-US" sz="2540" dirty="0"/>
              <a:t>You just specify what you want instead of how to do it.</a:t>
            </a:r>
          </a:p>
          <a:p>
            <a:pPr lvl="1">
              <a:defRPr/>
            </a:pPr>
            <a:r>
              <a:rPr lang="en-US" altLang="en-US" sz="2540" dirty="0"/>
              <a:t>The optimizer can make your code run faster.</a:t>
            </a:r>
          </a:p>
          <a:p>
            <a:pPr lvl="2">
              <a:defRPr/>
            </a:pPr>
            <a:r>
              <a:rPr lang="en-US" altLang="en-US" sz="2540" dirty="0"/>
              <a:t>Structured streaming runs super fast.</a:t>
            </a:r>
          </a:p>
          <a:p>
            <a:pPr>
              <a:defRPr/>
            </a:pPr>
            <a:r>
              <a:rPr lang="en-US" altLang="en-US" sz="2540" dirty="0"/>
              <a:t>Unlike </a:t>
            </a:r>
            <a:r>
              <a:rPr lang="en-US" altLang="en-US" sz="2540" dirty="0" err="1"/>
              <a:t>DStreams</a:t>
            </a:r>
            <a:r>
              <a:rPr lang="en-US" altLang="en-US" sz="2540" dirty="0"/>
              <a:t> structured streaming also allows you to do event time processing. More on this later</a:t>
            </a:r>
          </a:p>
          <a:p>
            <a:pPr marL="95052" indent="0">
              <a:buNone/>
              <a:defRPr/>
            </a:pPr>
            <a:endParaRPr lang="en-US" altLang="en-US" sz="25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Roboto Condensed</vt:lpstr>
      <vt:lpstr>StarSymbol</vt:lpstr>
      <vt:lpstr>Times New Roman</vt:lpstr>
      <vt:lpstr>Office Theme</vt:lpstr>
      <vt:lpstr>Introduction to Spark Streaming</vt:lpstr>
      <vt:lpstr>Properties of Streaming Applications</vt:lpstr>
      <vt:lpstr>Definition of Stream Processing</vt:lpstr>
      <vt:lpstr>Spark streaming is very popular!</vt:lpstr>
      <vt:lpstr>Six Common Use Cases of Spark Streaming</vt:lpstr>
      <vt:lpstr>Six Common Use Cases of Spark Streaming</vt:lpstr>
      <vt:lpstr>Six Common Use Cases of Spark Streaming</vt:lpstr>
      <vt:lpstr>Spark Streaming History</vt:lpstr>
      <vt:lpstr>Structured Streaming</vt:lpstr>
      <vt:lpstr>PowerPoint Presentation</vt:lpstr>
      <vt:lpstr>Record-at-a-time versus Declarative APIs</vt:lpstr>
      <vt:lpstr>Continuous versus Micro-batch Execution</vt:lpstr>
      <vt:lpstr>Continuous versus Micro-batch Execution</vt:lpstr>
      <vt:lpstr>PowerPoint Presentation</vt:lpstr>
      <vt:lpstr>What is cool about Spark’s Structured streaming?</vt:lpstr>
      <vt:lpstr>Structured Streaming (unbounded input table)</vt:lpstr>
      <vt:lpstr>PowerPoint Presentation</vt:lpstr>
      <vt:lpstr>PowerPoint Presentation</vt:lpstr>
      <vt:lpstr>PowerPoint Presentation</vt:lpstr>
      <vt:lpstr>PowerPoint Presentation</vt:lpstr>
      <vt:lpstr>Generating the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 Streaming</dc:title>
  <dc:creator>Butler, Kylie</dc:creator>
  <cp:lastModifiedBy>Butler, Kylie</cp:lastModifiedBy>
  <cp:revision>1</cp:revision>
  <dcterms:created xsi:type="dcterms:W3CDTF">2022-08-29T03:58:01Z</dcterms:created>
  <dcterms:modified xsi:type="dcterms:W3CDTF">2022-08-29T03:58:55Z</dcterms:modified>
</cp:coreProperties>
</file>