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6" r:id="rId2"/>
    <p:sldId id="480" r:id="rId3"/>
    <p:sldId id="481" r:id="rId4"/>
    <p:sldId id="48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52C6-E2C9-D44E-78A4-7C52A2C59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8AC49-84E0-4644-B9F7-7DCFD2A2B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2A93D-2777-94FB-3FDE-5FF4491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F837-7CB6-46CA-B006-978F895DA42C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D24B4-54CD-8582-428A-ACE6B2D3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D023B-533B-E138-F8B4-0429ADDB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AE3B0-B87F-4F30-BA08-A2AB2912DF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16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9082-84BA-121E-A0E2-4A1076E0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3AF10-9ABE-E92F-9E59-5C3D5C20C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5942A-38D9-FC11-B8E9-D5CDE48A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F837-7CB6-46CA-B006-978F895DA42C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BA4E9-8947-449D-987E-7A8E7EDB1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BD223-9A8B-962A-31B7-14338DC6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AE3B0-B87F-4F30-BA08-A2AB2912DF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946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182B41-68B7-3176-911B-C47A91377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7D876-9EA9-1E98-CFDD-76A3566C2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4E40D-4994-3259-276B-B5102E9E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F837-7CB6-46CA-B006-978F895DA42C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97B3A-6BAD-B5C6-1833-7B6CEC56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3C80C-64BC-16D1-7DB3-5C46DB92B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AE3B0-B87F-4F30-BA08-A2AB2912DF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5640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E52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2"/>
          <p:cNvSpPr txBox="1">
            <a:spLocks noChangeAspect="1" noChangeArrowheads="1"/>
          </p:cNvSpPr>
          <p:nvPr userDrawn="1"/>
        </p:nvSpPr>
        <p:spPr bwMode="auto">
          <a:xfrm>
            <a:off x="11001904" y="1"/>
            <a:ext cx="1190097" cy="303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144000" tIns="72000" rIns="144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latrobe.edu.au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781388" y="2716111"/>
            <a:ext cx="8622453" cy="1737005"/>
          </a:xfrm>
        </p:spPr>
        <p:txBody>
          <a:bodyPr wrap="square" anchor="b" anchorCtr="1"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1388" y="4858004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– Presenter Title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781388" y="5261033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71" y="866431"/>
            <a:ext cx="1763659" cy="1278134"/>
          </a:xfrm>
          <a:prstGeom prst="rect">
            <a:avLst/>
          </a:prstGeom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7121993" y="6477868"/>
            <a:ext cx="47345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AU" sz="800" kern="12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La Trobe University CRICOS Provider Code Number 00115M</a:t>
            </a:r>
            <a:endParaRPr lang="en-US" altLang="en-US" sz="800" kern="12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41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393E-33FE-2C69-11C4-DF71931C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C16B-B8BE-5B1D-45C2-29C3EAE69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0BE9C-E6DB-A791-D356-7A464193C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F837-7CB6-46CA-B006-978F895DA42C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25E2A-0901-0312-D5F3-B8F375532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9573A-487B-9072-0894-A506D1D9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AE3B0-B87F-4F30-BA08-A2AB2912DF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025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9F9A0-1274-064F-D788-3BF35D0E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CDE9B-6FE6-7C32-4501-81FCE51FB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90E2C-B4F1-0D83-7C4F-2D34D574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F837-7CB6-46CA-B006-978F895DA42C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026A9-74E0-4B88-6EDB-9868F4B6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06BDD-A6A4-BD45-A28E-96A75460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AE3B0-B87F-4F30-BA08-A2AB2912DF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84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9B02-EA54-C15D-D029-E4F57F46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9167D-1601-D37F-D96A-FBC6B71A1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76C4C-00A1-23A6-1CC7-1523C06C2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FA193-D49C-E7B9-25F8-CAA790A5A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F837-7CB6-46CA-B006-978F895DA42C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476B7-E95F-F31B-B94D-BAC71A78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C2D11-E308-0B03-9FE7-D115691E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AE3B0-B87F-4F30-BA08-A2AB2912DF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332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ABA5-27DA-0B05-BCE6-A9B8B448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2C02C-DAF8-B26E-ACF8-0284AF484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F5D13-219D-409C-1498-EEDF7A245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87340-2B52-4ACA-A24B-54F483830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BA2F0-30C8-3AF0-6983-51C69651A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A70D06-7B48-93F2-9BE8-427C6F44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F837-7CB6-46CA-B006-978F895DA42C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A87655-05CD-6B8F-1308-6A46480B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201094-04D9-90D9-8816-7C455C0F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AE3B0-B87F-4F30-BA08-A2AB2912DF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657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6B053-CBDA-9D52-2F97-3AD5CE27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90B23-20C7-6BB1-D99A-AB9F59410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F837-7CB6-46CA-B006-978F895DA42C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CD287-AA15-4232-D7A6-582DE21A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6115A-4450-185E-F607-A2E0113B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AE3B0-B87F-4F30-BA08-A2AB2912DF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154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216325-3A4F-6675-E429-94C6D739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F837-7CB6-46CA-B006-978F895DA42C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3050A-1A84-3BBF-B717-D7DB9287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85909-8D24-81B1-FB16-616AD6BE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AE3B0-B87F-4F30-BA08-A2AB2912DF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061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EEAEA-7CB8-C125-0FF7-C27460EC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BDFA8-FB35-E5C2-4372-929154105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AA423-358B-DA54-B56C-2E95AA2DB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49A6C-E841-29C6-EBAC-75162FDC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F837-7CB6-46CA-B006-978F895DA42C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CD852-58DE-99C5-D2A9-6863041EA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AB9F4-4F83-3314-EA44-AF657BD3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AE3B0-B87F-4F30-BA08-A2AB2912DF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725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210A-4E7F-271D-0ABC-12667B98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4A2C03-4005-76D4-6F45-7C81F183C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8CBF2-FBB3-DC4A-385A-FAC0EE52F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744F6-9277-51F9-A5B8-E315E310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F837-7CB6-46CA-B006-978F895DA42C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0873E-F365-6EF6-2BB6-8502416F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6148E-C180-4D3E-ACCB-FE6EEB1E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AE3B0-B87F-4F30-BA08-A2AB2912DF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150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6B85EE-49E5-7A94-AF1A-13DD8ED3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9F540-962A-5674-DD71-0FD28AC8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1F489-905A-ACCC-71A2-9082F20ED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4F837-7CB6-46CA-B006-978F895DA42C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36C71-5BD4-488C-7400-4FCBC88ED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1E18-AC83-1255-64FE-7E8AF4278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AE3B0-B87F-4F30-BA08-A2AB2912DF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855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 to Spark graph frames</a:t>
            </a:r>
          </a:p>
        </p:txBody>
      </p:sp>
    </p:spTree>
    <p:extLst>
      <p:ext uri="{BB962C8B-B14F-4D97-AF65-F5344CB8AC3E}">
        <p14:creationId xmlns:p14="http://schemas.microsoft.com/office/powerpoint/2010/main" val="162935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D0F8942B-C6DC-E258-B7AD-26775658D2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 Processing on Apache Spark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55A5C398-6E4E-710A-CACF-7C64D95045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177"/>
              <a:t>Initially graph processing was done using the GraphX API. This provided a very effective API at the RDD level for processing graphs.</a:t>
            </a:r>
          </a:p>
          <a:p>
            <a:r>
              <a:rPr lang="en-US" altLang="en-US" sz="2177"/>
              <a:t>More recently Spark has introduced a new API for graphs called </a:t>
            </a:r>
            <a:r>
              <a:rPr lang="en-US" altLang="en-US" sz="2177">
                <a:solidFill>
                  <a:srgbClr val="FF0000"/>
                </a:solidFill>
              </a:rPr>
              <a:t>GraphFrames</a:t>
            </a:r>
          </a:p>
          <a:p>
            <a:pPr lvl="1"/>
            <a:r>
              <a:rPr lang="en-US" altLang="en-US" sz="2177"/>
              <a:t>GraphFrames extends GraphX to provide a DataFrame based API for graph processing. </a:t>
            </a:r>
          </a:p>
          <a:p>
            <a:r>
              <a:rPr lang="en-US" altLang="en-US" sz="2177"/>
              <a:t>GraphFrames is currently available as an external Spark package </a:t>
            </a:r>
          </a:p>
          <a:p>
            <a:pPr lvl="1"/>
            <a:r>
              <a:rPr lang="en-US" altLang="en-US" sz="2177"/>
              <a:t>However, in the future it maybe merged into the core of Spark.</a:t>
            </a:r>
          </a:p>
          <a:p>
            <a:r>
              <a:rPr lang="en-US" altLang="en-US" sz="2177"/>
              <a:t>GraphX and GraphFrames have about the same performance</a:t>
            </a:r>
          </a:p>
          <a:p>
            <a:pPr lvl="1"/>
            <a:r>
              <a:rPr lang="en-US" altLang="en-US" sz="2177"/>
              <a:t>However, GraphFrames is much easier to program.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C991FD6C-711D-1811-112F-782A3ECA60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554459"/>
            <a:ext cx="8141174" cy="691273"/>
          </a:xfrm>
        </p:spPr>
        <p:txBody>
          <a:bodyPr/>
          <a:lstStyle/>
          <a:p>
            <a:r>
              <a:rPr lang="en-US" altLang="en-US" sz="3266"/>
              <a:t>Types of graphs: Undirected graphs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FB0CAB2D-93BB-BB2D-09DA-CB4EC6B14B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75547" y="5518660"/>
            <a:ext cx="8639467" cy="1214048"/>
          </a:xfrm>
        </p:spPr>
        <p:txBody>
          <a:bodyPr/>
          <a:lstStyle/>
          <a:p>
            <a:r>
              <a:rPr lang="en-US" altLang="en-US" sz="2540"/>
              <a:t>In undirected graphs, the edges have no start and end vertex specified.</a:t>
            </a:r>
          </a:p>
        </p:txBody>
      </p:sp>
      <p:pic>
        <p:nvPicPr>
          <p:cNvPr id="56324" name="Picture 3">
            <a:extLst>
              <a:ext uri="{FF2B5EF4-FFF2-40B4-BE49-F238E27FC236}">
                <a16:creationId xmlns:a16="http://schemas.microsoft.com/office/drawing/2014/main" id="{77E3A548-CF8F-46D0-D6FD-A85D55DDF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566" y="1142041"/>
            <a:ext cx="4848989" cy="425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CF184A3F-CBD2-3F77-06EF-352FAB1B78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61956" y="685512"/>
            <a:ext cx="8639467" cy="691273"/>
          </a:xfrm>
        </p:spPr>
        <p:txBody>
          <a:bodyPr/>
          <a:lstStyle/>
          <a:p>
            <a:r>
              <a:rPr lang="en-US" altLang="en-US" sz="3629"/>
              <a:t>Types of graphs: directed graphs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99E84EA9-2B2E-01B3-5AF6-D9557322A8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14636" y="1600009"/>
            <a:ext cx="3666625" cy="2286960"/>
          </a:xfrm>
        </p:spPr>
        <p:txBody>
          <a:bodyPr/>
          <a:lstStyle/>
          <a:p>
            <a:r>
              <a:rPr lang="en-US" altLang="en-US" sz="2177"/>
              <a:t>In directed graphs each edge has a start and end vertex specified.</a:t>
            </a:r>
          </a:p>
        </p:txBody>
      </p:sp>
      <p:pic>
        <p:nvPicPr>
          <p:cNvPr id="57348" name="Picture 3">
            <a:extLst>
              <a:ext uri="{FF2B5EF4-FFF2-40B4-BE49-F238E27FC236}">
                <a16:creationId xmlns:a16="http://schemas.microsoft.com/office/drawing/2014/main" id="{D59B2939-871C-483C-8705-5EAEC981B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729" y="1795870"/>
            <a:ext cx="4501913" cy="451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A6A12A54A941428A39BCE980E8631F" ma:contentTypeVersion="16" ma:contentTypeDescription="Create a new document." ma:contentTypeScope="" ma:versionID="917f6c06737dcb768fbd71a34d0fba89">
  <xsd:schema xmlns:xsd="http://www.w3.org/2001/XMLSchema" xmlns:xs="http://www.w3.org/2001/XMLSchema" xmlns:p="http://schemas.microsoft.com/office/2006/metadata/properties" xmlns:ns2="e9492af6-ed02-4680-a232-c3f10c11c09b" xmlns:ns3="bc05ee0a-d906-4c5e-bb5c-b1f70f11b0b9" targetNamespace="http://schemas.microsoft.com/office/2006/metadata/properties" ma:root="true" ma:fieldsID="6b5fc966ce192b7ff4dbdd50ebfa49d6" ns2:_="" ns3:_="">
    <xsd:import namespace="e9492af6-ed02-4680-a232-c3f10c11c09b"/>
    <xsd:import namespace="bc05ee0a-d906-4c5e-bb5c-b1f70f11b0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92af6-ed02-4680-a232-c3f10c11c0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7414def-154c-4d25-b3bb-ada8546948f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5ee0a-d906-4c5e-bb5c-b1f70f11b0b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92a3772-13a1-4de5-a6d8-6c3e331cca4c}" ma:internalName="TaxCatchAll" ma:showField="CatchAllData" ma:web="bc05ee0a-d906-4c5e-bb5c-b1f70f11b0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05ee0a-d906-4c5e-bb5c-b1f70f11b0b9" xsi:nil="true"/>
    <lcf76f155ced4ddcb4097134ff3c332f xmlns="e9492af6-ed02-4680-a232-c3f10c11c09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4A21BF0-B1B8-4996-82D5-227FFF9B70DF}"/>
</file>

<file path=customXml/itemProps2.xml><?xml version="1.0" encoding="utf-8"?>
<ds:datastoreItem xmlns:ds="http://schemas.openxmlformats.org/officeDocument/2006/customXml" ds:itemID="{7C48D2E7-F893-44C6-ACDF-F4DFC0E2C979}"/>
</file>

<file path=customXml/itemProps3.xml><?xml version="1.0" encoding="utf-8"?>
<ds:datastoreItem xmlns:ds="http://schemas.openxmlformats.org/officeDocument/2006/customXml" ds:itemID="{C039F919-6ADF-407D-891F-77C37FC9673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Roboto Condensed</vt:lpstr>
      <vt:lpstr>Office Theme</vt:lpstr>
      <vt:lpstr>Introduction to Spark graph frames</vt:lpstr>
      <vt:lpstr>Graph Processing on Apache Spark</vt:lpstr>
      <vt:lpstr>Types of graphs: Undirected graphs</vt:lpstr>
      <vt:lpstr>Types of graphs: directed graphs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Spark graph frames</dc:title>
  <dc:creator>Butler, Kylie</dc:creator>
  <cp:lastModifiedBy>Butler, Kylie</cp:lastModifiedBy>
  <cp:revision>1</cp:revision>
  <dcterms:created xsi:type="dcterms:W3CDTF">2022-08-29T04:10:38Z</dcterms:created>
  <dcterms:modified xsi:type="dcterms:W3CDTF">2022-08-29T04:11:19Z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0x010100FDA6A12A54A941428A39BCE980E8631F</vt:lpwstr>
  </property>
</Properties>
</file>