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83" r:id="rId3"/>
    <p:sldId id="484" r:id="rId4"/>
    <p:sldId id="485" r:id="rId5"/>
    <p:sldId id="486" r:id="rId6"/>
    <p:sldId id="487" r:id="rId7"/>
    <p:sldId id="488" r:id="rId8"/>
    <p:sldId id="489" r:id="rId9"/>
    <p:sldId id="490" r:id="rId10"/>
    <p:sldId id="491" r:id="rId11"/>
    <p:sldId id="492" r:id="rId12"/>
    <p:sldId id="493" r:id="rId13"/>
    <p:sldId id="494" r:id="rId14"/>
    <p:sldId id="49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E0F4F-DAB7-00CC-4167-4ED5098A62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29E4D6-0CCF-FDD0-5C9D-BEAF06E5BE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34000-0ADE-299B-6E23-D7F51C387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266DB-E2A7-689F-1231-4210B75F3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48AB-628B-A071-FD06-FB2B77D0B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319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9533-B19E-0A03-C6A0-8FA12FC09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52DEA8-3582-A214-14F3-4611F9A9F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55559-BECD-094F-45B1-1338DCC7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36999-73F4-940A-328F-F7258AC4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3D3A6-5731-D187-681D-A3A3DEAF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97553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37EBB-D74E-C44C-DF7A-FA5AD1DE66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DD071-874F-3C4C-C383-4529EF34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E03E4-D82E-2340-2F32-CDEACDD7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08183-3368-2F4E-13B9-E387A5252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DC3C-E028-E91E-AD04-1CCA0205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9838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6951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F666-278E-6C06-2232-D09430D24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EEC7-DE78-0227-515B-4040C2BB9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01085-7DF9-2F25-24C8-9332489CE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A725A-57C2-D6B0-910B-44946638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7FA29-7590-EC44-AC4A-51216149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137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975A9-9903-C62D-E849-B4FADEE43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DB970-043F-1434-2A8B-3F0A39C04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B13B8-8616-FEAB-4910-C3DFFA18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4DF65-F1DC-1852-3326-C1122689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9FFCB-A79D-1EF5-FA36-70FA7CE95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0884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6F93-C3F0-4C57-E548-D7AC28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D90A5-0052-213B-ED12-F14CAF3059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4EF22-DAA9-55E0-2129-C8D30319E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2D2E2-A762-0E42-31CB-3ECAE740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65E7C-4486-617E-4BC6-9DA421E1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0F500-A98F-63E0-8263-533F16901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0171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8B084-136B-7252-3271-A573166FD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21E8D-6294-8A70-1D4B-166EC298C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E2BAB-45D3-7B18-8E61-7FC0C1710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8A0D3A-BE2D-310D-6FF6-479DA4F7B0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5DEEA-44C8-DFE5-CF6B-0731AD494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485AD9-9F75-06C8-18B8-FC36A702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145FF8-6733-ADF5-E5B3-EBC59AA3E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A0F8D-E4AF-F746-7657-4D36BDC0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112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F6BE-5672-1BF0-DF25-08D38A426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43E01-6C4E-F4A0-25E5-60D9DC88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EF42-33CF-0B21-E4AB-90CAD8DA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32155B-B30D-F4A6-D200-C09635A01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59828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893089-D688-DEF3-C4F2-61C016F68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634CF-5C26-2D42-EDE2-3540D9460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AF32FD-9102-EB14-FCC3-D19CCBA92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9243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98909-E302-D5D8-CCC7-C331C691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5C172-765B-63D6-CD83-D35AD7AE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693A-E8CA-A022-60D0-A325C1C55F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C4446-DE11-B11E-6AF4-9947DBFD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EE675-8F57-5531-6E6A-EFCB22E72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BEA4A-3B78-7F1E-A5F2-ADBF5F8C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648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FE6DD-1D4C-1F2A-4451-1C3D5B4D5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FAAF4C-AE38-E3A1-9AF1-D3F2BE3AA5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01B1-7695-F20C-0FF9-4FEC5D1B86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EF6B1-65DD-FF82-B174-6CC42C8DE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692060-9F39-8A3E-7874-D923DE603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A1F76-0AEB-A745-3915-D62F9F1A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6625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A3CD78-B92F-0911-D9B0-78291FE13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8C288-3AF6-4A4E-3952-7B857FC37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B372D4-7D4C-CD3A-D7D0-6AFA978E0C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FE2CD-D998-4D50-8331-C51C6837CEF5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E5C1F-A5A0-BC65-E681-2F7F3C922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B220-6697-6C6B-BA42-908DF572B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85AF7-C73A-461A-91BE-082C9182AE9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458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Spark graph frames programming examples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itle 1">
            <a:extLst>
              <a:ext uri="{FF2B5EF4-FFF2-40B4-BE49-F238E27FC236}">
                <a16:creationId xmlns:a16="http://schemas.microsoft.com/office/drawing/2014/main" id="{A6808512-5E27-83A9-76CB-E8056ED142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Subgraphs</a:t>
            </a:r>
          </a:p>
        </p:txBody>
      </p:sp>
      <p:sp>
        <p:nvSpPr>
          <p:cNvPr id="66563" name="Content Placeholder 2">
            <a:extLst>
              <a:ext uri="{FF2B5EF4-FFF2-40B4-BE49-F238E27FC236}">
                <a16:creationId xmlns:a16="http://schemas.microsoft.com/office/drawing/2014/main" id="{9460095C-05E8-72B5-8170-EC9920B71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We can build a subgraph that contains all trips that either start or end from the station “Townsend at 7</a:t>
            </a:r>
            <a:r>
              <a:rPr lang="en-US" altLang="en-US" sz="2540" baseline="30000"/>
              <a:t>th</a:t>
            </a:r>
            <a:r>
              <a:rPr lang="en-US" altLang="en-US" sz="2540"/>
              <a:t>”.</a:t>
            </a:r>
          </a:p>
        </p:txBody>
      </p:sp>
      <p:pic>
        <p:nvPicPr>
          <p:cNvPr id="66564" name="Picture 3">
            <a:extLst>
              <a:ext uri="{FF2B5EF4-FFF2-40B4-BE49-F238E27FC236}">
                <a16:creationId xmlns:a16="http://schemas.microsoft.com/office/drawing/2014/main" id="{1A41F40F-7B1E-0236-7E4F-70148AEE8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52"/>
          <a:stretch>
            <a:fillRect/>
          </a:stretch>
        </p:blipFill>
        <p:spPr bwMode="auto">
          <a:xfrm>
            <a:off x="1775547" y="3037280"/>
            <a:ext cx="8639467" cy="1113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tle 1">
            <a:extLst>
              <a:ext uri="{FF2B5EF4-FFF2-40B4-BE49-F238E27FC236}">
                <a16:creationId xmlns:a16="http://schemas.microsoft.com/office/drawing/2014/main" id="{5327E92E-6274-9B18-8439-669840EB19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86621" y="501173"/>
            <a:ext cx="8141174" cy="691273"/>
          </a:xfrm>
        </p:spPr>
        <p:txBody>
          <a:bodyPr/>
          <a:lstStyle/>
          <a:p>
            <a:r>
              <a:rPr lang="en-US" altLang="en-US" sz="2540"/>
              <a:t>Using Graph Algorithms: Page Rank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223C1432-832B-B708-1C7A-220CCD89F3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37474" y="1077234"/>
            <a:ext cx="8639467" cy="4922437"/>
          </a:xfrm>
        </p:spPr>
        <p:txBody>
          <a:bodyPr/>
          <a:lstStyle/>
          <a:p>
            <a:r>
              <a:rPr lang="en-US" altLang="en-US" sz="2177"/>
              <a:t>GraphFrames have ready made graph algorithms that we can just use.</a:t>
            </a:r>
          </a:p>
          <a:p>
            <a:r>
              <a:rPr lang="en-US" altLang="en-US" sz="2177"/>
              <a:t>Here we show how we can use the page rank algorithm to find the most important bike stations.</a:t>
            </a:r>
          </a:p>
          <a:p>
            <a:pPr lvl="1"/>
            <a:r>
              <a:rPr lang="en-US" altLang="en-US" sz="2177"/>
              <a:t>The ones that receive a lot of bike traffic</a:t>
            </a:r>
          </a:p>
          <a:p>
            <a:pPr lvl="1"/>
            <a:r>
              <a:rPr lang="en-US" altLang="en-US" sz="2177"/>
              <a:t>In this example the important bike stations will be assigned large page rank values.</a:t>
            </a:r>
          </a:p>
        </p:txBody>
      </p:sp>
      <p:pic>
        <p:nvPicPr>
          <p:cNvPr id="67588" name="Picture 3">
            <a:extLst>
              <a:ext uri="{FF2B5EF4-FFF2-40B4-BE49-F238E27FC236}">
                <a16:creationId xmlns:a16="http://schemas.microsoft.com/office/drawing/2014/main" id="{9FF00A43-09CD-5B21-ECC6-25A5A4D027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061" y="3429001"/>
            <a:ext cx="8892933" cy="892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89" name="Picture 4">
            <a:extLst>
              <a:ext uri="{FF2B5EF4-FFF2-40B4-BE49-F238E27FC236}">
                <a16:creationId xmlns:a16="http://schemas.microsoft.com/office/drawing/2014/main" id="{491A5BDD-FBD9-3B09-74D8-7CDF52FF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31" b="4382"/>
          <a:stretch>
            <a:fillRect/>
          </a:stretch>
        </p:blipFill>
        <p:spPr bwMode="auto">
          <a:xfrm>
            <a:off x="2960791" y="4363659"/>
            <a:ext cx="5214788" cy="247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le 1">
            <a:extLst>
              <a:ext uri="{FF2B5EF4-FFF2-40B4-BE49-F238E27FC236}">
                <a16:creationId xmlns:a16="http://schemas.microsoft.com/office/drawing/2014/main" id="{93128C0C-58A8-5585-2C25-F2A0A713E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620706"/>
            <a:ext cx="8141175" cy="691273"/>
          </a:xfrm>
        </p:spPr>
        <p:txBody>
          <a:bodyPr/>
          <a:lstStyle/>
          <a:p>
            <a:r>
              <a:rPr lang="en-US" altLang="en-US" sz="2903"/>
              <a:t>In-Degree and Out-Degree Metrics</a:t>
            </a:r>
          </a:p>
        </p:txBody>
      </p:sp>
      <p:sp>
        <p:nvSpPr>
          <p:cNvPr id="68611" name="Content Placeholder 2">
            <a:extLst>
              <a:ext uri="{FF2B5EF4-FFF2-40B4-BE49-F238E27FC236}">
                <a16:creationId xmlns:a16="http://schemas.microsoft.com/office/drawing/2014/main" id="{0D3ED98C-B978-8248-7290-2E910F415C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468955"/>
            <a:ext cx="8639467" cy="5394806"/>
          </a:xfrm>
        </p:spPr>
        <p:txBody>
          <a:bodyPr/>
          <a:lstStyle/>
          <a:p>
            <a:r>
              <a:rPr lang="en-US" altLang="en-US" sz="2177"/>
              <a:t>It maybe interesting to determine the number of trips into and out of a station.</a:t>
            </a:r>
          </a:p>
          <a:p>
            <a:r>
              <a:rPr lang="en-US" altLang="en-US" sz="2177"/>
              <a:t>In social media it is useful to know the number of inbound connections (followers) and out inbound connections (i.e. people they follow).</a:t>
            </a:r>
          </a:p>
        </p:txBody>
      </p:sp>
      <p:pic>
        <p:nvPicPr>
          <p:cNvPr id="68612" name="Picture 3">
            <a:extLst>
              <a:ext uri="{FF2B5EF4-FFF2-40B4-BE49-F238E27FC236}">
                <a16:creationId xmlns:a16="http://schemas.microsoft.com/office/drawing/2014/main" id="{B5EE7BCE-14B6-9A63-B8B2-2E0CABE3C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8730" y="2906225"/>
            <a:ext cx="4415504" cy="3825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le 1">
            <a:extLst>
              <a:ext uri="{FF2B5EF4-FFF2-40B4-BE49-F238E27FC236}">
                <a16:creationId xmlns:a16="http://schemas.microsoft.com/office/drawing/2014/main" id="{A7ED1273-E981-23D7-FA63-3A0C9D118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7349" y="620706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Programing inDegree</a:t>
            </a:r>
          </a:p>
        </p:txBody>
      </p:sp>
      <p:sp>
        <p:nvSpPr>
          <p:cNvPr id="69635" name="Content Placeholder 2">
            <a:extLst>
              <a:ext uri="{FF2B5EF4-FFF2-40B4-BE49-F238E27FC236}">
                <a16:creationId xmlns:a16="http://schemas.microsoft.com/office/drawing/2014/main" id="{99075129-0A8D-08FE-9C05-8B47884B5F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28203" y="1404149"/>
            <a:ext cx="8639467" cy="4922437"/>
          </a:xfrm>
        </p:spPr>
        <p:txBody>
          <a:bodyPr/>
          <a:lstStyle/>
          <a:p>
            <a:r>
              <a:rPr lang="en-US" altLang="en-US" sz="2177"/>
              <a:t>Compute the inDegree of all bike stations and sort them in decreasing order of inDegree.</a:t>
            </a:r>
          </a:p>
          <a:p>
            <a:r>
              <a:rPr lang="en-US" altLang="en-US" sz="2177"/>
              <a:t>So below it shows the total number of trips into each station sorted in decreasing order of number of trips</a:t>
            </a:r>
          </a:p>
        </p:txBody>
      </p:sp>
      <p:pic>
        <p:nvPicPr>
          <p:cNvPr id="69636" name="Picture 3">
            <a:extLst>
              <a:ext uri="{FF2B5EF4-FFF2-40B4-BE49-F238E27FC236}">
                <a16:creationId xmlns:a16="http://schemas.microsoft.com/office/drawing/2014/main" id="{6EBDCF78-9F81-4F34-B75F-BD00574864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017" y="2900465"/>
            <a:ext cx="6497962" cy="734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637" name="Picture 4">
            <a:extLst>
              <a:ext uri="{FF2B5EF4-FFF2-40B4-BE49-F238E27FC236}">
                <a16:creationId xmlns:a16="http://schemas.microsoft.com/office/drawing/2014/main" id="{E0DB173D-2EAD-AA0A-E574-0C55ACB15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967" y="3689668"/>
            <a:ext cx="7120108" cy="305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>
            <a:extLst>
              <a:ext uri="{FF2B5EF4-FFF2-40B4-BE49-F238E27FC236}">
                <a16:creationId xmlns:a16="http://schemas.microsoft.com/office/drawing/2014/main" id="{AEC33FD6-12C3-FEB0-BC83-4B773600D5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7349" y="620706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Programing outDegree</a:t>
            </a:r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974358F3-38F1-3ED2-E4CB-214C9D4EF0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28203" y="1404149"/>
            <a:ext cx="8639467" cy="4922437"/>
          </a:xfrm>
        </p:spPr>
        <p:txBody>
          <a:bodyPr/>
          <a:lstStyle/>
          <a:p>
            <a:r>
              <a:rPr lang="en-US" altLang="en-US" sz="2177"/>
              <a:t>Compute the outDegree of all bike stations and sort them in decreasing order of outDegree.</a:t>
            </a:r>
          </a:p>
          <a:p>
            <a:r>
              <a:rPr lang="en-US" altLang="en-US" sz="2177"/>
              <a:t>So below it shows the total number of trips out of each station sorted in decreasing order of number of trips</a:t>
            </a:r>
          </a:p>
          <a:p>
            <a:endParaRPr lang="en-US" altLang="en-US" sz="2177"/>
          </a:p>
        </p:txBody>
      </p:sp>
      <p:pic>
        <p:nvPicPr>
          <p:cNvPr id="70660" name="Picture 5">
            <a:extLst>
              <a:ext uri="{FF2B5EF4-FFF2-40B4-BE49-F238E27FC236}">
                <a16:creationId xmlns:a16="http://schemas.microsoft.com/office/drawing/2014/main" id="{416471EC-7D23-2D14-365C-45F7D491A1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10" y="2968153"/>
            <a:ext cx="6765830" cy="70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661" name="Picture 6">
            <a:extLst>
              <a:ext uri="{FF2B5EF4-FFF2-40B4-BE49-F238E27FC236}">
                <a16:creationId xmlns:a16="http://schemas.microsoft.com/office/drawing/2014/main" id="{7753954B-248E-F11D-763A-AFC54B604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02" y="3722792"/>
            <a:ext cx="8018762" cy="305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2F804D5A-41D3-E1C8-6EAB-44158CB4A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554459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Bike Sharing Example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49D0AD2A-0404-7490-7A1C-7056E17EE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359504"/>
            <a:ext cx="8639467" cy="457968"/>
          </a:xfrm>
        </p:spPr>
        <p:txBody>
          <a:bodyPr>
            <a:normAutofit fontScale="92500"/>
          </a:bodyPr>
          <a:lstStyle/>
          <a:p>
            <a:r>
              <a:rPr lang="en-US" altLang="en-US" sz="2177"/>
              <a:t>We will use the following bike sharing example to teach you GraphFrames</a:t>
            </a:r>
          </a:p>
        </p:txBody>
      </p:sp>
      <p:pic>
        <p:nvPicPr>
          <p:cNvPr id="58372" name="Picture 3">
            <a:extLst>
              <a:ext uri="{FF2B5EF4-FFF2-40B4-BE49-F238E27FC236}">
                <a16:creationId xmlns:a16="http://schemas.microsoft.com/office/drawing/2014/main" id="{6EF02333-FD1C-3AC4-45E6-8C41CDFA3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794" y="2253838"/>
            <a:ext cx="4739537" cy="4369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F75322-6A58-B73D-F63E-46085961E91A}"/>
              </a:ext>
            </a:extLst>
          </p:cNvPr>
          <p:cNvSpPr txBox="1">
            <a:spLocks/>
          </p:cNvSpPr>
          <p:nvPr/>
        </p:nvSpPr>
        <p:spPr bwMode="auto">
          <a:xfrm>
            <a:off x="6814636" y="1991730"/>
            <a:ext cx="3070402" cy="104555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406400" indent="-3016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838200" indent="-2762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270000" indent="-2127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018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1336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908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6pPr>
            <a:lvl7pPr marL="30480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7pPr>
            <a:lvl8pPr marL="35052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8pPr>
            <a:lvl9pPr marL="39624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US" sz="2177" kern="0" dirty="0"/>
              <a:t>Stations (shown using green dots) will be vertices of our graph.</a:t>
            </a:r>
          </a:p>
          <a:p>
            <a:pPr>
              <a:defRPr/>
            </a:pPr>
            <a:r>
              <a:rPr lang="en-US" sz="2177" kern="0" dirty="0"/>
              <a:t>The edges of the graph represent the bike trips that people rode from one station to another.</a:t>
            </a:r>
          </a:p>
          <a:p>
            <a:pPr>
              <a:defRPr/>
            </a:pPr>
            <a:r>
              <a:rPr lang="en-US" sz="2177" kern="0" dirty="0"/>
              <a:t>Each trip has a source and a destination, hence we will be using directed graphs.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3B698BDD-7AB2-BF94-512C-38F5CD3F78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 b="1"/>
              <a:t>Station Data</a:t>
            </a:r>
            <a:endParaRPr lang="en-US" altLang="en-US"/>
          </a:p>
        </p:txBody>
      </p:sp>
      <p:pic>
        <p:nvPicPr>
          <p:cNvPr id="59395" name="Picture 3">
            <a:extLst>
              <a:ext uri="{FF2B5EF4-FFF2-40B4-BE49-F238E27FC236}">
                <a16:creationId xmlns:a16="http://schemas.microsoft.com/office/drawing/2014/main" id="{C8A4B86B-67F4-DCE2-21A1-97B8ABA3A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4" r="3833"/>
          <a:stretch>
            <a:fillRect/>
          </a:stretch>
        </p:blipFill>
        <p:spPr bwMode="auto">
          <a:xfrm>
            <a:off x="1611370" y="1468955"/>
            <a:ext cx="8969262" cy="352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6" name="TextBox 4">
            <a:extLst>
              <a:ext uri="{FF2B5EF4-FFF2-40B4-BE49-F238E27FC236}">
                <a16:creationId xmlns:a16="http://schemas.microsoft.com/office/drawing/2014/main" id="{DDADC412-628A-1585-161D-554FDBAE6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7293" y="5865737"/>
            <a:ext cx="8852103" cy="31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52">
                <a:solidFill>
                  <a:schemeClr val="tx1"/>
                </a:solidFill>
              </a:rPr>
              <a:t>The data can be obtained here: https://github.com/databricks/Spark-The-Definitive-Guide/tree/master/data/bike-data</a:t>
            </a:r>
          </a:p>
        </p:txBody>
      </p:sp>
      <p:sp>
        <p:nvSpPr>
          <p:cNvPr id="59397" name="TextBox 5">
            <a:extLst>
              <a:ext uri="{FF2B5EF4-FFF2-40B4-BE49-F238E27FC236}">
                <a16:creationId xmlns:a16="http://schemas.microsoft.com/office/drawing/2014/main" id="{0A041A7E-373E-5641-C08A-A134A704D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9219" y="5458173"/>
            <a:ext cx="2658100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 b="1">
                <a:solidFill>
                  <a:schemeClr val="tx1"/>
                </a:solidFill>
              </a:rPr>
              <a:t>201508_station_data.csv</a:t>
            </a:r>
            <a:r>
              <a:rPr lang="en-US" altLang="en-US" sz="1814">
                <a:solidFill>
                  <a:schemeClr val="tx1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7B105C1D-7D7F-2D9A-1C49-54598DDF9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693" y="620706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Trip Data</a:t>
            </a:r>
          </a:p>
        </p:txBody>
      </p:sp>
      <p:pic>
        <p:nvPicPr>
          <p:cNvPr id="60419" name="Picture 3">
            <a:extLst>
              <a:ext uri="{FF2B5EF4-FFF2-40B4-BE49-F238E27FC236}">
                <a16:creationId xmlns:a16="http://schemas.microsoft.com/office/drawing/2014/main" id="{A4336CCC-C811-C287-3A5C-8CBB77A73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65" y="1337901"/>
            <a:ext cx="9144960" cy="3310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Box 4">
            <a:extLst>
              <a:ext uri="{FF2B5EF4-FFF2-40B4-BE49-F238E27FC236}">
                <a16:creationId xmlns:a16="http://schemas.microsoft.com/office/drawing/2014/main" id="{3060C530-AC2A-5834-7D85-488DA9BE5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9381" y="4931078"/>
            <a:ext cx="2359941" cy="3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14" b="1">
                <a:solidFill>
                  <a:schemeClr val="tx1"/>
                </a:solidFill>
              </a:rPr>
              <a:t>201508_trip_data.csv </a:t>
            </a:r>
            <a:endParaRPr lang="en-US" altLang="en-US" sz="1814">
              <a:solidFill>
                <a:schemeClr val="tx1"/>
              </a:solidFill>
            </a:endParaRPr>
          </a:p>
        </p:txBody>
      </p:sp>
      <p:sp>
        <p:nvSpPr>
          <p:cNvPr id="60421" name="TextBox 5">
            <a:extLst>
              <a:ext uri="{FF2B5EF4-FFF2-40B4-BE49-F238E27FC236}">
                <a16:creationId xmlns:a16="http://schemas.microsoft.com/office/drawing/2014/main" id="{8D4D0B61-CB7E-8C61-AC2E-D14727206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406" y="5510019"/>
            <a:ext cx="8852103" cy="315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452">
                <a:solidFill>
                  <a:schemeClr val="tx1"/>
                </a:solidFill>
              </a:rPr>
              <a:t>The data can be obtained here: https://github.com/databricks/Spark-The-Definitive-Guide/tree/master/data/bike-data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8A5B54AA-DBDA-684F-33E5-89B8FFA40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graph</a:t>
            </a:r>
          </a:p>
        </p:txBody>
      </p:sp>
      <p:sp>
        <p:nvSpPr>
          <p:cNvPr id="61443" name="Content Placeholder 3">
            <a:extLst>
              <a:ext uri="{FF2B5EF4-FFF2-40B4-BE49-F238E27FC236}">
                <a16:creationId xmlns:a16="http://schemas.microsoft.com/office/drawing/2014/main" id="{AA62EA8C-92EF-15A4-B041-4DB5E081D1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0049" y="1680658"/>
            <a:ext cx="6382581" cy="2113079"/>
          </a:xfrm>
        </p:spPr>
        <p:txBody>
          <a:bodyPr wrap="none">
            <a:spAutoFit/>
          </a:bodyPr>
          <a:lstStyle/>
          <a:p>
            <a:r>
              <a:rPr lang="en-US" altLang="en-US" sz="2177"/>
              <a:t>First point spark to the proper GraphFrames package</a:t>
            </a:r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r>
              <a:rPr lang="en-US" altLang="en-US" sz="2177"/>
              <a:t>Load the data</a:t>
            </a:r>
          </a:p>
        </p:txBody>
      </p:sp>
      <p:pic>
        <p:nvPicPr>
          <p:cNvPr id="61444" name="Picture 5">
            <a:extLst>
              <a:ext uri="{FF2B5EF4-FFF2-40B4-BE49-F238E27FC236}">
                <a16:creationId xmlns:a16="http://schemas.microsoft.com/office/drawing/2014/main" id="{C23CBC53-EC4C-CFB1-C27F-1B1FDD0B9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258" y="2209193"/>
            <a:ext cx="8819486" cy="4594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45" name="Picture 6">
            <a:extLst>
              <a:ext uri="{FF2B5EF4-FFF2-40B4-BE49-F238E27FC236}">
                <a16:creationId xmlns:a16="http://schemas.microsoft.com/office/drawing/2014/main" id="{B9558F07-ABA4-CF73-3A5A-9E1F7CA5F3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527" y="3689668"/>
            <a:ext cx="7508948" cy="1399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1FCECB3B-0ED7-76C2-CABF-60973F3BD4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Building a graph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43A2A-2A57-CB9F-FA25-3F866EE58E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980049" y="1680658"/>
            <a:ext cx="8231904" cy="3620863"/>
          </a:xfrm>
        </p:spPr>
        <p:txBody>
          <a:bodyPr rtlCol="0">
            <a:spAutoFit/>
          </a:bodyPr>
          <a:lstStyle/>
          <a:p>
            <a:pPr>
              <a:defRPr/>
            </a:pPr>
            <a:r>
              <a:rPr lang="en-US" sz="2177" dirty="0"/>
              <a:t>We are building a directed graph.</a:t>
            </a:r>
          </a:p>
          <a:p>
            <a:pPr>
              <a:defRPr/>
            </a:pPr>
            <a:r>
              <a:rPr lang="en-US" sz="2177" dirty="0"/>
              <a:t>To build the graph we need to </a:t>
            </a:r>
            <a:r>
              <a:rPr lang="en-US" sz="2177" dirty="0">
                <a:solidFill>
                  <a:srgbClr val="FF0000"/>
                </a:solidFill>
              </a:rPr>
              <a:t>use naming conventions </a:t>
            </a:r>
            <a:r>
              <a:rPr lang="en-US" sz="2177" dirty="0"/>
              <a:t>for columns presented in the </a:t>
            </a:r>
            <a:r>
              <a:rPr lang="en-US" sz="2177" dirty="0" err="1"/>
              <a:t>GraphFrames</a:t>
            </a:r>
            <a:r>
              <a:rPr lang="en-US" sz="2177" dirty="0"/>
              <a:t> library (the code below just renames some columns of the </a:t>
            </a:r>
            <a:r>
              <a:rPr lang="en-US" sz="2177" dirty="0" err="1"/>
              <a:t>dataFrames</a:t>
            </a:r>
            <a:r>
              <a:rPr lang="en-US" sz="2177" dirty="0"/>
              <a:t>)</a:t>
            </a:r>
          </a:p>
          <a:p>
            <a:pPr lvl="1">
              <a:defRPr/>
            </a:pPr>
            <a:r>
              <a:rPr lang="en-US" sz="2177" dirty="0"/>
              <a:t>Vertices </a:t>
            </a:r>
            <a:r>
              <a:rPr lang="en-US" sz="2177" dirty="0" err="1"/>
              <a:t>DataFrame</a:t>
            </a:r>
            <a:r>
              <a:rPr lang="en-US" sz="2177" dirty="0"/>
              <a:t> </a:t>
            </a:r>
          </a:p>
          <a:p>
            <a:pPr lvl="2">
              <a:defRPr/>
            </a:pPr>
            <a:r>
              <a:rPr lang="en-US" sz="2177" dirty="0"/>
              <a:t>Define identifiers as </a:t>
            </a:r>
            <a:r>
              <a:rPr lang="en-US" sz="2177" dirty="0">
                <a:solidFill>
                  <a:srgbClr val="FF0000"/>
                </a:solidFill>
              </a:rPr>
              <a:t>id</a:t>
            </a:r>
          </a:p>
          <a:p>
            <a:pPr lvl="1">
              <a:defRPr/>
            </a:pPr>
            <a:r>
              <a:rPr lang="en-US" sz="2177" dirty="0"/>
              <a:t>Edges </a:t>
            </a:r>
            <a:r>
              <a:rPr lang="en-US" sz="2177" dirty="0" err="1"/>
              <a:t>DataFrame</a:t>
            </a:r>
            <a:endParaRPr lang="en-US" sz="2177" dirty="0"/>
          </a:p>
          <a:p>
            <a:pPr lvl="2">
              <a:defRPr/>
            </a:pPr>
            <a:r>
              <a:rPr lang="en-US" sz="2177" dirty="0"/>
              <a:t>Define edge’s source vertex ID as </a:t>
            </a:r>
            <a:r>
              <a:rPr lang="en-US" sz="2177" dirty="0" err="1">
                <a:solidFill>
                  <a:srgbClr val="FF0000"/>
                </a:solidFill>
              </a:rPr>
              <a:t>src</a:t>
            </a:r>
            <a:endParaRPr lang="en-US" sz="2177" dirty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sz="2177" dirty="0"/>
              <a:t>Define edge’s destination vertex ID as </a:t>
            </a:r>
            <a:r>
              <a:rPr lang="en-US" sz="2177" dirty="0" err="1">
                <a:solidFill>
                  <a:srgbClr val="FF0000"/>
                </a:solidFill>
              </a:rPr>
              <a:t>dst</a:t>
            </a:r>
            <a:endParaRPr lang="en-US" sz="2177" dirty="0">
              <a:solidFill>
                <a:srgbClr val="FF0000"/>
              </a:solidFill>
            </a:endParaRPr>
          </a:p>
          <a:p>
            <a:pPr marL="959160" lvl="2" indent="0">
              <a:buNone/>
              <a:defRPr/>
            </a:pPr>
            <a:endParaRPr lang="en-US" sz="2177" dirty="0"/>
          </a:p>
        </p:txBody>
      </p:sp>
      <p:pic>
        <p:nvPicPr>
          <p:cNvPr id="62468" name="Picture 2">
            <a:extLst>
              <a:ext uri="{FF2B5EF4-FFF2-40B4-BE49-F238E27FC236}">
                <a16:creationId xmlns:a16="http://schemas.microsoft.com/office/drawing/2014/main" id="{75689D86-F6DC-9F1C-B83E-EF36E2244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4560960"/>
            <a:ext cx="9144960" cy="1234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8193F0E5-40C6-F8DA-EC69-752361B887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693" y="499733"/>
            <a:ext cx="8141175" cy="691273"/>
          </a:xfrm>
        </p:spPr>
        <p:txBody>
          <a:bodyPr/>
          <a:lstStyle/>
          <a:p>
            <a:r>
              <a:rPr lang="en-US" altLang="en-US" sz="3629"/>
              <a:t>Building a graph</a:t>
            </a:r>
          </a:p>
        </p:txBody>
      </p:sp>
      <p:sp>
        <p:nvSpPr>
          <p:cNvPr id="63491" name="Content Placeholder 3">
            <a:extLst>
              <a:ext uri="{FF2B5EF4-FFF2-40B4-BE49-F238E27FC236}">
                <a16:creationId xmlns:a16="http://schemas.microsoft.com/office/drawing/2014/main" id="{12410305-4F4D-53DB-66E1-306DF338BA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64837" y="1143480"/>
            <a:ext cx="8231904" cy="5788892"/>
          </a:xfrm>
        </p:spPr>
        <p:txBody>
          <a:bodyPr>
            <a:spAutoFit/>
          </a:bodyPr>
          <a:lstStyle/>
          <a:p>
            <a:r>
              <a:rPr lang="en-US" altLang="en-US" sz="2177"/>
              <a:t>We can now build a GraphFrame object using the vertices and edges defined in the previous slide.</a:t>
            </a:r>
          </a:p>
          <a:p>
            <a:r>
              <a:rPr lang="en-US" altLang="en-US" sz="2177"/>
              <a:t>Caching is used since the graph will be used multiple times</a:t>
            </a:r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r>
              <a:rPr lang="en-US" altLang="en-US" sz="2177"/>
              <a:t>We can get some stats:</a:t>
            </a:r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  <a:p>
            <a:r>
              <a:rPr lang="en-US" altLang="en-US" sz="2177"/>
              <a:t>The following is printed</a:t>
            </a:r>
            <a:endParaRPr lang="en-US" altLang="en-US" sz="2177">
              <a:solidFill>
                <a:srgbClr val="FF0000"/>
              </a:solidFill>
            </a:endParaRPr>
          </a:p>
          <a:p>
            <a:pPr marL="959160" lvl="2" indent="0">
              <a:buNone/>
            </a:pPr>
            <a:endParaRPr lang="en-US" altLang="en-US" sz="2177"/>
          </a:p>
        </p:txBody>
      </p:sp>
      <p:pic>
        <p:nvPicPr>
          <p:cNvPr id="63492" name="Picture 4">
            <a:extLst>
              <a:ext uri="{FF2B5EF4-FFF2-40B4-BE49-F238E27FC236}">
                <a16:creationId xmlns:a16="http://schemas.microsoft.com/office/drawing/2014/main" id="{F3BEB614-FEB4-A6CA-F905-A5E070B8A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261" y="2252397"/>
            <a:ext cx="8001480" cy="1031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3" name="Picture 6">
            <a:extLst>
              <a:ext uri="{FF2B5EF4-FFF2-40B4-BE49-F238E27FC236}">
                <a16:creationId xmlns:a16="http://schemas.microsoft.com/office/drawing/2014/main" id="{88585B81-B341-BAB3-984E-BE4A03222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10" y="5556104"/>
            <a:ext cx="6290580" cy="1028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494" name="Picture 1">
            <a:extLst>
              <a:ext uri="{FF2B5EF4-FFF2-40B4-BE49-F238E27FC236}">
                <a16:creationId xmlns:a16="http://schemas.microsoft.com/office/drawing/2014/main" id="{0B046A6C-7BD4-C8D4-624E-54F8C50199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851" y="3819282"/>
            <a:ext cx="7197876" cy="114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A232F844-6A29-F7E1-47FB-50559CDB0A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629"/>
              <a:t>Querying the Graph</a:t>
            </a:r>
          </a:p>
        </p:txBody>
      </p:sp>
      <p:sp>
        <p:nvSpPr>
          <p:cNvPr id="64515" name="Content Placeholder 2">
            <a:extLst>
              <a:ext uri="{FF2B5EF4-FFF2-40B4-BE49-F238E27FC236}">
                <a16:creationId xmlns:a16="http://schemas.microsoft.com/office/drawing/2014/main" id="{52C07249-BB71-836C-A165-34DC391557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600009"/>
            <a:ext cx="8639467" cy="5263752"/>
          </a:xfrm>
        </p:spPr>
        <p:txBody>
          <a:bodyPr/>
          <a:lstStyle/>
          <a:p>
            <a:r>
              <a:rPr lang="en-US" altLang="en-US" sz="2177"/>
              <a:t>We can count the number of times each graph edge is travelled. </a:t>
            </a:r>
          </a:p>
        </p:txBody>
      </p:sp>
      <p:pic>
        <p:nvPicPr>
          <p:cNvPr id="64516" name="Picture 3">
            <a:extLst>
              <a:ext uri="{FF2B5EF4-FFF2-40B4-BE49-F238E27FC236}">
                <a16:creationId xmlns:a16="http://schemas.microsoft.com/office/drawing/2014/main" id="{8E57FE88-0733-E554-1616-0910E4440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10" y="2272559"/>
            <a:ext cx="6765830" cy="114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4">
            <a:extLst>
              <a:ext uri="{FF2B5EF4-FFF2-40B4-BE49-F238E27FC236}">
                <a16:creationId xmlns:a16="http://schemas.microsoft.com/office/drawing/2014/main" id="{D1A29C47-7B78-19C0-4921-A3BBFFFD3F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032" y="3709830"/>
            <a:ext cx="6930008" cy="2963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BFD4F8E3-96A4-847B-30D8-EF9D6AEA0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629"/>
              <a:t>Querying the Graph</a:t>
            </a:r>
          </a:p>
        </p:txBody>
      </p:sp>
      <p:sp>
        <p:nvSpPr>
          <p:cNvPr id="65539" name="Content Placeholder 2">
            <a:extLst>
              <a:ext uri="{FF2B5EF4-FFF2-40B4-BE49-F238E27FC236}">
                <a16:creationId xmlns:a16="http://schemas.microsoft.com/office/drawing/2014/main" id="{28E136DE-1223-5C3A-333A-64AA0C6D8B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1227" y="1311979"/>
            <a:ext cx="8639467" cy="5263752"/>
          </a:xfrm>
        </p:spPr>
        <p:txBody>
          <a:bodyPr/>
          <a:lstStyle/>
          <a:p>
            <a:r>
              <a:rPr lang="en-US" altLang="en-US" sz="2177"/>
              <a:t>Here we want to look at all trips that either start or end from the station “Townsend at 7</a:t>
            </a:r>
            <a:r>
              <a:rPr lang="en-US" altLang="en-US" sz="2177" baseline="30000"/>
              <a:t>th</a:t>
            </a:r>
            <a:r>
              <a:rPr lang="en-US" altLang="en-US" sz="2177"/>
              <a:t>”. </a:t>
            </a:r>
          </a:p>
        </p:txBody>
      </p:sp>
      <p:pic>
        <p:nvPicPr>
          <p:cNvPr id="65540" name="Picture 5">
            <a:extLst>
              <a:ext uri="{FF2B5EF4-FFF2-40B4-BE49-F238E27FC236}">
                <a16:creationId xmlns:a16="http://schemas.microsoft.com/office/drawing/2014/main" id="{94D4217C-85B7-7AD3-9935-1DBB140F2D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308" y="2001811"/>
            <a:ext cx="8649548" cy="1702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41" name="Picture 6">
            <a:extLst>
              <a:ext uri="{FF2B5EF4-FFF2-40B4-BE49-F238E27FC236}">
                <a16:creationId xmlns:a16="http://schemas.microsoft.com/office/drawing/2014/main" id="{5CA962D5-5AAB-58EB-E9B6-3EB2FBFD7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24" y="3704069"/>
            <a:ext cx="6904085" cy="3007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979BEC1-09DD-4DD4-9700-FF8B0976012C}"/>
</file>

<file path=customXml/itemProps2.xml><?xml version="1.0" encoding="utf-8"?>
<ds:datastoreItem xmlns:ds="http://schemas.openxmlformats.org/officeDocument/2006/customXml" ds:itemID="{31B352B8-C58F-40ED-94F2-2B73920F3C3E}"/>
</file>

<file path=customXml/itemProps3.xml><?xml version="1.0" encoding="utf-8"?>
<ds:datastoreItem xmlns:ds="http://schemas.openxmlformats.org/officeDocument/2006/customXml" ds:itemID="{6451C1E4-84BB-4CA5-A0D6-6C3636BE3E6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Microsoft Office PowerPoint</Application>
  <PresentationFormat>Widescreen</PresentationFormat>
  <Paragraphs>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Roboto</vt:lpstr>
      <vt:lpstr>Roboto Condensed</vt:lpstr>
      <vt:lpstr>StarSymbol</vt:lpstr>
      <vt:lpstr>Times New Roman</vt:lpstr>
      <vt:lpstr>Office Theme</vt:lpstr>
      <vt:lpstr>Spark graph frames programming examples</vt:lpstr>
      <vt:lpstr>Bike Sharing Example</vt:lpstr>
      <vt:lpstr>Station Data</vt:lpstr>
      <vt:lpstr>Trip Data</vt:lpstr>
      <vt:lpstr>Building a graph</vt:lpstr>
      <vt:lpstr>Building a graph</vt:lpstr>
      <vt:lpstr>Building a graph</vt:lpstr>
      <vt:lpstr>Querying the Graph</vt:lpstr>
      <vt:lpstr>Querying the Graph</vt:lpstr>
      <vt:lpstr>Subgraphs</vt:lpstr>
      <vt:lpstr>Using Graph Algorithms: Page Rank</vt:lpstr>
      <vt:lpstr>In-Degree and Out-Degree Metrics</vt:lpstr>
      <vt:lpstr>Programing inDegree</vt:lpstr>
      <vt:lpstr>Programing outDegree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 graph frames programming examples</dc:title>
  <dc:creator>Butler, Kylie</dc:creator>
  <cp:lastModifiedBy>Butler, Kylie</cp:lastModifiedBy>
  <cp:revision>1</cp:revision>
  <dcterms:created xsi:type="dcterms:W3CDTF">2022-08-29T04:12:28Z</dcterms:created>
  <dcterms:modified xsi:type="dcterms:W3CDTF">2022-08-29T04:13:02Z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