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62" r:id="rId5"/>
    <p:sldId id="263" r:id="rId6"/>
    <p:sldId id="264" r:id="rId7"/>
    <p:sldId id="266" r:id="rId8"/>
    <p:sldId id="267" r:id="rId9"/>
    <p:sldId id="268" r:id="rId10"/>
    <p:sldId id="269" r:id="rId11"/>
    <p:sldId id="270" r:id="rId12"/>
    <p:sldId id="271" r:id="rId13"/>
    <p:sldId id="272" r:id="rId14"/>
    <p:sldId id="273" r:id="rId15"/>
    <p:sldId id="281" r:id="rId16"/>
    <p:sldId id="278" r:id="rId17"/>
    <p:sldId id="282" r:id="rId18"/>
    <p:sldId id="277"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varScale="1">
        <p:scale>
          <a:sx n="105" d="100"/>
          <a:sy n="105" d="100"/>
        </p:scale>
        <p:origin x="12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64683-8696-E7D1-0DD7-0790761C6C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F1B8935-5774-9F8D-DB53-F802F84079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ABE3AAF6-222D-0CB6-F742-8EA5E09C7476}"/>
              </a:ext>
            </a:extLst>
          </p:cNvPr>
          <p:cNvSpPr>
            <a:spLocks noGrp="1"/>
          </p:cNvSpPr>
          <p:nvPr>
            <p:ph type="dt" sz="half" idx="10"/>
          </p:nvPr>
        </p:nvSpPr>
        <p:spPr/>
        <p:txBody>
          <a:bodyPr/>
          <a:lstStyle/>
          <a:p>
            <a:fld id="{97C236BB-F4D9-444E-8A0C-A56000382958}" type="datetimeFigureOut">
              <a:rPr lang="en-AU" smtClean="0"/>
              <a:t>10/06/2024</a:t>
            </a:fld>
            <a:endParaRPr lang="en-AU"/>
          </a:p>
        </p:txBody>
      </p:sp>
      <p:sp>
        <p:nvSpPr>
          <p:cNvPr id="5" name="Footer Placeholder 4">
            <a:extLst>
              <a:ext uri="{FF2B5EF4-FFF2-40B4-BE49-F238E27FC236}">
                <a16:creationId xmlns:a16="http://schemas.microsoft.com/office/drawing/2014/main" id="{275F2364-0A60-AA59-B27B-D1BEBDB2791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715CDC3-CCBE-C910-CCD2-80DA73A38C4D}"/>
              </a:ext>
            </a:extLst>
          </p:cNvPr>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7344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DC69-2DAE-5697-6635-2486E2BD257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9F090F2-9F57-0845-DCA8-A2984A483B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A514682-BD73-E81F-BF46-9A363C42C553}"/>
              </a:ext>
            </a:extLst>
          </p:cNvPr>
          <p:cNvSpPr>
            <a:spLocks noGrp="1"/>
          </p:cNvSpPr>
          <p:nvPr>
            <p:ph type="dt" sz="half" idx="10"/>
          </p:nvPr>
        </p:nvSpPr>
        <p:spPr/>
        <p:txBody>
          <a:bodyPr/>
          <a:lstStyle/>
          <a:p>
            <a:fld id="{97C236BB-F4D9-444E-8A0C-A56000382958}" type="datetimeFigureOut">
              <a:rPr lang="en-AU" smtClean="0"/>
              <a:t>10/06/2024</a:t>
            </a:fld>
            <a:endParaRPr lang="en-AU"/>
          </a:p>
        </p:txBody>
      </p:sp>
      <p:sp>
        <p:nvSpPr>
          <p:cNvPr id="5" name="Footer Placeholder 4">
            <a:extLst>
              <a:ext uri="{FF2B5EF4-FFF2-40B4-BE49-F238E27FC236}">
                <a16:creationId xmlns:a16="http://schemas.microsoft.com/office/drawing/2014/main" id="{ECA67027-09E8-E02B-2E3C-509575376E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BA2DE45-56CC-81D8-82ED-A311D18E356C}"/>
              </a:ext>
            </a:extLst>
          </p:cNvPr>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96556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0BFC29-ADB6-7EE5-105D-7D68095BE7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CDBB9B5-01C3-7210-3236-5360DC890D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16810F3-3AB7-AB8A-6AFC-E8A0D0E0CCE5}"/>
              </a:ext>
            </a:extLst>
          </p:cNvPr>
          <p:cNvSpPr>
            <a:spLocks noGrp="1"/>
          </p:cNvSpPr>
          <p:nvPr>
            <p:ph type="dt" sz="half" idx="10"/>
          </p:nvPr>
        </p:nvSpPr>
        <p:spPr/>
        <p:txBody>
          <a:bodyPr/>
          <a:lstStyle/>
          <a:p>
            <a:fld id="{97C236BB-F4D9-444E-8A0C-A56000382958}" type="datetimeFigureOut">
              <a:rPr lang="en-AU" smtClean="0"/>
              <a:t>10/06/2024</a:t>
            </a:fld>
            <a:endParaRPr lang="en-AU"/>
          </a:p>
        </p:txBody>
      </p:sp>
      <p:sp>
        <p:nvSpPr>
          <p:cNvPr id="5" name="Footer Placeholder 4">
            <a:extLst>
              <a:ext uri="{FF2B5EF4-FFF2-40B4-BE49-F238E27FC236}">
                <a16:creationId xmlns:a16="http://schemas.microsoft.com/office/drawing/2014/main" id="{BE3C6E98-67BC-31D1-8BE6-E8B2C8B8C7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03DF571-7B4E-7786-AFA2-8155FC173017}"/>
              </a:ext>
            </a:extLst>
          </p:cNvPr>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55725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DAA9-CBBA-16EE-622A-E02A0321A04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42483B7-7876-B061-A017-C7CDFD59CC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D3838A7-0D97-C67F-0955-19173960B234}"/>
              </a:ext>
            </a:extLst>
          </p:cNvPr>
          <p:cNvSpPr>
            <a:spLocks noGrp="1"/>
          </p:cNvSpPr>
          <p:nvPr>
            <p:ph type="dt" sz="half" idx="10"/>
          </p:nvPr>
        </p:nvSpPr>
        <p:spPr/>
        <p:txBody>
          <a:bodyPr/>
          <a:lstStyle/>
          <a:p>
            <a:fld id="{97C236BB-F4D9-444E-8A0C-A56000382958}" type="datetimeFigureOut">
              <a:rPr lang="en-AU" smtClean="0"/>
              <a:t>10/06/2024</a:t>
            </a:fld>
            <a:endParaRPr lang="en-AU"/>
          </a:p>
        </p:txBody>
      </p:sp>
      <p:sp>
        <p:nvSpPr>
          <p:cNvPr id="5" name="Footer Placeholder 4">
            <a:extLst>
              <a:ext uri="{FF2B5EF4-FFF2-40B4-BE49-F238E27FC236}">
                <a16:creationId xmlns:a16="http://schemas.microsoft.com/office/drawing/2014/main" id="{87683E8B-AE51-BDBB-52B4-10874CB0D87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0F3F061-383A-B12B-5759-B3B3A0661AF8}"/>
              </a:ext>
            </a:extLst>
          </p:cNvPr>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458309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4BC4-08C7-CCB4-7DBB-D093719208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783B2CA-D858-CA37-67A8-4A533780DC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DD2275-B360-8E58-B4F9-1B7602334115}"/>
              </a:ext>
            </a:extLst>
          </p:cNvPr>
          <p:cNvSpPr>
            <a:spLocks noGrp="1"/>
          </p:cNvSpPr>
          <p:nvPr>
            <p:ph type="dt" sz="half" idx="10"/>
          </p:nvPr>
        </p:nvSpPr>
        <p:spPr/>
        <p:txBody>
          <a:bodyPr/>
          <a:lstStyle/>
          <a:p>
            <a:fld id="{97C236BB-F4D9-444E-8A0C-A56000382958}" type="datetimeFigureOut">
              <a:rPr lang="en-AU" smtClean="0"/>
              <a:t>10/06/2024</a:t>
            </a:fld>
            <a:endParaRPr lang="en-AU"/>
          </a:p>
        </p:txBody>
      </p:sp>
      <p:sp>
        <p:nvSpPr>
          <p:cNvPr id="5" name="Footer Placeholder 4">
            <a:extLst>
              <a:ext uri="{FF2B5EF4-FFF2-40B4-BE49-F238E27FC236}">
                <a16:creationId xmlns:a16="http://schemas.microsoft.com/office/drawing/2014/main" id="{E06CC011-BB5F-46F1-06BD-94C3B459CFA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D713D2-1361-DC9E-535F-4DE0FDE1F3BA}"/>
              </a:ext>
            </a:extLst>
          </p:cNvPr>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35314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8ACEE-6F3F-15EC-7189-41E2B43F046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5067673-7803-6EAB-BC6E-FE738A9196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7D9D513-05DC-A823-3250-70C3F04E9B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34D40BE-D220-C869-26F9-0483C58AA563}"/>
              </a:ext>
            </a:extLst>
          </p:cNvPr>
          <p:cNvSpPr>
            <a:spLocks noGrp="1"/>
          </p:cNvSpPr>
          <p:nvPr>
            <p:ph type="dt" sz="half" idx="10"/>
          </p:nvPr>
        </p:nvSpPr>
        <p:spPr/>
        <p:txBody>
          <a:bodyPr/>
          <a:lstStyle/>
          <a:p>
            <a:fld id="{97C236BB-F4D9-444E-8A0C-A56000382958}" type="datetimeFigureOut">
              <a:rPr lang="en-AU" smtClean="0"/>
              <a:t>10/06/2024</a:t>
            </a:fld>
            <a:endParaRPr lang="en-AU"/>
          </a:p>
        </p:txBody>
      </p:sp>
      <p:sp>
        <p:nvSpPr>
          <p:cNvPr id="6" name="Footer Placeholder 5">
            <a:extLst>
              <a:ext uri="{FF2B5EF4-FFF2-40B4-BE49-F238E27FC236}">
                <a16:creationId xmlns:a16="http://schemas.microsoft.com/office/drawing/2014/main" id="{66C9D2CD-5846-049F-1BD2-94C96A761D3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668DB04-320A-0958-C2E0-F34A064AA57F}"/>
              </a:ext>
            </a:extLst>
          </p:cNvPr>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871013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DEBA4-596D-BDA1-0962-547F02CFCAE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B1833DD-8368-3D2F-CC14-7DBC407168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4221FC-486F-0BE2-6E99-791D5676F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E9C3DE74-8735-51D7-3FE2-7762E4FF1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07007-93C4-0B54-A529-22E2B3FD7C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2133407-51EE-A338-A549-603BBFDFC10F}"/>
              </a:ext>
            </a:extLst>
          </p:cNvPr>
          <p:cNvSpPr>
            <a:spLocks noGrp="1"/>
          </p:cNvSpPr>
          <p:nvPr>
            <p:ph type="dt" sz="half" idx="10"/>
          </p:nvPr>
        </p:nvSpPr>
        <p:spPr/>
        <p:txBody>
          <a:bodyPr/>
          <a:lstStyle/>
          <a:p>
            <a:fld id="{97C236BB-F4D9-444E-8A0C-A56000382958}" type="datetimeFigureOut">
              <a:rPr lang="en-AU" smtClean="0"/>
              <a:t>10/06/2024</a:t>
            </a:fld>
            <a:endParaRPr lang="en-AU"/>
          </a:p>
        </p:txBody>
      </p:sp>
      <p:sp>
        <p:nvSpPr>
          <p:cNvPr id="8" name="Footer Placeholder 7">
            <a:extLst>
              <a:ext uri="{FF2B5EF4-FFF2-40B4-BE49-F238E27FC236}">
                <a16:creationId xmlns:a16="http://schemas.microsoft.com/office/drawing/2014/main" id="{9BCD2935-9242-93A1-3C02-7935F31D005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37C616A-1D8A-89B7-A184-C1B745224398}"/>
              </a:ext>
            </a:extLst>
          </p:cNvPr>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6816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98613-2EBD-9CC4-6EF4-5333C1D57A1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DEB5FCF-09A0-78A6-9E88-6D3EE3F21C62}"/>
              </a:ext>
            </a:extLst>
          </p:cNvPr>
          <p:cNvSpPr>
            <a:spLocks noGrp="1"/>
          </p:cNvSpPr>
          <p:nvPr>
            <p:ph type="dt" sz="half" idx="10"/>
          </p:nvPr>
        </p:nvSpPr>
        <p:spPr/>
        <p:txBody>
          <a:bodyPr/>
          <a:lstStyle/>
          <a:p>
            <a:fld id="{97C236BB-F4D9-444E-8A0C-A56000382958}" type="datetimeFigureOut">
              <a:rPr lang="en-AU" smtClean="0"/>
              <a:t>10/06/2024</a:t>
            </a:fld>
            <a:endParaRPr lang="en-AU"/>
          </a:p>
        </p:txBody>
      </p:sp>
      <p:sp>
        <p:nvSpPr>
          <p:cNvPr id="4" name="Footer Placeholder 3">
            <a:extLst>
              <a:ext uri="{FF2B5EF4-FFF2-40B4-BE49-F238E27FC236}">
                <a16:creationId xmlns:a16="http://schemas.microsoft.com/office/drawing/2014/main" id="{A72B05BF-DCE8-36AA-ACD8-9003DA220F5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2D47E89-CF2C-2FF1-9033-649F201E45A6}"/>
              </a:ext>
            </a:extLst>
          </p:cNvPr>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9234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40AD1-3F1A-7A2F-71D8-B454E007ECB7}"/>
              </a:ext>
            </a:extLst>
          </p:cNvPr>
          <p:cNvSpPr>
            <a:spLocks noGrp="1"/>
          </p:cNvSpPr>
          <p:nvPr>
            <p:ph type="dt" sz="half" idx="10"/>
          </p:nvPr>
        </p:nvSpPr>
        <p:spPr/>
        <p:txBody>
          <a:bodyPr/>
          <a:lstStyle/>
          <a:p>
            <a:fld id="{97C236BB-F4D9-444E-8A0C-A56000382958}" type="datetimeFigureOut">
              <a:rPr lang="en-AU" smtClean="0"/>
              <a:t>10/06/2024</a:t>
            </a:fld>
            <a:endParaRPr lang="en-AU"/>
          </a:p>
        </p:txBody>
      </p:sp>
      <p:sp>
        <p:nvSpPr>
          <p:cNvPr id="3" name="Footer Placeholder 2">
            <a:extLst>
              <a:ext uri="{FF2B5EF4-FFF2-40B4-BE49-F238E27FC236}">
                <a16:creationId xmlns:a16="http://schemas.microsoft.com/office/drawing/2014/main" id="{FE8C52D1-D969-7EB5-3E86-7A8E571C669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2671735-6E8B-3B79-FBA1-8842E11A2829}"/>
              </a:ext>
            </a:extLst>
          </p:cNvPr>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49276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A5EE-4996-3FCE-2B4B-95BB775834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CDF9A74-FBB5-E971-CCE8-9CE7197885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DC9C534-993A-3C30-65F2-B512B8B049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463391-2835-4DD6-2A6B-5774F25F5E73}"/>
              </a:ext>
            </a:extLst>
          </p:cNvPr>
          <p:cNvSpPr>
            <a:spLocks noGrp="1"/>
          </p:cNvSpPr>
          <p:nvPr>
            <p:ph type="dt" sz="half" idx="10"/>
          </p:nvPr>
        </p:nvSpPr>
        <p:spPr/>
        <p:txBody>
          <a:bodyPr/>
          <a:lstStyle/>
          <a:p>
            <a:fld id="{97C236BB-F4D9-444E-8A0C-A56000382958}" type="datetimeFigureOut">
              <a:rPr lang="en-AU" smtClean="0"/>
              <a:t>10/06/2024</a:t>
            </a:fld>
            <a:endParaRPr lang="en-AU"/>
          </a:p>
        </p:txBody>
      </p:sp>
      <p:sp>
        <p:nvSpPr>
          <p:cNvPr id="6" name="Footer Placeholder 5">
            <a:extLst>
              <a:ext uri="{FF2B5EF4-FFF2-40B4-BE49-F238E27FC236}">
                <a16:creationId xmlns:a16="http://schemas.microsoft.com/office/drawing/2014/main" id="{D756F6B4-E66D-0937-1D56-A149F197525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2C53FAB-D5B4-F442-8FB5-34C715E96134}"/>
              </a:ext>
            </a:extLst>
          </p:cNvPr>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044197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EF7A-9566-04A4-F141-18B9A0CB4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5A15D81-186A-A28A-D10F-31CADD0366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D9956A8-8971-D1C3-F392-C7590E60F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97EA7F-CE31-A48F-A42A-4903378067ED}"/>
              </a:ext>
            </a:extLst>
          </p:cNvPr>
          <p:cNvSpPr>
            <a:spLocks noGrp="1"/>
          </p:cNvSpPr>
          <p:nvPr>
            <p:ph type="dt" sz="half" idx="10"/>
          </p:nvPr>
        </p:nvSpPr>
        <p:spPr/>
        <p:txBody>
          <a:bodyPr/>
          <a:lstStyle/>
          <a:p>
            <a:fld id="{97C236BB-F4D9-444E-8A0C-A56000382958}" type="datetimeFigureOut">
              <a:rPr lang="en-AU" smtClean="0"/>
              <a:t>10/06/2024</a:t>
            </a:fld>
            <a:endParaRPr lang="en-AU"/>
          </a:p>
        </p:txBody>
      </p:sp>
      <p:sp>
        <p:nvSpPr>
          <p:cNvPr id="6" name="Footer Placeholder 5">
            <a:extLst>
              <a:ext uri="{FF2B5EF4-FFF2-40B4-BE49-F238E27FC236}">
                <a16:creationId xmlns:a16="http://schemas.microsoft.com/office/drawing/2014/main" id="{4A7919CF-BBD5-5896-0B78-9B6DD86A5E6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F3B96B0E-8215-3995-0BF0-C2E7A143F6F4}"/>
              </a:ext>
            </a:extLst>
          </p:cNvPr>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01395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622EE8-B439-EF65-5520-79C93E5A0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C53F369-05B8-F85B-781C-7701493DF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834198B-5797-8239-FA6A-7729A8F93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C236BB-F4D9-444E-8A0C-A56000382958}" type="datetimeFigureOut">
              <a:rPr lang="en-AU" smtClean="0"/>
              <a:t>10/06/2024</a:t>
            </a:fld>
            <a:endParaRPr lang="en-AU"/>
          </a:p>
        </p:txBody>
      </p:sp>
      <p:sp>
        <p:nvSpPr>
          <p:cNvPr id="5" name="Footer Placeholder 4">
            <a:extLst>
              <a:ext uri="{FF2B5EF4-FFF2-40B4-BE49-F238E27FC236}">
                <a16:creationId xmlns:a16="http://schemas.microsoft.com/office/drawing/2014/main" id="{0BA8A15F-2652-6000-07A5-798B54280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97486623-E5B2-E984-C7A3-C1257DFBF4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117109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3581400" y="965580"/>
            <a:ext cx="5204489" cy="3160593"/>
          </a:xfrm>
        </p:spPr>
        <p:txBody>
          <a:bodyPr>
            <a:normAutofit/>
          </a:bodyPr>
          <a:lstStyle/>
          <a:p>
            <a:r>
              <a:rPr lang="en-AU" sz="5400">
                <a:solidFill>
                  <a:schemeClr val="bg1"/>
                </a:solidFill>
              </a:rPr>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3820817" y="4409960"/>
            <a:ext cx="4508641" cy="1116414"/>
          </a:xfrm>
        </p:spPr>
        <p:txBody>
          <a:bodyPr>
            <a:normAutofit/>
          </a:bodyPr>
          <a:lstStyle/>
          <a:p>
            <a:r>
              <a:rPr lang="en-AU" sz="2000">
                <a:solidFill>
                  <a:schemeClr val="bg1"/>
                </a:solidFill>
              </a:rPr>
              <a:t>Michael Le </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918952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B4F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D2A7B-D08C-35AB-DCC5-E211DFAC2B52}"/>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AU" sz="2600">
                <a:solidFill>
                  <a:srgbClr val="FFFFFF"/>
                </a:solidFill>
              </a:rPr>
              <a:t>Correlation Matrix</a:t>
            </a:r>
          </a:p>
        </p:txBody>
      </p:sp>
      <p:pic>
        <p:nvPicPr>
          <p:cNvPr id="4" name="Picture 3" descr="A screenshot of a graph&#10;&#10;Description automatically generated">
            <a:extLst>
              <a:ext uri="{FF2B5EF4-FFF2-40B4-BE49-F238E27FC236}">
                <a16:creationId xmlns:a16="http://schemas.microsoft.com/office/drawing/2014/main" id="{1047A45D-14D7-3CC5-F23D-2F865968B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0168" y="170688"/>
            <a:ext cx="8449056" cy="6614160"/>
          </a:xfrm>
          <a:prstGeom prst="rect">
            <a:avLst/>
          </a:prstGeom>
        </p:spPr>
      </p:pic>
    </p:spTree>
    <p:extLst>
      <p:ext uri="{BB962C8B-B14F-4D97-AF65-F5344CB8AC3E}">
        <p14:creationId xmlns:p14="http://schemas.microsoft.com/office/powerpoint/2010/main" val="181825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F3AC08E-B674-4E52-831A-08E1CF55E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754179" y="1183759"/>
            <a:ext cx="3527117" cy="2347992"/>
          </a:xfrm>
        </p:spPr>
        <p:txBody>
          <a:bodyPr vert="horz" lIns="91440" tIns="45720" rIns="91440" bIns="45720" rtlCol="0" anchor="b">
            <a:normAutofit/>
          </a:bodyPr>
          <a:lstStyle/>
          <a:p>
            <a:pPr algn="ctr"/>
            <a:r>
              <a:rPr lang="en-US" sz="3200" dirty="0"/>
              <a:t>Histogram of the individual features </a:t>
            </a:r>
          </a:p>
        </p:txBody>
      </p:sp>
      <p:sp>
        <p:nvSpPr>
          <p:cNvPr id="17" name="Rectangle 16">
            <a:extLst>
              <a:ext uri="{FF2B5EF4-FFF2-40B4-BE49-F238E27FC236}">
                <a16:creationId xmlns:a16="http://schemas.microsoft.com/office/drawing/2014/main" id="{77D859EF-0C2A-487B-A0C6-A8276E48D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0" y="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9B80C7-2B0D-4C19-AF01-91BFC4EBC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905" y="-2"/>
            <a:ext cx="7154095" cy="6858002"/>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431" y="294968"/>
            <a:ext cx="6889732"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432" y="2331461"/>
            <a:ext cx="688973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1432" y="4552655"/>
            <a:ext cx="6889732" cy="1886477"/>
          </a:xfrm>
          <a:prstGeom prst="rect">
            <a:avLst/>
          </a:prstGeom>
        </p:spPr>
      </p:pic>
      <p:sp>
        <p:nvSpPr>
          <p:cNvPr id="21" name="Rectangle 20">
            <a:extLst>
              <a:ext uri="{FF2B5EF4-FFF2-40B4-BE49-F238E27FC236}">
                <a16:creationId xmlns:a16="http://schemas.microsoft.com/office/drawing/2014/main" id="{EDB19A81-C621-40A1-87E0-015F982C4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797570"/>
            <a:ext cx="5040655" cy="6043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88D97B0-CC62-9986-C231-073C3031C901}"/>
              </a:ext>
            </a:extLst>
          </p:cNvPr>
          <p:cNvSpPr txBox="1"/>
          <p:nvPr/>
        </p:nvSpPr>
        <p:spPr>
          <a:xfrm>
            <a:off x="754179" y="3741567"/>
            <a:ext cx="3716594" cy="1754326"/>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a:t>
            </a:r>
          </a:p>
        </p:txBody>
      </p:sp>
    </p:spTree>
    <p:extLst>
      <p:ext uri="{BB962C8B-B14F-4D97-AF65-F5344CB8AC3E}">
        <p14:creationId xmlns:p14="http://schemas.microsoft.com/office/powerpoint/2010/main" val="29388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741" y="228600"/>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870" y="2087435"/>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777710"/>
            <a:ext cx="9083995" cy="1403890"/>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63" y="1810327"/>
            <a:ext cx="8412746" cy="2074143"/>
          </a:xfrm>
          <a:prstGeom prst="rect">
            <a:avLst/>
          </a:prstGeom>
        </p:spPr>
      </p:pic>
      <p:sp>
        <p:nvSpPr>
          <p:cNvPr id="26" name="Right Triangle 25">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011" y="3907654"/>
            <a:ext cx="2780270" cy="2074142"/>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blue and pink gradient with white lines&#10;&#10;Description automatically generated">
            <a:extLst>
              <a:ext uri="{FF2B5EF4-FFF2-40B4-BE49-F238E27FC236}">
                <a16:creationId xmlns:a16="http://schemas.microsoft.com/office/drawing/2014/main" id="{509C214A-B5F6-8928-F7B4-EE20B76F2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97" y="2449450"/>
            <a:ext cx="3804830" cy="1939669"/>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77B46570-6116-A739-F2CC-8BA8D6C474B6}"/>
              </a:ext>
            </a:extLst>
          </p:cNvPr>
          <p:cNvPicPr>
            <a:picLocks noChangeAspect="1"/>
          </p:cNvPicPr>
          <p:nvPr/>
        </p:nvPicPr>
        <p:blipFill rotWithShape="1">
          <a:blip r:embed="rId3">
            <a:extLst>
              <a:ext uri="{28A0092B-C50C-407E-A947-70E740481C1C}">
                <a14:useLocalDpi xmlns:a14="http://schemas.microsoft.com/office/drawing/2010/main" val="0"/>
              </a:ext>
            </a:extLst>
          </a:blip>
          <a:srcRect t="11765"/>
          <a:stretch/>
        </p:blipFill>
        <p:spPr>
          <a:xfrm>
            <a:off x="67366" y="90568"/>
            <a:ext cx="3952019" cy="2105314"/>
          </a:xfrm>
          <a:prstGeom prst="rect">
            <a:avLst/>
          </a:prstGeom>
        </p:spPr>
      </p:pic>
      <p:pic>
        <p:nvPicPr>
          <p:cNvPr id="10" name="Picture 9" descr="A graph with a number of bars&#10;&#10;Description automatically generated with medium confidence">
            <a:extLst>
              <a:ext uri="{FF2B5EF4-FFF2-40B4-BE49-F238E27FC236}">
                <a16:creationId xmlns:a16="http://schemas.microsoft.com/office/drawing/2014/main" id="{937DD3E0-3D22-2D01-2A17-B593E22AD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67" y="4661439"/>
            <a:ext cx="3845360" cy="2105993"/>
          </a:xfrm>
          <a:prstGeom prst="rect">
            <a:avLst/>
          </a:prstGeom>
        </p:spPr>
      </p:pic>
      <p:pic>
        <p:nvPicPr>
          <p:cNvPr id="7" name="Picture 6" descr="A blue and white striped background&#10;&#10;Description automatically generated">
            <a:extLst>
              <a:ext uri="{FF2B5EF4-FFF2-40B4-BE49-F238E27FC236}">
                <a16:creationId xmlns:a16="http://schemas.microsoft.com/office/drawing/2014/main" id="{7F3E6489-D9C1-93C9-71B2-213DF01144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59363" y="48000"/>
            <a:ext cx="3965269" cy="2142275"/>
          </a:xfrm>
          <a:prstGeom prst="rect">
            <a:avLst/>
          </a:prstGeom>
        </p:spPr>
      </p:pic>
      <p:pic>
        <p:nvPicPr>
          <p:cNvPr id="6" name="Picture 5" descr="A green and white horizontal lines&#10;&#10;Description automatically generated">
            <a:extLst>
              <a:ext uri="{FF2B5EF4-FFF2-40B4-BE49-F238E27FC236}">
                <a16:creationId xmlns:a16="http://schemas.microsoft.com/office/drawing/2014/main" id="{F4D549B8-EC12-41A6-F53E-69FBABE9C7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1386" y="90568"/>
            <a:ext cx="3650736" cy="2099708"/>
          </a:xfrm>
          <a:prstGeom prst="rect">
            <a:avLst/>
          </a:prstGeom>
        </p:spPr>
      </p:pic>
      <p:sp>
        <p:nvSpPr>
          <p:cNvPr id="15" name="Rectangle 14">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4657256" y="2916520"/>
            <a:ext cx="6465287" cy="2309364"/>
          </a:xfrm>
        </p:spPr>
        <p:txBody>
          <a:bodyPr vert="horz" lIns="91440" tIns="45720" rIns="91440" bIns="45720" rtlCol="0" anchor="b">
            <a:normAutofit/>
          </a:bodyPr>
          <a:lstStyle/>
          <a:p>
            <a:r>
              <a:rPr lang="en-US" sz="4800" kern="1200">
                <a:solidFill>
                  <a:srgbClr val="FFFFFF"/>
                </a:solidFill>
                <a:latin typeface="+mj-lt"/>
                <a:ea typeface="+mj-ea"/>
                <a:cs typeface="+mj-cs"/>
              </a:rPr>
              <a:t>Top 100 Player Contributions </a:t>
            </a:r>
          </a:p>
        </p:txBody>
      </p:sp>
      <p:cxnSp>
        <p:nvCxnSpPr>
          <p:cNvPr id="17" name="Straight Connector 16">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46931" y="5336249"/>
            <a:ext cx="54864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45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76077A66-26E5-4BDD-99AC-19998AC56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CC7C8FC4-294D-4B63-9B55-1E1BF34CE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4" name="Rectangle 23">
            <a:extLst>
              <a:ext uri="{FF2B5EF4-FFF2-40B4-BE49-F238E27FC236}">
                <a16:creationId xmlns:a16="http://schemas.microsoft.com/office/drawing/2014/main" id="{16BA2A44-9824-4572-8098-0929558CC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1000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881C908-FA5D-4DC1-BC31-59002F2CF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12437"/>
            <a:ext cx="11713464" cy="6844063"/>
          </a:xfrm>
          <a:prstGeom prst="rect">
            <a:avLst/>
          </a:prstGeom>
          <a:gradFill>
            <a:gsLst>
              <a:gs pos="0">
                <a:srgbClr val="000000">
                  <a:alpha val="71765"/>
                </a:srgbClr>
              </a:gs>
              <a:gs pos="100000">
                <a:schemeClr val="accent1">
                  <a:alpha val="2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70EF6E7-F4E0-4ECC-BF0C-E00309A15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498"/>
            <a:ext cx="12191997" cy="6416004"/>
          </a:xfrm>
          <a:prstGeom prst="rect">
            <a:avLst/>
          </a:prstGeom>
          <a:gradFill>
            <a:gsLst>
              <a:gs pos="12000">
                <a:srgbClr val="000000">
                  <a:alpha val="63000"/>
                </a:srgbClr>
              </a:gs>
              <a:gs pos="100000">
                <a:schemeClr val="accent1">
                  <a:lumMod val="75000"/>
                  <a:alpha val="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4CABDEF-7A93-403A-BEB2-DDC0F89AB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 y="2724072"/>
            <a:ext cx="12192008" cy="4114802"/>
          </a:xfrm>
          <a:prstGeom prst="rect">
            <a:avLst/>
          </a:prstGeom>
          <a:gradFill>
            <a:gsLst>
              <a:gs pos="30000">
                <a:schemeClr val="accent1">
                  <a:alpha val="13000"/>
                </a:schemeClr>
              </a:gs>
              <a:gs pos="100000">
                <a:schemeClr val="accent1">
                  <a:alpha val="24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D1D1AF0-0A5D-4548-869C-5A5CBCE02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0" y="446494"/>
            <a:ext cx="4026023" cy="6414505"/>
          </a:xfrm>
          <a:prstGeom prst="rect">
            <a:avLst/>
          </a:prstGeom>
          <a:gradFill>
            <a:gsLst>
              <a:gs pos="15000">
                <a:schemeClr val="accent1">
                  <a:lumMod val="75000"/>
                  <a:alpha val="29000"/>
                </a:schemeClr>
              </a:gs>
              <a:gs pos="52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1131740" y="548640"/>
            <a:ext cx="9928520" cy="1185332"/>
          </a:xfrm>
        </p:spPr>
        <p:txBody>
          <a:bodyPr vert="horz" lIns="91440" tIns="45720" rIns="91440" bIns="45720" rtlCol="0" anchor="b">
            <a:normAutofit/>
          </a:bodyPr>
          <a:lstStyle/>
          <a:p>
            <a:pPr algn="ctr"/>
            <a:r>
              <a:rPr lang="en-US" sz="4800" dirty="0">
                <a:solidFill>
                  <a:srgbClr val="FFFFFF"/>
                </a:solidFill>
              </a:rPr>
              <a:t>Bottom 100 Player Contributions </a:t>
            </a:r>
          </a:p>
        </p:txBody>
      </p:sp>
      <p:pic>
        <p:nvPicPr>
          <p:cNvPr id="5" name="Picture 4" descr="A ruler with names of all names&#10;&#10;Description automatically generated with medium confidence">
            <a:extLst>
              <a:ext uri="{FF2B5EF4-FFF2-40B4-BE49-F238E27FC236}">
                <a16:creationId xmlns:a16="http://schemas.microsoft.com/office/drawing/2014/main" id="{FA1C1A0C-4A5A-5C4B-3CAD-689CC4C9AF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3052" y="1702374"/>
            <a:ext cx="1883002" cy="3898730"/>
          </a:xfrm>
          <a:prstGeom prst="rect">
            <a:avLst/>
          </a:prstGeom>
        </p:spPr>
      </p:pic>
      <p:pic>
        <p:nvPicPr>
          <p:cNvPr id="8" name="Picture 7" descr="A list of names on a white background&#10;&#10;Description automatically generated">
            <a:extLst>
              <a:ext uri="{FF2B5EF4-FFF2-40B4-BE49-F238E27FC236}">
                <a16:creationId xmlns:a16="http://schemas.microsoft.com/office/drawing/2014/main" id="{A7330DB0-2BDA-D992-0C87-FC7F1BA292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654" y="1710401"/>
            <a:ext cx="2203824" cy="393032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20649062-33A9-6CAD-4774-B51F94C3D25A}"/>
              </a:ext>
            </a:extLst>
          </p:cNvPr>
          <p:cNvPicPr>
            <a:picLocks noChangeAspect="1"/>
          </p:cNvPicPr>
          <p:nvPr/>
        </p:nvPicPr>
        <p:blipFill rotWithShape="1">
          <a:blip r:embed="rId4">
            <a:extLst>
              <a:ext uri="{28A0092B-C50C-407E-A947-70E740481C1C}">
                <a14:useLocalDpi xmlns:a14="http://schemas.microsoft.com/office/drawing/2010/main" val="0"/>
              </a:ext>
            </a:extLst>
          </a:blip>
          <a:srcRect t="6049" r="85528"/>
          <a:stretch/>
        </p:blipFill>
        <p:spPr>
          <a:xfrm>
            <a:off x="1131738" y="1691764"/>
            <a:ext cx="1883002" cy="3898730"/>
          </a:xfrm>
          <a:prstGeom prst="rect">
            <a:avLst/>
          </a:prstGeom>
        </p:spPr>
      </p:pic>
      <p:pic>
        <p:nvPicPr>
          <p:cNvPr id="13" name="Picture 12" descr="A graph with numbers and symbols&#10;&#10;Description automatically generated">
            <a:extLst>
              <a:ext uri="{FF2B5EF4-FFF2-40B4-BE49-F238E27FC236}">
                <a16:creationId xmlns:a16="http://schemas.microsoft.com/office/drawing/2014/main" id="{59FA3EAD-2778-CA81-B63B-A315AA126A70}"/>
              </a:ext>
            </a:extLst>
          </p:cNvPr>
          <p:cNvPicPr>
            <a:picLocks noChangeAspect="1"/>
          </p:cNvPicPr>
          <p:nvPr/>
        </p:nvPicPr>
        <p:blipFill rotWithShape="1">
          <a:blip r:embed="rId5">
            <a:extLst>
              <a:ext uri="{28A0092B-C50C-407E-A947-70E740481C1C}">
                <a14:useLocalDpi xmlns:a14="http://schemas.microsoft.com/office/drawing/2010/main" val="0"/>
              </a:ext>
            </a:extLst>
          </a:blip>
          <a:srcRect t="2276" r="86867" b="10576"/>
          <a:stretch/>
        </p:blipFill>
        <p:spPr>
          <a:xfrm>
            <a:off x="8518201" y="1710401"/>
            <a:ext cx="1986751" cy="3420903"/>
          </a:xfrm>
          <a:prstGeom prst="rect">
            <a:avLst/>
          </a:prstGeom>
        </p:spPr>
      </p:pic>
    </p:spTree>
    <p:extLst>
      <p:ext uri="{BB962C8B-B14F-4D97-AF65-F5344CB8AC3E}">
        <p14:creationId xmlns:p14="http://schemas.microsoft.com/office/powerpoint/2010/main" val="357411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6FE6E6E-8209-92DC-BD94-D68F47D4A84D}"/>
              </a:ext>
            </a:extLst>
          </p:cNvPr>
          <p:cNvSpPr txBox="1"/>
          <p:nvPr/>
        </p:nvSpPr>
        <p:spPr>
          <a:xfrm>
            <a:off x="673740" y="2759383"/>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a:solidFill>
                  <a:srgbClr val="FFFFFF"/>
                </a:solidFill>
                <a:latin typeface="+mj-lt"/>
                <a:ea typeface="+mj-ea"/>
                <a:cs typeface="+mj-cs"/>
              </a:rPr>
              <a:t>Further Data Analysis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3936" y="224236"/>
            <a:ext cx="4113541" cy="536937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CA6769C-0786-08A5-F1A5-0AA3E6320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3741" y="295356"/>
            <a:ext cx="3578051" cy="2857419"/>
          </a:xfrm>
          <a:prstGeom prst="rect">
            <a:avLst/>
          </a:prstGeom>
        </p:spPr>
      </p:pic>
      <p:sp>
        <p:nvSpPr>
          <p:cNvPr id="14" name="TextBox 13">
            <a:extLst>
              <a:ext uri="{FF2B5EF4-FFF2-40B4-BE49-F238E27FC236}">
                <a16:creationId xmlns:a16="http://schemas.microsoft.com/office/drawing/2014/main" id="{8C820DD0-EB2A-5614-17BA-ACEE75A7FB5A}"/>
              </a:ext>
            </a:extLst>
          </p:cNvPr>
          <p:cNvSpPr txBox="1"/>
          <p:nvPr/>
        </p:nvSpPr>
        <p:spPr>
          <a:xfrm>
            <a:off x="8537573" y="3382060"/>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
        <p:nvSpPr>
          <p:cNvPr id="16" name="TextBox 15">
            <a:extLst>
              <a:ext uri="{FF2B5EF4-FFF2-40B4-BE49-F238E27FC236}">
                <a16:creationId xmlns:a16="http://schemas.microsoft.com/office/drawing/2014/main" id="{0C3E9BE2-BC9F-3421-0EF0-FAF5AEE561C1}"/>
              </a:ext>
            </a:extLst>
          </p:cNvPr>
          <p:cNvSpPr txBox="1"/>
          <p:nvPr/>
        </p:nvSpPr>
        <p:spPr>
          <a:xfrm>
            <a:off x="4143840" y="5674765"/>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5D2CB319-6FCC-61BC-136A-868D0448C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6433" y="1743504"/>
            <a:ext cx="5372100" cy="3370992"/>
          </a:xfrm>
          <a:prstGeom prst="rect">
            <a:avLst/>
          </a:prstGeom>
        </p:spPr>
      </p:pic>
      <p:sp>
        <p:nvSpPr>
          <p:cNvPr id="10" name="Rectangle 9">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program&#10;&#10;Description automatically generated">
            <a:extLst>
              <a:ext uri="{FF2B5EF4-FFF2-40B4-BE49-F238E27FC236}">
                <a16:creationId xmlns:a16="http://schemas.microsoft.com/office/drawing/2014/main" id="{C14ABC5A-E760-9366-FFFD-9C1DA0E6C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6" y="1743504"/>
            <a:ext cx="5372099" cy="3370992"/>
          </a:xfrm>
          <a:prstGeom prst="rect">
            <a:avLst/>
          </a:prstGeom>
        </p:spPr>
      </p:pic>
      <p:sp>
        <p:nvSpPr>
          <p:cNvPr id="4" name="TextBox 3">
            <a:extLst>
              <a:ext uri="{FF2B5EF4-FFF2-40B4-BE49-F238E27FC236}">
                <a16:creationId xmlns:a16="http://schemas.microsoft.com/office/drawing/2014/main" id="{2E06F50D-2475-D762-ED7A-D475483C734C}"/>
              </a:ext>
            </a:extLst>
          </p:cNvPr>
          <p:cNvSpPr txBox="1"/>
          <p:nvPr/>
        </p:nvSpPr>
        <p:spPr>
          <a:xfrm>
            <a:off x="643466" y="5225224"/>
            <a:ext cx="5000343" cy="369332"/>
          </a:xfrm>
          <a:prstGeom prst="rect">
            <a:avLst/>
          </a:prstGeom>
          <a:noFill/>
        </p:spPr>
        <p:txBody>
          <a:bodyPr wrap="none" rtlCol="0">
            <a:spAutoFit/>
          </a:bodyPr>
          <a:lstStyle/>
          <a:p>
            <a:r>
              <a:rPr lang="en-US" dirty="0">
                <a:solidFill>
                  <a:schemeClr val="bg1"/>
                </a:solidFill>
              </a:rPr>
              <a:t>Track player progress and set development goals</a:t>
            </a:r>
            <a:endParaRPr lang="en-AU" dirty="0">
              <a:solidFill>
                <a:schemeClr val="bg1"/>
              </a:solidFill>
            </a:endParaRPr>
          </a:p>
        </p:txBody>
      </p:sp>
      <p:sp>
        <p:nvSpPr>
          <p:cNvPr id="6" name="TextBox 5">
            <a:extLst>
              <a:ext uri="{FF2B5EF4-FFF2-40B4-BE49-F238E27FC236}">
                <a16:creationId xmlns:a16="http://schemas.microsoft.com/office/drawing/2014/main" id="{40A5A24A-8E39-02A1-D4EB-D7BD3EFBF6BE}"/>
              </a:ext>
            </a:extLst>
          </p:cNvPr>
          <p:cNvSpPr txBox="1"/>
          <p:nvPr/>
        </p:nvSpPr>
        <p:spPr>
          <a:xfrm>
            <a:off x="6120821" y="5218048"/>
            <a:ext cx="5427712" cy="646331"/>
          </a:xfrm>
          <a:prstGeom prst="rect">
            <a:avLst/>
          </a:prstGeom>
          <a:noFill/>
        </p:spPr>
        <p:txBody>
          <a:bodyPr wrap="square" rtlCol="0">
            <a:spAutoFit/>
          </a:bodyPr>
          <a:lstStyle/>
          <a:p>
            <a:r>
              <a:rPr lang="en-US" dirty="0">
                <a:solidFill>
                  <a:schemeClr val="bg1"/>
                </a:solidFill>
              </a:rPr>
              <a:t>Use data to make strategic decisions for upcoming matches.</a:t>
            </a:r>
            <a:endParaRPr lang="en-AU" dirty="0">
              <a:solidFill>
                <a:schemeClr val="bg1"/>
              </a:solidFill>
            </a:endParaRPr>
          </a:p>
        </p:txBody>
      </p:sp>
    </p:spTree>
    <p:extLst>
      <p:ext uri="{BB962C8B-B14F-4D97-AF65-F5344CB8AC3E}">
        <p14:creationId xmlns:p14="http://schemas.microsoft.com/office/powerpoint/2010/main" val="3399984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a:solidFill>
                  <a:schemeClr val="bg1"/>
                </a:solidFill>
              </a:rPr>
              <a:t>Conclusion</a:t>
            </a:r>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42" name="Group 41">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3" name="Freeform: Shape 32">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4" name="Freeform: Shape 33">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TextBox 2">
            <a:extLst>
              <a:ext uri="{FF2B5EF4-FFF2-40B4-BE49-F238E27FC236}">
                <a16:creationId xmlns:a16="http://schemas.microsoft.com/office/drawing/2014/main" id="{43B8D17E-F327-60A3-4B2A-6DDF6DACEC32}"/>
              </a:ext>
            </a:extLst>
          </p:cNvPr>
          <p:cNvSpPr txBox="1"/>
          <p:nvPr/>
        </p:nvSpPr>
        <p:spPr>
          <a:xfrm>
            <a:off x="5849258" y="1820369"/>
            <a:ext cx="5602784" cy="4351338"/>
          </a:xfrm>
          <a:prstGeom prst="rect">
            <a:avLst/>
          </a:prstGeom>
        </p:spPr>
        <p:txBody>
          <a:bodyPr vert="horz" lIns="91440" tIns="45720" rIns="91440" bIns="45720" rtlCol="0">
            <a:normAutofit/>
          </a:bodyPr>
          <a:lstStyle/>
          <a:p>
            <a:pPr>
              <a:lnSpc>
                <a:spcPct val="90000"/>
              </a:lnSpc>
              <a:spcAft>
                <a:spcPts val="600"/>
              </a:spcAft>
            </a:pPr>
            <a:r>
              <a:rPr lang="en-US" dirty="0">
                <a:solidFill>
                  <a:schemeClr val="bg1"/>
                </a:solidFill>
              </a:rPr>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Other suggestions to improve this analysis is to consider Injury Prevention and Scouting and Recruitment. This achieves reducing the number of injuries occurring and improve potential recruits based on performance and historical data. Thus, reducing the number of mistakes and human errors to provide better insights to make decision making more effective.</a:t>
            </a:r>
          </a:p>
        </p:txBody>
      </p:sp>
      <p:grpSp>
        <p:nvGrpSpPr>
          <p:cNvPr id="36"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7" name="Freeform: Shape 36">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175239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highlight>
                  <a:srgbClr val="FFFFFF"/>
                </a:highlight>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C602D8B3-4175-FDFD-BA29-D0E607FCF1CD}"/>
              </a:ext>
            </a:extLst>
          </p:cNvPr>
          <p:cNvSpPr txBox="1"/>
          <p:nvPr/>
        </p:nvSpPr>
        <p:spPr>
          <a:xfrm>
            <a:off x="228600" y="2473829"/>
            <a:ext cx="11658600" cy="2227145"/>
          </a:xfrm>
          <a:prstGeom prst="rect">
            <a:avLst/>
          </a:prstGeom>
          <a:noFill/>
        </p:spPr>
        <p:txBody>
          <a:bodyPr wrap="square" rtlCol="0">
            <a:spAutoFit/>
          </a:bodyPr>
          <a:lstStyle/>
          <a:p>
            <a:pPr defTabSz="996696">
              <a:spcAft>
                <a:spcPts val="600"/>
              </a:spcAft>
            </a:pPr>
            <a:r>
              <a:rPr lang="en-AU" sz="1962" kern="1200">
                <a:solidFill>
                  <a:schemeClr val="tx1"/>
                </a:solidFill>
                <a:highlight>
                  <a:srgbClr val="FFFFFF"/>
                </a:highlight>
                <a:latin typeface="system-ui"/>
                <a:ea typeface="+mn-ea"/>
                <a:cs typeface="+mn-cs"/>
              </a:rPr>
              <a:t>The goal for this project is to evaluate player performance evaluation,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a:p>
        </p:txBody>
      </p:sp>
      <p:sp>
        <p:nvSpPr>
          <p:cNvPr id="3" name="TextBox 2">
            <a:extLst>
              <a:ext uri="{FF2B5EF4-FFF2-40B4-BE49-F238E27FC236}">
                <a16:creationId xmlns:a16="http://schemas.microsoft.com/office/drawing/2014/main" id="{32D68237-7B59-872E-4934-65CF001D87C8}"/>
              </a:ext>
            </a:extLst>
          </p:cNvPr>
          <p:cNvSpPr txBox="1"/>
          <p:nvPr/>
        </p:nvSpPr>
        <p:spPr>
          <a:xfrm>
            <a:off x="4952833" y="709226"/>
            <a:ext cx="2210132" cy="776126"/>
          </a:xfrm>
          <a:prstGeom prst="rect">
            <a:avLst/>
          </a:prstGeom>
          <a:noFill/>
        </p:spPr>
        <p:txBody>
          <a:bodyPr wrap="none" rtlCol="0">
            <a:spAutoFit/>
          </a:bodyPr>
          <a:lstStyle/>
          <a:p>
            <a:pPr defTabSz="996696">
              <a:spcAft>
                <a:spcPts val="600"/>
              </a:spcAft>
            </a:pPr>
            <a:r>
              <a:rPr lang="en-AU" sz="4360" kern="1200" dirty="0">
                <a:solidFill>
                  <a:schemeClr val="tx1"/>
                </a:solidFill>
                <a:latin typeface="+mn-lt"/>
                <a:ea typeface="+mn-ea"/>
                <a:cs typeface="+mn-cs"/>
              </a:rPr>
              <a:t>Purpose</a:t>
            </a:r>
            <a:endParaRPr lang="en-AU" sz="4000" dirty="0"/>
          </a:p>
        </p:txBody>
      </p:sp>
    </p:spTree>
    <p:extLst>
      <p:ext uri="{BB962C8B-B14F-4D97-AF65-F5344CB8AC3E}">
        <p14:creationId xmlns:p14="http://schemas.microsoft.com/office/powerpoint/2010/main" val="3306329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pic>
        <p:nvPicPr>
          <p:cNvPr id="4" name="Picture 3" descr="A screenshot of a computer&#10;&#10;Description automatically generated">
            <a:extLst>
              <a:ext uri="{FF2B5EF4-FFF2-40B4-BE49-F238E27FC236}">
                <a16:creationId xmlns:a16="http://schemas.microsoft.com/office/drawing/2014/main" id="{08720D43-5D83-0643-530A-C58B4A2A0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2599" y="324147"/>
            <a:ext cx="7606949" cy="6257628"/>
          </a:xfrm>
          <a:prstGeom prst="rect">
            <a:avLst/>
          </a:prstGeom>
        </p:spPr>
      </p:pic>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spTree>
    <p:extLst>
      <p:ext uri="{BB962C8B-B14F-4D97-AF65-F5344CB8AC3E}">
        <p14:creationId xmlns:p14="http://schemas.microsoft.com/office/powerpoint/2010/main" val="22965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F236742B-F9B7-CEAD-DAC6-4C9290146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71" y="295275"/>
            <a:ext cx="7585103" cy="6381749"/>
          </a:xfrm>
          <a:prstGeom prst="rect">
            <a:avLst/>
          </a:prstGeom>
        </p:spPr>
      </p:pic>
      <p:grpSp>
        <p:nvGrpSpPr>
          <p:cNvPr id="12" name="Group 11">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3"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19549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Procedure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a:t>The procedure to start the analysis, I have use technologies such as Python one of the programming languages used to performing analysis. This enables me to use library packages, such as pandas, numpy, matplotlib.pyplot and seaborn to collect the data to perform data analysis on Player Performance. To achieve this, I have merged all of the eight datasets to include all the columns and data entries for each of the players information without any loss. </a:t>
            </a:r>
            <a:endParaRPr lang="en-US" sz="1500" dirty="0"/>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Procedure Part 2</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a:t>easily keep track on the players. After cleaning the data, we check the first 5 entries in our desired final data-frame with 808 rows and 52 columns. To ensure we can provide further exploration, apply feature engineering and visualisations.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892223"/>
            <a:ext cx="10917936" cy="2756777"/>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1279002"/>
            <a:ext cx="9763126" cy="355600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9826" y="1145652"/>
            <a:ext cx="2019755" cy="3689351"/>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3E6F87C-D8E3-439E-A691-67050AEC9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6200">
                <a:solidFill>
                  <a:srgbClr val="FFFFFF"/>
                </a:solidFill>
              </a:rPr>
              <a:t>Data Exploration and Analysis</a:t>
            </a:r>
          </a:p>
        </p:txBody>
      </p:sp>
      <p:sp>
        <p:nvSpPr>
          <p:cNvPr id="3" name="TextBox 2">
            <a:extLst>
              <a:ext uri="{FF2B5EF4-FFF2-40B4-BE49-F238E27FC236}">
                <a16:creationId xmlns:a16="http://schemas.microsoft.com/office/drawing/2014/main" id="{B15E18B0-E1B9-BFE0-2F66-B86FDB4B922C}"/>
              </a:ext>
            </a:extLst>
          </p:cNvPr>
          <p:cNvSpPr txBox="1"/>
          <p:nvPr/>
        </p:nvSpPr>
        <p:spPr>
          <a:xfrm>
            <a:off x="457200" y="5350213"/>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sp>
        <p:nvSpPr>
          <p:cNvPr id="2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cxnSp>
        <p:nvCxnSpPr>
          <p:cNvPr id="28" name="Straight Connector 2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13" name="Picture 12" descr="A number of numbers on a white background&#10;&#10;Description automatically generated">
            <a:extLst>
              <a:ext uri="{FF2B5EF4-FFF2-40B4-BE49-F238E27FC236}">
                <a16:creationId xmlns:a16="http://schemas.microsoft.com/office/drawing/2014/main" id="{1369397C-A5E3-B1F4-AC60-1C5EC0170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913" y="1645161"/>
            <a:ext cx="3944707" cy="1112257"/>
          </a:xfrm>
          <a:prstGeom prst="rect">
            <a:avLst/>
          </a:prstGeom>
        </p:spPr>
      </p:pic>
      <p:sp>
        <p:nvSpPr>
          <p:cNvPr id="30"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pic>
        <p:nvPicPr>
          <p:cNvPr id="17" name="Picture 16" descr="A number of numbers on a white background&#10;&#10;Description automatically generated">
            <a:extLst>
              <a:ext uri="{FF2B5EF4-FFF2-40B4-BE49-F238E27FC236}">
                <a16:creationId xmlns:a16="http://schemas.microsoft.com/office/drawing/2014/main" id="{7A9E4751-79A9-BDA7-1212-57CEA06DA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914" y="2853272"/>
            <a:ext cx="3944710" cy="1112257"/>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B06A4C3A-7DDD-5274-A17E-884120AC2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925" y="4061383"/>
            <a:ext cx="3944711" cy="1112257"/>
          </a:xfrm>
          <a:prstGeom prst="rect">
            <a:avLst/>
          </a:prstGeom>
        </p:spPr>
      </p:pic>
      <p:pic>
        <p:nvPicPr>
          <p:cNvPr id="15" name="Picture 14" descr="A number of numbers on a white background&#10;&#10;Description automatically generated">
            <a:extLst>
              <a:ext uri="{FF2B5EF4-FFF2-40B4-BE49-F238E27FC236}">
                <a16:creationId xmlns:a16="http://schemas.microsoft.com/office/drawing/2014/main" id="{0F7A6E11-A47F-446A-A2AC-3EE6AD34F2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6925" y="5269493"/>
            <a:ext cx="3944712" cy="1112257"/>
          </a:xfrm>
          <a:prstGeom prst="rect">
            <a:avLst/>
          </a:prstGeom>
        </p:spPr>
      </p:pic>
    </p:spTree>
    <p:extLst>
      <p:ext uri="{BB962C8B-B14F-4D97-AF65-F5344CB8AC3E}">
        <p14:creationId xmlns:p14="http://schemas.microsoft.com/office/powerpoint/2010/main" val="282640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F18CD455-3778-E757-EABA-1021DFDF5E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2" y="713542"/>
            <a:ext cx="5420481" cy="1543265"/>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7F8BF96F-8678-67A1-1594-980341F99F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612173"/>
            <a:ext cx="5420481" cy="1467055"/>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EAED9A2E-F557-93EB-7A38-65EF20EC6C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1747" y="2256807"/>
            <a:ext cx="5391902" cy="2166807"/>
          </a:xfrm>
          <a:prstGeom prst="rect">
            <a:avLst/>
          </a:prstGeom>
        </p:spPr>
      </p:pic>
      <p:pic>
        <p:nvPicPr>
          <p:cNvPr id="10" name="Picture 9" descr="A number of numbers and a few digits&#10;&#10;Description automatically generated with medium confidence">
            <a:extLst>
              <a:ext uri="{FF2B5EF4-FFF2-40B4-BE49-F238E27FC236}">
                <a16:creationId xmlns:a16="http://schemas.microsoft.com/office/drawing/2014/main" id="{8F5BD6AB-0C26-2F98-BD53-29CA800498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821" y="2434386"/>
            <a:ext cx="5391902" cy="1543265"/>
          </a:xfrm>
          <a:prstGeom prst="rect">
            <a:avLst/>
          </a:prstGeom>
        </p:spPr>
      </p:pic>
      <p:pic>
        <p:nvPicPr>
          <p:cNvPr id="12" name="Picture 11" descr="A screenshot of a computer screen">
            <a:extLst>
              <a:ext uri="{FF2B5EF4-FFF2-40B4-BE49-F238E27FC236}">
                <a16:creationId xmlns:a16="http://schemas.microsoft.com/office/drawing/2014/main" id="{A22759F7-9093-4A78-CCE0-A8870269E1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9242" y="4049755"/>
            <a:ext cx="5420481" cy="2094703"/>
          </a:xfrm>
          <a:prstGeom prst="rect">
            <a:avLst/>
          </a:prstGeom>
        </p:spPr>
      </p:pic>
    </p:spTree>
    <p:extLst>
      <p:ext uri="{BB962C8B-B14F-4D97-AF65-F5344CB8AC3E}">
        <p14:creationId xmlns:p14="http://schemas.microsoft.com/office/powerpoint/2010/main" val="510884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257</TotalTime>
  <Words>654</Words>
  <Application>Microsoft Office PowerPoint</Application>
  <PresentationFormat>Widescreen</PresentationFormat>
  <Paragraphs>35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system-ui</vt:lpstr>
      <vt:lpstr>Aptos</vt:lpstr>
      <vt:lpstr>Aptos Display</vt:lpstr>
      <vt:lpstr>Arial</vt:lpstr>
      <vt:lpstr>Calibri</vt:lpstr>
      <vt:lpstr>Office Theme</vt:lpstr>
      <vt:lpstr>AFL 2023 Player Performance </vt:lpstr>
      <vt:lpstr>PowerPoint Presentation</vt:lpstr>
      <vt:lpstr>PowerPoint Presentation</vt:lpstr>
      <vt:lpstr>PowerPoint Presentation</vt:lpstr>
      <vt:lpstr>Procedure </vt:lpstr>
      <vt:lpstr>Procedure Part 2</vt:lpstr>
      <vt:lpstr>PowerPoint Presentation</vt:lpstr>
      <vt:lpstr>Data Exploration and Analysis</vt:lpstr>
      <vt:lpstr>PowerPoint Presentation</vt:lpstr>
      <vt:lpstr>Correlation Matrix</vt:lpstr>
      <vt:lpstr>Histogram of the individual features </vt:lpstr>
      <vt:lpstr>PowerPoint Presentation</vt:lpstr>
      <vt:lpstr>PowerPoint Presentation</vt:lpstr>
      <vt:lpstr>Top 100 Player Contributions </vt:lpstr>
      <vt:lpstr>Bottom 100 Player Contributions </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67</cp:revision>
  <dcterms:created xsi:type="dcterms:W3CDTF">2024-06-10T04:14:38Z</dcterms:created>
  <dcterms:modified xsi:type="dcterms:W3CDTF">2024-06-10T08:32:21Z</dcterms:modified>
</cp:coreProperties>
</file>