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9" r:id="rId4"/>
    <p:sldId id="261" r:id="rId5"/>
    <p:sldId id="262" r:id="rId6"/>
    <p:sldId id="263" r:id="rId7"/>
    <p:sldId id="264" r:id="rId8"/>
    <p:sldId id="265" r:id="rId9"/>
    <p:sldId id="267" r:id="rId10"/>
    <p:sldId id="266" r:id="rId11"/>
    <p:sldId id="268" r:id="rId12"/>
    <p:sldId id="270" r:id="rId13"/>
    <p:sldId id="271" r:id="rId14"/>
    <p:sldId id="260" r:id="rId15"/>
    <p:sldId id="2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66" d="100"/>
          <a:sy n="66" d="100"/>
        </p:scale>
        <p:origin x="-264" y="8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3365C6-E1F6-41B1-8AA1-A2D2BC1E4B33}" type="datetimeFigureOut">
              <a:rPr lang="en-AU" smtClean="0"/>
              <a:t>3/04/2025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C0C63E-A91F-4B93-90A0-C6D6AC031BF1}" type="slidenum">
              <a:rPr lang="en-AU" smtClean="0"/>
              <a:t>‹#›</a:t>
            </a:fld>
            <a:endParaRPr lang="en-AU"/>
          </a:p>
        </p:txBody>
      </p:sp>
    </p:spTree>
    <p:extLst>
      <p:ext uri="{BB962C8B-B14F-4D97-AF65-F5344CB8AC3E}">
        <p14:creationId xmlns:p14="http://schemas.microsoft.com/office/powerpoint/2010/main" val="19403737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a:t>Generated by Copilot</a:t>
            </a:r>
            <a:br>
              <a:rPr lang="en-US"/>
            </a:br>
            <a:br>
              <a:rPr lang="en-US"/>
            </a:br>
            <a:r>
              <a:rPr lang="en-US"/>
              <a:t>To kick off our analysis, I've sourced the dataset from Kaggle, which is a reputable platform for data science resources. I'm utilizing Python, a powerful programming language favored for data analysis and predictive modeling. Key libraries such as Numpy and Pandas are instrumental for data manipulation, while Matplotlib is used for visualizations. Scikit-learn will facilitate our predictive modeling efforts, specifically focusing on forecasting mean temperatures based on the raw weather data from London. This approach not only allows us to clean and transform the data effectively but also sets the stage for robust predictive insights. </a:t>
            </a:r>
            <a:br>
              <a:rPr lang="en-US"/>
            </a:br>
            <a:r>
              <a:rPr lang="en-US"/>
              <a:t>______</a:t>
            </a:r>
          </a:p>
          <a:p>
            <a:br>
              <a:rPr lang="en-US"/>
            </a:br>
            <a:endParaRPr lang="en-AU"/>
          </a:p>
        </p:txBody>
      </p:sp>
      <p:sp>
        <p:nvSpPr>
          <p:cNvPr id="4" name="Slide Number Placeholder 3"/>
          <p:cNvSpPr>
            <a:spLocks noGrp="1"/>
          </p:cNvSpPr>
          <p:nvPr>
            <p:ph type="sldNum" sz="quarter" idx="5"/>
          </p:nvPr>
        </p:nvSpPr>
        <p:spPr/>
        <p:txBody>
          <a:bodyPr/>
          <a:lstStyle/>
          <a:p>
            <a:fld id="{33C0C63E-A91F-4B93-90A0-C6D6AC031BF1}" type="slidenum">
              <a:rPr lang="en-AU" smtClean="0"/>
              <a:t>3</a:t>
            </a:fld>
            <a:endParaRPr lang="en-AU"/>
          </a:p>
        </p:txBody>
      </p:sp>
    </p:spTree>
    <p:extLst>
      <p:ext uri="{BB962C8B-B14F-4D97-AF65-F5344CB8AC3E}">
        <p14:creationId xmlns:p14="http://schemas.microsoft.com/office/powerpoint/2010/main" val="2100324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In this slide, we will explore how weather patterns impact various aspects of our lives. Meteorologists play a critical role in analyzing data to make predictions about weather changes. Understanding these patterns is essential for agriculture, energy management, and preparing for climate change effects.</a:t>
            </a:r>
          </a:p>
        </p:txBody>
      </p:sp>
      <p:sp>
        <p:nvSpPr>
          <p:cNvPr id="4" name="Slide Number Placeholder 3"/>
          <p:cNvSpPr>
            <a:spLocks noGrp="1"/>
          </p:cNvSpPr>
          <p:nvPr>
            <p:ph type="sldNum" sz="quarter" idx="5"/>
          </p:nvPr>
        </p:nvSpPr>
        <p:spPr/>
        <p:txBody>
          <a:bodyPr/>
          <a:lstStyle/>
          <a:p>
            <a:fld id="{679D934C-AAF0-473A-8F45-BEACDCE6B18B}" type="slidenum">
              <a:rPr lang="en-AU" smtClean="0"/>
              <a:t>14</a:t>
            </a:fld>
            <a:endParaRPr lang="en-AU"/>
          </a:p>
        </p:txBody>
      </p:sp>
    </p:spTree>
    <p:extLst>
      <p:ext uri="{BB962C8B-B14F-4D97-AF65-F5344CB8AC3E}">
        <p14:creationId xmlns:p14="http://schemas.microsoft.com/office/powerpoint/2010/main" val="4211109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C7827-51D9-DC0D-FBCF-5D2132D5DB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630B1128-CEB7-07B1-3298-36D203FA017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0750E65C-FB0E-3D69-9705-08B0A6F4E081}"/>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C95FA946-D3CE-2E4D-A5D7-7E806142196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4577D8B-D365-18C7-0C0B-48A5674234AD}"/>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1790941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D36C7-2F3B-DC16-E7E1-E862615AF31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EAB8C159-DBC3-04C5-CE0C-2A4569EE6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B8A63DA-3867-C9BB-B397-58C855274358}"/>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39C79D0D-7F31-AEE6-05E9-338FB996C73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8EE6D83-E37C-9090-C8D3-7A4ADCADD087}"/>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3703206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3C96F7-34FA-7F65-8D03-E941C7BFB7A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4E3BBA37-771C-E377-B0AE-EAD435349A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77D3DF3B-10EE-B31B-F242-FEAA2F63E683}"/>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A91B3739-1BEE-BCC2-32C3-B89A3300BAB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D32A545-1842-FD7F-9AC8-394156F20A66}"/>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18292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F36E5-45FA-97C2-8C94-47632F57B83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2CEB68-CC55-D199-8A77-DA3AB0697E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0A16D6B2-2CF1-2E3E-E106-86346A706201}"/>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8E9FFC6A-3F85-23B5-D5D1-6167EE39F2D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785433B-4D67-47BC-128E-0BE0E1CD79EE}"/>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4290519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E1C53-7ED6-CA89-F7BE-D2245805B5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C1578966-B206-4704-7265-71898CF6348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60C0E8-E030-D347-A66F-1F35ED2A218E}"/>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B6BAE953-3ED9-1EA4-0461-175FF75774D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5F5B8FC-CD25-D79D-50BC-51E425D89FD5}"/>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192541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94FF-A5FC-EF9C-0266-C05DF126AEF6}"/>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924314-F644-C68D-5363-91BB122BFA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88EE3079-6162-A0A5-8477-A88C9A7B190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8F6F3087-C301-B11C-CD8C-B93F186B0AEF}"/>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6" name="Footer Placeholder 5">
            <a:extLst>
              <a:ext uri="{FF2B5EF4-FFF2-40B4-BE49-F238E27FC236}">
                <a16:creationId xmlns:a16="http://schemas.microsoft.com/office/drawing/2014/main" id="{986478DC-3B89-07D7-75BF-9654ADA0608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6773FE5-15AF-E4B4-8B86-617DF38F9C75}"/>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223546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97328-F369-CB94-C536-E490B04D23C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89554024-4271-0F75-F170-AACFADA4CD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CF154D-C80A-6B51-B507-0EF9ADFCAF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DE9006F7-2143-006C-E20F-A8E596F53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E91D7E-B547-8DF0-7D8B-81D21F64B4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E0662661-1873-7DDD-3D7C-83F4E7317B01}"/>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8" name="Footer Placeholder 7">
            <a:extLst>
              <a:ext uri="{FF2B5EF4-FFF2-40B4-BE49-F238E27FC236}">
                <a16:creationId xmlns:a16="http://schemas.microsoft.com/office/drawing/2014/main" id="{A48F669F-0591-51A5-187B-6ACA67B1112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010901DA-EA84-0CD8-8ED0-F7A4B527CE66}"/>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351940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322A-6444-25D4-170A-6FBBD99B425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6A040320-BFE5-7656-048C-08270F8A8BF0}"/>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4" name="Footer Placeholder 3">
            <a:extLst>
              <a:ext uri="{FF2B5EF4-FFF2-40B4-BE49-F238E27FC236}">
                <a16:creationId xmlns:a16="http://schemas.microsoft.com/office/drawing/2014/main" id="{6CF8C15E-0A41-EA12-B0A0-0083E897B67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E00574D-91FE-52CB-E67E-414379CF86E9}"/>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3767401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8030D-1306-DE09-771A-F9DA7E19F000}"/>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3" name="Footer Placeholder 2">
            <a:extLst>
              <a:ext uri="{FF2B5EF4-FFF2-40B4-BE49-F238E27FC236}">
                <a16:creationId xmlns:a16="http://schemas.microsoft.com/office/drawing/2014/main" id="{A8238CAF-062F-ABFB-654F-EED55F6AF51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AD196CC0-32DA-BDD2-BD8B-0CF308D946DE}"/>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415412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1AB0F-2229-61CD-41AD-B6DC9EB4DD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9E0D21-F68D-8813-FFFD-F94B0B644D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71A99002-5819-1A8A-CCBD-706F78D2B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854ADD-ED64-0CDF-A778-0FEF6E331E30}"/>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6" name="Footer Placeholder 5">
            <a:extLst>
              <a:ext uri="{FF2B5EF4-FFF2-40B4-BE49-F238E27FC236}">
                <a16:creationId xmlns:a16="http://schemas.microsoft.com/office/drawing/2014/main" id="{E854B005-B70F-A642-AA4A-E609A7873D2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E664EBE-945F-14BC-ADB3-220EC45D2681}"/>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3780249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FA9D8-30EA-720C-C2AB-3D762361F5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08467DCD-F696-D2A5-FE09-971AF15162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1BBE7BF7-9A56-32D4-598C-57A839ACF0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ED43BE-EA52-AA52-2D52-E93CB2591DE7}"/>
              </a:ext>
            </a:extLst>
          </p:cNvPr>
          <p:cNvSpPr>
            <a:spLocks noGrp="1"/>
          </p:cNvSpPr>
          <p:nvPr>
            <p:ph type="dt" sz="half" idx="10"/>
          </p:nvPr>
        </p:nvSpPr>
        <p:spPr/>
        <p:txBody>
          <a:bodyPr/>
          <a:lstStyle/>
          <a:p>
            <a:fld id="{F36651B7-84B4-42E8-AE56-40484BB31EDB}" type="datetimeFigureOut">
              <a:rPr lang="en-AU" smtClean="0"/>
              <a:t>3/04/2025</a:t>
            </a:fld>
            <a:endParaRPr lang="en-AU"/>
          </a:p>
        </p:txBody>
      </p:sp>
      <p:sp>
        <p:nvSpPr>
          <p:cNvPr id="6" name="Footer Placeholder 5">
            <a:extLst>
              <a:ext uri="{FF2B5EF4-FFF2-40B4-BE49-F238E27FC236}">
                <a16:creationId xmlns:a16="http://schemas.microsoft.com/office/drawing/2014/main" id="{FF99481F-FD9B-DF5D-AF63-19900601611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D77266C-6184-B133-2D73-44837FEE49A6}"/>
              </a:ext>
            </a:extLst>
          </p:cNvPr>
          <p:cNvSpPr>
            <a:spLocks noGrp="1"/>
          </p:cNvSpPr>
          <p:nvPr>
            <p:ph type="sldNum" sz="quarter" idx="12"/>
          </p:nvPr>
        </p:nvSpPr>
        <p:spPr/>
        <p:txBody>
          <a:bodyPr/>
          <a:lstStyle/>
          <a:p>
            <a:fld id="{AFEDEB02-347A-4F23-AA5B-76667FF267E0}" type="slidenum">
              <a:rPr lang="en-AU" smtClean="0"/>
              <a:t>‹#›</a:t>
            </a:fld>
            <a:endParaRPr lang="en-AU"/>
          </a:p>
        </p:txBody>
      </p:sp>
    </p:spTree>
    <p:extLst>
      <p:ext uri="{BB962C8B-B14F-4D97-AF65-F5344CB8AC3E}">
        <p14:creationId xmlns:p14="http://schemas.microsoft.com/office/powerpoint/2010/main" val="1569370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6CD746-2226-2D8C-1FA8-55F2297E96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2E7FF91-1FFC-D9B9-360E-90C8F23F77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DAFE822-56B9-DE1C-6079-396FF61062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6651B7-84B4-42E8-AE56-40484BB31EDB}" type="datetimeFigureOut">
              <a:rPr lang="en-AU" smtClean="0"/>
              <a:t>3/04/2025</a:t>
            </a:fld>
            <a:endParaRPr lang="en-AU"/>
          </a:p>
        </p:txBody>
      </p:sp>
      <p:sp>
        <p:nvSpPr>
          <p:cNvPr id="5" name="Footer Placeholder 4">
            <a:extLst>
              <a:ext uri="{FF2B5EF4-FFF2-40B4-BE49-F238E27FC236}">
                <a16:creationId xmlns:a16="http://schemas.microsoft.com/office/drawing/2014/main" id="{FD3B7CF4-854A-5C82-B3B2-1054676486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A9A7BED-C9DF-7FB3-7D34-F69CBF32C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EDEB02-347A-4F23-AA5B-76667FF267E0}" type="slidenum">
              <a:rPr lang="en-AU" smtClean="0"/>
              <a:t>‹#›</a:t>
            </a:fld>
            <a:endParaRPr lang="en-AU"/>
          </a:p>
        </p:txBody>
      </p:sp>
    </p:spTree>
    <p:extLst>
      <p:ext uri="{BB962C8B-B14F-4D97-AF65-F5344CB8AC3E}">
        <p14:creationId xmlns:p14="http://schemas.microsoft.com/office/powerpoint/2010/main" val="26647886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emmanuelfwerr/london-weather-data" TargetMode="Externa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hyperlink" Target="https://www.projectpro.io/recipes/drop-out-highly-correlated-features-in-python#:~:text=To%20remove%20highly%20correlated%20features%2C%20you%20can%20use%20techniques%20like,drop()%20function%20in%20panda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D4677D2-D5AC-4CF9-9EED-2B89D0A1C2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6D54F7E-825A-4BBA-815F-35CCA8B97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wer Bridge with a boat in the water&#10;&#10;AI-generated content may be incorrect.">
            <a:extLst>
              <a:ext uri="{FF2B5EF4-FFF2-40B4-BE49-F238E27FC236}">
                <a16:creationId xmlns:a16="http://schemas.microsoft.com/office/drawing/2014/main" id="{F33DD1E0-39CA-59FF-4E75-CA01A84733E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12191999" cy="6858000"/>
          </a:xfrm>
          <a:custGeom>
            <a:avLst/>
            <a:gdLst/>
            <a:ahLst/>
            <a:cxnLst/>
            <a:rect l="l" t="t" r="r" b="b"/>
            <a:pathLst>
              <a:path w="12191999" h="6842601">
                <a:moveTo>
                  <a:pt x="0" y="0"/>
                </a:moveTo>
                <a:lnTo>
                  <a:pt x="12191999" y="0"/>
                </a:lnTo>
                <a:lnTo>
                  <a:pt x="12191999" y="6842601"/>
                </a:lnTo>
                <a:lnTo>
                  <a:pt x="10316981" y="6842601"/>
                </a:lnTo>
                <a:cubicBezTo>
                  <a:pt x="10312796" y="6835189"/>
                  <a:pt x="10163183" y="6730124"/>
                  <a:pt x="10158998" y="6722712"/>
                </a:cubicBezTo>
                <a:cubicBezTo>
                  <a:pt x="10120278" y="6678190"/>
                  <a:pt x="10156462" y="6716223"/>
                  <a:pt x="10090349" y="6671420"/>
                </a:cubicBezTo>
                <a:cubicBezTo>
                  <a:pt x="10043032" y="6655694"/>
                  <a:pt x="9995855" y="6551879"/>
                  <a:pt x="9955425" y="6498018"/>
                </a:cubicBezTo>
                <a:cubicBezTo>
                  <a:pt x="9939618" y="6480021"/>
                  <a:pt x="9915110" y="6461677"/>
                  <a:pt x="9891265" y="6454528"/>
                </a:cubicBezTo>
                <a:cubicBezTo>
                  <a:pt x="9868239" y="6464957"/>
                  <a:pt x="9865423" y="6431640"/>
                  <a:pt x="9848227" y="6426063"/>
                </a:cubicBezTo>
                <a:cubicBezTo>
                  <a:pt x="9838059" y="6433162"/>
                  <a:pt x="9815047" y="6410348"/>
                  <a:pt x="9812354" y="6399604"/>
                </a:cubicBezTo>
                <a:cubicBezTo>
                  <a:pt x="9825285" y="6377997"/>
                  <a:pt x="9725923" y="6372757"/>
                  <a:pt x="9725915" y="6356381"/>
                </a:cubicBezTo>
                <a:cubicBezTo>
                  <a:pt x="9696279" y="6348066"/>
                  <a:pt x="9591199" y="6354143"/>
                  <a:pt x="9575033" y="6325258"/>
                </a:cubicBezTo>
                <a:cubicBezTo>
                  <a:pt x="9516434" y="6303128"/>
                  <a:pt x="9441613" y="6276805"/>
                  <a:pt x="9415626" y="6271777"/>
                </a:cubicBezTo>
                <a:cubicBezTo>
                  <a:pt x="9378293" y="6313495"/>
                  <a:pt x="9281935" y="6171365"/>
                  <a:pt x="9171493" y="6150430"/>
                </a:cubicBezTo>
                <a:cubicBezTo>
                  <a:pt x="9155426" y="6152396"/>
                  <a:pt x="9147439" y="6151015"/>
                  <a:pt x="9146018" y="6139864"/>
                </a:cubicBezTo>
                <a:cubicBezTo>
                  <a:pt x="9112029" y="6132441"/>
                  <a:pt x="9087339" y="6101138"/>
                  <a:pt x="9059635" y="6109957"/>
                </a:cubicBezTo>
                <a:cubicBezTo>
                  <a:pt x="9024424" y="6092144"/>
                  <a:pt x="9043048" y="6078417"/>
                  <a:pt x="9010911" y="6064789"/>
                </a:cubicBezTo>
                <a:lnTo>
                  <a:pt x="8866811" y="6028191"/>
                </a:lnTo>
                <a:cubicBezTo>
                  <a:pt x="8846465" y="6021172"/>
                  <a:pt x="8825221" y="6000527"/>
                  <a:pt x="8804584" y="5994237"/>
                </a:cubicBezTo>
                <a:lnTo>
                  <a:pt x="8783071" y="5990448"/>
                </a:lnTo>
                <a:lnTo>
                  <a:pt x="8770456" y="5978060"/>
                </a:lnTo>
                <a:cubicBezTo>
                  <a:pt x="8764772" y="5975259"/>
                  <a:pt x="8757695" y="5974720"/>
                  <a:pt x="8748297" y="5978070"/>
                </a:cubicBezTo>
                <a:cubicBezTo>
                  <a:pt x="8730344" y="5973495"/>
                  <a:pt x="8679808" y="5955894"/>
                  <a:pt x="8662742" y="5950603"/>
                </a:cubicBezTo>
                <a:lnTo>
                  <a:pt x="8645902" y="5946326"/>
                </a:lnTo>
                <a:lnTo>
                  <a:pt x="8638176" y="5938358"/>
                </a:lnTo>
                <a:cubicBezTo>
                  <a:pt x="8625897" y="5932642"/>
                  <a:pt x="8594811" y="5922073"/>
                  <a:pt x="8572224" y="5912032"/>
                </a:cubicBezTo>
                <a:cubicBezTo>
                  <a:pt x="8553809" y="5897782"/>
                  <a:pt x="8529845" y="5886100"/>
                  <a:pt x="8502655" y="5878114"/>
                </a:cubicBezTo>
                <a:cubicBezTo>
                  <a:pt x="8496990" y="5883034"/>
                  <a:pt x="8489611" y="5872566"/>
                  <a:pt x="8485159" y="5869819"/>
                </a:cubicBezTo>
                <a:cubicBezTo>
                  <a:pt x="8483457" y="5873482"/>
                  <a:pt x="8471232" y="5872664"/>
                  <a:pt x="8468539" y="5868711"/>
                </a:cubicBezTo>
                <a:cubicBezTo>
                  <a:pt x="8389167" y="5836352"/>
                  <a:pt x="8421742" y="5881497"/>
                  <a:pt x="8379810" y="5849376"/>
                </a:cubicBezTo>
                <a:cubicBezTo>
                  <a:pt x="8371729" y="5846373"/>
                  <a:pt x="8364483" y="5846766"/>
                  <a:pt x="8357758" y="5848601"/>
                </a:cubicBezTo>
                <a:lnTo>
                  <a:pt x="8315264" y="5836192"/>
                </a:lnTo>
                <a:cubicBezTo>
                  <a:pt x="8299077" y="5829531"/>
                  <a:pt x="8281671" y="5824011"/>
                  <a:pt x="8263455" y="5819793"/>
                </a:cubicBezTo>
                <a:cubicBezTo>
                  <a:pt x="8257386" y="5826849"/>
                  <a:pt x="8245582" y="5813448"/>
                  <a:pt x="8239287" y="5810141"/>
                </a:cubicBezTo>
                <a:cubicBezTo>
                  <a:pt x="8237965" y="5815186"/>
                  <a:pt x="8222226" y="5815108"/>
                  <a:pt x="8217888" y="5810039"/>
                </a:cubicBezTo>
                <a:cubicBezTo>
                  <a:pt x="8109447" y="5773303"/>
                  <a:pt x="8161302" y="5831037"/>
                  <a:pt x="8100547" y="5791517"/>
                </a:cubicBezTo>
                <a:cubicBezTo>
                  <a:pt x="8089574" y="5788167"/>
                  <a:pt x="8080448" y="5789295"/>
                  <a:pt x="8072316" y="5792309"/>
                </a:cubicBezTo>
                <a:lnTo>
                  <a:pt x="8056967" y="5800648"/>
                </a:lnTo>
                <a:lnTo>
                  <a:pt x="8047885" y="5795270"/>
                </a:lnTo>
                <a:cubicBezTo>
                  <a:pt x="8010204" y="5788738"/>
                  <a:pt x="7996426" y="5797608"/>
                  <a:pt x="7977128" y="5783189"/>
                </a:cubicBezTo>
                <a:cubicBezTo>
                  <a:pt x="7943466" y="5775577"/>
                  <a:pt x="7904823" y="5770953"/>
                  <a:pt x="7874392" y="5763715"/>
                </a:cubicBezTo>
                <a:cubicBezTo>
                  <a:pt x="7860337" y="5743777"/>
                  <a:pt x="7817541" y="5748989"/>
                  <a:pt x="7794543" y="5739759"/>
                </a:cubicBezTo>
                <a:cubicBezTo>
                  <a:pt x="7784688" y="5731467"/>
                  <a:pt x="7776709" y="5729004"/>
                  <a:pt x="7763762" y="5734031"/>
                </a:cubicBezTo>
                <a:cubicBezTo>
                  <a:pt x="7718781" y="5694154"/>
                  <a:pt x="7732231" y="5727368"/>
                  <a:pt x="7685889" y="5707234"/>
                </a:cubicBezTo>
                <a:cubicBezTo>
                  <a:pt x="7646521" y="5687607"/>
                  <a:pt x="7600389" y="5671470"/>
                  <a:pt x="7566744" y="5634586"/>
                </a:cubicBezTo>
                <a:cubicBezTo>
                  <a:pt x="7561306" y="5624813"/>
                  <a:pt x="7543589" y="5618525"/>
                  <a:pt x="7527170" y="5620542"/>
                </a:cubicBezTo>
                <a:cubicBezTo>
                  <a:pt x="7524343" y="5620889"/>
                  <a:pt x="7521664" y="5621475"/>
                  <a:pt x="7519214" y="5622280"/>
                </a:cubicBezTo>
                <a:cubicBezTo>
                  <a:pt x="7500062" y="5596964"/>
                  <a:pt x="7480476" y="5604337"/>
                  <a:pt x="7473157" y="5588143"/>
                </a:cubicBezTo>
                <a:cubicBezTo>
                  <a:pt x="7433415" y="5574859"/>
                  <a:pt x="7395118" y="5582388"/>
                  <a:pt x="7388000" y="5568063"/>
                </a:cubicBezTo>
                <a:cubicBezTo>
                  <a:pt x="7366403" y="5564920"/>
                  <a:pt x="7332262" y="5573848"/>
                  <a:pt x="7320876" y="5557698"/>
                </a:cubicBezTo>
                <a:cubicBezTo>
                  <a:pt x="7314891" y="5568111"/>
                  <a:pt x="7299319" y="5544964"/>
                  <a:pt x="7284480" y="5549820"/>
                </a:cubicBezTo>
                <a:cubicBezTo>
                  <a:pt x="7273570" y="5554430"/>
                  <a:pt x="7266301" y="5548483"/>
                  <a:pt x="7256619" y="5546379"/>
                </a:cubicBezTo>
                <a:cubicBezTo>
                  <a:pt x="7242503" y="5549088"/>
                  <a:pt x="7202543" y="5533379"/>
                  <a:pt x="7193112" y="5525289"/>
                </a:cubicBezTo>
                <a:cubicBezTo>
                  <a:pt x="7172259" y="5499151"/>
                  <a:pt x="7108617" y="5505485"/>
                  <a:pt x="7090943" y="5485177"/>
                </a:cubicBezTo>
                <a:cubicBezTo>
                  <a:pt x="7083637" y="5481419"/>
                  <a:pt x="7076140" y="5479148"/>
                  <a:pt x="7068566" y="5477809"/>
                </a:cubicBezTo>
                <a:lnTo>
                  <a:pt x="7023035" y="5476595"/>
                </a:lnTo>
                <a:lnTo>
                  <a:pt x="7001197" y="5476163"/>
                </a:lnTo>
                <a:cubicBezTo>
                  <a:pt x="7016126" y="5454256"/>
                  <a:pt x="6943549" y="5466815"/>
                  <a:pt x="6967472" y="5451057"/>
                </a:cubicBezTo>
                <a:cubicBezTo>
                  <a:pt x="6931240" y="5443544"/>
                  <a:pt x="6920843" y="5429649"/>
                  <a:pt x="6883334" y="5418880"/>
                </a:cubicBezTo>
                <a:lnTo>
                  <a:pt x="6742417" y="5386446"/>
                </a:lnTo>
                <a:cubicBezTo>
                  <a:pt x="6690532" y="5366095"/>
                  <a:pt x="6665174" y="5364632"/>
                  <a:pt x="6618315" y="5353085"/>
                </a:cubicBezTo>
                <a:cubicBezTo>
                  <a:pt x="6581698" y="5304210"/>
                  <a:pt x="6547395" y="5315779"/>
                  <a:pt x="6521050" y="5283194"/>
                </a:cubicBezTo>
                <a:cubicBezTo>
                  <a:pt x="6469114" y="5268862"/>
                  <a:pt x="6472597" y="5253957"/>
                  <a:pt x="6414460" y="5253832"/>
                </a:cubicBezTo>
                <a:lnTo>
                  <a:pt x="6362535" y="5220502"/>
                </a:lnTo>
                <a:cubicBezTo>
                  <a:pt x="6350866" y="5213881"/>
                  <a:pt x="6347641" y="5215777"/>
                  <a:pt x="6344443" y="5214103"/>
                </a:cubicBezTo>
                <a:lnTo>
                  <a:pt x="6343344" y="5210454"/>
                </a:lnTo>
                <a:lnTo>
                  <a:pt x="6333344" y="5205307"/>
                </a:lnTo>
                <a:lnTo>
                  <a:pt x="6315602" y="5193288"/>
                </a:lnTo>
                <a:lnTo>
                  <a:pt x="6310442" y="5192802"/>
                </a:lnTo>
                <a:lnTo>
                  <a:pt x="6280815" y="5177420"/>
                </a:lnTo>
                <a:lnTo>
                  <a:pt x="6279533" y="5178045"/>
                </a:lnTo>
                <a:cubicBezTo>
                  <a:pt x="6275980" y="5179097"/>
                  <a:pt x="6272084" y="5179212"/>
                  <a:pt x="6267362" y="5177370"/>
                </a:cubicBezTo>
                <a:cubicBezTo>
                  <a:pt x="6261796" y="5192470"/>
                  <a:pt x="6259530" y="5180933"/>
                  <a:pt x="6246095" y="5174167"/>
                </a:cubicBezTo>
                <a:lnTo>
                  <a:pt x="6155252" y="5161201"/>
                </a:lnTo>
                <a:lnTo>
                  <a:pt x="6148525" y="5158442"/>
                </a:lnTo>
                <a:lnTo>
                  <a:pt x="6148187" y="5158573"/>
                </a:lnTo>
                <a:cubicBezTo>
                  <a:pt x="6146292" y="5158370"/>
                  <a:pt x="6143916" y="5157611"/>
                  <a:pt x="6140686" y="5156032"/>
                </a:cubicBezTo>
                <a:lnTo>
                  <a:pt x="6136260" y="5153413"/>
                </a:lnTo>
                <a:lnTo>
                  <a:pt x="6123208" y="5148061"/>
                </a:lnTo>
                <a:lnTo>
                  <a:pt x="6117367" y="5147451"/>
                </a:lnTo>
                <a:lnTo>
                  <a:pt x="5957305" y="5146062"/>
                </a:lnTo>
                <a:cubicBezTo>
                  <a:pt x="5920540" y="5140405"/>
                  <a:pt x="5887096" y="5142015"/>
                  <a:pt x="5857259" y="5132052"/>
                </a:cubicBezTo>
                <a:cubicBezTo>
                  <a:pt x="5843335" y="5135303"/>
                  <a:pt x="5830921" y="5135493"/>
                  <a:pt x="5821375" y="5125606"/>
                </a:cubicBezTo>
                <a:cubicBezTo>
                  <a:pt x="5786501" y="5122615"/>
                  <a:pt x="5775399" y="5132648"/>
                  <a:pt x="5755916" y="5120171"/>
                </a:cubicBezTo>
                <a:cubicBezTo>
                  <a:pt x="5732132" y="5135438"/>
                  <a:pt x="5732735" y="5128211"/>
                  <a:pt x="5725007" y="5121437"/>
                </a:cubicBezTo>
                <a:lnTo>
                  <a:pt x="5723810" y="5120848"/>
                </a:lnTo>
                <a:lnTo>
                  <a:pt x="5720531" y="5123048"/>
                </a:lnTo>
                <a:lnTo>
                  <a:pt x="5714794" y="5123371"/>
                </a:lnTo>
                <a:lnTo>
                  <a:pt x="5700141" y="5120131"/>
                </a:lnTo>
                <a:lnTo>
                  <a:pt x="5694799" y="5118234"/>
                </a:lnTo>
                <a:cubicBezTo>
                  <a:pt x="5691058" y="5117179"/>
                  <a:pt x="5688491" y="5116804"/>
                  <a:pt x="5686627" y="5116903"/>
                </a:cubicBezTo>
                <a:lnTo>
                  <a:pt x="5686371" y="5117086"/>
                </a:lnTo>
                <a:lnTo>
                  <a:pt x="5678818" y="5115416"/>
                </a:lnTo>
                <a:cubicBezTo>
                  <a:pt x="5666199" y="5112102"/>
                  <a:pt x="5654035" y="5108410"/>
                  <a:pt x="5642547" y="5104511"/>
                </a:cubicBezTo>
                <a:cubicBezTo>
                  <a:pt x="5629444" y="5114945"/>
                  <a:pt x="5588783" y="5093343"/>
                  <a:pt x="5587979" y="5116963"/>
                </a:cubicBezTo>
                <a:cubicBezTo>
                  <a:pt x="5572317" y="5112380"/>
                  <a:pt x="5564904" y="5101292"/>
                  <a:pt x="5566635" y="5117158"/>
                </a:cubicBezTo>
                <a:cubicBezTo>
                  <a:pt x="5561375" y="5116079"/>
                  <a:pt x="5557787" y="5116811"/>
                  <a:pt x="5554952" y="5118417"/>
                </a:cubicBezTo>
                <a:lnTo>
                  <a:pt x="5554039" y="5119241"/>
                </a:lnTo>
                <a:lnTo>
                  <a:pt x="5514253" y="5109018"/>
                </a:lnTo>
                <a:lnTo>
                  <a:pt x="5492156" y="5099904"/>
                </a:lnTo>
                <a:lnTo>
                  <a:pt x="5480446" y="5096385"/>
                </a:lnTo>
                <a:lnTo>
                  <a:pt x="5477744" y="5092939"/>
                </a:lnTo>
                <a:cubicBezTo>
                  <a:pt x="5474490" y="5090581"/>
                  <a:pt x="5469391" y="5088951"/>
                  <a:pt x="5460150" y="5088988"/>
                </a:cubicBezTo>
                <a:lnTo>
                  <a:pt x="5457901" y="5089459"/>
                </a:lnTo>
                <a:lnTo>
                  <a:pt x="5444243" y="5082761"/>
                </a:lnTo>
                <a:cubicBezTo>
                  <a:pt x="5439993" y="5080007"/>
                  <a:pt x="5436418" y="5076805"/>
                  <a:pt x="5433825" y="5072992"/>
                </a:cubicBezTo>
                <a:cubicBezTo>
                  <a:pt x="5379442" y="5082090"/>
                  <a:pt x="5336110" y="5058382"/>
                  <a:pt x="5280996" y="5052402"/>
                </a:cubicBezTo>
                <a:cubicBezTo>
                  <a:pt x="5250806" y="5043777"/>
                  <a:pt x="5168599" y="5048109"/>
                  <a:pt x="5161582" y="5019668"/>
                </a:cubicBezTo>
                <a:cubicBezTo>
                  <a:pt x="5121870" y="5011383"/>
                  <a:pt x="5095637" y="5009222"/>
                  <a:pt x="5042717" y="5002692"/>
                </a:cubicBezTo>
                <a:cubicBezTo>
                  <a:pt x="4991136" y="4972487"/>
                  <a:pt x="4902282" y="4979360"/>
                  <a:pt x="4840514" y="4959306"/>
                </a:cubicBezTo>
                <a:cubicBezTo>
                  <a:pt x="4799904" y="4976415"/>
                  <a:pt x="4824087" y="4958371"/>
                  <a:pt x="4786778" y="4956661"/>
                </a:cubicBezTo>
                <a:cubicBezTo>
                  <a:pt x="4801901" y="4937231"/>
                  <a:pt x="4739845" y="4961208"/>
                  <a:pt x="4743741" y="4937104"/>
                </a:cubicBezTo>
                <a:cubicBezTo>
                  <a:pt x="4736829" y="4937557"/>
                  <a:pt x="4730010" y="4938753"/>
                  <a:pt x="4723136" y="4940138"/>
                </a:cubicBezTo>
                <a:lnTo>
                  <a:pt x="4719535" y="4940850"/>
                </a:lnTo>
                <a:lnTo>
                  <a:pt x="4706143" y="4939586"/>
                </a:lnTo>
                <a:lnTo>
                  <a:pt x="4701098" y="4944372"/>
                </a:lnTo>
                <a:lnTo>
                  <a:pt x="4680034" y="4946157"/>
                </a:lnTo>
                <a:cubicBezTo>
                  <a:pt x="4672339" y="4946029"/>
                  <a:pt x="4664292" y="4944964"/>
                  <a:pt x="4655740" y="4942396"/>
                </a:cubicBezTo>
                <a:cubicBezTo>
                  <a:pt x="4636359" y="4929384"/>
                  <a:pt x="4599700" y="4935346"/>
                  <a:pt x="4569298" y="4929596"/>
                </a:cubicBezTo>
                <a:lnTo>
                  <a:pt x="4555977" y="4924356"/>
                </a:lnTo>
                <a:lnTo>
                  <a:pt x="4508949" y="4921648"/>
                </a:lnTo>
                <a:cubicBezTo>
                  <a:pt x="4495668" y="4920437"/>
                  <a:pt x="4482007" y="4918694"/>
                  <a:pt x="4467838" y="4915993"/>
                </a:cubicBezTo>
                <a:lnTo>
                  <a:pt x="4441948" y="4909300"/>
                </a:lnTo>
                <a:lnTo>
                  <a:pt x="4394719" y="4901820"/>
                </a:lnTo>
                <a:lnTo>
                  <a:pt x="4356810" y="4905146"/>
                </a:lnTo>
                <a:lnTo>
                  <a:pt x="4222144" y="4909117"/>
                </a:lnTo>
                <a:cubicBezTo>
                  <a:pt x="4202488" y="4913903"/>
                  <a:pt x="4184742" y="4933491"/>
                  <a:pt x="4160481" y="4923474"/>
                </a:cubicBezTo>
                <a:cubicBezTo>
                  <a:pt x="4165854" y="4934564"/>
                  <a:pt x="4131661" y="4919946"/>
                  <a:pt x="4124879" y="4929303"/>
                </a:cubicBezTo>
                <a:cubicBezTo>
                  <a:pt x="4120895" y="4937086"/>
                  <a:pt x="4109593" y="4934464"/>
                  <a:pt x="4100114" y="4936007"/>
                </a:cubicBezTo>
                <a:cubicBezTo>
                  <a:pt x="4091835" y="4943256"/>
                  <a:pt x="4045978" y="4943549"/>
                  <a:pt x="4030957" y="4939826"/>
                </a:cubicBezTo>
                <a:cubicBezTo>
                  <a:pt x="3989825" y="4924453"/>
                  <a:pt x="3946860" y="4952050"/>
                  <a:pt x="3913764" y="4940618"/>
                </a:cubicBezTo>
                <a:cubicBezTo>
                  <a:pt x="3904534" y="4939906"/>
                  <a:pt x="3896577" y="4940543"/>
                  <a:pt x="3889457" y="4942017"/>
                </a:cubicBezTo>
                <a:lnTo>
                  <a:pt x="3871115" y="4948115"/>
                </a:lnTo>
                <a:lnTo>
                  <a:pt x="3869086" y="4953796"/>
                </a:lnTo>
                <a:lnTo>
                  <a:pt x="3856124" y="4955351"/>
                </a:lnTo>
                <a:lnTo>
                  <a:pt x="3835967" y="4964002"/>
                </a:lnTo>
                <a:cubicBezTo>
                  <a:pt x="3826465" y="4939857"/>
                  <a:pt x="3782586" y="4975947"/>
                  <a:pt x="3785910" y="4953998"/>
                </a:cubicBezTo>
                <a:cubicBezTo>
                  <a:pt x="3750785" y="4960085"/>
                  <a:pt x="3699033" y="4941571"/>
                  <a:pt x="3671085" y="4966563"/>
                </a:cubicBezTo>
                <a:cubicBezTo>
                  <a:pt x="3621255" y="4971431"/>
                  <a:pt x="3562637" y="4982991"/>
                  <a:pt x="3486928" y="4983204"/>
                </a:cubicBezTo>
                <a:cubicBezTo>
                  <a:pt x="3446030" y="4983424"/>
                  <a:pt x="3343460" y="4965124"/>
                  <a:pt x="3280956" y="4963864"/>
                </a:cubicBezTo>
                <a:cubicBezTo>
                  <a:pt x="3227193" y="4969510"/>
                  <a:pt x="3256481" y="4962609"/>
                  <a:pt x="3211563" y="4982704"/>
                </a:cubicBezTo>
                <a:cubicBezTo>
                  <a:pt x="3207119" y="4979549"/>
                  <a:pt x="3170070" y="4977192"/>
                  <a:pt x="3164681" y="4975408"/>
                </a:cubicBezTo>
                <a:lnTo>
                  <a:pt x="3127171" y="4968229"/>
                </a:lnTo>
                <a:lnTo>
                  <a:pt x="3096889" y="4965619"/>
                </a:lnTo>
                <a:cubicBezTo>
                  <a:pt x="3088441" y="4967572"/>
                  <a:pt x="3082883" y="4967054"/>
                  <a:pt x="3078620" y="4965444"/>
                </a:cubicBezTo>
                <a:lnTo>
                  <a:pt x="3074275" y="4962670"/>
                </a:lnTo>
                <a:lnTo>
                  <a:pt x="3036436" y="4957455"/>
                </a:lnTo>
                <a:lnTo>
                  <a:pt x="3031995" y="4958829"/>
                </a:lnTo>
                <a:lnTo>
                  <a:pt x="2994028" y="4956800"/>
                </a:lnTo>
                <a:cubicBezTo>
                  <a:pt x="2992299" y="4958944"/>
                  <a:pt x="2989407" y="4960397"/>
                  <a:pt x="2984001" y="4960444"/>
                </a:cubicBezTo>
                <a:cubicBezTo>
                  <a:pt x="2994191" y="4975446"/>
                  <a:pt x="2981386" y="4966249"/>
                  <a:pt x="2964542" y="4965062"/>
                </a:cubicBezTo>
                <a:cubicBezTo>
                  <a:pt x="2976613" y="4988096"/>
                  <a:pt x="2927627" y="4975618"/>
                  <a:pt x="2921274" y="4988440"/>
                </a:cubicBezTo>
                <a:cubicBezTo>
                  <a:pt x="2908629" y="4987050"/>
                  <a:pt x="2895476" y="4985998"/>
                  <a:pt x="2882111" y="4985411"/>
                </a:cubicBezTo>
                <a:lnTo>
                  <a:pt x="2874282" y="4985361"/>
                </a:lnTo>
                <a:cubicBezTo>
                  <a:pt x="2874237" y="4985437"/>
                  <a:pt x="2874193" y="4985514"/>
                  <a:pt x="2874147" y="4985591"/>
                </a:cubicBezTo>
                <a:cubicBezTo>
                  <a:pt x="2872492" y="4986074"/>
                  <a:pt x="2869935" y="4986243"/>
                  <a:pt x="2865932" y="4985999"/>
                </a:cubicBezTo>
                <a:lnTo>
                  <a:pt x="2860008" y="4985269"/>
                </a:lnTo>
                <a:lnTo>
                  <a:pt x="2844819" y="4985172"/>
                </a:lnTo>
                <a:lnTo>
                  <a:pt x="2839735" y="4986676"/>
                </a:lnTo>
                <a:lnTo>
                  <a:pt x="2837922" y="4989488"/>
                </a:lnTo>
                <a:lnTo>
                  <a:pt x="2836507" y="4989165"/>
                </a:lnTo>
                <a:cubicBezTo>
                  <a:pt x="2825749" y="4984209"/>
                  <a:pt x="2822382" y="4977089"/>
                  <a:pt x="2808859" y="4996804"/>
                </a:cubicBezTo>
                <a:cubicBezTo>
                  <a:pt x="2784233" y="4988767"/>
                  <a:pt x="2779499" y="5000786"/>
                  <a:pt x="2745907" y="5005126"/>
                </a:cubicBezTo>
                <a:cubicBezTo>
                  <a:pt x="2731796" y="4997536"/>
                  <a:pt x="2720518" y="5000295"/>
                  <a:pt x="2709519" y="5006333"/>
                </a:cubicBezTo>
                <a:cubicBezTo>
                  <a:pt x="2676766" y="5002878"/>
                  <a:pt x="2646981" y="5011377"/>
                  <a:pt x="2610212" y="5013529"/>
                </a:cubicBezTo>
                <a:cubicBezTo>
                  <a:pt x="2570359" y="5003730"/>
                  <a:pt x="2550109" y="5021491"/>
                  <a:pt x="2510814" y="5023713"/>
                </a:cubicBezTo>
                <a:cubicBezTo>
                  <a:pt x="2476639" y="5006722"/>
                  <a:pt x="2482834" y="5038639"/>
                  <a:pt x="2462736" y="5045398"/>
                </a:cubicBezTo>
                <a:lnTo>
                  <a:pt x="2457050" y="5046022"/>
                </a:lnTo>
                <a:lnTo>
                  <a:pt x="2442184" y="5043549"/>
                </a:lnTo>
                <a:lnTo>
                  <a:pt x="2436703" y="5041929"/>
                </a:lnTo>
                <a:cubicBezTo>
                  <a:pt x="2432888" y="5041072"/>
                  <a:pt x="2430299" y="5040830"/>
                  <a:pt x="2428451" y="5041027"/>
                </a:cubicBezTo>
                <a:lnTo>
                  <a:pt x="2420551" y="5039949"/>
                </a:lnTo>
                <a:cubicBezTo>
                  <a:pt x="2407700" y="5037296"/>
                  <a:pt x="2395274" y="5034239"/>
                  <a:pt x="2383501" y="5030941"/>
                </a:cubicBezTo>
                <a:cubicBezTo>
                  <a:pt x="2362992" y="5032521"/>
                  <a:pt x="2317884" y="5047662"/>
                  <a:pt x="2297493" y="5049431"/>
                </a:cubicBezTo>
                <a:lnTo>
                  <a:pt x="2261156" y="5041558"/>
                </a:lnTo>
                <a:lnTo>
                  <a:pt x="2200581" y="5024964"/>
                </a:lnTo>
                <a:lnTo>
                  <a:pt x="2198380" y="5025550"/>
                </a:lnTo>
                <a:lnTo>
                  <a:pt x="2116066" y="5019568"/>
                </a:lnTo>
                <a:cubicBezTo>
                  <a:pt x="2111600" y="5017036"/>
                  <a:pt x="2059664" y="5006071"/>
                  <a:pt x="2056754" y="5002394"/>
                </a:cubicBezTo>
                <a:cubicBezTo>
                  <a:pt x="2003393" y="5014336"/>
                  <a:pt x="1998298" y="5008800"/>
                  <a:pt x="1942916" y="5005703"/>
                </a:cubicBezTo>
                <a:cubicBezTo>
                  <a:pt x="1882138" y="4994708"/>
                  <a:pt x="1836966" y="4976630"/>
                  <a:pt x="1796717" y="4970423"/>
                </a:cubicBezTo>
                <a:cubicBezTo>
                  <a:pt x="1724075" y="4959337"/>
                  <a:pt x="1636218" y="4936339"/>
                  <a:pt x="1583222" y="4931235"/>
                </a:cubicBezTo>
                <a:cubicBezTo>
                  <a:pt x="1544265" y="4950469"/>
                  <a:pt x="1556109" y="4927628"/>
                  <a:pt x="1518821" y="4927872"/>
                </a:cubicBezTo>
                <a:cubicBezTo>
                  <a:pt x="1497291" y="4925112"/>
                  <a:pt x="1483221" y="4916728"/>
                  <a:pt x="1471837" y="4914678"/>
                </a:cubicBezTo>
                <a:lnTo>
                  <a:pt x="1450515" y="4915578"/>
                </a:lnTo>
                <a:lnTo>
                  <a:pt x="1437078" y="4915016"/>
                </a:lnTo>
                <a:lnTo>
                  <a:pt x="1432462" y="4920065"/>
                </a:lnTo>
                <a:lnTo>
                  <a:pt x="1411645" y="4922952"/>
                </a:lnTo>
                <a:cubicBezTo>
                  <a:pt x="1384856" y="4920079"/>
                  <a:pt x="1306656" y="4907389"/>
                  <a:pt x="1271729" y="4902828"/>
                </a:cubicBezTo>
                <a:cubicBezTo>
                  <a:pt x="1258697" y="4896954"/>
                  <a:pt x="1213546" y="4890036"/>
                  <a:pt x="1202076" y="4895589"/>
                </a:cubicBezTo>
                <a:cubicBezTo>
                  <a:pt x="1192059" y="4895561"/>
                  <a:pt x="1182171" y="4891311"/>
                  <a:pt x="1174670" y="4898040"/>
                </a:cubicBezTo>
                <a:cubicBezTo>
                  <a:pt x="1163701" y="4905820"/>
                  <a:pt x="1136874" y="4886643"/>
                  <a:pt x="1137035" y="4897965"/>
                </a:cubicBezTo>
                <a:cubicBezTo>
                  <a:pt x="1117838" y="4884693"/>
                  <a:pt x="1091386" y="4900421"/>
                  <a:pt x="1069882" y="4901859"/>
                </a:cubicBezTo>
                <a:cubicBezTo>
                  <a:pt x="1055589" y="4889467"/>
                  <a:pt x="1024570" y="4904705"/>
                  <a:pt x="980935" y="4900090"/>
                </a:cubicBezTo>
                <a:cubicBezTo>
                  <a:pt x="947614" y="4895538"/>
                  <a:pt x="913224" y="4886405"/>
                  <a:pt x="869960" y="4874547"/>
                </a:cubicBezTo>
                <a:cubicBezTo>
                  <a:pt x="819114" y="4845820"/>
                  <a:pt x="768074" y="4839770"/>
                  <a:pt x="721345" y="4828937"/>
                </a:cubicBezTo>
                <a:cubicBezTo>
                  <a:pt x="667944" y="4819060"/>
                  <a:pt x="698286" y="4848426"/>
                  <a:pt x="635428" y="4819153"/>
                </a:cubicBezTo>
                <a:cubicBezTo>
                  <a:pt x="626286" y="4826707"/>
                  <a:pt x="617638" y="4825980"/>
                  <a:pt x="604106" y="4819994"/>
                </a:cubicBezTo>
                <a:cubicBezTo>
                  <a:pt x="583276" y="4822237"/>
                  <a:pt x="539859" y="4835097"/>
                  <a:pt x="510451" y="4832608"/>
                </a:cubicBezTo>
                <a:cubicBezTo>
                  <a:pt x="489781" y="4829929"/>
                  <a:pt x="443867" y="4807857"/>
                  <a:pt x="427656" y="4805062"/>
                </a:cubicBezTo>
                <a:cubicBezTo>
                  <a:pt x="424088" y="4806479"/>
                  <a:pt x="419580" y="4809736"/>
                  <a:pt x="413184" y="4815837"/>
                </a:cubicBezTo>
                <a:cubicBezTo>
                  <a:pt x="387673" y="4805882"/>
                  <a:pt x="379855" y="4817328"/>
                  <a:pt x="341772" y="4818825"/>
                </a:cubicBezTo>
                <a:cubicBezTo>
                  <a:pt x="327795" y="4810179"/>
                  <a:pt x="314729" y="4811964"/>
                  <a:pt x="301266" y="4817000"/>
                </a:cubicBezTo>
                <a:cubicBezTo>
                  <a:pt x="265781" y="4810886"/>
                  <a:pt x="231017" y="4816794"/>
                  <a:pt x="189886" y="4815871"/>
                </a:cubicBezTo>
                <a:cubicBezTo>
                  <a:pt x="147910" y="4802917"/>
                  <a:pt x="121702" y="4818738"/>
                  <a:pt x="77762" y="4817675"/>
                </a:cubicBezTo>
                <a:cubicBezTo>
                  <a:pt x="38733" y="4795315"/>
                  <a:pt x="44308" y="4840244"/>
                  <a:pt x="8164" y="4835320"/>
                </a:cubicBezTo>
                <a:lnTo>
                  <a:pt x="0" y="4832771"/>
                </a:lnTo>
                <a:close/>
              </a:path>
            </a:pathLst>
          </a:custGeom>
        </p:spPr>
      </p:pic>
      <p:sp>
        <p:nvSpPr>
          <p:cNvPr id="2" name="Title 1">
            <a:extLst>
              <a:ext uri="{FF2B5EF4-FFF2-40B4-BE49-F238E27FC236}">
                <a16:creationId xmlns:a16="http://schemas.microsoft.com/office/drawing/2014/main" id="{96115668-BA92-D347-6288-585300638D71}"/>
              </a:ext>
            </a:extLst>
          </p:cNvPr>
          <p:cNvSpPr>
            <a:spLocks noGrp="1"/>
          </p:cNvSpPr>
          <p:nvPr>
            <p:ph type="ctrTitle"/>
          </p:nvPr>
        </p:nvSpPr>
        <p:spPr>
          <a:xfrm>
            <a:off x="599818" y="5234320"/>
            <a:ext cx="6931319" cy="752217"/>
          </a:xfrm>
        </p:spPr>
        <p:txBody>
          <a:bodyPr anchor="b">
            <a:normAutofit/>
          </a:bodyPr>
          <a:lstStyle/>
          <a:p>
            <a:pPr algn="l"/>
            <a:r>
              <a:rPr lang="en-AU" sz="3300">
                <a:solidFill>
                  <a:schemeClr val="tx1">
                    <a:lumMod val="85000"/>
                    <a:lumOff val="15000"/>
                  </a:schemeClr>
                </a:solidFill>
              </a:rPr>
              <a:t>Predicting London Mean Temperature </a:t>
            </a:r>
          </a:p>
        </p:txBody>
      </p:sp>
      <p:sp>
        <p:nvSpPr>
          <p:cNvPr id="3" name="Subtitle 2">
            <a:extLst>
              <a:ext uri="{FF2B5EF4-FFF2-40B4-BE49-F238E27FC236}">
                <a16:creationId xmlns:a16="http://schemas.microsoft.com/office/drawing/2014/main" id="{25787AE0-7E7B-A2CB-549A-54E130FCC650}"/>
              </a:ext>
            </a:extLst>
          </p:cNvPr>
          <p:cNvSpPr>
            <a:spLocks noGrp="1"/>
          </p:cNvSpPr>
          <p:nvPr>
            <p:ph type="subTitle" idx="1"/>
          </p:nvPr>
        </p:nvSpPr>
        <p:spPr>
          <a:xfrm>
            <a:off x="599819" y="6059086"/>
            <a:ext cx="6931319" cy="349725"/>
          </a:xfrm>
        </p:spPr>
        <p:txBody>
          <a:bodyPr anchor="t">
            <a:normAutofit/>
          </a:bodyPr>
          <a:lstStyle/>
          <a:p>
            <a:pPr algn="l"/>
            <a:r>
              <a:rPr lang="en-AU" sz="1600">
                <a:solidFill>
                  <a:schemeClr val="tx1">
                    <a:lumMod val="85000"/>
                    <a:lumOff val="15000"/>
                  </a:schemeClr>
                </a:solidFill>
              </a:rPr>
              <a:t>Michael Le </a:t>
            </a:r>
          </a:p>
        </p:txBody>
      </p:sp>
    </p:spTree>
    <p:extLst>
      <p:ext uri="{BB962C8B-B14F-4D97-AF65-F5344CB8AC3E}">
        <p14:creationId xmlns:p14="http://schemas.microsoft.com/office/powerpoint/2010/main" val="878710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BC89BE-B9E5-BBE0-95F4-D2451EAA13E5}"/>
              </a:ext>
            </a:extLst>
          </p:cNvPr>
          <p:cNvSpPr>
            <a:spLocks noGrp="1"/>
          </p:cNvSpPr>
          <p:nvPr>
            <p:ph type="title"/>
          </p:nvPr>
        </p:nvSpPr>
        <p:spPr>
          <a:xfrm>
            <a:off x="761803" y="350196"/>
            <a:ext cx="4646904" cy="1624520"/>
          </a:xfrm>
        </p:spPr>
        <p:txBody>
          <a:bodyPr anchor="ctr">
            <a:normAutofit/>
          </a:bodyPr>
          <a:lstStyle/>
          <a:p>
            <a:r>
              <a:rPr lang="en-AU" sz="4000"/>
              <a:t>Feature Engineering </a:t>
            </a:r>
          </a:p>
        </p:txBody>
      </p:sp>
      <p:sp>
        <p:nvSpPr>
          <p:cNvPr id="3" name="Content Placeholder 2">
            <a:extLst>
              <a:ext uri="{FF2B5EF4-FFF2-40B4-BE49-F238E27FC236}">
                <a16:creationId xmlns:a16="http://schemas.microsoft.com/office/drawing/2014/main" id="{DDD6E470-432D-A62E-3935-0DBBB51A41F7}"/>
              </a:ext>
            </a:extLst>
          </p:cNvPr>
          <p:cNvSpPr>
            <a:spLocks noGrp="1"/>
          </p:cNvSpPr>
          <p:nvPr>
            <p:ph idx="1"/>
          </p:nvPr>
        </p:nvSpPr>
        <p:spPr>
          <a:xfrm>
            <a:off x="761802" y="2743200"/>
            <a:ext cx="4646905" cy="3613149"/>
          </a:xfrm>
        </p:spPr>
        <p:txBody>
          <a:bodyPr anchor="ctr">
            <a:normAutofit/>
          </a:bodyPr>
          <a:lstStyle/>
          <a:p>
            <a:pPr marL="0" indent="0">
              <a:buNone/>
            </a:pPr>
            <a:r>
              <a:rPr lang="en-AU" sz="2000" dirty="0"/>
              <a:t>Feature Engineering is useful to improve predictive modelling, ultimately leads to improving accuracy and performance. In this case, we drop features, maximum and minimum temperate  since it gives a high correlation from the predictor mean temperature and snow depth since it has some empty values which can impact the accuracy of the model becoming less reliable. </a:t>
            </a:r>
          </a:p>
        </p:txBody>
      </p:sp>
      <p:pic>
        <p:nvPicPr>
          <p:cNvPr id="4" name="Picture 3" descr="A mighty thunderstorm over the medieval old town district close to the River Rhine. St Martins Church on the right.">
            <a:extLst>
              <a:ext uri="{FF2B5EF4-FFF2-40B4-BE49-F238E27FC236}">
                <a16:creationId xmlns:a16="http://schemas.microsoft.com/office/drawing/2014/main" id="{2AFFD025-B69E-15F9-B694-A969BBD7DB8B}"/>
              </a:ext>
            </a:extLst>
          </p:cNvPr>
          <p:cNvPicPr>
            <a:picLocks noChangeAspect="1"/>
          </p:cNvPicPr>
          <p:nvPr/>
        </p:nvPicPr>
        <p:blipFill>
          <a:blip r:embed="rId2"/>
          <a:srcRect l="29352" r="11247" b="-2"/>
          <a:stretch/>
        </p:blipFill>
        <p:spPr>
          <a:xfrm>
            <a:off x="6096000" y="1"/>
            <a:ext cx="6102825" cy="6858000"/>
          </a:xfrm>
          <a:prstGeom prst="rect">
            <a:avLst/>
          </a:prstGeom>
        </p:spPr>
      </p:pic>
    </p:spTree>
    <p:extLst>
      <p:ext uri="{BB962C8B-B14F-4D97-AF65-F5344CB8AC3E}">
        <p14:creationId xmlns:p14="http://schemas.microsoft.com/office/powerpoint/2010/main" val="8925954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879EFC-8E62-4E00-973C-C45EE9EC67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0080" y="1850683"/>
            <a:ext cx="3291840" cy="18288"/>
          </a:xfrm>
          <a:custGeom>
            <a:avLst/>
            <a:gdLst>
              <a:gd name="connsiteX0" fmla="*/ 0 w 3291840"/>
              <a:gd name="connsiteY0" fmla="*/ 0 h 18288"/>
              <a:gd name="connsiteX1" fmla="*/ 658368 w 3291840"/>
              <a:gd name="connsiteY1" fmla="*/ 0 h 18288"/>
              <a:gd name="connsiteX2" fmla="*/ 1283818 w 3291840"/>
              <a:gd name="connsiteY2" fmla="*/ 0 h 18288"/>
              <a:gd name="connsiteX3" fmla="*/ 1909267 w 3291840"/>
              <a:gd name="connsiteY3" fmla="*/ 0 h 18288"/>
              <a:gd name="connsiteX4" fmla="*/ 2633472 w 3291840"/>
              <a:gd name="connsiteY4" fmla="*/ 0 h 18288"/>
              <a:gd name="connsiteX5" fmla="*/ 3291840 w 3291840"/>
              <a:gd name="connsiteY5" fmla="*/ 0 h 18288"/>
              <a:gd name="connsiteX6" fmla="*/ 3291840 w 3291840"/>
              <a:gd name="connsiteY6" fmla="*/ 18288 h 18288"/>
              <a:gd name="connsiteX7" fmla="*/ 2633472 w 3291840"/>
              <a:gd name="connsiteY7" fmla="*/ 18288 h 18288"/>
              <a:gd name="connsiteX8" fmla="*/ 2073859 w 3291840"/>
              <a:gd name="connsiteY8" fmla="*/ 18288 h 18288"/>
              <a:gd name="connsiteX9" fmla="*/ 1448410 w 3291840"/>
              <a:gd name="connsiteY9" fmla="*/ 18288 h 18288"/>
              <a:gd name="connsiteX10" fmla="*/ 822960 w 3291840"/>
              <a:gd name="connsiteY10" fmla="*/ 18288 h 18288"/>
              <a:gd name="connsiteX11" fmla="*/ 0 w 3291840"/>
              <a:gd name="connsiteY11" fmla="*/ 18288 h 18288"/>
              <a:gd name="connsiteX12" fmla="*/ 0 w 329184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91840" h="18288" fill="none" extrusionOk="0">
                <a:moveTo>
                  <a:pt x="0" y="0"/>
                </a:moveTo>
                <a:cubicBezTo>
                  <a:pt x="173077" y="-20031"/>
                  <a:pt x="443104" y="6424"/>
                  <a:pt x="658368" y="0"/>
                </a:cubicBezTo>
                <a:cubicBezTo>
                  <a:pt x="873632" y="-6424"/>
                  <a:pt x="1034028" y="11764"/>
                  <a:pt x="1283818" y="0"/>
                </a:cubicBezTo>
                <a:cubicBezTo>
                  <a:pt x="1533608" y="-11764"/>
                  <a:pt x="1691227" y="-30112"/>
                  <a:pt x="1909267" y="0"/>
                </a:cubicBezTo>
                <a:cubicBezTo>
                  <a:pt x="2127307" y="30112"/>
                  <a:pt x="2272465" y="-18735"/>
                  <a:pt x="2633472" y="0"/>
                </a:cubicBezTo>
                <a:cubicBezTo>
                  <a:pt x="2994479" y="18735"/>
                  <a:pt x="3023324" y="-32030"/>
                  <a:pt x="3291840" y="0"/>
                </a:cubicBezTo>
                <a:cubicBezTo>
                  <a:pt x="3291406" y="7551"/>
                  <a:pt x="3291373" y="9822"/>
                  <a:pt x="3291840" y="18288"/>
                </a:cubicBezTo>
                <a:cubicBezTo>
                  <a:pt x="3048445" y="38989"/>
                  <a:pt x="2846548" y="-14400"/>
                  <a:pt x="2633472" y="18288"/>
                </a:cubicBezTo>
                <a:cubicBezTo>
                  <a:pt x="2420396" y="50976"/>
                  <a:pt x="2304099" y="6336"/>
                  <a:pt x="2073859" y="18288"/>
                </a:cubicBezTo>
                <a:cubicBezTo>
                  <a:pt x="1843619" y="30240"/>
                  <a:pt x="1706926" y="10778"/>
                  <a:pt x="1448410" y="18288"/>
                </a:cubicBezTo>
                <a:cubicBezTo>
                  <a:pt x="1189894" y="25798"/>
                  <a:pt x="1002278" y="8992"/>
                  <a:pt x="822960" y="18288"/>
                </a:cubicBezTo>
                <a:cubicBezTo>
                  <a:pt x="643642" y="27585"/>
                  <a:pt x="307039" y="38051"/>
                  <a:pt x="0" y="18288"/>
                </a:cubicBezTo>
                <a:cubicBezTo>
                  <a:pt x="60" y="11696"/>
                  <a:pt x="66" y="3758"/>
                  <a:pt x="0" y="0"/>
                </a:cubicBezTo>
                <a:close/>
              </a:path>
              <a:path w="3291840" h="18288" stroke="0" extrusionOk="0">
                <a:moveTo>
                  <a:pt x="0" y="0"/>
                </a:moveTo>
                <a:cubicBezTo>
                  <a:pt x="195850" y="28018"/>
                  <a:pt x="434891" y="17390"/>
                  <a:pt x="592531" y="0"/>
                </a:cubicBezTo>
                <a:cubicBezTo>
                  <a:pt x="750171" y="-17390"/>
                  <a:pt x="1018709" y="32200"/>
                  <a:pt x="1316736" y="0"/>
                </a:cubicBezTo>
                <a:cubicBezTo>
                  <a:pt x="1614763" y="-32200"/>
                  <a:pt x="1696480" y="-11367"/>
                  <a:pt x="1876349" y="0"/>
                </a:cubicBezTo>
                <a:cubicBezTo>
                  <a:pt x="2056218" y="11367"/>
                  <a:pt x="2193364" y="13433"/>
                  <a:pt x="2435962" y="0"/>
                </a:cubicBezTo>
                <a:cubicBezTo>
                  <a:pt x="2678560" y="-13433"/>
                  <a:pt x="3010901" y="-42367"/>
                  <a:pt x="3291840" y="0"/>
                </a:cubicBezTo>
                <a:cubicBezTo>
                  <a:pt x="3291758" y="4406"/>
                  <a:pt x="3291751" y="9982"/>
                  <a:pt x="3291840" y="18288"/>
                </a:cubicBezTo>
                <a:cubicBezTo>
                  <a:pt x="3108993" y="14228"/>
                  <a:pt x="2952658" y="46900"/>
                  <a:pt x="2666390" y="18288"/>
                </a:cubicBezTo>
                <a:cubicBezTo>
                  <a:pt x="2380122" y="-10324"/>
                  <a:pt x="2263855" y="41055"/>
                  <a:pt x="2040941" y="18288"/>
                </a:cubicBezTo>
                <a:cubicBezTo>
                  <a:pt x="1818027" y="-4479"/>
                  <a:pt x="1675097" y="6509"/>
                  <a:pt x="1415491" y="18288"/>
                </a:cubicBezTo>
                <a:cubicBezTo>
                  <a:pt x="1155885" y="30068"/>
                  <a:pt x="852976" y="36210"/>
                  <a:pt x="691286" y="18288"/>
                </a:cubicBezTo>
                <a:cubicBezTo>
                  <a:pt x="529596" y="366"/>
                  <a:pt x="187183" y="13912"/>
                  <a:pt x="0" y="18288"/>
                </a:cubicBezTo>
                <a:cubicBezTo>
                  <a:pt x="189" y="14288"/>
                  <a:pt x="-703" y="374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ouses of Parliament in London in the rain">
            <a:extLst>
              <a:ext uri="{FF2B5EF4-FFF2-40B4-BE49-F238E27FC236}">
                <a16:creationId xmlns:a16="http://schemas.microsoft.com/office/drawing/2014/main" id="{396C3773-BF05-DA2E-A3A4-F3D41BA7EF24}"/>
              </a:ext>
            </a:extLst>
          </p:cNvPr>
          <p:cNvPicPr>
            <a:picLocks noChangeAspect="1"/>
          </p:cNvPicPr>
          <p:nvPr/>
        </p:nvPicPr>
        <p:blipFill>
          <a:blip r:embed="rId2"/>
          <a:stretch>
            <a:fillRect/>
          </a:stretch>
        </p:blipFill>
        <p:spPr>
          <a:xfrm>
            <a:off x="0" y="-2"/>
            <a:ext cx="12192000" cy="6858001"/>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6FDEDD03-1B6E-6461-AC6A-6EBF7A043C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475" y="2041463"/>
            <a:ext cx="5821306" cy="4188649"/>
          </a:xfrm>
          <a:prstGeom prst="rect">
            <a:avLst/>
          </a:prstGeom>
        </p:spPr>
      </p:pic>
      <p:sp>
        <p:nvSpPr>
          <p:cNvPr id="2" name="Title 1">
            <a:extLst>
              <a:ext uri="{FF2B5EF4-FFF2-40B4-BE49-F238E27FC236}">
                <a16:creationId xmlns:a16="http://schemas.microsoft.com/office/drawing/2014/main" id="{2F0F7797-5D43-2A5F-F44E-867E52FD4602}"/>
              </a:ext>
            </a:extLst>
          </p:cNvPr>
          <p:cNvSpPr>
            <a:spLocks noGrp="1"/>
          </p:cNvSpPr>
          <p:nvPr>
            <p:ph type="title"/>
          </p:nvPr>
        </p:nvSpPr>
        <p:spPr>
          <a:xfrm>
            <a:off x="638881" y="457200"/>
            <a:ext cx="10909640" cy="1368614"/>
          </a:xfrm>
        </p:spPr>
        <p:txBody>
          <a:bodyPr vert="horz" lIns="91440" tIns="45720" rIns="91440" bIns="45720" rtlCol="0" anchor="ctr">
            <a:normAutofit fontScale="90000"/>
          </a:bodyPr>
          <a:lstStyle/>
          <a:p>
            <a:pPr algn="ctr"/>
            <a:r>
              <a:rPr lang="en-US" sz="5100" dirty="0">
                <a:latin typeface="Aharoni" panose="02010803020104030203" pitchFamily="2" charset="-79"/>
                <a:cs typeface="Aharoni" panose="02010803020104030203" pitchFamily="2" charset="-79"/>
              </a:rPr>
              <a:t>Machine Learning training and evaluation </a:t>
            </a:r>
          </a:p>
        </p:txBody>
      </p:sp>
      <p:pic>
        <p:nvPicPr>
          <p:cNvPr id="6" name="Picture 2">
            <a:extLst>
              <a:ext uri="{FF2B5EF4-FFF2-40B4-BE49-F238E27FC236}">
                <a16:creationId xmlns:a16="http://schemas.microsoft.com/office/drawing/2014/main" id="{B6740A20-B2F1-3EAE-9526-8BA8354CF63F}"/>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321190" y="2041463"/>
            <a:ext cx="5612115" cy="4206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1013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11C1-104C-BA8E-C922-BF069D7021AA}"/>
              </a:ext>
            </a:extLst>
          </p:cNvPr>
          <p:cNvSpPr>
            <a:spLocks noGrp="1"/>
          </p:cNvSpPr>
          <p:nvPr>
            <p:ph type="title"/>
          </p:nvPr>
        </p:nvSpPr>
        <p:spPr>
          <a:xfrm>
            <a:off x="1333500" y="-148631"/>
            <a:ext cx="10515600" cy="1325563"/>
          </a:xfrm>
        </p:spPr>
        <p:txBody>
          <a:bodyPr/>
          <a:lstStyle/>
          <a:p>
            <a:r>
              <a:rPr lang="en-AU" dirty="0"/>
              <a:t>R-Squared Testing and Validation Data</a:t>
            </a:r>
          </a:p>
        </p:txBody>
      </p:sp>
      <p:pic>
        <p:nvPicPr>
          <p:cNvPr id="5" name="Picture 4" descr="A screenshot of a graph&#10;&#10;AI-generated content may be incorrect.">
            <a:extLst>
              <a:ext uri="{FF2B5EF4-FFF2-40B4-BE49-F238E27FC236}">
                <a16:creationId xmlns:a16="http://schemas.microsoft.com/office/drawing/2014/main" id="{0E569CA7-BE56-D8CC-BC6F-6944B034B5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29468"/>
            <a:ext cx="5562600" cy="5617568"/>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EB5DE047-BC94-63FD-6EA3-942C5C157E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773906"/>
            <a:ext cx="5397500" cy="5728693"/>
          </a:xfrm>
          <a:prstGeom prst="rect">
            <a:avLst/>
          </a:prstGeom>
        </p:spPr>
      </p:pic>
      <p:sp>
        <p:nvSpPr>
          <p:cNvPr id="7" name="TextBox 6">
            <a:extLst>
              <a:ext uri="{FF2B5EF4-FFF2-40B4-BE49-F238E27FC236}">
                <a16:creationId xmlns:a16="http://schemas.microsoft.com/office/drawing/2014/main" id="{0F9FAAE0-309B-0BCE-FA29-FD15B7906713}"/>
              </a:ext>
            </a:extLst>
          </p:cNvPr>
          <p:cNvSpPr txBox="1"/>
          <p:nvPr/>
        </p:nvSpPr>
        <p:spPr>
          <a:xfrm>
            <a:off x="2489200" y="6447036"/>
            <a:ext cx="1402372" cy="369332"/>
          </a:xfrm>
          <a:prstGeom prst="rect">
            <a:avLst/>
          </a:prstGeom>
          <a:noFill/>
        </p:spPr>
        <p:txBody>
          <a:bodyPr wrap="none" rtlCol="0">
            <a:spAutoFit/>
          </a:bodyPr>
          <a:lstStyle/>
          <a:p>
            <a:r>
              <a:rPr lang="en-AU" dirty="0"/>
              <a:t>Testing Data</a:t>
            </a:r>
          </a:p>
        </p:txBody>
      </p:sp>
      <p:sp>
        <p:nvSpPr>
          <p:cNvPr id="8" name="TextBox 7">
            <a:extLst>
              <a:ext uri="{FF2B5EF4-FFF2-40B4-BE49-F238E27FC236}">
                <a16:creationId xmlns:a16="http://schemas.microsoft.com/office/drawing/2014/main" id="{EF9FBE8F-4893-BDC3-9B1D-8FACDA18536E}"/>
              </a:ext>
            </a:extLst>
          </p:cNvPr>
          <p:cNvSpPr txBox="1"/>
          <p:nvPr/>
        </p:nvSpPr>
        <p:spPr>
          <a:xfrm>
            <a:off x="8148030" y="6447036"/>
            <a:ext cx="1703223" cy="369332"/>
          </a:xfrm>
          <a:prstGeom prst="rect">
            <a:avLst/>
          </a:prstGeom>
          <a:noFill/>
        </p:spPr>
        <p:txBody>
          <a:bodyPr wrap="none" rtlCol="0">
            <a:spAutoFit/>
          </a:bodyPr>
          <a:lstStyle/>
          <a:p>
            <a:r>
              <a:rPr lang="en-AU" dirty="0"/>
              <a:t>Validation Data</a:t>
            </a:r>
          </a:p>
        </p:txBody>
      </p:sp>
    </p:spTree>
    <p:extLst>
      <p:ext uri="{BB962C8B-B14F-4D97-AF65-F5344CB8AC3E}">
        <p14:creationId xmlns:p14="http://schemas.microsoft.com/office/powerpoint/2010/main" val="3204664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ramatic Tornado View">
            <a:extLst>
              <a:ext uri="{FF2B5EF4-FFF2-40B4-BE49-F238E27FC236}">
                <a16:creationId xmlns:a16="http://schemas.microsoft.com/office/drawing/2014/main" id="{0E25B495-A515-14C7-A166-02110AFBFB0B}"/>
              </a:ext>
            </a:extLst>
          </p:cNvPr>
          <p:cNvPicPr>
            <a:picLocks noChangeAspect="1"/>
          </p:cNvPicPr>
          <p:nvPr/>
        </p:nvPicPr>
        <p:blipFill>
          <a:blip r:embed="rId2"/>
          <a:stretch>
            <a:fillRect/>
          </a:stretch>
        </p:blipFill>
        <p:spPr>
          <a:xfrm>
            <a:off x="0" y="0"/>
            <a:ext cx="12191999" cy="68580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0D9A31DA-FB6B-F89A-44EE-AC4BBBAE7B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621" y="876300"/>
            <a:ext cx="6696679" cy="4914900"/>
          </a:xfrm>
          <a:prstGeom prst="rect">
            <a:avLst/>
          </a:prstGeom>
        </p:spPr>
      </p:pic>
      <p:pic>
        <p:nvPicPr>
          <p:cNvPr id="7" name="Picture 6">
            <a:extLst>
              <a:ext uri="{FF2B5EF4-FFF2-40B4-BE49-F238E27FC236}">
                <a16:creationId xmlns:a16="http://schemas.microsoft.com/office/drawing/2014/main" id="{A6187A4F-43AB-63DD-AF52-305FA060E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621" y="5791200"/>
            <a:ext cx="6696679" cy="779689"/>
          </a:xfrm>
          <a:prstGeom prst="rect">
            <a:avLst/>
          </a:prstGeom>
        </p:spPr>
      </p:pic>
      <p:sp>
        <p:nvSpPr>
          <p:cNvPr id="8" name="TextBox 7">
            <a:extLst>
              <a:ext uri="{FF2B5EF4-FFF2-40B4-BE49-F238E27FC236}">
                <a16:creationId xmlns:a16="http://schemas.microsoft.com/office/drawing/2014/main" id="{D218B55F-0C55-C8A5-F096-381DFFE90DC8}"/>
              </a:ext>
            </a:extLst>
          </p:cNvPr>
          <p:cNvSpPr txBox="1"/>
          <p:nvPr/>
        </p:nvSpPr>
        <p:spPr>
          <a:xfrm>
            <a:off x="6993921" y="1003300"/>
            <a:ext cx="5007579" cy="2862322"/>
          </a:xfrm>
          <a:prstGeom prst="rect">
            <a:avLst/>
          </a:prstGeom>
          <a:noFill/>
        </p:spPr>
        <p:txBody>
          <a:bodyPr wrap="square" rtlCol="0">
            <a:spAutoFit/>
          </a:bodyPr>
          <a:lstStyle/>
          <a:p>
            <a:r>
              <a:rPr lang="en-AU" dirty="0">
                <a:solidFill>
                  <a:srgbClr val="C00000"/>
                </a:solidFill>
              </a:rPr>
              <a:t>When squared equals to FALSE </a:t>
            </a:r>
            <a:r>
              <a:rPr lang="en-AU" dirty="0" err="1">
                <a:solidFill>
                  <a:srgbClr val="C00000"/>
                </a:solidFill>
              </a:rPr>
              <a:t>gaves</a:t>
            </a:r>
            <a:r>
              <a:rPr lang="en-AU" dirty="0">
                <a:solidFill>
                  <a:srgbClr val="C00000"/>
                </a:solidFill>
              </a:rPr>
              <a:t> us the RMSE in Python,</a:t>
            </a:r>
          </a:p>
          <a:p>
            <a:r>
              <a:rPr lang="en-AU" dirty="0">
                <a:solidFill>
                  <a:srgbClr val="C00000"/>
                </a:solidFill>
              </a:rPr>
              <a:t>it important to tell a quantifiable measure between the model’s prediction accuracy,</a:t>
            </a:r>
          </a:p>
          <a:p>
            <a:r>
              <a:rPr lang="en-AU" dirty="0">
                <a:solidFill>
                  <a:srgbClr val="C00000"/>
                </a:solidFill>
              </a:rPr>
              <a:t>in regression tasks. </a:t>
            </a:r>
          </a:p>
          <a:p>
            <a:r>
              <a:rPr lang="en-AU" dirty="0">
                <a:solidFill>
                  <a:srgbClr val="C00000"/>
                </a:solidFill>
              </a:rPr>
              <a:t>By averaging the squared differences between the actual and predicted values.</a:t>
            </a:r>
          </a:p>
          <a:p>
            <a:r>
              <a:rPr lang="en-AU" dirty="0">
                <a:solidFill>
                  <a:srgbClr val="C00000"/>
                </a:solidFill>
              </a:rPr>
              <a:t>The smaller the values are the better the model fits for predicting modelling.</a:t>
            </a:r>
          </a:p>
          <a:p>
            <a:endParaRPr lang="en-AU" dirty="0"/>
          </a:p>
        </p:txBody>
      </p:sp>
      <p:sp>
        <p:nvSpPr>
          <p:cNvPr id="2" name="Title 1">
            <a:extLst>
              <a:ext uri="{FF2B5EF4-FFF2-40B4-BE49-F238E27FC236}">
                <a16:creationId xmlns:a16="http://schemas.microsoft.com/office/drawing/2014/main" id="{CA4112C8-2A43-78FB-12F3-C8BEFD535300}"/>
              </a:ext>
            </a:extLst>
          </p:cNvPr>
          <p:cNvSpPr>
            <a:spLocks noGrp="1"/>
          </p:cNvSpPr>
          <p:nvPr>
            <p:ph type="title"/>
          </p:nvPr>
        </p:nvSpPr>
        <p:spPr>
          <a:xfrm>
            <a:off x="3289300" y="0"/>
            <a:ext cx="10515600" cy="1325563"/>
          </a:xfrm>
        </p:spPr>
        <p:txBody>
          <a:bodyPr/>
          <a:lstStyle/>
          <a:p>
            <a:r>
              <a:rPr lang="en-AU" b="1" dirty="0"/>
              <a:t>Root Mean Square Errors</a:t>
            </a:r>
          </a:p>
        </p:txBody>
      </p:sp>
    </p:spTree>
    <p:extLst>
      <p:ext uri="{BB962C8B-B14F-4D97-AF65-F5344CB8AC3E}">
        <p14:creationId xmlns:p14="http://schemas.microsoft.com/office/powerpoint/2010/main" val="3346674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9AD61B-46E9-1B6D-E6F0-718C05275611}"/>
              </a:ext>
            </a:extLst>
          </p:cNvPr>
          <p:cNvSpPr>
            <a:spLocks noGrp="1"/>
          </p:cNvSpPr>
          <p:nvPr>
            <p:ph type="title"/>
          </p:nvPr>
        </p:nvSpPr>
        <p:spPr>
          <a:xfrm>
            <a:off x="5568537" y="603504"/>
            <a:ext cx="5916168"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Conclusion </a:t>
            </a:r>
          </a:p>
        </p:txBody>
      </p:sp>
      <p:pic>
        <p:nvPicPr>
          <p:cNvPr id="5" name="Content Placeholder 4" descr="Weather report on blackboard">
            <a:extLst>
              <a:ext uri="{FF2B5EF4-FFF2-40B4-BE49-F238E27FC236}">
                <a16:creationId xmlns:a16="http://schemas.microsoft.com/office/drawing/2014/main" id="{CE560DF7-8CA6-431E-915E-81ACDFE56882}"/>
              </a:ext>
            </a:extLst>
          </p:cNvPr>
          <p:cNvPicPr>
            <a:picLocks noGrp="1" noChangeAspect="1"/>
          </p:cNvPicPr>
          <p:nvPr>
            <p:ph sz="half" idx="1"/>
          </p:nvPr>
        </p:nvPicPr>
        <p:blipFill>
          <a:blip r:embed="rId3"/>
          <a:srcRect l="22559" r="29648" b="-1"/>
          <a:stretch/>
        </p:blipFill>
        <p:spPr>
          <a:xfrm>
            <a:off x="20" y="10"/>
            <a:ext cx="4910308" cy="6857990"/>
          </a:xfrm>
          <a:prstGeom prst="rect">
            <a:avLst/>
          </a:prstGeom>
        </p:spPr>
      </p:pic>
      <p:sp>
        <p:nvSpPr>
          <p:cNvPr id="4" name="Content Placeholder 3">
            <a:extLst>
              <a:ext uri="{FF2B5EF4-FFF2-40B4-BE49-F238E27FC236}">
                <a16:creationId xmlns:a16="http://schemas.microsoft.com/office/drawing/2014/main" id="{64E6D8B8-B968-883F-BE52-6B9C04C81147}"/>
              </a:ext>
            </a:extLst>
          </p:cNvPr>
          <p:cNvSpPr>
            <a:spLocks noGrp="1"/>
          </p:cNvSpPr>
          <p:nvPr>
            <p:ph sz="half" idx="2"/>
          </p:nvPr>
        </p:nvSpPr>
        <p:spPr>
          <a:xfrm>
            <a:off x="5568537" y="2214282"/>
            <a:ext cx="5916168" cy="4095078"/>
          </a:xfrm>
        </p:spPr>
        <p:txBody>
          <a:bodyPr vert="horz" lIns="91440" tIns="45720" rIns="91440" bIns="45720" rtlCol="0">
            <a:normAutofit/>
          </a:bodyPr>
          <a:lstStyle/>
          <a:p>
            <a:pPr>
              <a:lnSpc>
                <a:spcPct val="120000"/>
              </a:lnSpc>
            </a:pPr>
            <a:r>
              <a:rPr lang="en-US" sz="1800" dirty="0"/>
              <a:t>The best model to fit for this problem is X-Gradient Boost since it can handle complex data and non-linear relationships such as pressure, month, cloud cover, sunshine, precipitation and global radiation. Enables meteorologists to decide early warnings of storms, heat waves and natural disasters. </a:t>
            </a:r>
          </a:p>
          <a:p>
            <a:pPr>
              <a:lnSpc>
                <a:spcPct val="120000"/>
              </a:lnSpc>
            </a:pPr>
            <a:r>
              <a:rPr lang="en-US" sz="1800" dirty="0"/>
              <a:t>Although using a Logistic Regression would not be suitable in this case since it only works on cases where the predictor must have integers (e.g. nominal or ordinal values). </a:t>
            </a:r>
          </a:p>
          <a:p>
            <a:pPr marL="0" indent="0">
              <a:lnSpc>
                <a:spcPct val="120000"/>
              </a:lnSpc>
              <a:buNone/>
            </a:pPr>
            <a:endParaRPr lang="en-US" sz="1800" dirty="0"/>
          </a:p>
        </p:txBody>
      </p:sp>
    </p:spTree>
    <p:extLst>
      <p:ext uri="{BB962C8B-B14F-4D97-AF65-F5344CB8AC3E}">
        <p14:creationId xmlns:p14="http://schemas.microsoft.com/office/powerpoint/2010/main" val="158289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ity buses near Westminster Palace">
            <a:extLst>
              <a:ext uri="{FF2B5EF4-FFF2-40B4-BE49-F238E27FC236}">
                <a16:creationId xmlns:a16="http://schemas.microsoft.com/office/drawing/2014/main" id="{C8D660EF-0EBE-3AB3-111B-93B18AA044DE}"/>
              </a:ext>
            </a:extLst>
          </p:cNvPr>
          <p:cNvPicPr>
            <a:picLocks noChangeAspect="1"/>
          </p:cNvPicPr>
          <p:nvPr/>
        </p:nvPicPr>
        <p:blipFill>
          <a:blip r:embed="rId2"/>
          <a:srcRect l="5884" r="-1" b="-1"/>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30DD2A-3C54-2987-C859-F73BEBA3D81C}"/>
              </a:ext>
            </a:extLst>
          </p:cNvPr>
          <p:cNvSpPr>
            <a:spLocks noGrp="1"/>
          </p:cNvSpPr>
          <p:nvPr>
            <p:ph type="title"/>
          </p:nvPr>
        </p:nvSpPr>
        <p:spPr>
          <a:xfrm>
            <a:off x="7531610" y="365125"/>
            <a:ext cx="3822189" cy="1899912"/>
          </a:xfrm>
        </p:spPr>
        <p:txBody>
          <a:bodyPr>
            <a:normAutofit/>
          </a:bodyPr>
          <a:lstStyle/>
          <a:p>
            <a:r>
              <a:rPr lang="en-AU" sz="4000"/>
              <a:t>Link for the Data Collection and Feature Selection</a:t>
            </a:r>
          </a:p>
        </p:txBody>
      </p:sp>
      <p:sp>
        <p:nvSpPr>
          <p:cNvPr id="3" name="Content Placeholder 2">
            <a:extLst>
              <a:ext uri="{FF2B5EF4-FFF2-40B4-BE49-F238E27FC236}">
                <a16:creationId xmlns:a16="http://schemas.microsoft.com/office/drawing/2014/main" id="{EC7020AC-D98E-2D46-A523-E7878249F28F}"/>
              </a:ext>
            </a:extLst>
          </p:cNvPr>
          <p:cNvSpPr>
            <a:spLocks noGrp="1"/>
          </p:cNvSpPr>
          <p:nvPr>
            <p:ph idx="1"/>
          </p:nvPr>
        </p:nvSpPr>
        <p:spPr>
          <a:xfrm>
            <a:off x="7531610" y="2434201"/>
            <a:ext cx="3822189" cy="3742762"/>
          </a:xfrm>
        </p:spPr>
        <p:txBody>
          <a:bodyPr>
            <a:normAutofit/>
          </a:bodyPr>
          <a:lstStyle/>
          <a:p>
            <a:r>
              <a:rPr lang="en-AU" sz="2000">
                <a:hlinkClick r:id="rId3"/>
              </a:rPr>
              <a:t>https://www.kaggle.com/datasets/emmanuelfwerr/london-weather-data</a:t>
            </a:r>
            <a:endParaRPr lang="en-AU" sz="2000"/>
          </a:p>
          <a:p>
            <a:r>
              <a:rPr lang="en-US" sz="2000">
                <a:hlinkClick r:id="rId4"/>
              </a:rPr>
              <a:t>How to Drop Out Highly Correlated Features in Python?</a:t>
            </a:r>
            <a:endParaRPr lang="en-AU" sz="2000"/>
          </a:p>
        </p:txBody>
      </p:sp>
    </p:spTree>
    <p:extLst>
      <p:ext uri="{BB962C8B-B14F-4D97-AF65-F5344CB8AC3E}">
        <p14:creationId xmlns:p14="http://schemas.microsoft.com/office/powerpoint/2010/main" val="29394764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18379EA-2806-8601-C932-2832D5C69C3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l="9182" r="-1" b="-1"/>
          <a:stretch/>
        </p:blipFill>
        <p:spPr>
          <a:xfrm>
            <a:off x="-1" y="-2"/>
            <a:ext cx="5410198" cy="6858002"/>
          </a:xfrm>
          <a:prstGeom prst="rect">
            <a:avLst/>
          </a:prstGeom>
        </p:spPr>
      </p:pic>
      <p:sp useBgFill="1">
        <p:nvSpPr>
          <p:cNvPr id="25" name="Rectangle 2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A4DC202-4CBA-7B46-9AE2-04A4AF2CB5FC}"/>
              </a:ext>
            </a:extLst>
          </p:cNvPr>
          <p:cNvSpPr>
            <a:spLocks noGrp="1"/>
          </p:cNvSpPr>
          <p:nvPr>
            <p:ph type="title"/>
          </p:nvPr>
        </p:nvSpPr>
        <p:spPr>
          <a:xfrm>
            <a:off x="6115317" y="405685"/>
            <a:ext cx="5464968" cy="1559301"/>
          </a:xfrm>
        </p:spPr>
        <p:txBody>
          <a:bodyPr>
            <a:normAutofit/>
          </a:bodyPr>
          <a:lstStyle/>
          <a:p>
            <a:r>
              <a:rPr lang="en-AU" sz="4000"/>
              <a:t>Purpose</a:t>
            </a:r>
          </a:p>
        </p:txBody>
      </p:sp>
      <p:sp>
        <p:nvSpPr>
          <p:cNvPr id="3" name="Content Placeholder 2">
            <a:extLst>
              <a:ext uri="{FF2B5EF4-FFF2-40B4-BE49-F238E27FC236}">
                <a16:creationId xmlns:a16="http://schemas.microsoft.com/office/drawing/2014/main" id="{985E4355-1F60-6C75-0EDD-C324E81E0505}"/>
              </a:ext>
            </a:extLst>
          </p:cNvPr>
          <p:cNvSpPr>
            <a:spLocks noGrp="1"/>
          </p:cNvSpPr>
          <p:nvPr>
            <p:ph idx="1"/>
          </p:nvPr>
        </p:nvSpPr>
        <p:spPr>
          <a:xfrm>
            <a:off x="6115317" y="2743200"/>
            <a:ext cx="5247340" cy="3496878"/>
          </a:xfrm>
        </p:spPr>
        <p:txBody>
          <a:bodyPr anchor="ctr">
            <a:normAutofit/>
          </a:bodyPr>
          <a:lstStyle/>
          <a:p>
            <a:pPr marL="0" indent="0">
              <a:buNone/>
            </a:pPr>
            <a:r>
              <a:rPr lang="en-AU" sz="2000" dirty="0"/>
              <a:t>The purpose for this project is to predict London mean temperatures using the of the dataset containing weather London data from Kaggle.com recorded by a weather station near Heathrow airport in London, UK. Consists of 15341 observations taken from 01-01-1979 to 31-12-2020 with 10 attributes. Enabling informed decisions to forecasting weather, climate change, energy management and agriculture. </a:t>
            </a:r>
          </a:p>
          <a:p>
            <a:pPr marL="0" indent="0">
              <a:buNone/>
            </a:pPr>
            <a:endParaRPr lang="en-AU" sz="2000" dirty="0"/>
          </a:p>
        </p:txBody>
      </p:sp>
    </p:spTree>
    <p:extLst>
      <p:ext uri="{BB962C8B-B14F-4D97-AF65-F5344CB8AC3E}">
        <p14:creationId xmlns:p14="http://schemas.microsoft.com/office/powerpoint/2010/main" val="69017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A9ED0C-BC08-1021-064E-3EC9169CA81C}"/>
              </a:ext>
            </a:extLst>
          </p:cNvPr>
          <p:cNvSpPr>
            <a:spLocks noGrp="1"/>
          </p:cNvSpPr>
          <p:nvPr>
            <p:ph type="title"/>
          </p:nvPr>
        </p:nvSpPr>
        <p:spPr>
          <a:xfrm>
            <a:off x="640080" y="325369"/>
            <a:ext cx="4368602" cy="1956841"/>
          </a:xfrm>
        </p:spPr>
        <p:txBody>
          <a:bodyPr anchor="b">
            <a:normAutofit/>
          </a:bodyPr>
          <a:lstStyle/>
          <a:p>
            <a:r>
              <a:rPr lang="en-AU" sz="5400"/>
              <a:t>Procedure </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57380B-723B-41AF-1651-AD97AF6C910D}"/>
              </a:ext>
            </a:extLst>
          </p:cNvPr>
          <p:cNvSpPr>
            <a:spLocks noGrp="1"/>
          </p:cNvSpPr>
          <p:nvPr>
            <p:ph idx="1"/>
          </p:nvPr>
        </p:nvSpPr>
        <p:spPr>
          <a:xfrm>
            <a:off x="640080" y="2872899"/>
            <a:ext cx="4243589" cy="3320668"/>
          </a:xfrm>
        </p:spPr>
        <p:txBody>
          <a:bodyPr>
            <a:normAutofit/>
          </a:bodyPr>
          <a:lstStyle/>
          <a:p>
            <a:pPr marL="0" indent="0">
              <a:buNone/>
            </a:pPr>
            <a:r>
              <a:rPr lang="en-AU" sz="2000" dirty="0"/>
              <a:t>The procedure to start the analysis, I have installed the dataset from Kaggle. I have started using Python one of the programming languages used for data analysis and predictive modelling. Such as </a:t>
            </a:r>
            <a:r>
              <a:rPr lang="en-AU" sz="2000" dirty="0" err="1"/>
              <a:t>Numpy</a:t>
            </a:r>
            <a:r>
              <a:rPr lang="en-AU" sz="2000" dirty="0"/>
              <a:t>, Pandas, Matplotlib, Seaborn and Scikit-learn to collect and transform raw London weather data to perform predicting modelling on the mean temperature shown in Steps 1 and 2. </a:t>
            </a:r>
          </a:p>
          <a:p>
            <a:endParaRPr lang="en-AU" sz="2000" dirty="0"/>
          </a:p>
        </p:txBody>
      </p:sp>
      <p:pic>
        <p:nvPicPr>
          <p:cNvPr id="4" name="Content Placeholder 4" descr="Weather report on blackboard">
            <a:extLst>
              <a:ext uri="{FF2B5EF4-FFF2-40B4-BE49-F238E27FC236}">
                <a16:creationId xmlns:a16="http://schemas.microsoft.com/office/drawing/2014/main" id="{7F2FBDAB-7908-9FC1-371F-F8A3F30AC114}"/>
              </a:ext>
            </a:extLst>
          </p:cNvPr>
          <p:cNvPicPr>
            <a:picLocks noChangeAspect="1"/>
          </p:cNvPicPr>
          <p:nvPr/>
        </p:nvPicPr>
        <p:blipFill>
          <a:blip r:embed="rId3"/>
          <a:srcRect l="12979" r="20068"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790942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A1A7A2-D02C-564A-8345-4145C299C8F4}"/>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Step</a:t>
            </a:r>
            <a:r>
              <a:rPr lang="en-US" sz="3600" dirty="0">
                <a:solidFill>
                  <a:srgbClr val="FFFFFF"/>
                </a:solidFill>
              </a:rPr>
              <a:t>s</a:t>
            </a:r>
            <a:r>
              <a:rPr lang="en-US" sz="3600" kern="1200" dirty="0">
                <a:solidFill>
                  <a:srgbClr val="FFFFFF"/>
                </a:solidFill>
                <a:latin typeface="+mj-lt"/>
                <a:ea typeface="+mj-ea"/>
                <a:cs typeface="+mj-cs"/>
              </a:rPr>
              <a:t> 1 and 2</a:t>
            </a:r>
          </a:p>
        </p:txBody>
      </p:sp>
      <p:pic>
        <p:nvPicPr>
          <p:cNvPr id="6" name="Picture 5" descr="A screenshot of a computer&#10;&#10;AI-generated content may be incorrect.">
            <a:extLst>
              <a:ext uri="{FF2B5EF4-FFF2-40B4-BE49-F238E27FC236}">
                <a16:creationId xmlns:a16="http://schemas.microsoft.com/office/drawing/2014/main" id="{64E02A8C-C524-597C-4C11-8C02D551B8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41177" y="643466"/>
            <a:ext cx="6052977" cy="5568739"/>
          </a:xfrm>
          <a:prstGeom prst="rect">
            <a:avLst/>
          </a:prstGeom>
        </p:spPr>
      </p:pic>
    </p:spTree>
    <p:extLst>
      <p:ext uri="{BB962C8B-B14F-4D97-AF65-F5344CB8AC3E}">
        <p14:creationId xmlns:p14="http://schemas.microsoft.com/office/powerpoint/2010/main" val="3928764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scape. Blue sky and white cloud. Sunny day. Storm with rain and lightning under the clouds.">
            <a:extLst>
              <a:ext uri="{FF2B5EF4-FFF2-40B4-BE49-F238E27FC236}">
                <a16:creationId xmlns:a16="http://schemas.microsoft.com/office/drawing/2014/main" id="{759F7EAB-D836-FBC9-5D8F-F5D7193DD223}"/>
              </a:ext>
            </a:extLst>
          </p:cNvPr>
          <p:cNvPicPr>
            <a:picLocks noChangeAspect="1"/>
          </p:cNvPicPr>
          <p:nvPr/>
        </p:nvPicPr>
        <p:blipFill>
          <a:blip r:embed="rId2"/>
          <a:srcRect t="18945"/>
          <a:stretch/>
        </p:blipFill>
        <p:spPr>
          <a:xfrm>
            <a:off x="1" y="10"/>
            <a:ext cx="9669642" cy="6857990"/>
          </a:xfrm>
          <a:prstGeom prst="rect">
            <a:avLst/>
          </a:prstGeom>
        </p:spPr>
      </p:pic>
      <p:sp>
        <p:nvSpPr>
          <p:cNvPr id="11"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6995B4-FE0C-8D15-03A7-8A89581EF8EF}"/>
              </a:ext>
            </a:extLst>
          </p:cNvPr>
          <p:cNvSpPr>
            <a:spLocks noGrp="1"/>
          </p:cNvSpPr>
          <p:nvPr>
            <p:ph type="title"/>
          </p:nvPr>
        </p:nvSpPr>
        <p:spPr>
          <a:xfrm>
            <a:off x="7531610" y="365125"/>
            <a:ext cx="3822189" cy="1899912"/>
          </a:xfrm>
        </p:spPr>
        <p:txBody>
          <a:bodyPr>
            <a:normAutofit/>
          </a:bodyPr>
          <a:lstStyle/>
          <a:p>
            <a:r>
              <a:rPr lang="en-AU" sz="4000"/>
              <a:t>Data Cleaning </a:t>
            </a:r>
          </a:p>
        </p:txBody>
      </p:sp>
      <p:sp>
        <p:nvSpPr>
          <p:cNvPr id="3" name="Content Placeholder 2">
            <a:extLst>
              <a:ext uri="{FF2B5EF4-FFF2-40B4-BE49-F238E27FC236}">
                <a16:creationId xmlns:a16="http://schemas.microsoft.com/office/drawing/2014/main" id="{51AC4187-3014-92A5-CAD8-0C939AA6E3F2}"/>
              </a:ext>
            </a:extLst>
          </p:cNvPr>
          <p:cNvSpPr>
            <a:spLocks noGrp="1"/>
          </p:cNvSpPr>
          <p:nvPr>
            <p:ph idx="1"/>
          </p:nvPr>
        </p:nvSpPr>
        <p:spPr>
          <a:xfrm>
            <a:off x="7531610" y="2434201"/>
            <a:ext cx="3822189" cy="3742762"/>
          </a:xfrm>
        </p:spPr>
        <p:txBody>
          <a:bodyPr>
            <a:normAutofit/>
          </a:bodyPr>
          <a:lstStyle/>
          <a:p>
            <a:pPr marL="0" indent="0">
              <a:buNone/>
            </a:pPr>
            <a:r>
              <a:rPr lang="en-AU" sz="2000" dirty="0"/>
              <a:t>In the next step, we need to clean our London-weather data. Removing duplicates, changing data-types and rows that contains </a:t>
            </a:r>
            <a:r>
              <a:rPr lang="en-AU" sz="2000" dirty="0" err="1"/>
              <a:t>NaN</a:t>
            </a:r>
            <a:r>
              <a:rPr lang="en-AU" sz="2000" dirty="0"/>
              <a:t> values to improve data accuracy, </a:t>
            </a:r>
            <a:r>
              <a:rPr lang="en-AU" sz="2000" dirty="0" err="1"/>
              <a:t>relibability</a:t>
            </a:r>
            <a:r>
              <a:rPr lang="en-AU" sz="2000" dirty="0"/>
              <a:t> and consistency leading to more effective analysis shown in Step 3.</a:t>
            </a:r>
          </a:p>
        </p:txBody>
      </p:sp>
    </p:spTree>
    <p:extLst>
      <p:ext uri="{BB962C8B-B14F-4D97-AF65-F5344CB8AC3E}">
        <p14:creationId xmlns:p14="http://schemas.microsoft.com/office/powerpoint/2010/main" val="913923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706EF7-24B6-7CAE-FF94-B2B36ED4167A}"/>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Step 3</a:t>
            </a:r>
          </a:p>
        </p:txBody>
      </p:sp>
      <p:pic>
        <p:nvPicPr>
          <p:cNvPr id="5" name="Picture 4" descr="A screenshot of a computer&#10;&#10;AI-generated content may be incorrect.">
            <a:extLst>
              <a:ext uri="{FF2B5EF4-FFF2-40B4-BE49-F238E27FC236}">
                <a16:creationId xmlns:a16="http://schemas.microsoft.com/office/drawing/2014/main" id="{98E8AD7D-77EC-DB2A-B5E5-518B4E235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9038" y="643466"/>
            <a:ext cx="5957255" cy="5568739"/>
          </a:xfrm>
          <a:prstGeom prst="rect">
            <a:avLst/>
          </a:prstGeom>
        </p:spPr>
      </p:pic>
    </p:spTree>
    <p:extLst>
      <p:ext uri="{BB962C8B-B14F-4D97-AF65-F5344CB8AC3E}">
        <p14:creationId xmlns:p14="http://schemas.microsoft.com/office/powerpoint/2010/main" val="1205973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447802-0537-120B-A5F6-EDBEC09C4D49}"/>
              </a:ext>
            </a:extLst>
          </p:cNvPr>
          <p:cNvSpPr>
            <a:spLocks noGrp="1"/>
          </p:cNvSpPr>
          <p:nvPr>
            <p:ph type="title"/>
          </p:nvPr>
        </p:nvSpPr>
        <p:spPr>
          <a:xfrm>
            <a:off x="640080" y="325369"/>
            <a:ext cx="4368602" cy="1956841"/>
          </a:xfrm>
        </p:spPr>
        <p:txBody>
          <a:bodyPr anchor="b">
            <a:normAutofit/>
          </a:bodyPr>
          <a:lstStyle/>
          <a:p>
            <a:r>
              <a:rPr lang="en-AU" sz="4600"/>
              <a:t>Data Exploratory Analysis </a:t>
            </a:r>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9EE95E1-A50E-878D-EEE2-B3372219883C}"/>
              </a:ext>
            </a:extLst>
          </p:cNvPr>
          <p:cNvSpPr>
            <a:spLocks noGrp="1"/>
          </p:cNvSpPr>
          <p:nvPr>
            <p:ph idx="1"/>
          </p:nvPr>
        </p:nvSpPr>
        <p:spPr>
          <a:xfrm>
            <a:off x="640080" y="2872899"/>
            <a:ext cx="4243589" cy="3320668"/>
          </a:xfrm>
        </p:spPr>
        <p:txBody>
          <a:bodyPr>
            <a:normAutofit/>
          </a:bodyPr>
          <a:lstStyle/>
          <a:p>
            <a:pPr marL="0" indent="0">
              <a:buNone/>
            </a:pPr>
            <a:r>
              <a:rPr lang="en-AU" sz="2200" dirty="0"/>
              <a:t>For this selection we plot different temperatures for maximum, minimum and average temperatures that occur within 1970 to 2020. To help us identify any patterns, errors and make informed decisions before deciding to build our predictive models to validate our findings.  </a:t>
            </a:r>
          </a:p>
          <a:p>
            <a:pPr marL="0" indent="0">
              <a:buNone/>
            </a:pPr>
            <a:endParaRPr lang="en-AU" sz="2200" dirty="0"/>
          </a:p>
        </p:txBody>
      </p:sp>
      <p:pic>
        <p:nvPicPr>
          <p:cNvPr id="4" name="Picture 3" descr="Geometric white clouds on a blue sky">
            <a:extLst>
              <a:ext uri="{FF2B5EF4-FFF2-40B4-BE49-F238E27FC236}">
                <a16:creationId xmlns:a16="http://schemas.microsoft.com/office/drawing/2014/main" id="{67EA0A9D-AC13-E304-B02A-FAA059CB8696}"/>
              </a:ext>
            </a:extLst>
          </p:cNvPr>
          <p:cNvPicPr>
            <a:picLocks noChangeAspect="1"/>
          </p:cNvPicPr>
          <p:nvPr/>
        </p:nvPicPr>
        <p:blipFill>
          <a:blip r:embed="rId2"/>
          <a:srcRect r="2477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014648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0FE7622-EB7F-6C60-7C0E-1A0BAA8F5E85}"/>
              </a:ext>
            </a:extLst>
          </p:cNvPr>
          <p:cNvSpPr txBox="1"/>
          <p:nvPr/>
        </p:nvSpPr>
        <p:spPr>
          <a:xfrm>
            <a:off x="638881" y="417576"/>
            <a:ext cx="10909640" cy="124939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5100" b="1" kern="1200">
                <a:solidFill>
                  <a:schemeClr val="tx1"/>
                </a:solidFill>
                <a:latin typeface="+mj-lt"/>
                <a:ea typeface="+mj-ea"/>
                <a:cs typeface="+mj-cs"/>
              </a:rPr>
              <a:t>Plot Year vs. Temperature (in Celsius) </a:t>
            </a:r>
          </a:p>
        </p:txBody>
      </p:sp>
      <p:sp>
        <p:nvSpPr>
          <p:cNvPr id="4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showing the evolution of a wave&#10;&#10;AI-generated content may be incorrect.">
            <a:extLst>
              <a:ext uri="{FF2B5EF4-FFF2-40B4-BE49-F238E27FC236}">
                <a16:creationId xmlns:a16="http://schemas.microsoft.com/office/drawing/2014/main" id="{38AEF8B0-F159-9DD7-518C-2FC4819EF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3141837"/>
            <a:ext cx="11548872" cy="2569622"/>
          </a:xfrm>
          <a:prstGeom prst="rect">
            <a:avLst/>
          </a:prstGeom>
        </p:spPr>
      </p:pic>
    </p:spTree>
    <p:extLst>
      <p:ext uri="{BB962C8B-B14F-4D97-AF65-F5344CB8AC3E}">
        <p14:creationId xmlns:p14="http://schemas.microsoft.com/office/powerpoint/2010/main" val="2599757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58F8A-04EA-6174-8F2C-2BFE629AA99A}"/>
              </a:ext>
            </a:extLst>
          </p:cNvPr>
          <p:cNvSpPr>
            <a:spLocks noGrp="1"/>
          </p:cNvSpPr>
          <p:nvPr>
            <p:ph type="title"/>
          </p:nvPr>
        </p:nvSpPr>
        <p:spPr>
          <a:xfrm>
            <a:off x="1198181" y="560881"/>
            <a:ext cx="9795638" cy="1114380"/>
          </a:xfrm>
        </p:spPr>
        <p:txBody>
          <a:bodyPr vert="horz" lIns="91440" tIns="45720" rIns="91440" bIns="45720" rtlCol="0" anchor="b">
            <a:normAutofit/>
          </a:bodyPr>
          <a:lstStyle/>
          <a:p>
            <a:pPr algn="ctr"/>
            <a:r>
              <a:rPr lang="en-US" sz="5200"/>
              <a:t>Correlation Matrix</a:t>
            </a:r>
          </a:p>
        </p:txBody>
      </p:sp>
      <p:pic>
        <p:nvPicPr>
          <p:cNvPr id="5" name="Content Placeholder 4" descr="A colorful squares with white text&#10;&#10;AI-generated content may be incorrect.">
            <a:extLst>
              <a:ext uri="{FF2B5EF4-FFF2-40B4-BE49-F238E27FC236}">
                <a16:creationId xmlns:a16="http://schemas.microsoft.com/office/drawing/2014/main" id="{8C15852B-0175-DA07-58CE-4AA8BC6923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561043"/>
            <a:ext cx="5976122" cy="473607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2410C9E8-D24B-9F0E-74E1-DD992AD769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4475" y="1561043"/>
            <a:ext cx="5828261" cy="2630039"/>
          </a:xfrm>
          <a:prstGeom prst="rect">
            <a:avLst/>
          </a:prstGeom>
        </p:spPr>
      </p:pic>
    </p:spTree>
    <p:extLst>
      <p:ext uri="{BB962C8B-B14F-4D97-AF65-F5344CB8AC3E}">
        <p14:creationId xmlns:p14="http://schemas.microsoft.com/office/powerpoint/2010/main" val="2628752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1294</TotalTime>
  <Words>667</Words>
  <Application>Microsoft Office PowerPoint</Application>
  <PresentationFormat>Widescreen</PresentationFormat>
  <Paragraphs>37</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Aharoni</vt:lpstr>
      <vt:lpstr>Aptos</vt:lpstr>
      <vt:lpstr>Aptos Display</vt:lpstr>
      <vt:lpstr>Arial</vt:lpstr>
      <vt:lpstr>Office Theme</vt:lpstr>
      <vt:lpstr>Predicting London Mean Temperature </vt:lpstr>
      <vt:lpstr>Purpose</vt:lpstr>
      <vt:lpstr>Procedure </vt:lpstr>
      <vt:lpstr>Steps 1 and 2</vt:lpstr>
      <vt:lpstr>Data Cleaning </vt:lpstr>
      <vt:lpstr>Step 3</vt:lpstr>
      <vt:lpstr>Data Exploratory Analysis </vt:lpstr>
      <vt:lpstr>PowerPoint Presentation</vt:lpstr>
      <vt:lpstr>Correlation Matrix</vt:lpstr>
      <vt:lpstr>Feature Engineering </vt:lpstr>
      <vt:lpstr>Machine Learning training and evaluation </vt:lpstr>
      <vt:lpstr>R-Squared Testing and Validation Data</vt:lpstr>
      <vt:lpstr>Root Mean Square Errors</vt:lpstr>
      <vt:lpstr>Conclusion </vt:lpstr>
      <vt:lpstr>Link for the Data Collection and Feature Selection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28</cp:revision>
  <dcterms:created xsi:type="dcterms:W3CDTF">2025-04-01T19:24:50Z</dcterms:created>
  <dcterms:modified xsi:type="dcterms:W3CDTF">2025-04-03T12:39:36Z</dcterms:modified>
</cp:coreProperties>
</file>