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76" r:id="rId10"/>
    <p:sldId id="264" r:id="rId11"/>
    <p:sldId id="269" r:id="rId12"/>
    <p:sldId id="266" r:id="rId13"/>
    <p:sldId id="267" r:id="rId14"/>
    <p:sldId id="268" r:id="rId15"/>
    <p:sldId id="270" r:id="rId16"/>
    <p:sldId id="272" r:id="rId17"/>
    <p:sldId id="274" r:id="rId18"/>
    <p:sldId id="275"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65" d="100"/>
          <a:sy n="65" d="100"/>
        </p:scale>
        <p:origin x="78"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2371-5F9E-6901-AC96-325DA8CEF4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CE4641C-88A9-C694-9B45-5CC3DEF2A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C60672F-B2E6-EC95-074A-0DA27E84286B}"/>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5" name="Footer Placeholder 4">
            <a:extLst>
              <a:ext uri="{FF2B5EF4-FFF2-40B4-BE49-F238E27FC236}">
                <a16:creationId xmlns:a16="http://schemas.microsoft.com/office/drawing/2014/main" id="{CF0133E8-C277-14FA-2546-19FDB0750F4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F0334C-2492-861E-8D34-E183F877D542}"/>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334565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DB4E-803C-8DBE-1E21-1995E8DDE58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214297E-5B07-B992-865C-B103BC1366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3AF3D0-ACF7-B9E7-7723-3CED62980E96}"/>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5" name="Footer Placeholder 4">
            <a:extLst>
              <a:ext uri="{FF2B5EF4-FFF2-40B4-BE49-F238E27FC236}">
                <a16:creationId xmlns:a16="http://schemas.microsoft.com/office/drawing/2014/main" id="{CA9EF1B6-177A-2CF0-575A-103C81685B4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419E869-30ED-B859-2758-AA3E21D962A6}"/>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58675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BA3A1-26B3-1B37-F66E-C68DB7E1A9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5361A2C-0773-5506-EFC9-C303C1A85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AF3FB6-8F05-7A3A-79D3-E0474B5257EF}"/>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5" name="Footer Placeholder 4">
            <a:extLst>
              <a:ext uri="{FF2B5EF4-FFF2-40B4-BE49-F238E27FC236}">
                <a16:creationId xmlns:a16="http://schemas.microsoft.com/office/drawing/2014/main" id="{F13B10BD-D657-2DC3-A4BC-9AF7A9E6235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564C272-6E2B-F5C0-9F12-D5A568850A85}"/>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180430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F004-6B42-C018-0A92-6D02C7E33CD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6B4E48A-086D-4758-CBA1-690F2D779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C24F33-EDE1-1CCC-4CE5-A893A3DA49DA}"/>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5" name="Footer Placeholder 4">
            <a:extLst>
              <a:ext uri="{FF2B5EF4-FFF2-40B4-BE49-F238E27FC236}">
                <a16:creationId xmlns:a16="http://schemas.microsoft.com/office/drawing/2014/main" id="{8E305781-A63D-7360-BBD1-A85C2286BD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6B9C7E2-410C-4720-6793-1D83F34BC9DB}"/>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245854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8D1C-CBF4-8562-C520-238509F78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07415DC-8E9B-6F00-A7F7-85F47C5605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242374-5A1B-A59E-9BC4-60FC9E10DED2}"/>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5" name="Footer Placeholder 4">
            <a:extLst>
              <a:ext uri="{FF2B5EF4-FFF2-40B4-BE49-F238E27FC236}">
                <a16:creationId xmlns:a16="http://schemas.microsoft.com/office/drawing/2014/main" id="{5F4D154A-28C9-B748-478C-41952CE867A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2BF59CB-D8A9-53CB-1785-9D2F009A8C30}"/>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293723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410B-8F90-D8C4-C09B-8B23F64E4AD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194B97D-F14E-8282-3B9B-3A26A27D84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E0C9840-6D81-A6AC-8123-0DB1FF84F4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FA056CE-DFA9-4F7B-D556-EC4A2F2C890D}"/>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6" name="Footer Placeholder 5">
            <a:extLst>
              <a:ext uri="{FF2B5EF4-FFF2-40B4-BE49-F238E27FC236}">
                <a16:creationId xmlns:a16="http://schemas.microsoft.com/office/drawing/2014/main" id="{AF171156-54B0-A49A-0CD2-35FC27281EE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E24E125-ED45-7675-89DE-223CA18DCC31}"/>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40371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DB4F-5ED5-D692-40AE-C585D5B6F3E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8BF9CCA-8B11-F1A7-7823-BE90EBA4E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972340-0DA9-1088-3BD8-030575D761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67F6139-ED45-C9DE-730A-4FF65EFA51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F06038-76D0-12B2-04CD-B97CD7569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96247CF-A56C-6BBB-A7E3-BCA590194176}"/>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8" name="Footer Placeholder 7">
            <a:extLst>
              <a:ext uri="{FF2B5EF4-FFF2-40B4-BE49-F238E27FC236}">
                <a16:creationId xmlns:a16="http://schemas.microsoft.com/office/drawing/2014/main" id="{F54BBA8F-7B8E-11BF-3D0F-2AFECF4D405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8D08903-6948-AD0B-82CD-F62749B4D65A}"/>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375026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0771-174C-FEBE-F5D7-B2304018EAC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23FD992-AB36-2682-17B8-25E79EA92F86}"/>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4" name="Footer Placeholder 3">
            <a:extLst>
              <a:ext uri="{FF2B5EF4-FFF2-40B4-BE49-F238E27FC236}">
                <a16:creationId xmlns:a16="http://schemas.microsoft.com/office/drawing/2014/main" id="{2B8D18E8-9C90-8606-981D-E262384B436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907E6C1-72F0-02C5-CD7E-4100A0510CA9}"/>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348111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1AB06-AEF3-A6C9-10CB-0A2AB63F3F04}"/>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3" name="Footer Placeholder 2">
            <a:extLst>
              <a:ext uri="{FF2B5EF4-FFF2-40B4-BE49-F238E27FC236}">
                <a16:creationId xmlns:a16="http://schemas.microsoft.com/office/drawing/2014/main" id="{D10C8A6F-5AEB-9CED-5B12-297FF203C69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3E63E4B-E18D-EBDF-5867-6127495E7444}"/>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148277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1C35-9163-A3EC-C716-2A4B431EB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5E0ACF9-8F56-2B5B-09D8-3D847FDCB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9B2E81F-A929-CA29-60F1-23D901879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2BDAC-929A-C2C4-312A-1BFE0BCCB744}"/>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6" name="Footer Placeholder 5">
            <a:extLst>
              <a:ext uri="{FF2B5EF4-FFF2-40B4-BE49-F238E27FC236}">
                <a16:creationId xmlns:a16="http://schemas.microsoft.com/office/drawing/2014/main" id="{E65FE25C-4E0E-15F4-6C04-57D899F8F4F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E8CE6BB-882C-93F8-12E8-869FB34B1D7E}"/>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426586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385A-898E-9915-919D-332571B32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FDC8CF1-A2CF-2BCC-6BBB-F435C98F1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B2FF010-758F-6B7D-4AEC-352D1F082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891792-1122-6869-5EFF-6DBFFEAC48C4}"/>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6" name="Footer Placeholder 5">
            <a:extLst>
              <a:ext uri="{FF2B5EF4-FFF2-40B4-BE49-F238E27FC236}">
                <a16:creationId xmlns:a16="http://schemas.microsoft.com/office/drawing/2014/main" id="{F0647380-0488-3216-8D1F-CF9A50F4F2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B980965-B38F-198B-3A70-62C456F0DCF8}"/>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396922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80EEF1-DAD5-1E8F-0BF9-D414C11EC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1AA6896-B4B6-2C33-ED25-913BF7319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11D5EC0-B705-3C57-A842-B3775150A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ED66B9-B3BA-4936-8A99-3F45E927494E}" type="datetimeFigureOut">
              <a:rPr lang="en-AU" smtClean="0"/>
              <a:t>6/04/2025</a:t>
            </a:fld>
            <a:endParaRPr lang="en-AU"/>
          </a:p>
        </p:txBody>
      </p:sp>
      <p:sp>
        <p:nvSpPr>
          <p:cNvPr id="5" name="Footer Placeholder 4">
            <a:extLst>
              <a:ext uri="{FF2B5EF4-FFF2-40B4-BE49-F238E27FC236}">
                <a16:creationId xmlns:a16="http://schemas.microsoft.com/office/drawing/2014/main" id="{0041CD0B-EF16-468C-293A-9981E4B2C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8BBDD4C5-AEAF-93E3-ED0C-9781BBF8A5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3DA391-F2D1-4B66-92CA-7470D427584F}" type="slidenum">
              <a:rPr lang="en-AU" smtClean="0"/>
              <a:t>‹#›</a:t>
            </a:fld>
            <a:endParaRPr lang="en-AU"/>
          </a:p>
        </p:txBody>
      </p:sp>
    </p:spTree>
    <p:extLst>
      <p:ext uri="{BB962C8B-B14F-4D97-AF65-F5344CB8AC3E}">
        <p14:creationId xmlns:p14="http://schemas.microsoft.com/office/powerpoint/2010/main" val="2770021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stackoverflow.com/questions/29432629/plot-correlation-matrix-using-pandas" TargetMode="External"/><Relationship Id="rId3" Type="http://schemas.openxmlformats.org/officeDocument/2006/relationships/hyperlink" Target="https://scikit-learn.org/stable/modules/feature_selection.html" TargetMode="External"/><Relationship Id="rId7" Type="http://schemas.openxmlformats.org/officeDocument/2006/relationships/hyperlink" Target="https://scikit-learn.org/stable/modules/preprocessing.html" TargetMode="External"/><Relationship Id="rId2" Type="http://schemas.openxmlformats.org/officeDocument/2006/relationships/hyperlink" Target="https://pandas.pydata.org/pandas-docs/stable/reference/api/pandas.DataFrame.copy.html" TargetMode="External"/><Relationship Id="rId1" Type="http://schemas.openxmlformats.org/officeDocument/2006/relationships/slideLayout" Target="../slideLayouts/slideLayout2.xml"/><Relationship Id="rId6" Type="http://schemas.openxmlformats.org/officeDocument/2006/relationships/hyperlink" Target="https://learn.arcgis.com/en/projects/build-house-valuation-models-with-machine-learning/" TargetMode="External"/><Relationship Id="rId11" Type="http://schemas.openxmlformats.org/officeDocument/2006/relationships/hyperlink" Target="https://pandas.pydata.org/pandas-docs/stable/user_guide/style.html#Styling-using-cmaps" TargetMode="External"/><Relationship Id="rId5" Type="http://schemas.openxmlformats.org/officeDocument/2006/relationships/hyperlink" Target="https://www.youtube.com/watch?v=_-UCcuB8nbw" TargetMode="External"/><Relationship Id="rId10" Type="http://schemas.openxmlformats.org/officeDocument/2006/relationships/hyperlink" Target="https://seaborn.pydata.org/generated/seaborn.heatmap.html#seaborn.heatmap" TargetMode="External"/><Relationship Id="rId4" Type="http://schemas.openxmlformats.org/officeDocument/2006/relationships/hyperlink" Target="https://scikit-learn.org/stable/modules/generated/sklearn.svm.SVR.html" TargetMode="External"/><Relationship Id="rId9" Type="http://schemas.openxmlformats.org/officeDocument/2006/relationships/hyperlink" Target="https://python-visualization.github.io/folium/lates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app/profile/michael.le1398/viz/TableauMelbourneProperty2016-2017Design/Story1#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7322E8E-E1F1-90F5-1FF5-94C9B97DF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47" r="9489"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33" name="Freeform: Shape 103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ADE537-1B1F-1CDC-E55A-5C3BB4DA7399}"/>
              </a:ext>
            </a:extLst>
          </p:cNvPr>
          <p:cNvSpPr>
            <a:spLocks noGrp="1"/>
          </p:cNvSpPr>
          <p:nvPr>
            <p:ph type="ctrTitle"/>
          </p:nvPr>
        </p:nvSpPr>
        <p:spPr>
          <a:xfrm>
            <a:off x="477981" y="1122363"/>
            <a:ext cx="4023360" cy="3204134"/>
          </a:xfrm>
        </p:spPr>
        <p:txBody>
          <a:bodyPr anchor="b">
            <a:normAutofit fontScale="90000"/>
          </a:bodyPr>
          <a:lstStyle/>
          <a:p>
            <a:pPr algn="l"/>
            <a:r>
              <a:rPr lang="en-AU" sz="4800" dirty="0"/>
              <a:t>Predicting Property Values and EDA in Melbourne</a:t>
            </a:r>
          </a:p>
        </p:txBody>
      </p:sp>
      <p:sp>
        <p:nvSpPr>
          <p:cNvPr id="3" name="Subtitle 2">
            <a:extLst>
              <a:ext uri="{FF2B5EF4-FFF2-40B4-BE49-F238E27FC236}">
                <a16:creationId xmlns:a16="http://schemas.microsoft.com/office/drawing/2014/main" id="{0874905D-E8BE-AFD2-3D02-23F2B440D282}"/>
              </a:ext>
            </a:extLst>
          </p:cNvPr>
          <p:cNvSpPr>
            <a:spLocks noGrp="1"/>
          </p:cNvSpPr>
          <p:nvPr>
            <p:ph type="subTitle" idx="1"/>
          </p:nvPr>
        </p:nvSpPr>
        <p:spPr>
          <a:xfrm>
            <a:off x="477981" y="4872922"/>
            <a:ext cx="3933306" cy="1208141"/>
          </a:xfrm>
        </p:spPr>
        <p:txBody>
          <a:bodyPr>
            <a:normAutofit/>
          </a:bodyPr>
          <a:lstStyle/>
          <a:p>
            <a:pPr algn="l"/>
            <a:r>
              <a:rPr lang="en-AU" sz="2000"/>
              <a:t>Michael Le</a:t>
            </a:r>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621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CC7CA3-1A5A-384B-C1D9-582A24F48CDC}"/>
              </a:ext>
            </a:extLst>
          </p:cNvPr>
          <p:cNvSpPr>
            <a:spLocks noGrp="1"/>
          </p:cNvSpPr>
          <p:nvPr>
            <p:ph type="title"/>
          </p:nvPr>
        </p:nvSpPr>
        <p:spPr>
          <a:xfrm>
            <a:off x="995823" y="1"/>
            <a:ext cx="10534650" cy="533400"/>
          </a:xfrm>
        </p:spPr>
        <p:txBody>
          <a:bodyPr vert="horz" lIns="91440" tIns="45720" rIns="91440" bIns="45720" rtlCol="0" anchor="b">
            <a:normAutofit fontScale="90000"/>
          </a:bodyPr>
          <a:lstStyle/>
          <a:p>
            <a:pPr algn="ctr"/>
            <a:r>
              <a:rPr lang="en-US" sz="3600" b="1" kern="1200" dirty="0">
                <a:solidFill>
                  <a:schemeClr val="tx1"/>
                </a:solidFill>
                <a:latin typeface="+mj-lt"/>
                <a:ea typeface="+mj-ea"/>
                <a:cs typeface="+mj-cs"/>
              </a:rPr>
              <a:t>Feature Engineering (Correlation matrix)</a:t>
            </a:r>
          </a:p>
        </p:txBody>
      </p:sp>
      <p:graphicFrame>
        <p:nvGraphicFramePr>
          <p:cNvPr id="15" name="Table 14">
            <a:extLst>
              <a:ext uri="{FF2B5EF4-FFF2-40B4-BE49-F238E27FC236}">
                <a16:creationId xmlns:a16="http://schemas.microsoft.com/office/drawing/2014/main" id="{64494CC4-F6F3-3A05-3BA5-C9B753700BFA}"/>
              </a:ext>
            </a:extLst>
          </p:cNvPr>
          <p:cNvGraphicFramePr>
            <a:graphicFrameLocks noGrp="1"/>
          </p:cNvGraphicFramePr>
          <p:nvPr>
            <p:extLst>
              <p:ext uri="{D42A27DB-BD31-4B8C-83A1-F6EECF244321}">
                <p14:modId xmlns:p14="http://schemas.microsoft.com/office/powerpoint/2010/main" val="1840771969"/>
              </p:ext>
            </p:extLst>
          </p:nvPr>
        </p:nvGraphicFramePr>
        <p:xfrm>
          <a:off x="1" y="714375"/>
          <a:ext cx="12191998" cy="6067428"/>
        </p:xfrm>
        <a:graphic>
          <a:graphicData uri="http://schemas.openxmlformats.org/drawingml/2006/table">
            <a:tbl>
              <a:tblPr>
                <a:tableStyleId>{5C22544A-7EE6-4342-B048-85BDC9FD1C3A}</a:tableStyleId>
              </a:tblPr>
              <a:tblGrid>
                <a:gridCol w="591526">
                  <a:extLst>
                    <a:ext uri="{9D8B030D-6E8A-4147-A177-3AD203B41FA5}">
                      <a16:colId xmlns:a16="http://schemas.microsoft.com/office/drawing/2014/main" val="372303507"/>
                    </a:ext>
                  </a:extLst>
                </a:gridCol>
                <a:gridCol w="466768">
                  <a:extLst>
                    <a:ext uri="{9D8B030D-6E8A-4147-A177-3AD203B41FA5}">
                      <a16:colId xmlns:a16="http://schemas.microsoft.com/office/drawing/2014/main" val="3382093663"/>
                    </a:ext>
                  </a:extLst>
                </a:gridCol>
                <a:gridCol w="432467">
                  <a:extLst>
                    <a:ext uri="{9D8B030D-6E8A-4147-A177-3AD203B41FA5}">
                      <a16:colId xmlns:a16="http://schemas.microsoft.com/office/drawing/2014/main" val="2256604367"/>
                    </a:ext>
                  </a:extLst>
                </a:gridCol>
                <a:gridCol w="466768">
                  <a:extLst>
                    <a:ext uri="{9D8B030D-6E8A-4147-A177-3AD203B41FA5}">
                      <a16:colId xmlns:a16="http://schemas.microsoft.com/office/drawing/2014/main" val="186851233"/>
                    </a:ext>
                  </a:extLst>
                </a:gridCol>
                <a:gridCol w="443381">
                  <a:extLst>
                    <a:ext uri="{9D8B030D-6E8A-4147-A177-3AD203B41FA5}">
                      <a16:colId xmlns:a16="http://schemas.microsoft.com/office/drawing/2014/main" val="4118373243"/>
                    </a:ext>
                  </a:extLst>
                </a:gridCol>
                <a:gridCol w="431886">
                  <a:extLst>
                    <a:ext uri="{9D8B030D-6E8A-4147-A177-3AD203B41FA5}">
                      <a16:colId xmlns:a16="http://schemas.microsoft.com/office/drawing/2014/main" val="1418828971"/>
                    </a:ext>
                  </a:extLst>
                </a:gridCol>
                <a:gridCol w="464587">
                  <a:extLst>
                    <a:ext uri="{9D8B030D-6E8A-4147-A177-3AD203B41FA5}">
                      <a16:colId xmlns:a16="http://schemas.microsoft.com/office/drawing/2014/main" val="3941480059"/>
                    </a:ext>
                  </a:extLst>
                </a:gridCol>
                <a:gridCol w="348872">
                  <a:extLst>
                    <a:ext uri="{9D8B030D-6E8A-4147-A177-3AD203B41FA5}">
                      <a16:colId xmlns:a16="http://schemas.microsoft.com/office/drawing/2014/main" val="716641081"/>
                    </a:ext>
                  </a:extLst>
                </a:gridCol>
                <a:gridCol w="418049">
                  <a:extLst>
                    <a:ext uri="{9D8B030D-6E8A-4147-A177-3AD203B41FA5}">
                      <a16:colId xmlns:a16="http://schemas.microsoft.com/office/drawing/2014/main" val="2138705795"/>
                    </a:ext>
                  </a:extLst>
                </a:gridCol>
                <a:gridCol w="584076">
                  <a:extLst>
                    <a:ext uri="{9D8B030D-6E8A-4147-A177-3AD203B41FA5}">
                      <a16:colId xmlns:a16="http://schemas.microsoft.com/office/drawing/2014/main" val="1468552240"/>
                    </a:ext>
                  </a:extLst>
                </a:gridCol>
                <a:gridCol w="563871">
                  <a:extLst>
                    <a:ext uri="{9D8B030D-6E8A-4147-A177-3AD203B41FA5}">
                      <a16:colId xmlns:a16="http://schemas.microsoft.com/office/drawing/2014/main" val="4046807065"/>
                    </a:ext>
                  </a:extLst>
                </a:gridCol>
                <a:gridCol w="424339">
                  <a:extLst>
                    <a:ext uri="{9D8B030D-6E8A-4147-A177-3AD203B41FA5}">
                      <a16:colId xmlns:a16="http://schemas.microsoft.com/office/drawing/2014/main" val="1021676768"/>
                    </a:ext>
                  </a:extLst>
                </a:gridCol>
                <a:gridCol w="497290">
                  <a:extLst>
                    <a:ext uri="{9D8B030D-6E8A-4147-A177-3AD203B41FA5}">
                      <a16:colId xmlns:a16="http://schemas.microsoft.com/office/drawing/2014/main" val="1511565556"/>
                    </a:ext>
                  </a:extLst>
                </a:gridCol>
                <a:gridCol w="653253">
                  <a:extLst>
                    <a:ext uri="{9D8B030D-6E8A-4147-A177-3AD203B41FA5}">
                      <a16:colId xmlns:a16="http://schemas.microsoft.com/office/drawing/2014/main" val="3097111802"/>
                    </a:ext>
                  </a:extLst>
                </a:gridCol>
                <a:gridCol w="717399">
                  <a:extLst>
                    <a:ext uri="{9D8B030D-6E8A-4147-A177-3AD203B41FA5}">
                      <a16:colId xmlns:a16="http://schemas.microsoft.com/office/drawing/2014/main" val="2752517284"/>
                    </a:ext>
                  </a:extLst>
                </a:gridCol>
                <a:gridCol w="558920">
                  <a:extLst>
                    <a:ext uri="{9D8B030D-6E8A-4147-A177-3AD203B41FA5}">
                      <a16:colId xmlns:a16="http://schemas.microsoft.com/office/drawing/2014/main" val="1981769"/>
                    </a:ext>
                  </a:extLst>
                </a:gridCol>
                <a:gridCol w="724946">
                  <a:extLst>
                    <a:ext uri="{9D8B030D-6E8A-4147-A177-3AD203B41FA5}">
                      <a16:colId xmlns:a16="http://schemas.microsoft.com/office/drawing/2014/main" val="2372066894"/>
                    </a:ext>
                  </a:extLst>
                </a:gridCol>
                <a:gridCol w="657027">
                  <a:extLst>
                    <a:ext uri="{9D8B030D-6E8A-4147-A177-3AD203B41FA5}">
                      <a16:colId xmlns:a16="http://schemas.microsoft.com/office/drawing/2014/main" val="3738902255"/>
                    </a:ext>
                  </a:extLst>
                </a:gridCol>
                <a:gridCol w="709853">
                  <a:extLst>
                    <a:ext uri="{9D8B030D-6E8A-4147-A177-3AD203B41FA5}">
                      <a16:colId xmlns:a16="http://schemas.microsoft.com/office/drawing/2014/main" val="3598336943"/>
                    </a:ext>
                  </a:extLst>
                </a:gridCol>
                <a:gridCol w="665832">
                  <a:extLst>
                    <a:ext uri="{9D8B030D-6E8A-4147-A177-3AD203B41FA5}">
                      <a16:colId xmlns:a16="http://schemas.microsoft.com/office/drawing/2014/main" val="1879766098"/>
                    </a:ext>
                  </a:extLst>
                </a:gridCol>
                <a:gridCol w="878394">
                  <a:extLst>
                    <a:ext uri="{9D8B030D-6E8A-4147-A177-3AD203B41FA5}">
                      <a16:colId xmlns:a16="http://schemas.microsoft.com/office/drawing/2014/main" val="321443961"/>
                    </a:ext>
                  </a:extLst>
                </a:gridCol>
                <a:gridCol w="492494">
                  <a:extLst>
                    <a:ext uri="{9D8B030D-6E8A-4147-A177-3AD203B41FA5}">
                      <a16:colId xmlns:a16="http://schemas.microsoft.com/office/drawing/2014/main" val="2627161395"/>
                    </a:ext>
                  </a:extLst>
                </a:gridCol>
              </a:tblGrid>
              <a:tr h="586404">
                <a:tc>
                  <a:txBody>
                    <a:bodyPr/>
                    <a:lstStyle/>
                    <a:p>
                      <a:pPr algn="r" fontAlgn="ctr"/>
                      <a:r>
                        <a:rPr lang="en-AU" sz="1000" u="none" strike="noStrike" dirty="0">
                          <a:effectLst/>
                        </a:rPr>
                        <a:t> </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a:effectLst/>
                        </a:rPr>
                        <a:t>Price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a:effectLst/>
                        </a:rPr>
                        <a:t>Rooms</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a:effectLst/>
                        </a:rPr>
                        <a:t>Distance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a:effectLst/>
                        </a:rPr>
                        <a:t>Postcode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a:effectLst/>
                        </a:rPr>
                        <a:t>Bedroom</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a:effectLst/>
                        </a:rPr>
                        <a:t>Bathroom</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a:effectLst/>
                        </a:rPr>
                        <a:t>Car</a:t>
                      </a:r>
                      <a:endParaRPr lang="en-AU" sz="700" b="1"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Landsize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BuildingArea</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YearBuilt</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a:effectLst/>
                        </a:rPr>
                        <a:t>Lattitude</a:t>
                      </a:r>
                      <a:endParaRPr lang="en-AU" sz="700" b="1"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Longtitude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Propertycount</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a:effectLst/>
                        </a:rPr>
                        <a:t>YearsSinceBuilt</a:t>
                      </a:r>
                      <a:endParaRPr lang="en-AU" sz="700" b="1"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total_rooms</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total_bedrooms</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total_distance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total_car_spots</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total_Landsize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total_Building_Area</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total_Property_count</a:t>
                      </a:r>
                      <a:endParaRPr lang="en-AU" sz="700" b="1" i="0" u="none" strike="noStrike" dirty="0">
                        <a:solidFill>
                          <a:srgbClr val="000000"/>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698758139"/>
                  </a:ext>
                </a:extLst>
              </a:tr>
              <a:tr h="509462">
                <a:tc>
                  <a:txBody>
                    <a:bodyPr/>
                    <a:lstStyle/>
                    <a:p>
                      <a:pPr algn="r" fontAlgn="ctr"/>
                      <a:r>
                        <a:rPr lang="en-AU" sz="700" b="1" u="none" strike="noStrike" dirty="0">
                          <a:effectLst/>
                        </a:rPr>
                        <a:t>Price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1</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0.475074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-0.231212</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0.046033</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0.46088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0.463501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0.209464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0.058375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0.507284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-0.313664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-0.224255</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0.212174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-0.05972</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0.313664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0.464807</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0.449965</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-0.200705</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0.192315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0.281927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0.42076</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-0.005423</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681904088"/>
                  </a:ext>
                </a:extLst>
              </a:tr>
              <a:tr h="509462">
                <a:tc>
                  <a:txBody>
                    <a:bodyPr/>
                    <a:lstStyle/>
                    <a:p>
                      <a:pPr algn="r" fontAlgn="ctr"/>
                      <a:r>
                        <a:rPr lang="en-AU" sz="700" b="1" u="none" strike="noStrike" dirty="0">
                          <a:effectLst/>
                        </a:rPr>
                        <a:t>Rooms</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0.475074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0.276585</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0.084236</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0.964465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0.62407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0.401423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0.101158</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0.606738</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0.006935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0.018758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0.083016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-0.082797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-0.006935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0.98244</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0.945133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0.326683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0.409017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0.48954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0.556616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-0.072524</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941758958"/>
                  </a:ext>
                </a:extLst>
              </a:tr>
              <a:tr h="702664">
                <a:tc>
                  <a:txBody>
                    <a:bodyPr/>
                    <a:lstStyle/>
                    <a:p>
                      <a:pPr algn="r" fontAlgn="ctr"/>
                      <a:r>
                        <a:rPr lang="en-AU" sz="700" b="1" u="none" strike="noStrike" dirty="0">
                          <a:effectLst/>
                        </a:rPr>
                        <a:t>Distance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-0.231212</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0.276585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0.489537</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0.28346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0.122132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0.259374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0.138559</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0.135509</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0.313383</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-0.055317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0.163941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-0.003247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-0.313383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0.295042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0.300166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0.927503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0.281084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0.327775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0.15375</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-0.032835</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149850899"/>
                  </a:ext>
                </a:extLst>
              </a:tr>
              <a:tr h="509462">
                <a:tc>
                  <a:txBody>
                    <a:bodyPr/>
                    <a:lstStyle/>
                    <a:p>
                      <a:pPr algn="r" fontAlgn="ctr"/>
                      <a:r>
                        <a:rPr lang="en-AU" sz="700" b="1" u="none" strike="noStrike" dirty="0">
                          <a:effectLst/>
                        </a:rPr>
                        <a:t>Postcode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0.046033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0.084236</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0.489537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0.087286</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0.111617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0.055531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0.069623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0.077091</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0.089913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-0.195081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0.358005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0.032758</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-0.089913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0.080216</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0.082588</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0.349899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0.065178</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0.051185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0.062727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0.053741</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972308546"/>
                  </a:ext>
                </a:extLst>
              </a:tr>
              <a:tr h="509462">
                <a:tc>
                  <a:txBody>
                    <a:bodyPr/>
                    <a:lstStyle/>
                    <a:p>
                      <a:pPr algn="r" fontAlgn="ctr"/>
                      <a:r>
                        <a:rPr lang="en-AU" sz="700" b="1" u="none" strike="noStrike" dirty="0">
                          <a:effectLst/>
                        </a:rPr>
                        <a:t>Bedroom</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0.46088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0.964465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0.28346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0.087286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0.626493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0.40557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0.101035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0.595299</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0.01631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0.022745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0.082671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-0.081392</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-0.01631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0.948771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0.980629</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0.331715</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0.411033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0.483408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0.543966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-0.07153</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2376340691"/>
                  </a:ext>
                </a:extLst>
              </a:tr>
              <a:tr h="509462">
                <a:tc>
                  <a:txBody>
                    <a:bodyPr/>
                    <a:lstStyle/>
                    <a:p>
                      <a:pPr algn="r" fontAlgn="ctr"/>
                      <a:r>
                        <a:rPr lang="en-AU" sz="700" b="1" u="none" strike="noStrike">
                          <a:effectLst/>
                        </a:rPr>
                        <a:t>Bathroom</a:t>
                      </a:r>
                      <a:endParaRPr lang="en-AU" sz="700" b="1"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0.463501</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0.62407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0.122132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0.111617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0.626493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0.310962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0.075939</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0.553855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0.192914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-0.041859</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0.109268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-0.058324</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-0.192914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0.591149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0.587451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0.142671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0.330712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0.240078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0.466096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-0.037931</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547231900"/>
                  </a:ext>
                </a:extLst>
              </a:tr>
              <a:tr h="509462">
                <a:tc>
                  <a:txBody>
                    <a:bodyPr/>
                    <a:lstStyle/>
                    <a:p>
                      <a:pPr algn="r" fontAlgn="ctr"/>
                      <a:r>
                        <a:rPr lang="en-AU" sz="700" b="1" u="none" strike="noStrike" dirty="0">
                          <a:effectLst/>
                        </a:rPr>
                        <a:t>Car</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0.209464</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0.401423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0.259374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0.055531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0.40557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0.310962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0.123498</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0.317593</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0.139255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0.015139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0.035589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-0.031285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-0.139255</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0.402165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0.403471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0.308381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0.949871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0.294155</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0.291533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-0.034189</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1956475739"/>
                  </a:ext>
                </a:extLst>
              </a:tr>
              <a:tr h="509462">
                <a:tc>
                  <a:txBody>
                    <a:bodyPr/>
                    <a:lstStyle/>
                    <a:p>
                      <a:pPr algn="r" fontAlgn="ctr"/>
                      <a:r>
                        <a:rPr lang="en-AU" sz="700" b="1" u="none" strike="noStrike" dirty="0" err="1">
                          <a:effectLst/>
                        </a:rPr>
                        <a:t>Landsize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0.058375</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0.101158</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0.138559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0.069623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0.101035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0.075939</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0.123498</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0.083229</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0.037753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0.042484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-0.008196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-0.032548</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-0.037753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0.095202</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0.094479</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0.101086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0.104635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0.334163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0.071773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-0.061157</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996974023"/>
                  </a:ext>
                </a:extLst>
              </a:tr>
              <a:tr h="509462">
                <a:tc>
                  <a:txBody>
                    <a:bodyPr/>
                    <a:lstStyle/>
                    <a:p>
                      <a:pPr algn="r" fontAlgn="ctr"/>
                      <a:r>
                        <a:rPr lang="en-AU" sz="700" b="1" u="none" strike="noStrike" dirty="0" err="1">
                          <a:effectLst/>
                        </a:rPr>
                        <a:t>BuildingArea</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0.507284</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0.606738</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0.135509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0.077091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0.595299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0.553855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0.317593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0.083229</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0.059936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-0.034626</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0.097635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-0.059024</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-0.059936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0.587438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0.575446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0.177228</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0.322833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0.331675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0.755142</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-0.041191</a:t>
                      </a:r>
                      <a:endParaRPr lang="en-AU" sz="6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20999337"/>
                  </a:ext>
                </a:extLst>
              </a:tr>
              <a:tr h="702664">
                <a:tc>
                  <a:txBody>
                    <a:bodyPr/>
                    <a:lstStyle/>
                    <a:p>
                      <a:pPr algn="r" fontAlgn="ctr"/>
                      <a:r>
                        <a:rPr lang="en-AU" sz="700" b="1" u="none" strike="noStrike" dirty="0" err="1">
                          <a:effectLst/>
                        </a:rPr>
                        <a:t>YearBuilt</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-0.313664</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0.006935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0.313383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0.089913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0.01631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0.192914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0.139255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0.037753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0.059936</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0.10003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-0.026886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0.017224</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-1</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-0.004237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0.004487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0.329722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0.209568</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-0.096747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0.015163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-0.006204</a:t>
                      </a:r>
                      <a:endParaRPr lang="en-AU" sz="6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1470037803"/>
                  </a:ext>
                </a:extLst>
              </a:tr>
            </a:tbl>
          </a:graphicData>
        </a:graphic>
      </p:graphicFrame>
    </p:spTree>
    <p:extLst>
      <p:ext uri="{BB962C8B-B14F-4D97-AF65-F5344CB8AC3E}">
        <p14:creationId xmlns:p14="http://schemas.microsoft.com/office/powerpoint/2010/main" val="197435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9D25DE4-BED9-E3EA-011B-CC39FCEE63B5}"/>
              </a:ext>
            </a:extLst>
          </p:cNvPr>
          <p:cNvGraphicFramePr>
            <a:graphicFrameLocks noGrp="1"/>
          </p:cNvGraphicFramePr>
          <p:nvPr>
            <p:extLst>
              <p:ext uri="{D42A27DB-BD31-4B8C-83A1-F6EECF244321}">
                <p14:modId xmlns:p14="http://schemas.microsoft.com/office/powerpoint/2010/main" val="3788013463"/>
              </p:ext>
            </p:extLst>
          </p:nvPr>
        </p:nvGraphicFramePr>
        <p:xfrm>
          <a:off x="95250" y="1276350"/>
          <a:ext cx="11585767" cy="4727508"/>
        </p:xfrm>
        <a:graphic>
          <a:graphicData uri="http://schemas.openxmlformats.org/drawingml/2006/table">
            <a:tbl>
              <a:tblPr>
                <a:tableStyleId>{5C22544A-7EE6-4342-B048-85BDC9FD1C3A}</a:tableStyleId>
              </a:tblPr>
              <a:tblGrid>
                <a:gridCol w="1057275">
                  <a:extLst>
                    <a:ext uri="{9D8B030D-6E8A-4147-A177-3AD203B41FA5}">
                      <a16:colId xmlns:a16="http://schemas.microsoft.com/office/drawing/2014/main" val="2213791026"/>
                    </a:ext>
                  </a:extLst>
                </a:gridCol>
                <a:gridCol w="475254">
                  <a:extLst>
                    <a:ext uri="{9D8B030D-6E8A-4147-A177-3AD203B41FA5}">
                      <a16:colId xmlns:a16="http://schemas.microsoft.com/office/drawing/2014/main" val="3628756347"/>
                    </a:ext>
                  </a:extLst>
                </a:gridCol>
                <a:gridCol w="475254">
                  <a:extLst>
                    <a:ext uri="{9D8B030D-6E8A-4147-A177-3AD203B41FA5}">
                      <a16:colId xmlns:a16="http://schemas.microsoft.com/office/drawing/2014/main" val="2378960716"/>
                    </a:ext>
                  </a:extLst>
                </a:gridCol>
                <a:gridCol w="475254">
                  <a:extLst>
                    <a:ext uri="{9D8B030D-6E8A-4147-A177-3AD203B41FA5}">
                      <a16:colId xmlns:a16="http://schemas.microsoft.com/office/drawing/2014/main" val="2225707348"/>
                    </a:ext>
                  </a:extLst>
                </a:gridCol>
                <a:gridCol w="530946">
                  <a:extLst>
                    <a:ext uri="{9D8B030D-6E8A-4147-A177-3AD203B41FA5}">
                      <a16:colId xmlns:a16="http://schemas.microsoft.com/office/drawing/2014/main" val="2143493272"/>
                    </a:ext>
                  </a:extLst>
                </a:gridCol>
                <a:gridCol w="475254">
                  <a:extLst>
                    <a:ext uri="{9D8B030D-6E8A-4147-A177-3AD203B41FA5}">
                      <a16:colId xmlns:a16="http://schemas.microsoft.com/office/drawing/2014/main" val="997314913"/>
                    </a:ext>
                  </a:extLst>
                </a:gridCol>
                <a:gridCol w="475254">
                  <a:extLst>
                    <a:ext uri="{9D8B030D-6E8A-4147-A177-3AD203B41FA5}">
                      <a16:colId xmlns:a16="http://schemas.microsoft.com/office/drawing/2014/main" val="2236429528"/>
                    </a:ext>
                  </a:extLst>
                </a:gridCol>
                <a:gridCol w="475254">
                  <a:extLst>
                    <a:ext uri="{9D8B030D-6E8A-4147-A177-3AD203B41FA5}">
                      <a16:colId xmlns:a16="http://schemas.microsoft.com/office/drawing/2014/main" val="1207677154"/>
                    </a:ext>
                  </a:extLst>
                </a:gridCol>
                <a:gridCol w="475254">
                  <a:extLst>
                    <a:ext uri="{9D8B030D-6E8A-4147-A177-3AD203B41FA5}">
                      <a16:colId xmlns:a16="http://schemas.microsoft.com/office/drawing/2014/main" val="3672269237"/>
                    </a:ext>
                  </a:extLst>
                </a:gridCol>
                <a:gridCol w="475254">
                  <a:extLst>
                    <a:ext uri="{9D8B030D-6E8A-4147-A177-3AD203B41FA5}">
                      <a16:colId xmlns:a16="http://schemas.microsoft.com/office/drawing/2014/main" val="3605894569"/>
                    </a:ext>
                  </a:extLst>
                </a:gridCol>
                <a:gridCol w="475254">
                  <a:extLst>
                    <a:ext uri="{9D8B030D-6E8A-4147-A177-3AD203B41FA5}">
                      <a16:colId xmlns:a16="http://schemas.microsoft.com/office/drawing/2014/main" val="3363140986"/>
                    </a:ext>
                  </a:extLst>
                </a:gridCol>
                <a:gridCol w="475254">
                  <a:extLst>
                    <a:ext uri="{9D8B030D-6E8A-4147-A177-3AD203B41FA5}">
                      <a16:colId xmlns:a16="http://schemas.microsoft.com/office/drawing/2014/main" val="2318611212"/>
                    </a:ext>
                  </a:extLst>
                </a:gridCol>
                <a:gridCol w="475254">
                  <a:extLst>
                    <a:ext uri="{9D8B030D-6E8A-4147-A177-3AD203B41FA5}">
                      <a16:colId xmlns:a16="http://schemas.microsoft.com/office/drawing/2014/main" val="3195659395"/>
                    </a:ext>
                  </a:extLst>
                </a:gridCol>
                <a:gridCol w="475254">
                  <a:extLst>
                    <a:ext uri="{9D8B030D-6E8A-4147-A177-3AD203B41FA5}">
                      <a16:colId xmlns:a16="http://schemas.microsoft.com/office/drawing/2014/main" val="565637902"/>
                    </a:ext>
                  </a:extLst>
                </a:gridCol>
                <a:gridCol w="475254">
                  <a:extLst>
                    <a:ext uri="{9D8B030D-6E8A-4147-A177-3AD203B41FA5}">
                      <a16:colId xmlns:a16="http://schemas.microsoft.com/office/drawing/2014/main" val="3258353933"/>
                    </a:ext>
                  </a:extLst>
                </a:gridCol>
                <a:gridCol w="513675">
                  <a:extLst>
                    <a:ext uri="{9D8B030D-6E8A-4147-A177-3AD203B41FA5}">
                      <a16:colId xmlns:a16="http://schemas.microsoft.com/office/drawing/2014/main" val="1442626349"/>
                    </a:ext>
                  </a:extLst>
                </a:gridCol>
                <a:gridCol w="475254">
                  <a:extLst>
                    <a:ext uri="{9D8B030D-6E8A-4147-A177-3AD203B41FA5}">
                      <a16:colId xmlns:a16="http://schemas.microsoft.com/office/drawing/2014/main" val="3746355090"/>
                    </a:ext>
                  </a:extLst>
                </a:gridCol>
                <a:gridCol w="603839">
                  <a:extLst>
                    <a:ext uri="{9D8B030D-6E8A-4147-A177-3AD203B41FA5}">
                      <a16:colId xmlns:a16="http://schemas.microsoft.com/office/drawing/2014/main" val="143770832"/>
                    </a:ext>
                  </a:extLst>
                </a:gridCol>
                <a:gridCol w="652389">
                  <a:extLst>
                    <a:ext uri="{9D8B030D-6E8A-4147-A177-3AD203B41FA5}">
                      <a16:colId xmlns:a16="http://schemas.microsoft.com/office/drawing/2014/main" val="3217857286"/>
                    </a:ext>
                  </a:extLst>
                </a:gridCol>
                <a:gridCol w="475254">
                  <a:extLst>
                    <a:ext uri="{9D8B030D-6E8A-4147-A177-3AD203B41FA5}">
                      <a16:colId xmlns:a16="http://schemas.microsoft.com/office/drawing/2014/main" val="824417548"/>
                    </a:ext>
                  </a:extLst>
                </a:gridCol>
                <a:gridCol w="475254">
                  <a:extLst>
                    <a:ext uri="{9D8B030D-6E8A-4147-A177-3AD203B41FA5}">
                      <a16:colId xmlns:a16="http://schemas.microsoft.com/office/drawing/2014/main" val="1980221967"/>
                    </a:ext>
                  </a:extLst>
                </a:gridCol>
                <a:gridCol w="623579">
                  <a:extLst>
                    <a:ext uri="{9D8B030D-6E8A-4147-A177-3AD203B41FA5}">
                      <a16:colId xmlns:a16="http://schemas.microsoft.com/office/drawing/2014/main" val="4146639557"/>
                    </a:ext>
                  </a:extLst>
                </a:gridCol>
              </a:tblGrid>
              <a:tr h="305356">
                <a:tc>
                  <a:txBody>
                    <a:bodyPr/>
                    <a:lstStyle/>
                    <a:p>
                      <a:pPr algn="r" fontAlgn="ctr"/>
                      <a:r>
                        <a:rPr lang="en-AU" sz="1000" b="1" u="none" strike="noStrike" dirty="0" err="1">
                          <a:effectLst/>
                        </a:rPr>
                        <a:t>Lattitude</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-0.224255</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0.018758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-0.055317</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-0.195081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0.022745</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-0.041859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0.015139</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0.042484</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-0.034626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0.10003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-0.345797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0.029793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-0.10003</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0.027839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0.031631</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-0.011537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0.012077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0.067813</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-0.025837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-0.028222</a:t>
                      </a:r>
                      <a:endParaRPr lang="en-AU" sz="8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336436567"/>
                  </a:ext>
                </a:extLst>
              </a:tr>
              <a:tr h="312303">
                <a:tc>
                  <a:txBody>
                    <a:bodyPr/>
                    <a:lstStyle/>
                    <a:p>
                      <a:pPr algn="r" fontAlgn="ctr"/>
                      <a:r>
                        <a:rPr lang="en-AU" sz="1000" b="1" u="none" strike="noStrike" dirty="0" err="1">
                          <a:effectLst/>
                        </a:rPr>
                        <a:t>Longtitude</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0.212174</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0.083016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0.163941</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0.358005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0.082671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0.109268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0.035589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-0.008196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0.097635</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-0.026886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-0.345797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0.026359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0.026886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0.073559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0.072274</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0.156707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0.055511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0.05591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0.067294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0.057566</a:t>
                      </a:r>
                      <a:endParaRPr lang="en-AU" sz="8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2028896988"/>
                  </a:ext>
                </a:extLst>
              </a:tr>
              <a:tr h="430737">
                <a:tc>
                  <a:txBody>
                    <a:bodyPr/>
                    <a:lstStyle/>
                    <a:p>
                      <a:pPr algn="r" fontAlgn="ctr"/>
                      <a:r>
                        <a:rPr lang="en-AU" sz="1000" b="1" u="none" strike="noStrike" dirty="0" err="1">
                          <a:effectLst/>
                        </a:rPr>
                        <a:t>Propertycount</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-0.05972</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-0.082797</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-0.003247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0.032758</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-0.081392</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-0.058324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-0.031285</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-0.032548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-0.059024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0.017224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0.029793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0.026359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-0.017224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-0.088756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-0.08722</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-0.044427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-0.032128</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-0.078907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-0.069363</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0.916523</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4058298050"/>
                  </a:ext>
                </a:extLst>
              </a:tr>
              <a:tr h="430737">
                <a:tc>
                  <a:txBody>
                    <a:bodyPr/>
                    <a:lstStyle/>
                    <a:p>
                      <a:pPr algn="r" fontAlgn="ctr"/>
                      <a:r>
                        <a:rPr lang="en-AU" sz="1000" b="1" u="none" strike="noStrike" dirty="0" err="1">
                          <a:effectLst/>
                        </a:rPr>
                        <a:t>YearsSinceBuilt</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0.313664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-0.006935</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-0.313383</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-0.089913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-0.01631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-0.192914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-0.139255</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-0.037753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-0.059936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-0.10003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0.026886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-0.017224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0.004237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-0.004487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-0.329722</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-0.209568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0.096747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-0.015163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0.006204</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901154807"/>
                  </a:ext>
                </a:extLst>
              </a:tr>
              <a:tr h="312303">
                <a:tc>
                  <a:txBody>
                    <a:bodyPr/>
                    <a:lstStyle/>
                    <a:p>
                      <a:pPr algn="r" fontAlgn="ctr"/>
                      <a:r>
                        <a:rPr lang="en-AU" sz="1000" b="1" u="none" strike="noStrike">
                          <a:effectLst/>
                        </a:rPr>
                        <a:t>total_rooms</a:t>
                      </a:r>
                      <a:endParaRPr lang="en-AU" sz="1000" b="1"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0.464807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0.98244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0.295042</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0.080216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0.948771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0.591149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0.402165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0.095202</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0.587438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-0.004237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0.027839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0.073559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-0.088756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0.004237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0.962704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0.348171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0.412371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0.524525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0.563576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-0.080449</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282460909"/>
                  </a:ext>
                </a:extLst>
              </a:tr>
              <a:tr h="357125">
                <a:tc>
                  <a:txBody>
                    <a:bodyPr/>
                    <a:lstStyle/>
                    <a:p>
                      <a:pPr algn="r" fontAlgn="ctr"/>
                      <a:r>
                        <a:rPr lang="en-AU" sz="1000" b="1" u="none" strike="noStrike" dirty="0" err="1">
                          <a:effectLst/>
                        </a:rPr>
                        <a:t>total_bedrooms</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0.449965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0.945133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0.300166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0.082588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0.980629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0.587451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0.403471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0.094479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0.575446</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0.004487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0.031631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0.072274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-0.08722</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-0.004487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0.962704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0.351293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0.412006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0.515978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0.549234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-0.079607</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1336175801"/>
                  </a:ext>
                </a:extLst>
              </a:tr>
              <a:tr h="430737">
                <a:tc>
                  <a:txBody>
                    <a:bodyPr/>
                    <a:lstStyle/>
                    <a:p>
                      <a:pPr algn="r" fontAlgn="ctr"/>
                      <a:r>
                        <a:rPr lang="en-AU" sz="1000" b="1" u="none" strike="noStrike" dirty="0" err="1">
                          <a:effectLst/>
                        </a:rPr>
                        <a:t>total_distance</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-0.200705</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0.326683</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0.927503</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0.349899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0.331715</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0.142671</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0.308381</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0.101086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0.177228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0.329722</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-0.011537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0.156707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-0.044427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-0.329722</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0.348171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0.351293</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0.344244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0.383323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0.190185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-0.068771</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237755090"/>
                  </a:ext>
                </a:extLst>
              </a:tr>
              <a:tr h="357125">
                <a:tc>
                  <a:txBody>
                    <a:bodyPr/>
                    <a:lstStyle/>
                    <a:p>
                      <a:pPr algn="r" fontAlgn="ctr"/>
                      <a:r>
                        <a:rPr lang="en-AU" sz="1000" b="1" u="none" strike="noStrike">
                          <a:effectLst/>
                        </a:rPr>
                        <a:t>total_car_spots</a:t>
                      </a:r>
                      <a:endParaRPr lang="en-AU" sz="1000" b="1"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0.192315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0.409017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0.281084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0.065178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0.411033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0.330712</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0.949871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0.104635</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0.322833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0.209568</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0.012077</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0.055511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-0.032128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-0.209568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0.412371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0.412006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0.344244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0.286129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0.296832</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-0.031207</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1375561435"/>
                  </a:ext>
                </a:extLst>
              </a:tr>
              <a:tr h="537638">
                <a:tc>
                  <a:txBody>
                    <a:bodyPr/>
                    <a:lstStyle/>
                    <a:p>
                      <a:pPr algn="r" fontAlgn="ctr"/>
                      <a:r>
                        <a:rPr lang="en-AU" sz="1000" b="1" u="none" strike="noStrike" dirty="0" err="1">
                          <a:effectLst/>
                        </a:rPr>
                        <a:t>total_Landsize</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0.281927</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0.48954</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0.327775</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0.051185</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0.483408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0.240078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0.294155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0.334163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0.331675</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-0.096747</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0.067813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0.05591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-0.078907</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0.096747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0.524525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0.515978</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0.383323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0.286129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0.351238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-0.089516</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2978671883"/>
                  </a:ext>
                </a:extLst>
              </a:tr>
              <a:tr h="537638">
                <a:tc>
                  <a:txBody>
                    <a:bodyPr/>
                    <a:lstStyle/>
                    <a:p>
                      <a:pPr algn="r" fontAlgn="ctr"/>
                      <a:r>
                        <a:rPr lang="en-AU" sz="1000" b="1" u="none" strike="noStrike" dirty="0" err="1">
                          <a:effectLst/>
                        </a:rPr>
                        <a:t>total_Building_Area</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0.42076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0.556616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0.15375</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0.062727</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0.543966</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0.466096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0.291533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0.071773</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0.755142</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0.015163</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-0.025837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0.067294</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-0.069363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-0.015163</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0.563576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0.549234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0.190185</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0.296832</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0.351238</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1</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-0.054072</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1280683236"/>
                  </a:ext>
                </a:extLst>
              </a:tr>
              <a:tr h="715809">
                <a:tc>
                  <a:txBody>
                    <a:bodyPr/>
                    <a:lstStyle/>
                    <a:p>
                      <a:pPr algn="r" fontAlgn="ctr"/>
                      <a:r>
                        <a:rPr lang="en-AU" sz="1000" b="1" u="none" strike="noStrike" dirty="0" err="1">
                          <a:effectLst/>
                        </a:rPr>
                        <a:t>total_Property_count</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-0.005423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-0.072524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-0.032835</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0.053741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-0.07153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-0.037931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-0.034189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-0.061157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-0.041191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-0.006204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-0.028222</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0.057566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0.916523</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0.006204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-0.080449</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-0.079607</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-0.068771</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-0.031207</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-0.089516</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-0.054072</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1</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1765328178"/>
                  </a:ext>
                </a:extLst>
              </a:tr>
            </a:tbl>
          </a:graphicData>
        </a:graphic>
      </p:graphicFrame>
    </p:spTree>
    <p:extLst>
      <p:ext uri="{BB962C8B-B14F-4D97-AF65-F5344CB8AC3E}">
        <p14:creationId xmlns:p14="http://schemas.microsoft.com/office/powerpoint/2010/main" val="2374116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2D52F-3F7A-5FD5-FB5D-335BBB22C432}"/>
              </a:ext>
            </a:extLst>
          </p:cNvPr>
          <p:cNvSpPr>
            <a:spLocks noGrp="1"/>
          </p:cNvSpPr>
          <p:nvPr>
            <p:ph idx="1"/>
          </p:nvPr>
        </p:nvSpPr>
        <p:spPr/>
        <p:txBody>
          <a:bodyPr/>
          <a:lstStyle/>
          <a:p>
            <a:pPr marL="0" indent="0">
              <a:buNone/>
            </a:pPr>
            <a:r>
              <a:rPr lang="en-AU" dirty="0"/>
              <a:t>Feature Engineering is a machine learning technique is to determine which variables or features we needed to remove to improve our efficiency and accuracy of our machine learning models. In this case we try to remove </a:t>
            </a:r>
            <a:r>
              <a:rPr lang="en-AU" dirty="0" err="1"/>
              <a:t>PostCode</a:t>
            </a:r>
            <a:r>
              <a:rPr lang="en-AU" dirty="0"/>
              <a:t>, </a:t>
            </a:r>
            <a:r>
              <a:rPr lang="en-AU" dirty="0" err="1"/>
              <a:t>YearBulit</a:t>
            </a:r>
            <a:r>
              <a:rPr lang="en-AU" dirty="0"/>
              <a:t> and Date to avoid wanted bias that can impact our machine learning regression models.</a:t>
            </a:r>
          </a:p>
        </p:txBody>
      </p:sp>
      <p:pic>
        <p:nvPicPr>
          <p:cNvPr id="5" name="Picture 4" descr="A computer screen shot of a computer code&#10;&#10;AI-generated content may be incorrect.">
            <a:extLst>
              <a:ext uri="{FF2B5EF4-FFF2-40B4-BE49-F238E27FC236}">
                <a16:creationId xmlns:a16="http://schemas.microsoft.com/office/drawing/2014/main" id="{BF5983DC-ECB2-5A95-F4F1-E12AF1DED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4303185"/>
            <a:ext cx="11003801" cy="1618643"/>
          </a:xfrm>
          <a:prstGeom prst="rect">
            <a:avLst/>
          </a:prstGeom>
        </p:spPr>
      </p:pic>
    </p:spTree>
    <p:extLst>
      <p:ext uri="{BB962C8B-B14F-4D97-AF65-F5344CB8AC3E}">
        <p14:creationId xmlns:p14="http://schemas.microsoft.com/office/powerpoint/2010/main" val="156186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E6C7-ADE9-4126-C66E-CBAB3B6124DD}"/>
              </a:ext>
            </a:extLst>
          </p:cNvPr>
          <p:cNvSpPr>
            <a:spLocks noGrp="1"/>
          </p:cNvSpPr>
          <p:nvPr>
            <p:ph type="title"/>
          </p:nvPr>
        </p:nvSpPr>
        <p:spPr>
          <a:xfrm>
            <a:off x="234104" y="0"/>
            <a:ext cx="10515600" cy="1325563"/>
          </a:xfrm>
        </p:spPr>
        <p:txBody>
          <a:bodyPr/>
          <a:lstStyle/>
          <a:p>
            <a:r>
              <a:rPr lang="en-AU"/>
              <a:t>Machine Learning training and evaluation</a:t>
            </a:r>
            <a:endParaRPr lang="en-AU" dirty="0"/>
          </a:p>
        </p:txBody>
      </p:sp>
      <p:pic>
        <p:nvPicPr>
          <p:cNvPr id="5" name="Picture 2">
            <a:extLst>
              <a:ext uri="{FF2B5EF4-FFF2-40B4-BE49-F238E27FC236}">
                <a16:creationId xmlns:a16="http://schemas.microsoft.com/office/drawing/2014/main" id="{9992A5BD-C9CC-8252-830F-34218C8AE1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45828" y="1180388"/>
            <a:ext cx="4630057" cy="35222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omputer code with text&#10;&#10;AI-generated content may be incorrect.">
            <a:extLst>
              <a:ext uri="{FF2B5EF4-FFF2-40B4-BE49-F238E27FC236}">
                <a16:creationId xmlns:a16="http://schemas.microsoft.com/office/drawing/2014/main" id="{C5A2E33C-E18E-00B5-53A7-7314A7FB0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04" y="984987"/>
            <a:ext cx="6529553" cy="1482442"/>
          </a:xfrm>
          <a:prstGeom prst="rect">
            <a:avLst/>
          </a:prstGeom>
        </p:spPr>
      </p:pic>
      <p:sp>
        <p:nvSpPr>
          <p:cNvPr id="11" name="TextBox 10">
            <a:extLst>
              <a:ext uri="{FF2B5EF4-FFF2-40B4-BE49-F238E27FC236}">
                <a16:creationId xmlns:a16="http://schemas.microsoft.com/office/drawing/2014/main" id="{8066E309-F58A-0AFD-B9EC-79F238E9A772}"/>
              </a:ext>
            </a:extLst>
          </p:cNvPr>
          <p:cNvSpPr txBox="1"/>
          <p:nvPr/>
        </p:nvSpPr>
        <p:spPr>
          <a:xfrm>
            <a:off x="234104" y="2676960"/>
            <a:ext cx="5368008" cy="2308324"/>
          </a:xfrm>
          <a:prstGeom prst="rect">
            <a:avLst/>
          </a:prstGeom>
          <a:noFill/>
        </p:spPr>
        <p:txBody>
          <a:bodyPr wrap="square" rtlCol="0">
            <a:spAutoFit/>
          </a:bodyPr>
          <a:lstStyle/>
          <a:p>
            <a:r>
              <a:rPr lang="en-AU" dirty="0"/>
              <a:t>The Train-Test Split is a technique</a:t>
            </a:r>
          </a:p>
          <a:p>
            <a:r>
              <a:rPr lang="en-AU" dirty="0"/>
              <a:t>In Machine Learning where the full dataset</a:t>
            </a:r>
          </a:p>
          <a:p>
            <a:r>
              <a:rPr lang="en-AU" dirty="0"/>
              <a:t>Is split into two subsets: The Training set and </a:t>
            </a:r>
          </a:p>
          <a:p>
            <a:r>
              <a:rPr lang="en-AU" dirty="0"/>
              <a:t>Testing Set is used from the full dataset.</a:t>
            </a:r>
          </a:p>
          <a:p>
            <a:r>
              <a:rPr lang="en-AU" dirty="0"/>
              <a:t>Later we split into three subsets for the training,</a:t>
            </a:r>
          </a:p>
          <a:p>
            <a:r>
              <a:rPr lang="en-AU" dirty="0"/>
              <a:t>testing and validation from the Training dataset,</a:t>
            </a:r>
          </a:p>
          <a:p>
            <a:r>
              <a:rPr lang="en-AU" dirty="0"/>
              <a:t>to ensure that the data doesn’t under or overfit the model.</a:t>
            </a:r>
          </a:p>
        </p:txBody>
      </p:sp>
    </p:spTree>
    <p:extLst>
      <p:ext uri="{BB962C8B-B14F-4D97-AF65-F5344CB8AC3E}">
        <p14:creationId xmlns:p14="http://schemas.microsoft.com/office/powerpoint/2010/main" val="2597542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F585B29-04F4-650C-3F2D-D84EFED3E9F4}"/>
              </a:ext>
            </a:extLst>
          </p:cNvPr>
          <p:cNvSpPr txBox="1"/>
          <p:nvPr/>
        </p:nvSpPr>
        <p:spPr>
          <a:xfrm>
            <a:off x="64506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a:solidFill>
                  <a:schemeClr val="tx1"/>
                </a:solidFill>
                <a:latin typeface="+mj-lt"/>
                <a:ea typeface="+mj-ea"/>
                <a:cs typeface="+mj-cs"/>
              </a:rPr>
              <a:t>Apply normalization</a:t>
            </a:r>
          </a:p>
        </p:txBody>
      </p:sp>
      <p:sp>
        <p:nvSpPr>
          <p:cNvPr id="21" name="Rectangle 2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47637A-B0A9-D09B-3C82-946B1CCBDA6A}"/>
              </a:ext>
            </a:extLst>
          </p:cNvPr>
          <p:cNvSpPr>
            <a:spLocks noGrp="1"/>
          </p:cNvSpPr>
          <p:nvPr>
            <p:ph idx="1"/>
          </p:nvPr>
        </p:nvSpPr>
        <p:spPr>
          <a:xfrm>
            <a:off x="645066" y="2031101"/>
            <a:ext cx="4282984" cy="3511943"/>
          </a:xfrm>
        </p:spPr>
        <p:txBody>
          <a:bodyPr vert="horz" lIns="91440" tIns="45720" rIns="91440" bIns="45720" rtlCol="0" anchor="ctr">
            <a:normAutofit/>
          </a:bodyPr>
          <a:lstStyle/>
          <a:p>
            <a:r>
              <a:rPr lang="en-US" sz="1800" b="0" i="0">
                <a:effectLst/>
              </a:rPr>
              <a:t>One reason this is important is because the variables are multiplied by the model weights. So that the scale of the outputs and the scale of the gradients are affected by the scale of the inputs.</a:t>
            </a:r>
          </a:p>
          <a:p>
            <a:r>
              <a:rPr lang="en-US" sz="1800" b="0" i="0">
                <a:effectLst/>
              </a:rPr>
              <a:t>Although a model might converge without normalization, normalization makes training much more stable.</a:t>
            </a:r>
          </a:p>
        </p:txBody>
      </p:sp>
      <p:sp>
        <p:nvSpPr>
          <p:cNvPr id="22" name="Rectangle 2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code&#10;&#10;AI-generated content may be incorrect.">
            <a:extLst>
              <a:ext uri="{FF2B5EF4-FFF2-40B4-BE49-F238E27FC236}">
                <a16:creationId xmlns:a16="http://schemas.microsoft.com/office/drawing/2014/main" id="{34DE2982-794B-0E6C-D05A-6F899BF97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266013"/>
            <a:ext cx="5628018" cy="4093103"/>
          </a:xfrm>
          <a:prstGeom prst="rect">
            <a:avLst/>
          </a:prstGeom>
        </p:spPr>
      </p:pic>
    </p:spTree>
    <p:extLst>
      <p:ext uri="{BB962C8B-B14F-4D97-AF65-F5344CB8AC3E}">
        <p14:creationId xmlns:p14="http://schemas.microsoft.com/office/powerpoint/2010/main" val="401171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0B300-109A-4DB8-D08B-18B5F8B7DD12}"/>
              </a:ext>
            </a:extLst>
          </p:cNvPr>
          <p:cNvSpPr>
            <a:spLocks noGrp="1"/>
          </p:cNvSpPr>
          <p:nvPr>
            <p:ph type="title"/>
          </p:nvPr>
        </p:nvSpPr>
        <p:spPr>
          <a:xfrm>
            <a:off x="638881" y="4501453"/>
            <a:ext cx="10909640" cy="1065836"/>
          </a:xfrm>
        </p:spPr>
        <p:txBody>
          <a:bodyPr vert="horz" lIns="91440" tIns="45720" rIns="91440" bIns="45720" rtlCol="0" anchor="ctr">
            <a:normAutofit/>
          </a:bodyPr>
          <a:lstStyle/>
          <a:p>
            <a:pPr algn="ctr"/>
            <a:r>
              <a:rPr lang="en-US" sz="6600" b="1" dirty="0"/>
              <a:t>Applying different ML Models</a:t>
            </a:r>
          </a:p>
        </p:txBody>
      </p:sp>
      <p:pic>
        <p:nvPicPr>
          <p:cNvPr id="5" name="Picture 4" descr="A screenshot of a computer program&#10;&#10;AI-generated content may be incorrect.">
            <a:extLst>
              <a:ext uri="{FF2B5EF4-FFF2-40B4-BE49-F238E27FC236}">
                <a16:creationId xmlns:a16="http://schemas.microsoft.com/office/drawing/2014/main" id="{E1BC7409-E5DB-941E-EBE4-F9DAC28D4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051" y="320040"/>
            <a:ext cx="3840393" cy="3895344"/>
          </a:xfrm>
          <a:prstGeom prst="rect">
            <a:avLst/>
          </a:prstGeom>
        </p:spPr>
      </p:pic>
      <p:pic>
        <p:nvPicPr>
          <p:cNvPr id="3" name="Picture 2" descr="Melbourne skyline and St Kilda road bridge, Princes Bridge">
            <a:extLst>
              <a:ext uri="{FF2B5EF4-FFF2-40B4-BE49-F238E27FC236}">
                <a16:creationId xmlns:a16="http://schemas.microsoft.com/office/drawing/2014/main" id="{48BD6D51-6721-E00E-0EBA-502F09828D79}"/>
              </a:ext>
            </a:extLst>
          </p:cNvPr>
          <p:cNvPicPr>
            <a:picLocks noChangeAspect="1"/>
          </p:cNvPicPr>
          <p:nvPr/>
        </p:nvPicPr>
        <p:blipFill>
          <a:blip r:embed="rId3"/>
          <a:stretch>
            <a:fillRect/>
          </a:stretch>
        </p:blipFill>
        <p:spPr>
          <a:xfrm>
            <a:off x="6464808" y="320040"/>
            <a:ext cx="5193792" cy="3895344"/>
          </a:xfrm>
          <a:prstGeom prst="rect">
            <a:avLst/>
          </a:prstGeom>
        </p:spPr>
      </p:pic>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154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CDF806DE-FC15-59D9-E71A-162B8F698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55" y="129064"/>
            <a:ext cx="5676645" cy="6007100"/>
          </a:xfrm>
          <a:prstGeom prst="rect">
            <a:avLst/>
          </a:prstGeom>
        </p:spPr>
      </p:pic>
      <p:pic>
        <p:nvPicPr>
          <p:cNvPr id="7" name="Picture 6" descr="A screenshot of a graph&#10;&#10;AI-generated content may be incorrect.">
            <a:extLst>
              <a:ext uri="{FF2B5EF4-FFF2-40B4-BE49-F238E27FC236}">
                <a16:creationId xmlns:a16="http://schemas.microsoft.com/office/drawing/2014/main" id="{72F042A4-4037-50F0-BAEE-1D87D2623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399" y="0"/>
            <a:ext cx="5676646" cy="6136164"/>
          </a:xfrm>
          <a:prstGeom prst="rect">
            <a:avLst/>
          </a:prstGeom>
        </p:spPr>
      </p:pic>
      <p:sp>
        <p:nvSpPr>
          <p:cNvPr id="9" name="TextBox 8">
            <a:extLst>
              <a:ext uri="{FF2B5EF4-FFF2-40B4-BE49-F238E27FC236}">
                <a16:creationId xmlns:a16="http://schemas.microsoft.com/office/drawing/2014/main" id="{E7929926-4CFF-1295-E4A8-C040077C8ECB}"/>
              </a:ext>
            </a:extLst>
          </p:cNvPr>
          <p:cNvSpPr txBox="1"/>
          <p:nvPr/>
        </p:nvSpPr>
        <p:spPr>
          <a:xfrm>
            <a:off x="2058808" y="6189028"/>
            <a:ext cx="2611741" cy="369332"/>
          </a:xfrm>
          <a:prstGeom prst="rect">
            <a:avLst/>
          </a:prstGeom>
          <a:noFill/>
        </p:spPr>
        <p:txBody>
          <a:bodyPr wrap="none" rtlCol="0">
            <a:spAutoFit/>
          </a:bodyPr>
          <a:lstStyle/>
          <a:p>
            <a:r>
              <a:rPr lang="en-AU" b="1" dirty="0"/>
              <a:t>R squared Testing Data </a:t>
            </a:r>
          </a:p>
        </p:txBody>
      </p:sp>
      <p:sp>
        <p:nvSpPr>
          <p:cNvPr id="11" name="TextBox 10">
            <a:extLst>
              <a:ext uri="{FF2B5EF4-FFF2-40B4-BE49-F238E27FC236}">
                <a16:creationId xmlns:a16="http://schemas.microsoft.com/office/drawing/2014/main" id="{1B4DA31C-9266-5854-C048-632DEAC21666}"/>
              </a:ext>
            </a:extLst>
          </p:cNvPr>
          <p:cNvSpPr txBox="1"/>
          <p:nvPr/>
        </p:nvSpPr>
        <p:spPr>
          <a:xfrm>
            <a:off x="8159008" y="6136164"/>
            <a:ext cx="2930867" cy="369332"/>
          </a:xfrm>
          <a:prstGeom prst="rect">
            <a:avLst/>
          </a:prstGeom>
          <a:noFill/>
        </p:spPr>
        <p:txBody>
          <a:bodyPr wrap="none" rtlCol="0">
            <a:spAutoFit/>
          </a:bodyPr>
          <a:lstStyle/>
          <a:p>
            <a:r>
              <a:rPr lang="en-AU" b="1" dirty="0"/>
              <a:t>R squared Validation Data </a:t>
            </a:r>
          </a:p>
        </p:txBody>
      </p:sp>
    </p:spTree>
    <p:extLst>
      <p:ext uri="{BB962C8B-B14F-4D97-AF65-F5344CB8AC3E}">
        <p14:creationId xmlns:p14="http://schemas.microsoft.com/office/powerpoint/2010/main" val="1574394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D5FBABE7-1761-0DA7-1E14-F179A7B0E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883" y="763462"/>
            <a:ext cx="9801817" cy="5789738"/>
          </a:xfrm>
          <a:prstGeom prst="rect">
            <a:avLst/>
          </a:prstGeom>
        </p:spPr>
      </p:pic>
      <p:sp>
        <p:nvSpPr>
          <p:cNvPr id="6" name="TextBox 5">
            <a:extLst>
              <a:ext uri="{FF2B5EF4-FFF2-40B4-BE49-F238E27FC236}">
                <a16:creationId xmlns:a16="http://schemas.microsoft.com/office/drawing/2014/main" id="{400100F2-F4CF-7286-02BA-42CE4FB53392}"/>
              </a:ext>
            </a:extLst>
          </p:cNvPr>
          <p:cNvSpPr txBox="1"/>
          <p:nvPr/>
        </p:nvSpPr>
        <p:spPr>
          <a:xfrm>
            <a:off x="3760072" y="178687"/>
            <a:ext cx="4671856" cy="584775"/>
          </a:xfrm>
          <a:prstGeom prst="rect">
            <a:avLst/>
          </a:prstGeom>
          <a:noFill/>
        </p:spPr>
        <p:txBody>
          <a:bodyPr wrap="none" rtlCol="0">
            <a:spAutoFit/>
          </a:bodyPr>
          <a:lstStyle/>
          <a:p>
            <a:r>
              <a:rPr lang="en-AU" sz="3200" b="1" dirty="0"/>
              <a:t>Root Mean Square Error </a:t>
            </a:r>
          </a:p>
        </p:txBody>
      </p:sp>
    </p:spTree>
    <p:extLst>
      <p:ext uri="{BB962C8B-B14F-4D97-AF65-F5344CB8AC3E}">
        <p14:creationId xmlns:p14="http://schemas.microsoft.com/office/powerpoint/2010/main" val="284778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0563F-F647-2496-7FBA-592A07A43584}"/>
              </a:ext>
            </a:extLst>
          </p:cNvPr>
          <p:cNvSpPr>
            <a:spLocks noGrp="1"/>
          </p:cNvSpPr>
          <p:nvPr>
            <p:ph type="title"/>
          </p:nvPr>
        </p:nvSpPr>
        <p:spPr>
          <a:xfrm>
            <a:off x="640080" y="325369"/>
            <a:ext cx="4368602" cy="1956841"/>
          </a:xfrm>
        </p:spPr>
        <p:txBody>
          <a:bodyPr anchor="b">
            <a:normAutofit/>
          </a:bodyPr>
          <a:lstStyle/>
          <a:p>
            <a:r>
              <a:rPr lang="en-AU" sz="5400" b="1"/>
              <a:t>Conclusion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7CA14C-C463-3D0B-14D7-C317B5CF1104}"/>
              </a:ext>
            </a:extLst>
          </p:cNvPr>
          <p:cNvSpPr>
            <a:spLocks noGrp="1"/>
          </p:cNvSpPr>
          <p:nvPr>
            <p:ph idx="1"/>
          </p:nvPr>
        </p:nvSpPr>
        <p:spPr>
          <a:xfrm>
            <a:off x="640080" y="2872899"/>
            <a:ext cx="4243589" cy="3320668"/>
          </a:xfrm>
        </p:spPr>
        <p:txBody>
          <a:bodyPr>
            <a:normAutofit/>
          </a:bodyPr>
          <a:lstStyle/>
          <a:p>
            <a:pPr marL="0" indent="0">
              <a:buNone/>
            </a:pPr>
            <a:r>
              <a:rPr lang="en-US" sz="2200" dirty="0"/>
              <a:t>The best model to fit for this problem is X-Gradient Regressor since it can handle complex data and non-linear relationships to predict house prices in Melbourne. After performing Exploratory Analysis we ……..</a:t>
            </a:r>
            <a:endParaRPr lang="en-AU" sz="2200" dirty="0"/>
          </a:p>
        </p:txBody>
      </p:sp>
      <p:pic>
        <p:nvPicPr>
          <p:cNvPr id="4" name="Picture 3" descr="Melbourne Skyline on the Yarra River">
            <a:extLst>
              <a:ext uri="{FF2B5EF4-FFF2-40B4-BE49-F238E27FC236}">
                <a16:creationId xmlns:a16="http://schemas.microsoft.com/office/drawing/2014/main" id="{A50D4CF5-7041-A036-9828-E50A06AB054F}"/>
              </a:ext>
            </a:extLst>
          </p:cNvPr>
          <p:cNvPicPr>
            <a:picLocks noChangeAspect="1"/>
          </p:cNvPicPr>
          <p:nvPr/>
        </p:nvPicPr>
        <p:blipFill>
          <a:blip r:embed="rId2"/>
          <a:srcRect l="13244" r="1152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3108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5DA92-178A-F84F-B4C1-F9B57DFF3D0E}"/>
              </a:ext>
            </a:extLst>
          </p:cNvPr>
          <p:cNvSpPr>
            <a:spLocks noGrp="1"/>
          </p:cNvSpPr>
          <p:nvPr>
            <p:ph type="title"/>
          </p:nvPr>
        </p:nvSpPr>
        <p:spPr>
          <a:xfrm>
            <a:off x="1245072" y="1289765"/>
            <a:ext cx="3651101" cy="4270963"/>
          </a:xfrm>
        </p:spPr>
        <p:txBody>
          <a:bodyPr anchor="ctr">
            <a:normAutofit/>
          </a:bodyPr>
          <a:lstStyle/>
          <a:p>
            <a:pPr algn="ctr"/>
            <a:r>
              <a:rPr lang="en-AU" sz="4300" dirty="0">
                <a:solidFill>
                  <a:srgbClr val="FFFFFF"/>
                </a:solidFill>
              </a:rPr>
              <a:t>Source Code + Additional Learning Material</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67AEB908-9943-8A67-D523-0DC03C0EC98D}"/>
              </a:ext>
            </a:extLst>
          </p:cNvPr>
          <p:cNvSpPr>
            <a:spLocks noGrp="1"/>
          </p:cNvSpPr>
          <p:nvPr>
            <p:ph idx="1"/>
          </p:nvPr>
        </p:nvSpPr>
        <p:spPr>
          <a:xfrm>
            <a:off x="6297233" y="1084507"/>
            <a:ext cx="4771607" cy="5271842"/>
          </a:xfrm>
        </p:spPr>
        <p:txBody>
          <a:bodyPr anchor="ctr">
            <a:normAutofit/>
          </a:bodyPr>
          <a:lstStyle/>
          <a:p>
            <a:r>
              <a:rPr lang="pt-BR" sz="1400" dirty="0" err="1">
                <a:solidFill>
                  <a:schemeClr val="tx1">
                    <a:alpha val="80000"/>
                  </a:schemeClr>
                </a:solidFill>
                <a:hlinkClick r:id="rId2">
                  <a:extLst>
                    <a:ext uri="{A12FA001-AC4F-418D-AE19-62706E023703}">
                      <ahyp:hlinkClr xmlns:ahyp="http://schemas.microsoft.com/office/drawing/2018/hyperlinkcolor" val="tx"/>
                    </a:ext>
                  </a:extLst>
                </a:hlinkClick>
              </a:rPr>
              <a:t>pandas.DataFrame.copy</a:t>
            </a:r>
            <a:r>
              <a:rPr lang="pt-BR" sz="1400" dirty="0">
                <a:solidFill>
                  <a:schemeClr val="tx1">
                    <a:alpha val="80000"/>
                  </a:schemeClr>
                </a:solidFill>
                <a:hlinkClick r:id="rId2">
                  <a:extLst>
                    <a:ext uri="{A12FA001-AC4F-418D-AE19-62706E023703}">
                      <ahyp:hlinkClr xmlns:ahyp="http://schemas.microsoft.com/office/drawing/2018/hyperlinkcolor" val="tx"/>
                    </a:ext>
                  </a:extLst>
                </a:hlinkClick>
              </a:rPr>
              <a:t> — pandas 2.2.3 </a:t>
            </a:r>
            <a:r>
              <a:rPr lang="pt-BR" sz="1400" dirty="0" err="1">
                <a:solidFill>
                  <a:schemeClr val="tx1">
                    <a:alpha val="80000"/>
                  </a:schemeClr>
                </a:solidFill>
                <a:hlinkClick r:id="rId2">
                  <a:extLst>
                    <a:ext uri="{A12FA001-AC4F-418D-AE19-62706E023703}">
                      <ahyp:hlinkClr xmlns:ahyp="http://schemas.microsoft.com/office/drawing/2018/hyperlinkcolor" val="tx"/>
                    </a:ext>
                  </a:extLst>
                </a:hlinkClick>
              </a:rPr>
              <a:t>documentation</a:t>
            </a:r>
            <a:endParaRPr lang="en-AU" sz="1400" dirty="0">
              <a:solidFill>
                <a:schemeClr val="tx1">
                  <a:alpha val="80000"/>
                </a:schemeClr>
              </a:solidFill>
              <a:hlinkClick r:id="rId3"/>
            </a:endParaRPr>
          </a:p>
          <a:p>
            <a:r>
              <a:rPr lang="en-AU" sz="1400" dirty="0">
                <a:solidFill>
                  <a:schemeClr val="tx1">
                    <a:alpha val="80000"/>
                  </a:schemeClr>
                </a:solidFill>
                <a:hlinkClick r:id="rId3"/>
              </a:rPr>
              <a:t>1.13. Feature selection — scikit-learn 1.6.1 documentation</a:t>
            </a:r>
            <a:endParaRPr lang="en-AU" sz="1400" dirty="0">
              <a:solidFill>
                <a:schemeClr val="tx1">
                  <a:alpha val="80000"/>
                </a:schemeClr>
              </a:solidFill>
            </a:endParaRPr>
          </a:p>
          <a:p>
            <a:r>
              <a:rPr lang="en-AU" sz="1400" dirty="0">
                <a:solidFill>
                  <a:schemeClr val="tx1">
                    <a:alpha val="80000"/>
                  </a:schemeClr>
                </a:solidFill>
                <a:hlinkClick r:id="rId4"/>
              </a:rPr>
              <a:t>SVR — scikit-learn 1.6.1 documentation</a:t>
            </a:r>
            <a:endParaRPr lang="en-AU" sz="1400" dirty="0">
              <a:solidFill>
                <a:schemeClr val="tx1">
                  <a:alpha val="80000"/>
                </a:schemeClr>
              </a:solidFill>
            </a:endParaRPr>
          </a:p>
          <a:p>
            <a:r>
              <a:rPr lang="en-AU" sz="1400" dirty="0">
                <a:solidFill>
                  <a:schemeClr val="tx1">
                    <a:alpha val="80000"/>
                  </a:schemeClr>
                </a:solidFill>
              </a:rPr>
              <a:t>https://www.youtube.com/watch?v=Wqmtf9SA_kk&amp;t=676s#### </a:t>
            </a:r>
          </a:p>
          <a:p>
            <a:r>
              <a:rPr lang="en-AU" sz="1400" dirty="0">
                <a:solidFill>
                  <a:schemeClr val="tx1">
                    <a:alpha val="80000"/>
                  </a:schemeClr>
                </a:solidFill>
              </a:rPr>
              <a:t> </a:t>
            </a:r>
            <a:r>
              <a:rPr lang="en-AU" sz="1400" dirty="0">
                <a:solidFill>
                  <a:schemeClr val="tx1">
                    <a:alpha val="80000"/>
                  </a:schemeClr>
                </a:solidFill>
                <a:hlinkClick r:id="rId5"/>
              </a:rPr>
              <a:t>https://www.youtube.com/watch?v=_-UCcuB8nbw</a:t>
            </a:r>
            <a:endParaRPr lang="en-AU" sz="1400" dirty="0">
              <a:solidFill>
                <a:schemeClr val="tx1">
                  <a:alpha val="80000"/>
                </a:schemeClr>
              </a:solidFill>
            </a:endParaRPr>
          </a:p>
          <a:p>
            <a:r>
              <a:rPr lang="en-AU" sz="1400" dirty="0">
                <a:solidFill>
                  <a:schemeClr val="tx1">
                    <a:alpha val="80000"/>
                  </a:schemeClr>
                </a:solidFill>
                <a:hlinkClick r:id="rId6"/>
              </a:rPr>
              <a:t>https://learn.arcgis.com/en/projects/build-house-valuation-models-with-machine-learning/</a:t>
            </a:r>
            <a:endParaRPr lang="en-AU" sz="1400" dirty="0">
              <a:solidFill>
                <a:schemeClr val="tx1">
                  <a:alpha val="80000"/>
                </a:schemeClr>
              </a:solidFill>
            </a:endParaRPr>
          </a:p>
          <a:p>
            <a:r>
              <a:rPr lang="en-US" sz="1400" dirty="0">
                <a:solidFill>
                  <a:schemeClr val="tx1">
                    <a:alpha val="80000"/>
                  </a:schemeClr>
                </a:solidFill>
                <a:hlinkClick r:id="rId7"/>
              </a:rPr>
              <a:t>6.3. Preprocessing data — scikit-learn 1.6.1 documentation</a:t>
            </a:r>
            <a:endParaRPr lang="en-US" sz="1400" dirty="0">
              <a:solidFill>
                <a:schemeClr val="tx1">
                  <a:alpha val="80000"/>
                </a:schemeClr>
              </a:solidFill>
            </a:endParaRPr>
          </a:p>
          <a:p>
            <a:r>
              <a:rPr lang="en-AU" sz="1400" dirty="0">
                <a:solidFill>
                  <a:schemeClr val="tx1">
                    <a:alpha val="80000"/>
                  </a:schemeClr>
                </a:solidFill>
                <a:hlinkClick r:id="rId6"/>
              </a:rPr>
              <a:t>https://learn.arcgis.com/en/projects/build-house-valuation-models-with-machine-learning/</a:t>
            </a:r>
            <a:endParaRPr lang="en-AU" sz="1400" dirty="0">
              <a:solidFill>
                <a:schemeClr val="tx1">
                  <a:alpha val="80000"/>
                </a:schemeClr>
              </a:solidFill>
            </a:endParaRPr>
          </a:p>
          <a:p>
            <a:r>
              <a:rPr lang="en-AU" sz="1400" dirty="0">
                <a:solidFill>
                  <a:schemeClr val="tx1">
                    <a:alpha val="80000"/>
                  </a:schemeClr>
                </a:solidFill>
                <a:hlinkClick r:id="rId8"/>
              </a:rPr>
              <a:t>https://stackoverflow.com/questions/29432629/plot-correlation-matrix-using-pandas</a:t>
            </a:r>
            <a:endParaRPr lang="en-AU" sz="1400" dirty="0">
              <a:solidFill>
                <a:schemeClr val="tx1">
                  <a:alpha val="80000"/>
                </a:schemeClr>
              </a:solidFill>
            </a:endParaRPr>
          </a:p>
          <a:p>
            <a:r>
              <a:rPr lang="en-AU" sz="1400" dirty="0">
                <a:solidFill>
                  <a:schemeClr val="tx1">
                    <a:alpha val="80000"/>
                  </a:schemeClr>
                </a:solidFill>
                <a:hlinkClick r:id="rId9"/>
              </a:rPr>
              <a:t>Folium — Folium 0.19.5 documentation</a:t>
            </a:r>
            <a:endParaRPr lang="en-AU" sz="1400" dirty="0">
              <a:solidFill>
                <a:schemeClr val="tx1">
                  <a:alpha val="80000"/>
                </a:schemeClr>
              </a:solidFill>
            </a:endParaRPr>
          </a:p>
          <a:p>
            <a:r>
              <a:rPr lang="en-US" sz="1400" dirty="0" err="1">
                <a:hlinkClick r:id="rId10"/>
              </a:rPr>
              <a:t>seaborn.heatmap</a:t>
            </a:r>
            <a:r>
              <a:rPr lang="en-US" sz="1400" dirty="0">
                <a:hlinkClick r:id="rId10"/>
              </a:rPr>
              <a:t> — seaborn 0.13.2 documentation</a:t>
            </a:r>
            <a:endParaRPr lang="en-US" sz="1400" dirty="0"/>
          </a:p>
          <a:p>
            <a:r>
              <a:rPr lang="fr-FR" sz="1400" dirty="0">
                <a:hlinkClick r:id="rId11"/>
              </a:rPr>
              <a:t>Table </a:t>
            </a:r>
            <a:r>
              <a:rPr lang="fr-FR" sz="1400" dirty="0" err="1">
                <a:hlinkClick r:id="rId11"/>
              </a:rPr>
              <a:t>Visualization</a:t>
            </a:r>
            <a:r>
              <a:rPr lang="fr-FR" sz="1400" dirty="0">
                <a:hlinkClick r:id="rId11"/>
              </a:rPr>
              <a:t> — pandas 2.2.3 documentation</a:t>
            </a:r>
            <a:endParaRPr lang="pt-BR" sz="1400" dirty="0">
              <a:solidFill>
                <a:schemeClr val="tx1">
                  <a:alpha val="80000"/>
                </a:schemeClr>
              </a:solidFill>
              <a:hlinkClick r:id="rId2">
                <a:extLst>
                  <a:ext uri="{A12FA001-AC4F-418D-AE19-62706E023703}">
                    <ahyp:hlinkClr xmlns:ahyp="http://schemas.microsoft.com/office/drawing/2018/hyperlinkcolor" val="tx"/>
                  </a:ext>
                </a:extLst>
              </a:hlinkClick>
            </a:endParaRPr>
          </a:p>
          <a:p>
            <a:pPr marL="0" indent="0">
              <a:buNone/>
            </a:pPr>
            <a:endParaRPr lang="en-AU" sz="1600" dirty="0">
              <a:solidFill>
                <a:schemeClr val="tx1">
                  <a:alpha val="80000"/>
                </a:schemeClr>
              </a:solidFill>
            </a:endParaRPr>
          </a:p>
          <a:p>
            <a:endParaRPr lang="en-AU" sz="1600" dirty="0">
              <a:solidFill>
                <a:schemeClr val="tx1">
                  <a:alpha val="80000"/>
                </a:schemeClr>
              </a:solidFill>
            </a:endParaRPr>
          </a:p>
          <a:p>
            <a:endParaRPr lang="en-AU" sz="1600" dirty="0">
              <a:solidFill>
                <a:schemeClr val="tx1">
                  <a:alpha val="80000"/>
                </a:schemeClr>
              </a:solidFill>
            </a:endParaRPr>
          </a:p>
          <a:p>
            <a:endParaRPr lang="en-AU" sz="16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70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kyscrapers against sunset">
            <a:extLst>
              <a:ext uri="{FF2B5EF4-FFF2-40B4-BE49-F238E27FC236}">
                <a16:creationId xmlns:a16="http://schemas.microsoft.com/office/drawing/2014/main" id="{D03CEBA2-2125-9058-A460-F502C917BF4B}"/>
              </a:ext>
            </a:extLst>
          </p:cNvPr>
          <p:cNvPicPr>
            <a:picLocks noChangeAspect="1"/>
          </p:cNvPicPr>
          <p:nvPr/>
        </p:nvPicPr>
        <p:blipFill>
          <a:blip r:embed="rId2"/>
          <a:srcRect l="6946" r="13036"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80DDCC-EB3E-F4C9-2FCB-DCAABED3F27C}"/>
              </a:ext>
            </a:extLst>
          </p:cNvPr>
          <p:cNvSpPr>
            <a:spLocks noGrp="1"/>
          </p:cNvSpPr>
          <p:nvPr>
            <p:ph type="title"/>
          </p:nvPr>
        </p:nvSpPr>
        <p:spPr>
          <a:xfrm>
            <a:off x="7531610" y="365125"/>
            <a:ext cx="3822189" cy="1899912"/>
          </a:xfrm>
        </p:spPr>
        <p:txBody>
          <a:bodyPr>
            <a:normAutofit/>
          </a:bodyPr>
          <a:lstStyle/>
          <a:p>
            <a:r>
              <a:rPr lang="en-AU" sz="4000" b="1" dirty="0"/>
              <a:t>Purpose </a:t>
            </a:r>
          </a:p>
        </p:txBody>
      </p:sp>
      <p:sp>
        <p:nvSpPr>
          <p:cNvPr id="3" name="Content Placeholder 2">
            <a:extLst>
              <a:ext uri="{FF2B5EF4-FFF2-40B4-BE49-F238E27FC236}">
                <a16:creationId xmlns:a16="http://schemas.microsoft.com/office/drawing/2014/main" id="{0143A0F0-7BFC-B2A2-3CDD-52036938E499}"/>
              </a:ext>
            </a:extLst>
          </p:cNvPr>
          <p:cNvSpPr>
            <a:spLocks noGrp="1"/>
          </p:cNvSpPr>
          <p:nvPr>
            <p:ph idx="1"/>
          </p:nvPr>
        </p:nvSpPr>
        <p:spPr>
          <a:xfrm>
            <a:off x="7531610" y="2434201"/>
            <a:ext cx="3822189" cy="3742762"/>
          </a:xfrm>
        </p:spPr>
        <p:txBody>
          <a:bodyPr>
            <a:normAutofit/>
          </a:bodyPr>
          <a:lstStyle/>
          <a:p>
            <a:pPr marL="0" indent="0">
              <a:buNone/>
            </a:pPr>
            <a:r>
              <a:rPr lang="en-US" sz="2000" b="0" i="0">
                <a:effectLst/>
                <a:latin typeface="system-ui"/>
              </a:rPr>
              <a:t>The Goal of this project is to employ various Machine Learning techniques including Supervised, Unsupervised Learning (if needed). Including exploration to predict house prices in Melbourne, leveraging a dataset spanning the years from 2016-2017. Including data exploration and visualizations to determine property ranges based on location and examine which features to use before predictive modelling. </a:t>
            </a:r>
            <a:endParaRPr lang="en-AU" sz="2000"/>
          </a:p>
        </p:txBody>
      </p:sp>
    </p:spTree>
    <p:extLst>
      <p:ext uri="{BB962C8B-B14F-4D97-AF65-F5344CB8AC3E}">
        <p14:creationId xmlns:p14="http://schemas.microsoft.com/office/powerpoint/2010/main" val="110436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erial shots of Melbourne city against a bright blue sky">
            <a:extLst>
              <a:ext uri="{FF2B5EF4-FFF2-40B4-BE49-F238E27FC236}">
                <a16:creationId xmlns:a16="http://schemas.microsoft.com/office/drawing/2014/main" id="{5BBDEF1E-0483-224B-2FB7-6122C32C29E8}"/>
              </a:ext>
            </a:extLst>
          </p:cNvPr>
          <p:cNvPicPr>
            <a:picLocks noChangeAspect="1"/>
          </p:cNvPicPr>
          <p:nvPr/>
        </p:nvPicPr>
        <p:blipFill>
          <a:blip r:embed="rId2"/>
          <a:stretch>
            <a:fillRect/>
          </a:stretch>
        </p:blipFill>
        <p:spPr>
          <a:xfrm>
            <a:off x="0" y="1"/>
            <a:ext cx="12192000" cy="6744890"/>
          </a:xfrm>
          <a:prstGeom prst="rect">
            <a:avLst/>
          </a:prstGeom>
        </p:spPr>
      </p:pic>
      <p:sp>
        <p:nvSpPr>
          <p:cNvPr id="2" name="Title 1">
            <a:extLst>
              <a:ext uri="{FF2B5EF4-FFF2-40B4-BE49-F238E27FC236}">
                <a16:creationId xmlns:a16="http://schemas.microsoft.com/office/drawing/2014/main" id="{05720F25-998C-963C-A33F-8AD8CAFFB60A}"/>
              </a:ext>
            </a:extLst>
          </p:cNvPr>
          <p:cNvSpPr>
            <a:spLocks noGrp="1"/>
          </p:cNvSpPr>
          <p:nvPr>
            <p:ph type="title"/>
          </p:nvPr>
        </p:nvSpPr>
        <p:spPr>
          <a:xfrm>
            <a:off x="3539837" y="84570"/>
            <a:ext cx="10515600" cy="1325563"/>
          </a:xfrm>
        </p:spPr>
        <p:txBody>
          <a:bodyPr/>
          <a:lstStyle/>
          <a:p>
            <a:r>
              <a:rPr lang="en-AU" b="1" dirty="0">
                <a:solidFill>
                  <a:schemeClr val="bg1"/>
                </a:solidFill>
              </a:rPr>
              <a:t>Checking the dataset</a:t>
            </a:r>
          </a:p>
        </p:txBody>
      </p:sp>
      <p:pic>
        <p:nvPicPr>
          <p:cNvPr id="5" name="Content Placeholder 4" descr="A screenshot of a computer&#10;&#10;AI-generated content may be incorrect.">
            <a:extLst>
              <a:ext uri="{FF2B5EF4-FFF2-40B4-BE49-F238E27FC236}">
                <a16:creationId xmlns:a16="http://schemas.microsoft.com/office/drawing/2014/main" id="{DF36F2B8-C7EA-8037-8D21-E154DC0C84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678" y="2104840"/>
            <a:ext cx="7959999" cy="2648320"/>
          </a:xfrm>
        </p:spPr>
      </p:pic>
      <p:pic>
        <p:nvPicPr>
          <p:cNvPr id="7" name="Picture 6" descr="A screenshot of a table with numbers and a number&#10;&#10;AI-generated content may be incorrect.">
            <a:extLst>
              <a:ext uri="{FF2B5EF4-FFF2-40B4-BE49-F238E27FC236}">
                <a16:creationId xmlns:a16="http://schemas.microsoft.com/office/drawing/2014/main" id="{92B8D2CF-9822-0974-3946-AE23C50CB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5678" y="2104840"/>
            <a:ext cx="4096322" cy="2648320"/>
          </a:xfrm>
          <a:prstGeom prst="rect">
            <a:avLst/>
          </a:prstGeom>
        </p:spPr>
      </p:pic>
      <p:sp>
        <p:nvSpPr>
          <p:cNvPr id="8" name="TextBox 7">
            <a:extLst>
              <a:ext uri="{FF2B5EF4-FFF2-40B4-BE49-F238E27FC236}">
                <a16:creationId xmlns:a16="http://schemas.microsoft.com/office/drawing/2014/main" id="{FFCC8DBE-9245-1003-A59A-B68752ED843E}"/>
              </a:ext>
            </a:extLst>
          </p:cNvPr>
          <p:cNvSpPr txBox="1"/>
          <p:nvPr/>
        </p:nvSpPr>
        <p:spPr>
          <a:xfrm>
            <a:off x="462684" y="5312064"/>
            <a:ext cx="11399115" cy="646331"/>
          </a:xfrm>
          <a:prstGeom prst="rect">
            <a:avLst/>
          </a:prstGeom>
          <a:noFill/>
        </p:spPr>
        <p:txBody>
          <a:bodyPr wrap="square" rtlCol="0">
            <a:spAutoFit/>
          </a:bodyPr>
          <a:lstStyle/>
          <a:p>
            <a:r>
              <a:rPr lang="en-AU" dirty="0">
                <a:solidFill>
                  <a:schemeClr val="bg1"/>
                </a:solidFill>
              </a:rPr>
              <a:t>The dataset contains 34857 Properties with 21 columns in Melbourne that occurred during the 2016-2017 period. In this figure showcases the first 5 rows of the data.</a:t>
            </a:r>
          </a:p>
        </p:txBody>
      </p:sp>
    </p:spTree>
    <p:extLst>
      <p:ext uri="{BB962C8B-B14F-4D97-AF65-F5344CB8AC3E}">
        <p14:creationId xmlns:p14="http://schemas.microsoft.com/office/powerpoint/2010/main" val="335690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2C9E0522-A35D-3CF1-CB52-9A3FD8FAE3EA}"/>
              </a:ext>
            </a:extLst>
          </p:cNvPr>
          <p:cNvPicPr>
            <a:picLocks noChangeAspect="1"/>
          </p:cNvPicPr>
          <p:nvPr/>
        </p:nvPicPr>
        <p:blipFill>
          <a:blip r:embed="rId2">
            <a:extLst>
              <a:ext uri="{28A0092B-C50C-407E-A947-70E740481C1C}">
                <a14:useLocalDpi xmlns:a14="http://schemas.microsoft.com/office/drawing/2010/main" val="0"/>
              </a:ext>
            </a:extLst>
          </a:blip>
          <a:srcRect t="3431" r="-1" b="4154"/>
          <a:stretch/>
        </p:blipFill>
        <p:spPr>
          <a:xfrm>
            <a:off x="776265" y="965199"/>
            <a:ext cx="3346414" cy="4927602"/>
          </a:xfrm>
          <a:prstGeom prst="rect">
            <a:avLst/>
          </a:prstGeom>
        </p:spPr>
      </p:pic>
      <p:sp>
        <p:nvSpPr>
          <p:cNvPr id="19" name="Freeform: Shape 1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3E1CDC4-81E5-43E8-9BFC-57DAD817FAB4}"/>
              </a:ext>
            </a:extLst>
          </p:cNvPr>
          <p:cNvSpPr>
            <a:spLocks noGrp="1"/>
          </p:cNvSpPr>
          <p:nvPr>
            <p:ph type="title"/>
          </p:nvPr>
        </p:nvSpPr>
        <p:spPr>
          <a:xfrm>
            <a:off x="5759354" y="457201"/>
            <a:ext cx="5337270" cy="1835911"/>
          </a:xfrm>
        </p:spPr>
        <p:txBody>
          <a:bodyPr anchor="b">
            <a:normAutofit/>
          </a:bodyPr>
          <a:lstStyle/>
          <a:p>
            <a:r>
              <a:rPr lang="en-AU" sz="5400" b="1">
                <a:solidFill>
                  <a:srgbClr val="FFFFFF"/>
                </a:solidFill>
              </a:rPr>
              <a:t>Information </a:t>
            </a:r>
          </a:p>
        </p:txBody>
      </p:sp>
      <p:sp>
        <p:nvSpPr>
          <p:cNvPr id="25"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34AB1-837A-0776-E761-463E547D4C54}"/>
              </a:ext>
            </a:extLst>
          </p:cNvPr>
          <p:cNvSpPr>
            <a:spLocks noGrp="1"/>
          </p:cNvSpPr>
          <p:nvPr>
            <p:ph idx="1"/>
          </p:nvPr>
        </p:nvSpPr>
        <p:spPr>
          <a:xfrm>
            <a:off x="5759354" y="2798064"/>
            <a:ext cx="5461095" cy="3417611"/>
          </a:xfrm>
        </p:spPr>
        <p:txBody>
          <a:bodyPr anchor="t">
            <a:normAutofit/>
          </a:bodyPr>
          <a:lstStyle/>
          <a:p>
            <a:pPr marL="0" indent="0">
              <a:buNone/>
            </a:pPr>
            <a:r>
              <a:rPr lang="en-AU" sz="2200">
                <a:solidFill>
                  <a:srgbClr val="FFFFFF"/>
                </a:solidFill>
              </a:rPr>
              <a:t>Here demonstrates the rest of the additional information that contains Melbourne housing dataset including data-types and non-null values respectively for each of the features. </a:t>
            </a:r>
          </a:p>
        </p:txBody>
      </p:sp>
    </p:spTree>
    <p:extLst>
      <p:ext uri="{BB962C8B-B14F-4D97-AF65-F5344CB8AC3E}">
        <p14:creationId xmlns:p14="http://schemas.microsoft.com/office/powerpoint/2010/main" val="333177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C62D48-5C34-14DE-DA5C-7C87D6119276}"/>
              </a:ext>
            </a:extLst>
          </p:cNvPr>
          <p:cNvSpPr>
            <a:spLocks noGrp="1"/>
          </p:cNvSpPr>
          <p:nvPr>
            <p:ph type="title"/>
          </p:nvPr>
        </p:nvSpPr>
        <p:spPr>
          <a:xfrm>
            <a:off x="733427" y="609599"/>
            <a:ext cx="3686174" cy="1322888"/>
          </a:xfrm>
        </p:spPr>
        <p:txBody>
          <a:bodyPr vert="horz" lIns="91440" tIns="45720" rIns="91440" bIns="45720" rtlCol="0" anchor="ctr">
            <a:normAutofit/>
          </a:bodyPr>
          <a:lstStyle/>
          <a:p>
            <a:r>
              <a:rPr lang="en-US" b="1"/>
              <a:t>Data Cleaning </a:t>
            </a:r>
          </a:p>
        </p:txBody>
      </p:sp>
      <p:sp>
        <p:nvSpPr>
          <p:cNvPr id="6" name="TextBox 5">
            <a:extLst>
              <a:ext uri="{FF2B5EF4-FFF2-40B4-BE49-F238E27FC236}">
                <a16:creationId xmlns:a16="http://schemas.microsoft.com/office/drawing/2014/main" id="{17851D99-B514-FA7B-414D-8C30483D3C1D}"/>
              </a:ext>
            </a:extLst>
          </p:cNvPr>
          <p:cNvSpPr txBox="1"/>
          <p:nvPr/>
        </p:nvSpPr>
        <p:spPr>
          <a:xfrm>
            <a:off x="733427" y="2194101"/>
            <a:ext cx="3543298" cy="3973337"/>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1700" dirty="0"/>
              <a:t>In this step, there were significant number of missing values from Price, Number of Bedrooms, Bathrooms, Cars, Land size, Building Area, Year that was built, Council Area, Latitude, Longitude, Region Name and Property Count. Our First approach was too, clear all rows that contains empty values or entities that contain </a:t>
            </a:r>
            <a:r>
              <a:rPr lang="en-US" sz="1700" dirty="0" err="1"/>
              <a:t>NaN</a:t>
            </a:r>
            <a:r>
              <a:rPr lang="en-US" sz="1700" dirty="0"/>
              <a:t> values. Changing some of the features to their appropriate datatypes. Thus, remaining with 8887 properties and 21 columns for the final dataset. In addition, changing Date datatype to date using </a:t>
            </a:r>
            <a:r>
              <a:rPr lang="en-US" sz="1700" dirty="0" err="1"/>
              <a:t>pd.to_datetime</a:t>
            </a:r>
            <a:r>
              <a:rPr lang="en-US" sz="1700" dirty="0"/>
              <a:t>() to convert to Data datatype and adding a new column from the number of years since the property was first built up to 2017.  </a:t>
            </a:r>
          </a:p>
        </p:txBody>
      </p:sp>
      <p:pic>
        <p:nvPicPr>
          <p:cNvPr id="10" name="Picture 9" descr="A screenshot of a computer&#10;&#10;AI-generated content may be incorrect.">
            <a:extLst>
              <a:ext uri="{FF2B5EF4-FFF2-40B4-BE49-F238E27FC236}">
                <a16:creationId xmlns:a16="http://schemas.microsoft.com/office/drawing/2014/main" id="{629D93B3-A63C-7D2B-D61C-15CBD4446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219" y="314134"/>
            <a:ext cx="3437707" cy="5014296"/>
          </a:xfrm>
          <a:prstGeom prst="rect">
            <a:avLst/>
          </a:prstGeom>
        </p:spPr>
      </p:pic>
      <p:pic>
        <p:nvPicPr>
          <p:cNvPr id="16" name="Content Placeholder 15" descr="A screenshot of a computer&#10;&#10;AI-generated content may be incorrect.">
            <a:extLst>
              <a:ext uri="{FF2B5EF4-FFF2-40B4-BE49-F238E27FC236}">
                <a16:creationId xmlns:a16="http://schemas.microsoft.com/office/drawing/2014/main" id="{99CAD45C-64F0-4B39-9C5B-051ECB868A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7049" y="606720"/>
            <a:ext cx="3209196" cy="4682817"/>
          </a:xfrm>
        </p:spPr>
      </p:pic>
      <p:sp>
        <p:nvSpPr>
          <p:cNvPr id="17" name="TextBox 16">
            <a:extLst>
              <a:ext uri="{FF2B5EF4-FFF2-40B4-BE49-F238E27FC236}">
                <a16:creationId xmlns:a16="http://schemas.microsoft.com/office/drawing/2014/main" id="{E57901C6-9FE6-480E-02C7-F9F2579D2A85}"/>
              </a:ext>
            </a:extLst>
          </p:cNvPr>
          <p:cNvSpPr txBox="1"/>
          <p:nvPr/>
        </p:nvSpPr>
        <p:spPr>
          <a:xfrm>
            <a:off x="4611440" y="5249990"/>
            <a:ext cx="3678892" cy="369332"/>
          </a:xfrm>
          <a:prstGeom prst="rect">
            <a:avLst/>
          </a:prstGeom>
          <a:noFill/>
        </p:spPr>
        <p:txBody>
          <a:bodyPr wrap="none" rtlCol="0">
            <a:spAutoFit/>
          </a:bodyPr>
          <a:lstStyle/>
          <a:p>
            <a:r>
              <a:rPr lang="en-AU" dirty="0"/>
              <a:t>Before transformation and cleaning</a:t>
            </a:r>
          </a:p>
        </p:txBody>
      </p:sp>
      <p:sp>
        <p:nvSpPr>
          <p:cNvPr id="18" name="TextBox 17">
            <a:extLst>
              <a:ext uri="{FF2B5EF4-FFF2-40B4-BE49-F238E27FC236}">
                <a16:creationId xmlns:a16="http://schemas.microsoft.com/office/drawing/2014/main" id="{B93EDF07-DBB4-BE12-5BD7-838B21556EE3}"/>
              </a:ext>
            </a:extLst>
          </p:cNvPr>
          <p:cNvSpPr txBox="1"/>
          <p:nvPr/>
        </p:nvSpPr>
        <p:spPr>
          <a:xfrm>
            <a:off x="8591080" y="5328430"/>
            <a:ext cx="3508846" cy="369332"/>
          </a:xfrm>
          <a:prstGeom prst="rect">
            <a:avLst/>
          </a:prstGeom>
          <a:noFill/>
        </p:spPr>
        <p:txBody>
          <a:bodyPr wrap="none" rtlCol="0">
            <a:spAutoFit/>
          </a:bodyPr>
          <a:lstStyle/>
          <a:p>
            <a:r>
              <a:rPr lang="en-AU" dirty="0"/>
              <a:t>After transformation and cleaning</a:t>
            </a:r>
          </a:p>
        </p:txBody>
      </p:sp>
    </p:spTree>
    <p:extLst>
      <p:ext uri="{BB962C8B-B14F-4D97-AF65-F5344CB8AC3E}">
        <p14:creationId xmlns:p14="http://schemas.microsoft.com/office/powerpoint/2010/main" val="2245791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1CB9E-C235-F68A-E889-3B382DC1FD4A}"/>
              </a:ext>
            </a:extLst>
          </p:cNvPr>
          <p:cNvSpPr>
            <a:spLocks noGrp="1"/>
          </p:cNvSpPr>
          <p:nvPr>
            <p:ph type="title"/>
          </p:nvPr>
        </p:nvSpPr>
        <p:spPr>
          <a:xfrm>
            <a:off x="6600082" y="2589085"/>
            <a:ext cx="4805996" cy="1297115"/>
          </a:xfrm>
        </p:spPr>
        <p:txBody>
          <a:bodyPr vert="horz" lIns="91440" tIns="45720" rIns="91440" bIns="45720" rtlCol="0" anchor="t">
            <a:normAutofit/>
          </a:bodyPr>
          <a:lstStyle/>
          <a:p>
            <a:r>
              <a:rPr lang="en-US" sz="4000" b="1" kern="1200" dirty="0">
                <a:solidFill>
                  <a:schemeClr val="tx2"/>
                </a:solidFill>
                <a:latin typeface="+mj-lt"/>
                <a:ea typeface="+mj-ea"/>
                <a:cs typeface="+mj-cs"/>
              </a:rPr>
              <a:t>Data Exploration Analysis </a:t>
            </a:r>
          </a:p>
        </p:txBody>
      </p:sp>
      <p:pic>
        <p:nvPicPr>
          <p:cNvPr id="23" name="Graphic 22" descr="Bar chart">
            <a:extLst>
              <a:ext uri="{FF2B5EF4-FFF2-40B4-BE49-F238E27FC236}">
                <a16:creationId xmlns:a16="http://schemas.microsoft.com/office/drawing/2014/main" id="{7E57438A-E230-6AC1-6813-0E291019B4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0" name="Group 29">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1" name="Freeform: Shape 30">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2533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3545-33D5-9DF5-E81D-FF0C100A2FB5}"/>
              </a:ext>
            </a:extLst>
          </p:cNvPr>
          <p:cNvSpPr>
            <a:spLocks noGrp="1"/>
          </p:cNvSpPr>
          <p:nvPr>
            <p:ph type="title"/>
          </p:nvPr>
        </p:nvSpPr>
        <p:spPr>
          <a:xfrm>
            <a:off x="800101" y="255990"/>
            <a:ext cx="10515600" cy="1325563"/>
          </a:xfrm>
        </p:spPr>
        <p:txBody>
          <a:bodyPr>
            <a:normAutofit fontScale="90000"/>
          </a:bodyPr>
          <a:lstStyle/>
          <a:p>
            <a:r>
              <a:rPr lang="en-AU" dirty="0"/>
              <a:t>Histogram on the Distribution on Property Features including Prices</a:t>
            </a:r>
            <a:br>
              <a:rPr lang="en-AU" dirty="0"/>
            </a:br>
            <a:endParaRPr lang="en-AU" dirty="0"/>
          </a:p>
        </p:txBody>
      </p:sp>
      <p:sp>
        <p:nvSpPr>
          <p:cNvPr id="4" name="Rectangle 2">
            <a:extLst>
              <a:ext uri="{FF2B5EF4-FFF2-40B4-BE49-F238E27FC236}">
                <a16:creationId xmlns:a16="http://schemas.microsoft.com/office/drawing/2014/main" id="{2E1A199B-C933-6FBD-A0F5-6D1B7DEEE1ED}"/>
              </a:ext>
            </a:extLst>
          </p:cNvPr>
          <p:cNvSpPr>
            <a:spLocks noChangeArrowheads="1"/>
          </p:cNvSpPr>
          <p:nvPr/>
        </p:nvSpPr>
        <p:spPr bwMode="auto">
          <a:xfrm>
            <a:off x="381000" y="22787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F3B1632E-EF9C-1CEF-30E2-36FCBFD73CF1}"/>
              </a:ext>
            </a:extLst>
          </p:cNvPr>
          <p:cNvSpPr>
            <a:spLocks noChangeArrowheads="1"/>
          </p:cNvSpPr>
          <p:nvPr/>
        </p:nvSpPr>
        <p:spPr bwMode="auto">
          <a:xfrm>
            <a:off x="457198" y="759236"/>
            <a:ext cx="64656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3" name="Picture 5">
            <a:extLst>
              <a:ext uri="{FF2B5EF4-FFF2-40B4-BE49-F238E27FC236}">
                <a16:creationId xmlns:a16="http://schemas.microsoft.com/office/drawing/2014/main" id="{7BB6CEDA-3821-7B20-8EE3-236D6C3E2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299" y="1233714"/>
            <a:ext cx="10228943" cy="545460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ABBC0AF0-53B2-D863-D916-E66CD617C24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720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with orange circles and numbers&#10;&#10;AI-generated content may be incorrect.">
            <a:extLst>
              <a:ext uri="{FF2B5EF4-FFF2-40B4-BE49-F238E27FC236}">
                <a16:creationId xmlns:a16="http://schemas.microsoft.com/office/drawing/2014/main" id="{C30353D3-BAF8-A4BD-E239-FCDC7DF1B7E2}"/>
              </a:ext>
            </a:extLst>
          </p:cNvPr>
          <p:cNvPicPr>
            <a:picLocks noChangeAspect="1"/>
          </p:cNvPicPr>
          <p:nvPr/>
        </p:nvPicPr>
        <p:blipFill>
          <a:blip r:embed="rId2">
            <a:extLst>
              <a:ext uri="{28A0092B-C50C-407E-A947-70E740481C1C}">
                <a14:useLocalDpi xmlns:a14="http://schemas.microsoft.com/office/drawing/2010/main" val="0"/>
              </a:ext>
            </a:extLst>
          </a:blip>
          <a:srcRect t="3750" r="1"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DC380047-B1C3-4D09-1732-674B41285220}"/>
              </a:ext>
            </a:extLst>
          </p:cNvPr>
          <p:cNvSpPr txBox="1"/>
          <p:nvPr/>
        </p:nvSpPr>
        <p:spPr>
          <a:xfrm>
            <a:off x="6657715" y="2990818"/>
            <a:ext cx="4195673" cy="2913872"/>
          </a:xfrm>
          <a:prstGeom prst="rect">
            <a:avLst/>
          </a:prstGeom>
        </p:spPr>
        <p:txBody>
          <a:bodyPr vert="horz" lIns="91440" tIns="45720" rIns="91440" bIns="45720" rtlCol="0" anchor="t">
            <a:normAutofit/>
          </a:bodyPr>
          <a:lstStyle/>
          <a:p>
            <a:pPr>
              <a:lnSpc>
                <a:spcPct val="90000"/>
              </a:lnSpc>
              <a:spcAft>
                <a:spcPts val="600"/>
              </a:spcAft>
            </a:pPr>
            <a:r>
              <a:rPr lang="en-US" sz="2000" b="1" dirty="0">
                <a:solidFill>
                  <a:schemeClr val="tx1">
                    <a:alpha val="80000"/>
                  </a:schemeClr>
                </a:solidFill>
              </a:rPr>
              <a:t>Applying Folium on Melbourne properties after cleaning and transforming raw housing data, each data-point contains valuable information including house prices. Run my code to interact with the map.</a:t>
            </a:r>
          </a:p>
        </p:txBody>
      </p:sp>
      <p:sp>
        <p:nvSpPr>
          <p:cNvPr id="1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5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AE1A-011B-A6A9-1470-B311A7083962}"/>
              </a:ext>
            </a:extLst>
          </p:cNvPr>
          <p:cNvSpPr>
            <a:spLocks noGrp="1"/>
          </p:cNvSpPr>
          <p:nvPr>
            <p:ph type="title"/>
          </p:nvPr>
        </p:nvSpPr>
        <p:spPr/>
        <p:txBody>
          <a:bodyPr/>
          <a:lstStyle/>
          <a:p>
            <a:pPr algn="ctr"/>
            <a:r>
              <a:rPr lang="en-AU" b="1" dirty="0"/>
              <a:t>Summary Statistics Dashboard in Power-BI</a:t>
            </a:r>
          </a:p>
        </p:txBody>
      </p:sp>
      <p:sp>
        <p:nvSpPr>
          <p:cNvPr id="3" name="Content Placeholder 2">
            <a:extLst>
              <a:ext uri="{FF2B5EF4-FFF2-40B4-BE49-F238E27FC236}">
                <a16:creationId xmlns:a16="http://schemas.microsoft.com/office/drawing/2014/main" id="{B68FEC01-77E2-36C7-2FFC-B4BF7B5C5C8D}"/>
              </a:ext>
            </a:extLst>
          </p:cNvPr>
          <p:cNvSpPr>
            <a:spLocks noGrp="1"/>
          </p:cNvSpPr>
          <p:nvPr>
            <p:ph idx="1"/>
          </p:nvPr>
        </p:nvSpPr>
        <p:spPr/>
        <p:txBody>
          <a:bodyPr/>
          <a:lstStyle/>
          <a:p>
            <a:pPr marL="0" indent="0">
              <a:buNone/>
            </a:pPr>
            <a:r>
              <a:rPr lang="en-AU" dirty="0"/>
              <a:t>Link to Tableau for the interactive dashboard: </a:t>
            </a:r>
          </a:p>
          <a:p>
            <a:pPr marL="0" indent="0">
              <a:buNone/>
            </a:pPr>
            <a:r>
              <a:rPr lang="fr-FR" dirty="0">
                <a:hlinkClick r:id="rId2"/>
              </a:rPr>
              <a:t>Tableau Melbourne </a:t>
            </a:r>
            <a:r>
              <a:rPr lang="fr-FR" dirty="0" err="1">
                <a:hlinkClick r:id="rId2"/>
              </a:rPr>
              <a:t>Property</a:t>
            </a:r>
            <a:r>
              <a:rPr lang="fr-FR" dirty="0">
                <a:hlinkClick r:id="rId2"/>
              </a:rPr>
              <a:t> 2016-2017 Design | Tableau Public</a:t>
            </a:r>
            <a:endParaRPr lang="en-AU" dirty="0"/>
          </a:p>
          <a:p>
            <a:pPr marL="0" indent="0">
              <a:buNone/>
            </a:pPr>
            <a:endParaRPr lang="en-AU"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2950999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2783</TotalTime>
  <Words>1341</Words>
  <Application>Microsoft Office PowerPoint</Application>
  <PresentationFormat>Widescreen</PresentationFormat>
  <Paragraphs>540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system-ui</vt:lpstr>
      <vt:lpstr>Aptos</vt:lpstr>
      <vt:lpstr>Aptos Display</vt:lpstr>
      <vt:lpstr>Arial</vt:lpstr>
      <vt:lpstr>Calibri</vt:lpstr>
      <vt:lpstr>Segoe UI</vt:lpstr>
      <vt:lpstr>Office Theme</vt:lpstr>
      <vt:lpstr>Predicting Property Values and EDA in Melbourne</vt:lpstr>
      <vt:lpstr>Purpose </vt:lpstr>
      <vt:lpstr>Checking the dataset</vt:lpstr>
      <vt:lpstr>Information </vt:lpstr>
      <vt:lpstr>Data Cleaning </vt:lpstr>
      <vt:lpstr>Data Exploration Analysis </vt:lpstr>
      <vt:lpstr>Histogram on the Distribution on Property Features including Prices </vt:lpstr>
      <vt:lpstr>PowerPoint Presentation</vt:lpstr>
      <vt:lpstr>Summary Statistics Dashboard in Power-BI</vt:lpstr>
      <vt:lpstr>Feature Engineering (Correlation matrix)</vt:lpstr>
      <vt:lpstr>PowerPoint Presentation</vt:lpstr>
      <vt:lpstr>PowerPoint Presentation</vt:lpstr>
      <vt:lpstr>Machine Learning training and evaluation</vt:lpstr>
      <vt:lpstr>PowerPoint Presentation</vt:lpstr>
      <vt:lpstr>Applying different ML Models</vt:lpstr>
      <vt:lpstr>PowerPoint Presentation</vt:lpstr>
      <vt:lpstr>PowerPoint Presentation</vt:lpstr>
      <vt:lpstr>Conclusion</vt:lpstr>
      <vt:lpstr>Source Code + Additional Learning Material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80</cp:revision>
  <dcterms:created xsi:type="dcterms:W3CDTF">2025-04-03T12:50:05Z</dcterms:created>
  <dcterms:modified xsi:type="dcterms:W3CDTF">2025-04-06T11:22:34Z</dcterms:modified>
</cp:coreProperties>
</file>