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2" r:id="rId5"/>
    <p:sldId id="263" r:id="rId6"/>
    <p:sldId id="264" r:id="rId7"/>
    <p:sldId id="266" r:id="rId8"/>
    <p:sldId id="285" r:id="rId9"/>
    <p:sldId id="267" r:id="rId10"/>
    <p:sldId id="268" r:id="rId11"/>
    <p:sldId id="269" r:id="rId12"/>
    <p:sldId id="270" r:id="rId13"/>
    <p:sldId id="271" r:id="rId14"/>
    <p:sldId id="272" r:id="rId15"/>
    <p:sldId id="273" r:id="rId16"/>
    <p:sldId id="278" r:id="rId17"/>
    <p:sldId id="292" r:id="rId18"/>
    <p:sldId id="291" r:id="rId19"/>
    <p:sldId id="293" r:id="rId20"/>
    <p:sldId id="282" r:id="rId21"/>
    <p:sldId id="295" r:id="rId22"/>
    <p:sldId id="294" r:id="rId23"/>
    <p:sldId id="296" r:id="rId24"/>
    <p:sldId id="297" r:id="rId25"/>
    <p:sldId id="298" r:id="rId26"/>
    <p:sldId id="299" r:id="rId27"/>
    <p:sldId id="300" r:id="rId28"/>
    <p:sldId id="301" r:id="rId29"/>
    <p:sldId id="277" r:id="rId30"/>
    <p:sldId id="25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4660"/>
  </p:normalViewPr>
  <p:slideViewPr>
    <p:cSldViewPr snapToGrid="0">
      <p:cViewPr varScale="1">
        <p:scale>
          <a:sx n="105" d="100"/>
          <a:sy n="105" d="100"/>
        </p:scale>
        <p:origin x="12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26/08/2024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002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26/08/2024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15382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26/08/2024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52981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26/08/2024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030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26/08/2024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14793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26/08/2024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74397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26/08/2024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8592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26/08/2024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071092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26/08/2024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4692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26/08/2024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83322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236BB-F4D9-444E-8A0C-A56000382958}" type="datetimeFigureOut">
              <a:rPr lang="en-AU" smtClean="0"/>
              <a:t>26/08/2024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3836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36BB-F4D9-444E-8A0C-A56000382958}" type="datetimeFigureOut">
              <a:rPr lang="en-AU" smtClean="0"/>
              <a:t>26/08/2024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2266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36BB-F4D9-444E-8A0C-A56000382958}" type="datetimeFigureOut">
              <a:rPr lang="en-AU" smtClean="0"/>
              <a:t>26/08/2024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22144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36BB-F4D9-444E-8A0C-A56000382958}" type="datetimeFigureOut">
              <a:rPr lang="en-AU" smtClean="0"/>
              <a:t>26/08/2024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4034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36BB-F4D9-444E-8A0C-A56000382958}" type="datetimeFigureOut">
              <a:rPr lang="en-AU" smtClean="0"/>
              <a:t>26/08/2024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612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26/08/2024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7126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26/08/2024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401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C236BB-F4D9-444E-8A0C-A56000382958}" type="datetimeFigureOut">
              <a:rPr lang="en-AU" smtClean="0"/>
              <a:t>26/08/2024</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E9C396-F2D1-4A4A-A342-513FE18C8F89}" type="slidenum">
              <a:rPr lang="en-AU" smtClean="0"/>
              <a:t>‹#›</a:t>
            </a:fld>
            <a:endParaRPr lang="en-AU"/>
          </a:p>
        </p:txBody>
      </p:sp>
    </p:spTree>
    <p:extLst>
      <p:ext uri="{BB962C8B-B14F-4D97-AF65-F5344CB8AC3E}">
        <p14:creationId xmlns:p14="http://schemas.microsoft.com/office/powerpoint/2010/main" val="3102139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kaggle.com/datasets/michaeldle/afl-2023-player-performance" TargetMode="External"/><Relationship Id="rId2" Type="http://schemas.openxmlformats.org/officeDocument/2006/relationships/hyperlink" Target="https://www.afl.com.au/stats/leaders?category=Key+Stats&amp;seasonId=62&amp;roundId=-1&amp;roundNumber=0&amp;sortColumn=dreamTeamPoints&amp;sortDirection=descending&amp;positions=All&amp;teams=All&amp;benchmarking=false&amp;dataType=totals&amp;playerOneId=null&amp;playerTwoId=nul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2" descr="AFL 23 Box Shot for PlayStation 5 - GameFAQs">
            <a:extLst>
              <a:ext uri="{FF2B5EF4-FFF2-40B4-BE49-F238E27FC236}">
                <a16:creationId xmlns:a16="http://schemas.microsoft.com/office/drawing/2014/main" id="{653BC070-7281-0936-84B9-E921B84362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73" b="29494"/>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63A4-22F1-7F88-A738-961FDE54FB41}"/>
              </a:ext>
            </a:extLst>
          </p:cNvPr>
          <p:cNvSpPr>
            <a:spLocks noGrp="1"/>
          </p:cNvSpPr>
          <p:nvPr>
            <p:ph type="ctrTitle"/>
          </p:nvPr>
        </p:nvSpPr>
        <p:spPr>
          <a:xfrm>
            <a:off x="1595269" y="1122363"/>
            <a:ext cx="9001462" cy="2387600"/>
          </a:xfrm>
        </p:spPr>
        <p:txBody>
          <a:bodyPr>
            <a:normAutofit/>
          </a:bodyPr>
          <a:lstStyle/>
          <a:p>
            <a:r>
              <a:rPr lang="en-AU"/>
              <a:t>AFL 2023 Player Performance </a:t>
            </a:r>
          </a:p>
        </p:txBody>
      </p:sp>
      <p:sp>
        <p:nvSpPr>
          <p:cNvPr id="3" name="Subtitle 2">
            <a:extLst>
              <a:ext uri="{FF2B5EF4-FFF2-40B4-BE49-F238E27FC236}">
                <a16:creationId xmlns:a16="http://schemas.microsoft.com/office/drawing/2014/main" id="{A3B50C86-BF94-F18F-B9B7-8B215256F72A}"/>
              </a:ext>
            </a:extLst>
          </p:cNvPr>
          <p:cNvSpPr>
            <a:spLocks noGrp="1"/>
          </p:cNvSpPr>
          <p:nvPr>
            <p:ph type="subTitle" idx="1"/>
          </p:nvPr>
        </p:nvSpPr>
        <p:spPr>
          <a:xfrm>
            <a:off x="1595269" y="3602038"/>
            <a:ext cx="9001462" cy="1655762"/>
          </a:xfrm>
        </p:spPr>
        <p:txBody>
          <a:bodyPr>
            <a:normAutofit/>
          </a:bodyPr>
          <a:lstStyle/>
          <a:p>
            <a:r>
              <a:rPr lang="en-AU"/>
              <a:t>Michael Le </a:t>
            </a:r>
          </a:p>
        </p:txBody>
      </p:sp>
    </p:spTree>
    <p:extLst>
      <p:ext uri="{BB962C8B-B14F-4D97-AF65-F5344CB8AC3E}">
        <p14:creationId xmlns:p14="http://schemas.microsoft.com/office/powerpoint/2010/main" val="39189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computer screen&#10;&#10;Description automatically generated">
            <a:extLst>
              <a:ext uri="{FF2B5EF4-FFF2-40B4-BE49-F238E27FC236}">
                <a16:creationId xmlns:a16="http://schemas.microsoft.com/office/drawing/2014/main" id="{21F20158-5E69-CC74-FBAD-F14746DDA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9" y="196962"/>
            <a:ext cx="5774235" cy="30378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E4107934-BCA7-6B2A-9DA8-1DB749833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3623176"/>
            <a:ext cx="5774235" cy="3037862"/>
          </a:xfrm>
          <a:prstGeom prst="rect">
            <a:avLst/>
          </a:prstGeom>
        </p:spPr>
      </p:pic>
      <p:sp>
        <p:nvSpPr>
          <p:cNvPr id="19" name="Rectangle 18">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graph&#10;&#10;Description automatically generated">
            <a:extLst>
              <a:ext uri="{FF2B5EF4-FFF2-40B4-BE49-F238E27FC236}">
                <a16:creationId xmlns:a16="http://schemas.microsoft.com/office/drawing/2014/main" id="{CC0ADF1B-46E7-21A2-963E-CB2DE12EC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6207" y="196962"/>
            <a:ext cx="5774235" cy="3037862"/>
          </a:xfrm>
          <a:prstGeom prst="rect">
            <a:avLst/>
          </a:prstGeom>
        </p:spPr>
      </p:pic>
    </p:spTree>
    <p:extLst>
      <p:ext uri="{BB962C8B-B14F-4D97-AF65-F5344CB8AC3E}">
        <p14:creationId xmlns:p14="http://schemas.microsoft.com/office/powerpoint/2010/main" val="5108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2A7B-D08C-35AB-DCC5-E211DFAC2B52}"/>
              </a:ext>
            </a:extLst>
          </p:cNvPr>
          <p:cNvSpPr>
            <a:spLocks noGrp="1"/>
          </p:cNvSpPr>
          <p:nvPr>
            <p:ph type="title"/>
          </p:nvPr>
        </p:nvSpPr>
        <p:spPr>
          <a:xfrm>
            <a:off x="300038" y="1485901"/>
            <a:ext cx="3092396" cy="3297738"/>
          </a:xfrm>
          <a:prstGeom prst="ellipse">
            <a:avLst/>
          </a:prstGeom>
          <a:solidFill>
            <a:srgbClr val="262626"/>
          </a:solidFill>
          <a:ln w="174625" cmpd="thinThick">
            <a:solidFill>
              <a:srgbClr val="262626"/>
            </a:solidFill>
          </a:ln>
        </p:spPr>
        <p:txBody>
          <a:bodyPr anchor="ctr">
            <a:normAutofit/>
          </a:bodyPr>
          <a:lstStyle/>
          <a:p>
            <a:pPr algn="ctr"/>
            <a:r>
              <a:rPr lang="en-AU" sz="2000">
                <a:solidFill>
                  <a:srgbClr val="FFFFFF"/>
                </a:solidFill>
              </a:rPr>
              <a:t>Correlation Matrix</a:t>
            </a:r>
            <a:endParaRPr lang="en-AU" sz="2000" dirty="0">
              <a:solidFill>
                <a:srgbClr val="FFFFFF"/>
              </a:solidFill>
            </a:endParaRPr>
          </a:p>
        </p:txBody>
      </p:sp>
      <p:pic>
        <p:nvPicPr>
          <p:cNvPr id="5" name="Picture 4" descr="A colorful grid with red line&#10;&#10;Description automatically generated with medium confidence">
            <a:extLst>
              <a:ext uri="{FF2B5EF4-FFF2-40B4-BE49-F238E27FC236}">
                <a16:creationId xmlns:a16="http://schemas.microsoft.com/office/drawing/2014/main" id="{72B9F122-6488-AAB7-D4DE-E52D1C177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478" y="301752"/>
            <a:ext cx="8056172" cy="6085333"/>
          </a:xfrm>
          <a:prstGeom prst="rect">
            <a:avLst/>
          </a:prstGeom>
        </p:spPr>
      </p:pic>
    </p:spTree>
    <p:extLst>
      <p:ext uri="{BB962C8B-B14F-4D97-AF65-F5344CB8AC3E}">
        <p14:creationId xmlns:p14="http://schemas.microsoft.com/office/powerpoint/2010/main" val="181825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C93C-A19D-EAD0-BE47-CDF896418350}"/>
              </a:ext>
            </a:extLst>
          </p:cNvPr>
          <p:cNvSpPr>
            <a:spLocks noGrp="1"/>
          </p:cNvSpPr>
          <p:nvPr>
            <p:ph type="title"/>
          </p:nvPr>
        </p:nvSpPr>
        <p:spPr>
          <a:xfrm>
            <a:off x="278530" y="294968"/>
            <a:ext cx="3527117" cy="2347992"/>
          </a:xfrm>
        </p:spPr>
        <p:txBody>
          <a:bodyPr vert="horz" lIns="91440" tIns="45720" rIns="91440" bIns="45720" rtlCol="0" anchor="b">
            <a:normAutofit/>
          </a:bodyPr>
          <a:lstStyle/>
          <a:p>
            <a:pPr algn="ctr"/>
            <a:r>
              <a:rPr lang="en-US" sz="3200" dirty="0"/>
              <a:t>Histogram of the individual features </a:t>
            </a:r>
          </a:p>
        </p:txBody>
      </p:sp>
      <p:pic>
        <p:nvPicPr>
          <p:cNvPr id="8" name="Picture 7" descr="A graph of a graph&#10;&#10;Description automatically generated with medium confidence">
            <a:extLst>
              <a:ext uri="{FF2B5EF4-FFF2-40B4-BE49-F238E27FC236}">
                <a16:creationId xmlns:a16="http://schemas.microsoft.com/office/drawing/2014/main" id="{C62CBD0E-B38D-4CE9-6FEC-1E277A02F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612" y="294968"/>
            <a:ext cx="7610551" cy="1741525"/>
          </a:xfrm>
          <a:prstGeom prst="rect">
            <a:avLst/>
          </a:prstGeom>
        </p:spPr>
      </p:pic>
      <p:pic>
        <p:nvPicPr>
          <p:cNvPr id="10" name="Picture 9" descr="A graph of a number of objects&#10;&#10;Description automatically generated with medium confidence">
            <a:extLst>
              <a:ext uri="{FF2B5EF4-FFF2-40B4-BE49-F238E27FC236}">
                <a16:creationId xmlns:a16="http://schemas.microsoft.com/office/drawing/2014/main" id="{BD1A1455-EEF8-FB6B-3ADF-EFDD74234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612" y="2331461"/>
            <a:ext cx="7610552" cy="1886477"/>
          </a:xfrm>
          <a:prstGeom prst="rect">
            <a:avLst/>
          </a:prstGeom>
        </p:spPr>
      </p:pic>
      <p:pic>
        <p:nvPicPr>
          <p:cNvPr id="6" name="Picture 5" descr="A graph with a red line&#10;&#10;Description automatically generated">
            <a:extLst>
              <a:ext uri="{FF2B5EF4-FFF2-40B4-BE49-F238E27FC236}">
                <a16:creationId xmlns:a16="http://schemas.microsoft.com/office/drawing/2014/main" id="{73A58E6C-3992-632A-960E-5B9514B29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612" y="4552655"/>
            <a:ext cx="7610552" cy="1886477"/>
          </a:xfrm>
          <a:prstGeom prst="rect">
            <a:avLst/>
          </a:prstGeom>
        </p:spPr>
      </p:pic>
      <p:sp>
        <p:nvSpPr>
          <p:cNvPr id="11" name="TextBox 10">
            <a:extLst>
              <a:ext uri="{FF2B5EF4-FFF2-40B4-BE49-F238E27FC236}">
                <a16:creationId xmlns:a16="http://schemas.microsoft.com/office/drawing/2014/main" id="{C88D97B0-CC62-9986-C231-073C3031C901}"/>
              </a:ext>
            </a:extLst>
          </p:cNvPr>
          <p:cNvSpPr txBox="1"/>
          <p:nvPr/>
        </p:nvSpPr>
        <p:spPr>
          <a:xfrm>
            <a:off x="369970" y="2786777"/>
            <a:ext cx="3716594" cy="2862322"/>
          </a:xfrm>
          <a:prstGeom prst="rect">
            <a:avLst/>
          </a:prstGeom>
          <a:noFill/>
        </p:spPr>
        <p:txBody>
          <a:bodyPr wrap="square" rtlCol="0">
            <a:spAutoFit/>
          </a:bodyPr>
          <a:lstStyle/>
          <a:p>
            <a:r>
              <a:rPr lang="en-AU" dirty="0"/>
              <a:t>It appears for all the distributions for each of the individual features are positively skewed. Meaning that the data the mean and median values will be greater than the mode. Along the x-axis represent the bins (values) of the specific column, where the y-axis represent the total number of counts the data points falls in between.</a:t>
            </a:r>
          </a:p>
        </p:txBody>
      </p:sp>
    </p:spTree>
    <p:extLst>
      <p:ext uri="{BB962C8B-B14F-4D97-AF65-F5344CB8AC3E}">
        <p14:creationId xmlns:p14="http://schemas.microsoft.com/office/powerpoint/2010/main" val="293882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graph&#10;&#10;Description automatically generated with medium confidence">
            <a:extLst>
              <a:ext uri="{FF2B5EF4-FFF2-40B4-BE49-F238E27FC236}">
                <a16:creationId xmlns:a16="http://schemas.microsoft.com/office/drawing/2014/main" id="{523E2853-31AD-5CD8-E086-0B941D006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580" y="278461"/>
            <a:ext cx="9059221" cy="1387374"/>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4A82E2D3-D963-B285-B8DD-9A6E01A51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838" y="1722937"/>
            <a:ext cx="9050963" cy="1420407"/>
          </a:xfrm>
          <a:prstGeom prst="rect">
            <a:avLst/>
          </a:prstGeom>
        </p:spPr>
      </p:pic>
      <p:pic>
        <p:nvPicPr>
          <p:cNvPr id="8" name="Picture 7" descr="A screenshot of a graph&#10;&#10;Description automatically generated">
            <a:extLst>
              <a:ext uri="{FF2B5EF4-FFF2-40B4-BE49-F238E27FC236}">
                <a16:creationId xmlns:a16="http://schemas.microsoft.com/office/drawing/2014/main" id="{3558421F-E161-D93B-4720-7239779C2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838" y="3257549"/>
            <a:ext cx="9083995" cy="1403890"/>
          </a:xfrm>
          <a:prstGeom prst="rect">
            <a:avLst/>
          </a:prstGeom>
        </p:spPr>
      </p:pic>
      <p:pic>
        <p:nvPicPr>
          <p:cNvPr id="3" name="Picture 2" descr="A graph of a graph&#10;&#10;Description automatically generated with medium confidence">
            <a:extLst>
              <a:ext uri="{FF2B5EF4-FFF2-40B4-BE49-F238E27FC236}">
                <a16:creationId xmlns:a16="http://schemas.microsoft.com/office/drawing/2014/main" id="{C4B84651-41A8-5F89-F7FD-CF274B8E8B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3838" y="4889848"/>
            <a:ext cx="6487161" cy="1565816"/>
          </a:xfrm>
          <a:prstGeom prst="rect">
            <a:avLst/>
          </a:prstGeom>
        </p:spPr>
      </p:pic>
    </p:spTree>
    <p:extLst>
      <p:ext uri="{BB962C8B-B14F-4D97-AF65-F5344CB8AC3E}">
        <p14:creationId xmlns:p14="http://schemas.microsoft.com/office/powerpoint/2010/main" val="400069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9E7BD9-3A88-4FEA-916D-7687A1AED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263" y="565765"/>
            <a:ext cx="3824287"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data&#10;&#10;Description automatically generated with medium confidence">
            <a:extLst>
              <a:ext uri="{FF2B5EF4-FFF2-40B4-BE49-F238E27FC236}">
                <a16:creationId xmlns:a16="http://schemas.microsoft.com/office/drawing/2014/main" id="{90D8EF9C-F1DD-CEE7-E97F-8A1F97BF2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37" y="1636345"/>
            <a:ext cx="3548750" cy="1929632"/>
          </a:xfrm>
          <a:prstGeom prst="rect">
            <a:avLst/>
          </a:prstGeom>
        </p:spPr>
      </p:pic>
      <p:sp>
        <p:nvSpPr>
          <p:cNvPr id="13" name="Rectangle 12">
            <a:extLst>
              <a:ext uri="{FF2B5EF4-FFF2-40B4-BE49-F238E27FC236}">
                <a16:creationId xmlns:a16="http://schemas.microsoft.com/office/drawing/2014/main" id="{B4DC8784-B7BF-4897-AEF9-3290F1AE0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629265"/>
            <a:ext cx="6894238" cy="1335002"/>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78D180-4A8E-47B3-9E41-4F29F40A9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4893734"/>
            <a:ext cx="3689095" cy="1320798"/>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B5E992-3E27-467A-A13B-57C12E8B3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46" y="2214035"/>
            <a:ext cx="7025732"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red line&#10;&#10;Description automatically generated">
            <a:extLst>
              <a:ext uri="{FF2B5EF4-FFF2-40B4-BE49-F238E27FC236}">
                <a16:creationId xmlns:a16="http://schemas.microsoft.com/office/drawing/2014/main" id="{3E2CE891-AA3C-D837-A921-1030DAFF6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553" y="3429000"/>
            <a:ext cx="6735234" cy="1338755"/>
          </a:xfrm>
          <a:prstGeom prst="rect">
            <a:avLst/>
          </a:prstGeom>
        </p:spPr>
      </p:pic>
    </p:spTree>
    <p:extLst>
      <p:ext uri="{BB962C8B-B14F-4D97-AF65-F5344CB8AC3E}">
        <p14:creationId xmlns:p14="http://schemas.microsoft.com/office/powerpoint/2010/main" val="56381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121550" y="5477644"/>
            <a:ext cx="9525370" cy="1264906"/>
          </a:xfrm>
        </p:spPr>
        <p:txBody>
          <a:bodyPr vert="horz" lIns="91440" tIns="45720" rIns="91440" bIns="45720" rtlCol="0" anchor="b">
            <a:normAutofit/>
          </a:bodyPr>
          <a:lstStyle/>
          <a:p>
            <a:pPr algn="l"/>
            <a:r>
              <a:rPr lang="en-US" sz="4400" dirty="0"/>
              <a:t>Top Player Contributions </a:t>
            </a:r>
          </a:p>
        </p:txBody>
      </p:sp>
      <p:pic>
        <p:nvPicPr>
          <p:cNvPr id="5" name="Picture 4" descr="A chart of a number of people&#10;&#10;Description automatically generated with medium confidence">
            <a:extLst>
              <a:ext uri="{FF2B5EF4-FFF2-40B4-BE49-F238E27FC236}">
                <a16:creationId xmlns:a16="http://schemas.microsoft.com/office/drawing/2014/main" id="{AF9E871F-83F8-BB05-4A31-287D66DBA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50" y="115450"/>
            <a:ext cx="5752940" cy="5362194"/>
          </a:xfrm>
          <a:prstGeom prst="rect">
            <a:avLst/>
          </a:prstGeom>
        </p:spPr>
      </p:pic>
      <p:pic>
        <p:nvPicPr>
          <p:cNvPr id="11" name="Picture 10" descr="A chart of different names&#10;&#10;Description automatically generated with medium confidence">
            <a:extLst>
              <a:ext uri="{FF2B5EF4-FFF2-40B4-BE49-F238E27FC236}">
                <a16:creationId xmlns:a16="http://schemas.microsoft.com/office/drawing/2014/main" id="{ECA6D3FF-B9F2-7F1D-E10D-3AB55D7DE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4490" y="115450"/>
            <a:ext cx="5752940" cy="5362194"/>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ABF0A3E2-10EF-D603-9B98-1CA6FDDB3F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9364" y="2796546"/>
            <a:ext cx="1316636" cy="2565647"/>
          </a:xfrm>
          <a:prstGeom prst="rect">
            <a:avLst/>
          </a:prstGeom>
        </p:spPr>
      </p:pic>
      <p:pic>
        <p:nvPicPr>
          <p:cNvPr id="6" name="Picture 5">
            <a:extLst>
              <a:ext uri="{FF2B5EF4-FFF2-40B4-BE49-F238E27FC236}">
                <a16:creationId xmlns:a16="http://schemas.microsoft.com/office/drawing/2014/main" id="{D0016BB3-B085-E080-3B18-17EFA20F3C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8352" y="5535190"/>
            <a:ext cx="4682098" cy="490706"/>
          </a:xfrm>
          <a:prstGeom prst="rect">
            <a:avLst/>
          </a:prstGeom>
        </p:spPr>
      </p:pic>
      <p:pic>
        <p:nvPicPr>
          <p:cNvPr id="7" name="Picture 6">
            <a:extLst>
              <a:ext uri="{FF2B5EF4-FFF2-40B4-BE49-F238E27FC236}">
                <a16:creationId xmlns:a16="http://schemas.microsoft.com/office/drawing/2014/main" id="{F4050C2D-3DD3-CA69-FF51-F2A1D3C28B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2392" y="5510434"/>
            <a:ext cx="4682098" cy="515462"/>
          </a:xfrm>
          <a:prstGeom prst="rect">
            <a:avLst/>
          </a:prstGeom>
        </p:spPr>
      </p:pic>
    </p:spTree>
    <p:extLst>
      <p:ext uri="{BB962C8B-B14F-4D97-AF65-F5344CB8AC3E}">
        <p14:creationId xmlns:p14="http://schemas.microsoft.com/office/powerpoint/2010/main" val="3943945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E6E6E-8209-92DC-BD94-D68F47D4A84D}"/>
              </a:ext>
            </a:extLst>
          </p:cNvPr>
          <p:cNvSpPr txBox="1"/>
          <p:nvPr/>
        </p:nvSpPr>
        <p:spPr>
          <a:xfrm>
            <a:off x="317131" y="318552"/>
            <a:ext cx="2895573" cy="283422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dirty="0">
                <a:solidFill>
                  <a:srgbClr val="FFFFFF"/>
                </a:solidFill>
                <a:latin typeface="+mj-lt"/>
                <a:ea typeface="+mj-ea"/>
                <a:cs typeface="+mj-cs"/>
              </a:rPr>
              <a:t>Identifying Strengths and Weakness</a:t>
            </a:r>
          </a:p>
        </p:txBody>
      </p:sp>
      <p:pic>
        <p:nvPicPr>
          <p:cNvPr id="13" name="Picture 12" descr="A screenshot of a computer&#10;&#10;Description automatically generated">
            <a:extLst>
              <a:ext uri="{FF2B5EF4-FFF2-40B4-BE49-F238E27FC236}">
                <a16:creationId xmlns:a16="http://schemas.microsoft.com/office/drawing/2014/main" id="{FE3069D0-A2A5-0EFB-C0EE-B33C0C725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913" y="290911"/>
            <a:ext cx="5895975" cy="5723728"/>
          </a:xfrm>
          <a:prstGeom prst="rect">
            <a:avLst/>
          </a:prstGeom>
        </p:spPr>
      </p:pic>
      <p:sp>
        <p:nvSpPr>
          <p:cNvPr id="16" name="TextBox 15">
            <a:extLst>
              <a:ext uri="{FF2B5EF4-FFF2-40B4-BE49-F238E27FC236}">
                <a16:creationId xmlns:a16="http://schemas.microsoft.com/office/drawing/2014/main" id="{0C3E9BE2-BC9F-3421-0EF0-FAF5AEE561C1}"/>
              </a:ext>
            </a:extLst>
          </p:cNvPr>
          <p:cNvSpPr txBox="1"/>
          <p:nvPr/>
        </p:nvSpPr>
        <p:spPr>
          <a:xfrm>
            <a:off x="317131" y="5091309"/>
            <a:ext cx="3514219" cy="923330"/>
          </a:xfrm>
          <a:prstGeom prst="rect">
            <a:avLst/>
          </a:prstGeom>
          <a:noFill/>
        </p:spPr>
        <p:txBody>
          <a:bodyPr wrap="square" rtlCol="0">
            <a:spAutoFit/>
          </a:bodyPr>
          <a:lstStyle/>
          <a:p>
            <a:r>
              <a:rPr lang="en-US" dirty="0"/>
              <a:t>Here we analyze specific metrics to highlight areas of strength and improvement.</a:t>
            </a:r>
            <a:endParaRPr lang="en-AU" dirty="0"/>
          </a:p>
        </p:txBody>
      </p:sp>
    </p:spTree>
    <p:extLst>
      <p:ext uri="{BB962C8B-B14F-4D97-AF65-F5344CB8AC3E}">
        <p14:creationId xmlns:p14="http://schemas.microsoft.com/office/powerpoint/2010/main" val="516256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people&#10;&#10;Description automatically generated with medium confidence">
            <a:extLst>
              <a:ext uri="{FF2B5EF4-FFF2-40B4-BE49-F238E27FC236}">
                <a16:creationId xmlns:a16="http://schemas.microsoft.com/office/drawing/2014/main" id="{1CAFE605-0973-E6CB-CBFD-5A6581E7A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34" y="1200150"/>
            <a:ext cx="5520800" cy="4914900"/>
          </a:xfrm>
          <a:prstGeom prst="rect">
            <a:avLst/>
          </a:prstGeom>
        </p:spPr>
      </p:pic>
      <p:sp>
        <p:nvSpPr>
          <p:cNvPr id="4" name="TextBox 3">
            <a:extLst>
              <a:ext uri="{FF2B5EF4-FFF2-40B4-BE49-F238E27FC236}">
                <a16:creationId xmlns:a16="http://schemas.microsoft.com/office/drawing/2014/main" id="{94703328-6D9A-C0F8-FF21-AC80E36B508E}"/>
              </a:ext>
            </a:extLst>
          </p:cNvPr>
          <p:cNvSpPr txBox="1"/>
          <p:nvPr/>
        </p:nvSpPr>
        <p:spPr>
          <a:xfrm>
            <a:off x="231419" y="317152"/>
            <a:ext cx="11306429" cy="646331"/>
          </a:xfrm>
          <a:prstGeom prst="rect">
            <a:avLst/>
          </a:prstGeom>
          <a:noFill/>
        </p:spPr>
        <p:txBody>
          <a:bodyPr wrap="none" rtlCol="0">
            <a:spAutoFit/>
          </a:bodyPr>
          <a:lstStyle/>
          <a:p>
            <a:r>
              <a:rPr lang="en-AU" sz="3600" dirty="0"/>
              <a:t>Top Players Goal to Kicks Ratio in Descending Order</a:t>
            </a:r>
          </a:p>
        </p:txBody>
      </p:sp>
      <p:sp>
        <p:nvSpPr>
          <p:cNvPr id="5" name="TextBox 4">
            <a:extLst>
              <a:ext uri="{FF2B5EF4-FFF2-40B4-BE49-F238E27FC236}">
                <a16:creationId xmlns:a16="http://schemas.microsoft.com/office/drawing/2014/main" id="{C006B633-1EC8-AA58-8E3D-AA4DC6DD1822}"/>
              </a:ext>
            </a:extLst>
          </p:cNvPr>
          <p:cNvSpPr txBox="1"/>
          <p:nvPr/>
        </p:nvSpPr>
        <p:spPr>
          <a:xfrm>
            <a:off x="6096000" y="5848350"/>
            <a:ext cx="6179064" cy="369332"/>
          </a:xfrm>
          <a:prstGeom prst="rect">
            <a:avLst/>
          </a:prstGeom>
          <a:noFill/>
        </p:spPr>
        <p:txBody>
          <a:bodyPr wrap="none" rtlCol="0">
            <a:spAutoFit/>
          </a:bodyPr>
          <a:lstStyle/>
          <a:p>
            <a:r>
              <a:rPr lang="en-AU" dirty="0"/>
              <a:t>NOTE: Not all players are shown here and in future slides</a:t>
            </a:r>
          </a:p>
        </p:txBody>
      </p:sp>
      <p:pic>
        <p:nvPicPr>
          <p:cNvPr id="7" name="Picture 6" descr="A screenshot of a computer&#10;&#10;Description automatically generated">
            <a:extLst>
              <a:ext uri="{FF2B5EF4-FFF2-40B4-BE49-F238E27FC236}">
                <a16:creationId xmlns:a16="http://schemas.microsoft.com/office/drawing/2014/main" id="{2FF507C0-8551-B0DE-1031-B0775AF3D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00150"/>
            <a:ext cx="1724266" cy="3648584"/>
          </a:xfrm>
          <a:prstGeom prst="rect">
            <a:avLst/>
          </a:prstGeom>
        </p:spPr>
      </p:pic>
      <p:pic>
        <p:nvPicPr>
          <p:cNvPr id="9" name="Picture 8">
            <a:extLst>
              <a:ext uri="{FF2B5EF4-FFF2-40B4-BE49-F238E27FC236}">
                <a16:creationId xmlns:a16="http://schemas.microsoft.com/office/drawing/2014/main" id="{053366CF-1170-A3CA-B912-379EF82A2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275" y="6153150"/>
            <a:ext cx="4827359" cy="457264"/>
          </a:xfrm>
          <a:prstGeom prst="rect">
            <a:avLst/>
          </a:prstGeom>
        </p:spPr>
      </p:pic>
    </p:spTree>
    <p:extLst>
      <p:ext uri="{BB962C8B-B14F-4D97-AF65-F5344CB8AC3E}">
        <p14:creationId xmlns:p14="http://schemas.microsoft.com/office/powerpoint/2010/main" val="2873909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54827A15-428B-FA5D-A580-37544358E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91" y="370491"/>
            <a:ext cx="7404434" cy="5913155"/>
          </a:xfrm>
          <a:prstGeom prst="rect">
            <a:avLst/>
          </a:prstGeom>
        </p:spPr>
      </p:pic>
      <p:sp>
        <p:nvSpPr>
          <p:cNvPr id="3" name="TextBox 2">
            <a:extLst>
              <a:ext uri="{FF2B5EF4-FFF2-40B4-BE49-F238E27FC236}">
                <a16:creationId xmlns:a16="http://schemas.microsoft.com/office/drawing/2014/main" id="{87A57812-E844-86B3-9597-E29FF196CFA6}"/>
              </a:ext>
            </a:extLst>
          </p:cNvPr>
          <p:cNvSpPr txBox="1"/>
          <p:nvPr/>
        </p:nvSpPr>
        <p:spPr>
          <a:xfrm>
            <a:off x="7689848" y="5083317"/>
            <a:ext cx="3514219" cy="1200329"/>
          </a:xfrm>
          <a:prstGeom prst="rect">
            <a:avLst/>
          </a:prstGeom>
          <a:noFill/>
        </p:spPr>
        <p:txBody>
          <a:bodyPr wrap="square" rtlCol="0">
            <a:spAutoFit/>
          </a:bodyPr>
          <a:lstStyle/>
          <a:p>
            <a:r>
              <a:rPr lang="en-AU" dirty="0"/>
              <a:t>Here were comparing key statistics</a:t>
            </a:r>
          </a:p>
          <a:p>
            <a:r>
              <a:rPr lang="en-AU" dirty="0"/>
              <a:t>across players to determine who is performing well.</a:t>
            </a:r>
          </a:p>
        </p:txBody>
      </p:sp>
    </p:spTree>
    <p:extLst>
      <p:ext uri="{BB962C8B-B14F-4D97-AF65-F5344CB8AC3E}">
        <p14:creationId xmlns:p14="http://schemas.microsoft.com/office/powerpoint/2010/main" val="383879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Description automatically generated">
            <a:extLst>
              <a:ext uri="{FF2B5EF4-FFF2-40B4-BE49-F238E27FC236}">
                <a16:creationId xmlns:a16="http://schemas.microsoft.com/office/drawing/2014/main" id="{709E47E0-BAB7-03EC-F00E-893083F4B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64" y="428625"/>
            <a:ext cx="6831017" cy="5143500"/>
          </a:xfrm>
          <a:prstGeom prst="rect">
            <a:avLst/>
          </a:prstGeom>
        </p:spPr>
      </p:pic>
      <p:pic>
        <p:nvPicPr>
          <p:cNvPr id="5" name="Picture 4">
            <a:extLst>
              <a:ext uri="{FF2B5EF4-FFF2-40B4-BE49-F238E27FC236}">
                <a16:creationId xmlns:a16="http://schemas.microsoft.com/office/drawing/2014/main" id="{9838FC71-3564-443C-0C9E-A4907BEFE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363" y="5724486"/>
            <a:ext cx="5744037" cy="552527"/>
          </a:xfrm>
          <a:prstGeom prst="rect">
            <a:avLst/>
          </a:prstGeom>
        </p:spPr>
      </p:pic>
      <p:sp>
        <p:nvSpPr>
          <p:cNvPr id="6" name="TextBox 5">
            <a:extLst>
              <a:ext uri="{FF2B5EF4-FFF2-40B4-BE49-F238E27FC236}">
                <a16:creationId xmlns:a16="http://schemas.microsoft.com/office/drawing/2014/main" id="{8318716F-9B48-81F4-A306-8C22AB58ABA3}"/>
              </a:ext>
            </a:extLst>
          </p:cNvPr>
          <p:cNvSpPr txBox="1"/>
          <p:nvPr/>
        </p:nvSpPr>
        <p:spPr>
          <a:xfrm>
            <a:off x="7486650" y="6000749"/>
            <a:ext cx="4111447" cy="369332"/>
          </a:xfrm>
          <a:prstGeom prst="rect">
            <a:avLst/>
          </a:prstGeom>
          <a:noFill/>
        </p:spPr>
        <p:txBody>
          <a:bodyPr wrap="none" rtlCol="0">
            <a:spAutoFit/>
          </a:bodyPr>
          <a:lstStyle/>
          <a:p>
            <a:r>
              <a:rPr lang="en-AU"/>
              <a:t>NOTE: Not all players are shown here</a:t>
            </a:r>
            <a:endParaRPr lang="en-AU" dirty="0"/>
          </a:p>
        </p:txBody>
      </p:sp>
      <p:pic>
        <p:nvPicPr>
          <p:cNvPr id="8" name="Picture 7" descr="A screen shot of a list of different colored squares&#10;&#10;Description automatically generated">
            <a:extLst>
              <a:ext uri="{FF2B5EF4-FFF2-40B4-BE49-F238E27FC236}">
                <a16:creationId xmlns:a16="http://schemas.microsoft.com/office/drawing/2014/main" id="{6F636AD6-D23C-B2B3-65A0-9B0E2C12A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150" y="1251921"/>
            <a:ext cx="1419423" cy="2848373"/>
          </a:xfrm>
          <a:prstGeom prst="rect">
            <a:avLst/>
          </a:prstGeom>
        </p:spPr>
      </p:pic>
    </p:spTree>
    <p:extLst>
      <p:ext uri="{BB962C8B-B14F-4D97-AF65-F5344CB8AC3E}">
        <p14:creationId xmlns:p14="http://schemas.microsoft.com/office/powerpoint/2010/main" val="99108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99D510-C769-4A3F-B1BF-0A2F3822A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DD38F0-3136-4D36-9445-AAF26688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2D8B3-4175-FDFD-BA29-D0E607FCF1CD}"/>
              </a:ext>
            </a:extLst>
          </p:cNvPr>
          <p:cNvSpPr txBox="1"/>
          <p:nvPr/>
        </p:nvSpPr>
        <p:spPr>
          <a:xfrm>
            <a:off x="1141857" y="3232137"/>
            <a:ext cx="9924076" cy="1895798"/>
          </a:xfrm>
          <a:prstGeom prst="rect">
            <a:avLst/>
          </a:prstGeom>
          <a:noFill/>
        </p:spPr>
        <p:txBody>
          <a:bodyPr wrap="square" rtlCol="0">
            <a:spAutoFit/>
          </a:bodyPr>
          <a:lstStyle/>
          <a:p>
            <a:pPr defTabSz="847192">
              <a:spcAft>
                <a:spcPts val="510"/>
              </a:spcAft>
            </a:pPr>
            <a:r>
              <a:rPr lang="en-AU" sz="1668" kern="1200">
                <a:solidFill>
                  <a:srgbClr val="555555"/>
                </a:solidFill>
                <a:highlight>
                  <a:srgbClr val="FFFFFF"/>
                </a:highlight>
                <a:latin typeface="system-ui"/>
                <a:ea typeface="+mn-ea"/>
                <a:cs typeface="+mn-cs"/>
              </a:rPr>
              <a:t>The goal for this project is to evaluate player performance evaluation, during the 2023 season. There are 808 players in total currently playing, the list of data include such as Player name, Fantasy Points, Rating Points, Goals, Kicks, Marks, Tackles etc. By analysing performance data, analysts can identify strengths and weaknesses. This can enable coaches to pick up new strategies in future matches. To make informed decisions on player selection, match strategies and training focus areas based on data insights. Allowing further prevention when it comes to injuries and manage recovery plans accordingly. Making easier process to identify potential talent when drafting new players or making trades. </a:t>
            </a:r>
            <a:endParaRPr lang="en-AU" sz="2000"/>
          </a:p>
        </p:txBody>
      </p:sp>
      <p:sp>
        <p:nvSpPr>
          <p:cNvPr id="3" name="TextBox 2">
            <a:extLst>
              <a:ext uri="{FF2B5EF4-FFF2-40B4-BE49-F238E27FC236}">
                <a16:creationId xmlns:a16="http://schemas.microsoft.com/office/drawing/2014/main" id="{32D68237-7B59-872E-4934-65CF001D87C8}"/>
              </a:ext>
            </a:extLst>
          </p:cNvPr>
          <p:cNvSpPr txBox="1"/>
          <p:nvPr/>
        </p:nvSpPr>
        <p:spPr>
          <a:xfrm>
            <a:off x="5163236" y="1730065"/>
            <a:ext cx="1990417" cy="662617"/>
          </a:xfrm>
          <a:prstGeom prst="rect">
            <a:avLst/>
          </a:prstGeom>
          <a:noFill/>
        </p:spPr>
        <p:txBody>
          <a:bodyPr wrap="none" rtlCol="0">
            <a:spAutoFit/>
          </a:bodyPr>
          <a:lstStyle/>
          <a:p>
            <a:pPr defTabSz="847192">
              <a:spcAft>
                <a:spcPts val="510"/>
              </a:spcAft>
            </a:pPr>
            <a:r>
              <a:rPr lang="en-AU" sz="3706" kern="1200">
                <a:solidFill>
                  <a:srgbClr val="555555"/>
                </a:solidFill>
                <a:latin typeface="+mn-lt"/>
                <a:ea typeface="+mn-ea"/>
                <a:cs typeface="+mn-cs"/>
              </a:rPr>
              <a:t>Purpose</a:t>
            </a:r>
            <a:endParaRPr lang="en-AU" sz="4000"/>
          </a:p>
        </p:txBody>
      </p:sp>
    </p:spTree>
    <p:extLst>
      <p:ext uri="{BB962C8B-B14F-4D97-AF65-F5344CB8AC3E}">
        <p14:creationId xmlns:p14="http://schemas.microsoft.com/office/powerpoint/2010/main" val="3306329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78C9A703-2AE3-E254-C861-20A4AEFB68EB}"/>
              </a:ext>
            </a:extLst>
          </p:cNvPr>
          <p:cNvPicPr>
            <a:picLocks noChangeAspect="1"/>
          </p:cNvPicPr>
          <p:nvPr/>
        </p:nvPicPr>
        <p:blipFill>
          <a:blip r:embed="rId3">
            <a:extLst>
              <a:ext uri="{28A0092B-C50C-407E-A947-70E740481C1C}">
                <a14:useLocalDpi xmlns:a14="http://schemas.microsoft.com/office/drawing/2010/main" val="0"/>
              </a:ext>
            </a:extLst>
          </a:blip>
          <a:srcRect t="1295" r="-2" b="8513"/>
          <a:stretch/>
        </p:blipFill>
        <p:spPr>
          <a:xfrm>
            <a:off x="2877131" y="314325"/>
            <a:ext cx="6771693" cy="4010025"/>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8" name="TextBox 7">
            <a:extLst>
              <a:ext uri="{FF2B5EF4-FFF2-40B4-BE49-F238E27FC236}">
                <a16:creationId xmlns:a16="http://schemas.microsoft.com/office/drawing/2014/main" id="{D51CFCDE-C0F0-CC1D-9A07-966B8644E64B}"/>
              </a:ext>
            </a:extLst>
          </p:cNvPr>
          <p:cNvSpPr txBox="1"/>
          <p:nvPr/>
        </p:nvSpPr>
        <p:spPr>
          <a:xfrm>
            <a:off x="848969" y="4048913"/>
            <a:ext cx="10494062" cy="127053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000" b="1" cap="all">
                <a:effectLst>
                  <a:outerShdw blurRad="50800" dist="63500" dir="2700000" algn="tl" rotWithShape="0">
                    <a:srgbClr val="000000">
                      <a:alpha val="48000"/>
                    </a:srgbClr>
                  </a:outerShdw>
                </a:effectLst>
                <a:latin typeface="+mj-lt"/>
                <a:ea typeface="+mj-ea"/>
                <a:cs typeface="+mj-cs"/>
              </a:rPr>
              <a:t>Player Development</a:t>
            </a:r>
          </a:p>
        </p:txBody>
      </p:sp>
      <p:sp>
        <p:nvSpPr>
          <p:cNvPr id="4" name="TextBox 3">
            <a:extLst>
              <a:ext uri="{FF2B5EF4-FFF2-40B4-BE49-F238E27FC236}">
                <a16:creationId xmlns:a16="http://schemas.microsoft.com/office/drawing/2014/main" id="{2E06F50D-2475-D762-ED7A-D475483C734C}"/>
              </a:ext>
            </a:extLst>
          </p:cNvPr>
          <p:cNvSpPr txBox="1"/>
          <p:nvPr/>
        </p:nvSpPr>
        <p:spPr>
          <a:xfrm>
            <a:off x="848969" y="5319449"/>
            <a:ext cx="10494062" cy="702645"/>
          </a:xfrm>
          <a:prstGeom prst="rect">
            <a:avLst/>
          </a:prstGeom>
        </p:spPr>
        <p:txBody>
          <a:bodyPr vert="horz" lIns="91440" tIns="45720" rIns="91440" bIns="45720" rtlCol="0">
            <a:normAutofit/>
          </a:bodyPr>
          <a:lstStyle/>
          <a:p>
            <a:pPr algn="ctr" defTabSz="914400">
              <a:lnSpc>
                <a:spcPct val="120000"/>
              </a:lnSpc>
              <a:spcBef>
                <a:spcPts val="1000"/>
              </a:spcBef>
            </a:pPr>
            <a:r>
              <a:rPr lang="en-US">
                <a:effectLst>
                  <a:outerShdw blurRad="50800" dist="38100" dir="2700000" algn="tl" rotWithShape="0">
                    <a:srgbClr val="000000">
                      <a:alpha val="48000"/>
                    </a:srgbClr>
                  </a:outerShdw>
                </a:effectLst>
              </a:rPr>
              <a:t>Track player progress and set development goals</a:t>
            </a:r>
          </a:p>
        </p:txBody>
      </p:sp>
    </p:spTree>
    <p:extLst>
      <p:ext uri="{BB962C8B-B14F-4D97-AF65-F5344CB8AC3E}">
        <p14:creationId xmlns:p14="http://schemas.microsoft.com/office/powerpoint/2010/main" val="3399984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B74247-087C-D01A-6546-A3F250710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959" y="299973"/>
            <a:ext cx="3991532" cy="457264"/>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A27C559D-F161-8DEE-F1B6-7A0179DA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82" y="795337"/>
            <a:ext cx="6086407" cy="5267325"/>
          </a:xfrm>
          <a:prstGeom prst="rect">
            <a:avLst/>
          </a:prstGeom>
        </p:spPr>
      </p:pic>
      <p:pic>
        <p:nvPicPr>
          <p:cNvPr id="7" name="Picture 6" descr="A screen shot of a chart&#10;&#10;Description automatically generated">
            <a:extLst>
              <a:ext uri="{FF2B5EF4-FFF2-40B4-BE49-F238E27FC236}">
                <a16:creationId xmlns:a16="http://schemas.microsoft.com/office/drawing/2014/main" id="{938B9B10-2B8E-3542-1B69-B2BC356877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096" y="795337"/>
            <a:ext cx="1486107" cy="2753109"/>
          </a:xfrm>
          <a:prstGeom prst="rect">
            <a:avLst/>
          </a:prstGeom>
        </p:spPr>
      </p:pic>
      <p:pic>
        <p:nvPicPr>
          <p:cNvPr id="9" name="Picture 8">
            <a:extLst>
              <a:ext uri="{FF2B5EF4-FFF2-40B4-BE49-F238E27FC236}">
                <a16:creationId xmlns:a16="http://schemas.microsoft.com/office/drawing/2014/main" id="{EF3607C1-9397-E4A7-2F7E-D8562554F5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945" y="6196012"/>
            <a:ext cx="5624952" cy="485843"/>
          </a:xfrm>
          <a:prstGeom prst="rect">
            <a:avLst/>
          </a:prstGeom>
        </p:spPr>
      </p:pic>
    </p:spTree>
    <p:extLst>
      <p:ext uri="{BB962C8B-B14F-4D97-AF65-F5344CB8AC3E}">
        <p14:creationId xmlns:p14="http://schemas.microsoft.com/office/powerpoint/2010/main" val="3802007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E9B2EFF4-447C-38DA-1CE3-AFA60CCD8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20" y="787194"/>
            <a:ext cx="6766505" cy="5118304"/>
          </a:xfrm>
          <a:prstGeom prst="rect">
            <a:avLst/>
          </a:prstGeom>
        </p:spPr>
      </p:pic>
      <p:sp>
        <p:nvSpPr>
          <p:cNvPr id="3" name="TextBox 2">
            <a:extLst>
              <a:ext uri="{FF2B5EF4-FFF2-40B4-BE49-F238E27FC236}">
                <a16:creationId xmlns:a16="http://schemas.microsoft.com/office/drawing/2014/main" id="{DEB7B5B7-302F-532F-34BA-05B9C489144C}"/>
              </a:ext>
            </a:extLst>
          </p:cNvPr>
          <p:cNvSpPr txBox="1"/>
          <p:nvPr/>
        </p:nvSpPr>
        <p:spPr>
          <a:xfrm>
            <a:off x="748720" y="5905498"/>
            <a:ext cx="5427712" cy="646331"/>
          </a:xfrm>
          <a:prstGeom prst="rect">
            <a:avLst/>
          </a:prstGeom>
          <a:noFill/>
        </p:spPr>
        <p:txBody>
          <a:bodyPr wrap="square" rtlCol="0">
            <a:spAutoFit/>
          </a:bodyPr>
          <a:lstStyle/>
          <a:p>
            <a:r>
              <a:rPr lang="en-US" dirty="0"/>
              <a:t>Use data to make strategic decisions for upcoming matches.</a:t>
            </a:r>
            <a:endParaRPr lang="en-AU" dirty="0"/>
          </a:p>
        </p:txBody>
      </p:sp>
    </p:spTree>
    <p:extLst>
      <p:ext uri="{BB962C8B-B14F-4D97-AF65-F5344CB8AC3E}">
        <p14:creationId xmlns:p14="http://schemas.microsoft.com/office/powerpoint/2010/main" val="3285281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0F5A1D0-BB75-8239-8498-67A0F9BC3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54" y="514040"/>
            <a:ext cx="8168295" cy="5353360"/>
          </a:xfrm>
          <a:prstGeom prst="rect">
            <a:avLst/>
          </a:prstGeom>
        </p:spPr>
      </p:pic>
    </p:spTree>
    <p:extLst>
      <p:ext uri="{BB962C8B-B14F-4D97-AF65-F5344CB8AC3E}">
        <p14:creationId xmlns:p14="http://schemas.microsoft.com/office/powerpoint/2010/main" val="1136811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hart of a number of people&#10;&#10;Description automatically generated with medium confidence">
            <a:extLst>
              <a:ext uri="{FF2B5EF4-FFF2-40B4-BE49-F238E27FC236}">
                <a16:creationId xmlns:a16="http://schemas.microsoft.com/office/drawing/2014/main" id="{AAE63146-3752-C9AA-E192-190DB293C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34" y="904875"/>
            <a:ext cx="6737206" cy="5076825"/>
          </a:xfrm>
          <a:prstGeom prst="rect">
            <a:avLst/>
          </a:prstGeom>
        </p:spPr>
      </p:pic>
      <p:pic>
        <p:nvPicPr>
          <p:cNvPr id="7" name="Picture 6" descr="A screenshot of a screen with a number of different colored squares&#10;&#10;Description automatically generated">
            <a:extLst>
              <a:ext uri="{FF2B5EF4-FFF2-40B4-BE49-F238E27FC236}">
                <a16:creationId xmlns:a16="http://schemas.microsoft.com/office/drawing/2014/main" id="{1E484007-F8E2-F593-7A4B-9FEEA20EE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1289" y="976058"/>
            <a:ext cx="1762371" cy="3648584"/>
          </a:xfrm>
          <a:prstGeom prst="rect">
            <a:avLst/>
          </a:prstGeom>
        </p:spPr>
      </p:pic>
      <p:pic>
        <p:nvPicPr>
          <p:cNvPr id="9" name="Picture 8">
            <a:extLst>
              <a:ext uri="{FF2B5EF4-FFF2-40B4-BE49-F238E27FC236}">
                <a16:creationId xmlns:a16="http://schemas.microsoft.com/office/drawing/2014/main" id="{B2AA1ABD-280A-A3CE-7B9E-CB7BB215DF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9652" y="6105493"/>
            <a:ext cx="5477688" cy="552527"/>
          </a:xfrm>
          <a:prstGeom prst="rect">
            <a:avLst/>
          </a:prstGeom>
        </p:spPr>
      </p:pic>
      <p:sp>
        <p:nvSpPr>
          <p:cNvPr id="2" name="TextBox 1">
            <a:extLst>
              <a:ext uri="{FF2B5EF4-FFF2-40B4-BE49-F238E27FC236}">
                <a16:creationId xmlns:a16="http://schemas.microsoft.com/office/drawing/2014/main" id="{E0E08778-EDD2-47F2-A9C1-7CF755C0EE8C}"/>
              </a:ext>
            </a:extLst>
          </p:cNvPr>
          <p:cNvSpPr txBox="1"/>
          <p:nvPr/>
        </p:nvSpPr>
        <p:spPr>
          <a:xfrm>
            <a:off x="2023473" y="473647"/>
            <a:ext cx="5230046" cy="369332"/>
          </a:xfrm>
          <a:prstGeom prst="rect">
            <a:avLst/>
          </a:prstGeom>
          <a:noFill/>
        </p:spPr>
        <p:txBody>
          <a:bodyPr wrap="square" rtlCol="0">
            <a:spAutoFit/>
          </a:bodyPr>
          <a:lstStyle/>
          <a:p>
            <a:r>
              <a:rPr lang="en-AU" dirty="0"/>
              <a:t>Disposals per Game in descending order</a:t>
            </a:r>
          </a:p>
        </p:txBody>
      </p:sp>
    </p:spTree>
    <p:extLst>
      <p:ext uri="{BB962C8B-B14F-4D97-AF65-F5344CB8AC3E}">
        <p14:creationId xmlns:p14="http://schemas.microsoft.com/office/powerpoint/2010/main" val="1157370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D904615-1648-EAB0-48B3-7B8FA4AE5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87" y="623564"/>
            <a:ext cx="10185980" cy="5358135"/>
          </a:xfrm>
          <a:prstGeom prst="rect">
            <a:avLst/>
          </a:prstGeom>
        </p:spPr>
      </p:pic>
    </p:spTree>
    <p:extLst>
      <p:ext uri="{BB962C8B-B14F-4D97-AF65-F5344CB8AC3E}">
        <p14:creationId xmlns:p14="http://schemas.microsoft.com/office/powerpoint/2010/main" val="3980827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5BB93F-4CCA-DC83-FA92-DBBE006078D5}"/>
              </a:ext>
            </a:extLst>
          </p:cNvPr>
          <p:cNvSpPr txBox="1"/>
          <p:nvPr/>
        </p:nvSpPr>
        <p:spPr>
          <a:xfrm>
            <a:off x="6416043" y="410259"/>
            <a:ext cx="5314950" cy="3693319"/>
          </a:xfrm>
          <a:prstGeom prst="rect">
            <a:avLst/>
          </a:prstGeom>
          <a:noFill/>
        </p:spPr>
        <p:txBody>
          <a:bodyPr wrap="square" rtlCol="0">
            <a:spAutoFit/>
          </a:bodyPr>
          <a:lstStyle/>
          <a:p>
            <a:r>
              <a:rPr lang="en-AU" sz="3600" dirty="0"/>
              <a:t>Box Plot of Weights for each team based on Status</a:t>
            </a:r>
          </a:p>
          <a:p>
            <a:endParaRPr lang="en-AU" dirty="0"/>
          </a:p>
          <a:p>
            <a:r>
              <a:rPr lang="en-AU" dirty="0"/>
              <a:t>NOTE: Weights and Heights metrics may change over time. Where N are players currently playing in the league in 2023-2024 Season, L Stands for Players Left the club due to reaching their contacts, personal issues, often described as “free agents”, and R represents retiring players.</a:t>
            </a:r>
          </a:p>
        </p:txBody>
      </p:sp>
      <p:sp>
        <p:nvSpPr>
          <p:cNvPr id="3" name="TextBox 2">
            <a:extLst>
              <a:ext uri="{FF2B5EF4-FFF2-40B4-BE49-F238E27FC236}">
                <a16:creationId xmlns:a16="http://schemas.microsoft.com/office/drawing/2014/main" id="{C62BF23E-70C6-953C-5580-C9E6644D3802}"/>
              </a:ext>
            </a:extLst>
          </p:cNvPr>
          <p:cNvSpPr txBox="1"/>
          <p:nvPr/>
        </p:nvSpPr>
        <p:spPr>
          <a:xfrm>
            <a:off x="609600" y="180273"/>
            <a:ext cx="4958602" cy="830997"/>
          </a:xfrm>
          <a:prstGeom prst="rect">
            <a:avLst/>
          </a:prstGeom>
          <a:noFill/>
        </p:spPr>
        <p:txBody>
          <a:bodyPr wrap="none" rtlCol="0">
            <a:spAutoFit/>
          </a:bodyPr>
          <a:lstStyle/>
          <a:p>
            <a:r>
              <a:rPr lang="en-AU" sz="4800" dirty="0"/>
              <a:t>Further Analysis </a:t>
            </a:r>
          </a:p>
        </p:txBody>
      </p:sp>
      <p:pic>
        <p:nvPicPr>
          <p:cNvPr id="5" name="Picture 4" descr="A white rectangular sign with black text and blue rectangles&#10;&#10;Description automatically generated">
            <a:extLst>
              <a:ext uri="{FF2B5EF4-FFF2-40B4-BE49-F238E27FC236}">
                <a16:creationId xmlns:a16="http://schemas.microsoft.com/office/drawing/2014/main" id="{D775CD95-8C70-532F-1E24-833AAD55C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043" y="4264454"/>
            <a:ext cx="1428949" cy="1714739"/>
          </a:xfrm>
          <a:prstGeom prst="rect">
            <a:avLst/>
          </a:prstGeom>
        </p:spPr>
      </p:pic>
      <p:pic>
        <p:nvPicPr>
          <p:cNvPr id="11" name="Picture 10" descr="A graph of different colored squares&#10;&#10;Description automatically generated with medium confidence">
            <a:extLst>
              <a:ext uri="{FF2B5EF4-FFF2-40B4-BE49-F238E27FC236}">
                <a16:creationId xmlns:a16="http://schemas.microsoft.com/office/drawing/2014/main" id="{6CAFCB52-BC55-7A06-A3D4-1E2AF5579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06" y="1011270"/>
            <a:ext cx="5568952" cy="4087780"/>
          </a:xfrm>
          <a:prstGeom prst="rect">
            <a:avLst/>
          </a:prstGeom>
        </p:spPr>
      </p:pic>
      <p:pic>
        <p:nvPicPr>
          <p:cNvPr id="17" name="Picture 16" descr="A graph with a bar chart&#10;&#10;Description automatically generated with medium confidence">
            <a:extLst>
              <a:ext uri="{FF2B5EF4-FFF2-40B4-BE49-F238E27FC236}">
                <a16:creationId xmlns:a16="http://schemas.microsoft.com/office/drawing/2014/main" id="{0887B8F7-7905-904B-A1D6-C1B362C13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44" y="5099050"/>
            <a:ext cx="5290506" cy="1202800"/>
          </a:xfrm>
          <a:prstGeom prst="rect">
            <a:avLst/>
          </a:prstGeom>
        </p:spPr>
      </p:pic>
    </p:spTree>
    <p:extLst>
      <p:ext uri="{BB962C8B-B14F-4D97-AF65-F5344CB8AC3E}">
        <p14:creationId xmlns:p14="http://schemas.microsoft.com/office/powerpoint/2010/main" val="1978727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56A16-42BE-03D4-E744-CB04D8C198BA}"/>
              </a:ext>
            </a:extLst>
          </p:cNvPr>
          <p:cNvSpPr txBox="1"/>
          <p:nvPr/>
        </p:nvSpPr>
        <p:spPr>
          <a:xfrm>
            <a:off x="619125" y="134034"/>
            <a:ext cx="11169018" cy="646331"/>
          </a:xfrm>
          <a:prstGeom prst="rect">
            <a:avLst/>
          </a:prstGeom>
          <a:noFill/>
        </p:spPr>
        <p:txBody>
          <a:bodyPr wrap="square" rtlCol="0">
            <a:spAutoFit/>
          </a:bodyPr>
          <a:lstStyle/>
          <a:p>
            <a:r>
              <a:rPr lang="en-AU" sz="3600" dirty="0"/>
              <a:t>Box Plot of Heights for each team based on Status</a:t>
            </a:r>
          </a:p>
        </p:txBody>
      </p:sp>
      <p:pic>
        <p:nvPicPr>
          <p:cNvPr id="4" name="Picture 3" descr="A chart with different colored squares&#10;&#10;Description automatically generated with medium confidence">
            <a:extLst>
              <a:ext uri="{FF2B5EF4-FFF2-40B4-BE49-F238E27FC236}">
                <a16:creationId xmlns:a16="http://schemas.microsoft.com/office/drawing/2014/main" id="{E2BCA3A6-BA94-2D4A-5586-57B17D9D2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 y="780364"/>
            <a:ext cx="10439400" cy="4458385"/>
          </a:xfrm>
          <a:prstGeom prst="rect">
            <a:avLst/>
          </a:prstGeom>
        </p:spPr>
      </p:pic>
      <p:pic>
        <p:nvPicPr>
          <p:cNvPr id="8" name="Picture 7" descr="A graph with numbers and lines&#10;&#10;Description automatically generated with medium confidence">
            <a:extLst>
              <a:ext uri="{FF2B5EF4-FFF2-40B4-BE49-F238E27FC236}">
                <a16:creationId xmlns:a16="http://schemas.microsoft.com/office/drawing/2014/main" id="{4646954A-25B2-30F7-699E-83F755F15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0" y="5238750"/>
            <a:ext cx="10086975" cy="1353226"/>
          </a:xfrm>
          <a:prstGeom prst="rect">
            <a:avLst/>
          </a:prstGeom>
        </p:spPr>
      </p:pic>
    </p:spTree>
    <p:extLst>
      <p:ext uri="{BB962C8B-B14F-4D97-AF65-F5344CB8AC3E}">
        <p14:creationId xmlns:p14="http://schemas.microsoft.com/office/powerpoint/2010/main" val="3888747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83800-9041-B6D1-B848-A0ED912D0420}"/>
              </a:ext>
            </a:extLst>
          </p:cNvPr>
          <p:cNvSpPr txBox="1"/>
          <p:nvPr/>
        </p:nvSpPr>
        <p:spPr>
          <a:xfrm>
            <a:off x="619125" y="134034"/>
            <a:ext cx="11169018" cy="646331"/>
          </a:xfrm>
          <a:prstGeom prst="rect">
            <a:avLst/>
          </a:prstGeom>
          <a:noFill/>
        </p:spPr>
        <p:txBody>
          <a:bodyPr wrap="square" rtlCol="0">
            <a:spAutoFit/>
          </a:bodyPr>
          <a:lstStyle/>
          <a:p>
            <a:r>
              <a:rPr lang="en-AU" sz="3600" dirty="0"/>
              <a:t>Box Plot of BMIs for each team based on Status</a:t>
            </a:r>
          </a:p>
        </p:txBody>
      </p:sp>
      <p:pic>
        <p:nvPicPr>
          <p:cNvPr id="4" name="Picture 3" descr="A screenshot of a graph&#10;&#10;Description automatically generated">
            <a:extLst>
              <a:ext uri="{FF2B5EF4-FFF2-40B4-BE49-F238E27FC236}">
                <a16:creationId xmlns:a16="http://schemas.microsoft.com/office/drawing/2014/main" id="{5C5E75B7-43C7-0F1A-4378-64BFAD7A3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4" y="780365"/>
            <a:ext cx="10067925" cy="4714875"/>
          </a:xfrm>
          <a:prstGeom prst="rect">
            <a:avLst/>
          </a:prstGeom>
        </p:spPr>
      </p:pic>
      <p:pic>
        <p:nvPicPr>
          <p:cNvPr id="6" name="Picture 5" descr="A white background with black numbers&#10;&#10;Description automatically generated">
            <a:extLst>
              <a:ext uri="{FF2B5EF4-FFF2-40B4-BE49-F238E27FC236}">
                <a16:creationId xmlns:a16="http://schemas.microsoft.com/office/drawing/2014/main" id="{CBA4F255-994A-B91D-E7B8-A691DBE02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85" y="5495240"/>
            <a:ext cx="9814113" cy="1228726"/>
          </a:xfrm>
          <a:prstGeom prst="rect">
            <a:avLst/>
          </a:prstGeom>
        </p:spPr>
      </p:pic>
    </p:spTree>
    <p:extLst>
      <p:ext uri="{BB962C8B-B14F-4D97-AF65-F5344CB8AC3E}">
        <p14:creationId xmlns:p14="http://schemas.microsoft.com/office/powerpoint/2010/main" val="1977512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2B0-5944-1FE5-2F75-6B7952F6C297}"/>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dirty="0"/>
              <a:t>Conclusion</a:t>
            </a:r>
          </a:p>
        </p:txBody>
      </p:sp>
      <p:pic>
        <p:nvPicPr>
          <p:cNvPr id="4" name="Picture 2" descr="AFL 23 Box Shot for PlayStation 5 - GameFAQs">
            <a:extLst>
              <a:ext uri="{FF2B5EF4-FFF2-40B4-BE49-F238E27FC236}">
                <a16:creationId xmlns:a16="http://schemas.microsoft.com/office/drawing/2014/main" id="{2BDE3CAD-F01E-C917-812F-5825C91F8D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B8D17E-F327-60A3-4B2A-6DDF6DACEC32}"/>
              </a:ext>
            </a:extLst>
          </p:cNvPr>
          <p:cNvSpPr txBox="1"/>
          <p:nvPr/>
        </p:nvSpPr>
        <p:spPr>
          <a:xfrm>
            <a:off x="5849258" y="1820368"/>
            <a:ext cx="5602784" cy="4754947"/>
          </a:xfrm>
          <a:prstGeom prst="rect">
            <a:avLst/>
          </a:prstGeom>
        </p:spPr>
        <p:txBody>
          <a:bodyPr vert="horz" lIns="91440" tIns="45720" rIns="91440" bIns="45720" rtlCol="0">
            <a:normAutofit/>
          </a:bodyPr>
          <a:lstStyle/>
          <a:p>
            <a:pPr>
              <a:lnSpc>
                <a:spcPct val="90000"/>
              </a:lnSpc>
              <a:spcAft>
                <a:spcPts val="600"/>
              </a:spcAft>
            </a:pPr>
            <a:r>
              <a:rPr lang="en-US" dirty="0"/>
              <a:t>The main goal of AFL player performance data analysis is to provide actionable insights for various stakeholders, including coaches, players, analysts, fans, and recruiters. These insights drive performance improvement, strategic planning, and fan engagement, ultimately contributing to the success and enjoyment of Australian Rules Football. Some suggestions to improve further analysis such as adding allocation for each of the players teams during the data collection phase. This achieves reducing the number of injuries occurring and improve potential recruits based on performance and historical data. Thus, reducing the number of mistakes and human errors to provide better insights to make decision making more effective.</a:t>
            </a:r>
          </a:p>
        </p:txBody>
      </p:sp>
    </p:spTree>
    <p:extLst>
      <p:ext uri="{BB962C8B-B14F-4D97-AF65-F5344CB8AC3E}">
        <p14:creationId xmlns:p14="http://schemas.microsoft.com/office/powerpoint/2010/main" val="417523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10B7C-AED1-A556-3583-675BA4C5C25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Data </a:t>
            </a:r>
            <a:r>
              <a:rPr lang="en-US" sz="3600" dirty="0">
                <a:solidFill>
                  <a:srgbClr val="FFFFFF"/>
                </a:solidFill>
                <a:latin typeface="+mj-lt"/>
                <a:ea typeface="+mj-ea"/>
                <a:cs typeface="+mj-cs"/>
              </a:rPr>
              <a:t>Collection</a:t>
            </a:r>
            <a:endParaRPr lang="en-US" sz="36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DACF53AF-A689-1483-9A0D-1F349F9FE279}"/>
              </a:ext>
            </a:extLst>
          </p:cNvPr>
          <p:cNvSpPr txBox="1"/>
          <p:nvPr/>
        </p:nvSpPr>
        <p:spPr>
          <a:xfrm>
            <a:off x="634319" y="5212080"/>
            <a:ext cx="4011975" cy="646331"/>
          </a:xfrm>
          <a:prstGeom prst="rect">
            <a:avLst/>
          </a:prstGeom>
          <a:noFill/>
        </p:spPr>
        <p:txBody>
          <a:bodyPr wrap="square" rtlCol="0">
            <a:spAutoFit/>
          </a:bodyPr>
          <a:lstStyle/>
          <a:p>
            <a:r>
              <a:rPr lang="en-AU" dirty="0"/>
              <a:t>We will often refer to the data information for future analysis.</a:t>
            </a:r>
          </a:p>
        </p:txBody>
      </p:sp>
      <p:pic>
        <p:nvPicPr>
          <p:cNvPr id="6" name="Picture 5" descr="A screenshot of a computer&#10;&#10;Description automatically generated">
            <a:extLst>
              <a:ext uri="{FF2B5EF4-FFF2-40B4-BE49-F238E27FC236}">
                <a16:creationId xmlns:a16="http://schemas.microsoft.com/office/drawing/2014/main" id="{F058D2FD-D82D-F0E4-C8AA-9B97BB048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1" y="324146"/>
            <a:ext cx="7912912" cy="6222958"/>
          </a:xfrm>
          <a:prstGeom prst="rect">
            <a:avLst/>
          </a:prstGeom>
        </p:spPr>
      </p:pic>
    </p:spTree>
    <p:extLst>
      <p:ext uri="{BB962C8B-B14F-4D97-AF65-F5344CB8AC3E}">
        <p14:creationId xmlns:p14="http://schemas.microsoft.com/office/powerpoint/2010/main" val="2296573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83DEE-F99D-CB46-9A3A-6B937E9BDCF4}"/>
              </a:ext>
            </a:extLst>
          </p:cNvPr>
          <p:cNvSpPr txBox="1"/>
          <p:nvPr/>
        </p:nvSpPr>
        <p:spPr>
          <a:xfrm>
            <a:off x="962163" y="2280737"/>
            <a:ext cx="7746709" cy="3339376"/>
          </a:xfrm>
          <a:prstGeom prst="rect">
            <a:avLst/>
          </a:prstGeom>
          <a:noFill/>
        </p:spPr>
        <p:txBody>
          <a:bodyPr wrap="square" rtlCol="0">
            <a:spAutoFit/>
          </a:bodyPr>
          <a:lstStyle/>
          <a:p>
            <a:pPr defTabSz="640080">
              <a:spcAft>
                <a:spcPts val="600"/>
              </a:spcAft>
            </a:pPr>
            <a:r>
              <a:rPr lang="en-AU" sz="1600" kern="1200" dirty="0">
                <a:solidFill>
                  <a:schemeClr val="tx1"/>
                </a:solidFill>
                <a:latin typeface="+mn-lt"/>
                <a:ea typeface="+mn-ea"/>
                <a:cs typeface="+mn-cs"/>
              </a:rPr>
              <a:t>I have applied using data analysis on the AFL 2023 Player Performance datasets based on the link, </a:t>
            </a: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r>
              <a:rPr lang="en-AU" sz="1600" u="sng" kern="1200" dirty="0">
                <a:solidFill>
                  <a:schemeClr val="tx1"/>
                </a:solidFill>
                <a:highlight>
                  <a:srgbClr val="FFFFFF"/>
                </a:highlight>
                <a:latin typeface="system-ui"/>
                <a:ea typeface="+mn-ea"/>
                <a:cs typeface="+mn-cs"/>
                <a:hlinkClick r:id="rId2"/>
              </a:rPr>
              <a:t>https://www.afl.com.au/stats/leaders?category=Key+Stats&amp;seasonId=62&amp;roundId=-1&amp;roundNumber=0&amp;sortColumn=dreamTeamPoints&amp;sortDirection=descending&amp;positions=All&amp;teams=All&amp;benchmarking=false&amp;dataType=totals&amp;playerOneId=null&amp;playerTwoId=null</a:t>
            </a:r>
            <a:r>
              <a:rPr lang="en-AU" sz="1600" u="sng" kern="1200" dirty="0">
                <a:solidFill>
                  <a:schemeClr val="tx1"/>
                </a:solidFill>
                <a:highlight>
                  <a:srgbClr val="FFFFFF"/>
                </a:highlight>
                <a:latin typeface="system-ui"/>
                <a:ea typeface="+mn-ea"/>
                <a:cs typeface="+mn-cs"/>
              </a:rPr>
              <a:t> </a:t>
            </a: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r>
              <a:rPr lang="en-AU" sz="1600" kern="1200" dirty="0">
                <a:solidFill>
                  <a:schemeClr val="tx1"/>
                </a:solidFill>
                <a:latin typeface="system-ui"/>
                <a:ea typeface="+mn-ea"/>
                <a:cs typeface="+mn-cs"/>
              </a:rPr>
              <a:t>I have uploaded the datasets uploaded to Kaggle </a:t>
            </a:r>
          </a:p>
          <a:p>
            <a:pPr defTabSz="640080">
              <a:spcAft>
                <a:spcPts val="600"/>
              </a:spcAft>
            </a:pPr>
            <a:r>
              <a:rPr lang="en-AU" sz="1600" kern="1200" dirty="0">
                <a:solidFill>
                  <a:schemeClr val="tx1"/>
                </a:solidFill>
                <a:latin typeface="+mn-lt"/>
                <a:ea typeface="+mn-ea"/>
                <a:cs typeface="+mn-cs"/>
                <a:hlinkClick r:id="rId3"/>
              </a:rPr>
              <a:t>AFL 2023 Player Performance (kaggle.com)</a:t>
            </a:r>
            <a:endParaRPr lang="en-AU" sz="1600" b="0" i="0" dirty="0">
              <a:effectLst/>
              <a:highlight>
                <a:srgbClr val="FFFFFF"/>
              </a:highlight>
              <a:latin typeface="system-ui"/>
            </a:endParaRPr>
          </a:p>
        </p:txBody>
      </p:sp>
      <p:sp>
        <p:nvSpPr>
          <p:cNvPr id="3" name="TextBox 2">
            <a:extLst>
              <a:ext uri="{FF2B5EF4-FFF2-40B4-BE49-F238E27FC236}">
                <a16:creationId xmlns:a16="http://schemas.microsoft.com/office/drawing/2014/main" id="{3F216C10-1E0B-463A-8D13-D96A23E97C70}"/>
              </a:ext>
            </a:extLst>
          </p:cNvPr>
          <p:cNvSpPr txBox="1"/>
          <p:nvPr/>
        </p:nvSpPr>
        <p:spPr>
          <a:xfrm>
            <a:off x="3077723" y="1059359"/>
            <a:ext cx="5631149" cy="769441"/>
          </a:xfrm>
          <a:prstGeom prst="rect">
            <a:avLst/>
          </a:prstGeom>
          <a:noFill/>
        </p:spPr>
        <p:txBody>
          <a:bodyPr wrap="square" rtlCol="0">
            <a:spAutoFit/>
          </a:bodyPr>
          <a:lstStyle/>
          <a:p>
            <a:pPr algn="ctr" defTabSz="640080">
              <a:spcAft>
                <a:spcPts val="600"/>
              </a:spcAft>
            </a:pPr>
            <a:r>
              <a:rPr lang="en-AU" sz="4400" kern="1200" dirty="0">
                <a:solidFill>
                  <a:schemeClr val="tx1"/>
                </a:solidFill>
                <a:latin typeface="+mn-lt"/>
                <a:ea typeface="+mn-ea"/>
                <a:cs typeface="+mn-cs"/>
              </a:rPr>
              <a:t>Further Information</a:t>
            </a:r>
            <a:endParaRPr lang="en-AU" sz="4400" dirty="0"/>
          </a:p>
        </p:txBody>
      </p:sp>
    </p:spTree>
    <p:extLst>
      <p:ext uri="{BB962C8B-B14F-4D97-AF65-F5344CB8AC3E}">
        <p14:creationId xmlns:p14="http://schemas.microsoft.com/office/powerpoint/2010/main" val="258516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64CB08F-C3BD-4E43-AD15-33EFC40C0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7302A0-0ECF-43A3-BE19-6AD50BFA8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6EC22765-81AD-5AC7-360D-089C15913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78" y="1051560"/>
            <a:ext cx="5125942" cy="484632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605BC15-68AD-6247-6B41-27997BFF9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312" y="1051560"/>
            <a:ext cx="5454192" cy="2249424"/>
          </a:xfrm>
          <a:prstGeom prst="rect">
            <a:avLst/>
          </a:prstGeom>
        </p:spPr>
      </p:pic>
    </p:spTree>
    <p:extLst>
      <p:ext uri="{BB962C8B-B14F-4D97-AF65-F5344CB8AC3E}">
        <p14:creationId xmlns:p14="http://schemas.microsoft.com/office/powerpoint/2010/main" val="419549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30EC-A74D-1B55-4CC9-D67B1047103E}"/>
              </a:ext>
            </a:extLst>
          </p:cNvPr>
          <p:cNvSpPr>
            <a:spLocks noGrp="1"/>
          </p:cNvSpPr>
          <p:nvPr>
            <p:ph type="title"/>
          </p:nvPr>
        </p:nvSpPr>
        <p:spPr>
          <a:xfrm>
            <a:off x="-4572" y="383488"/>
            <a:ext cx="4658868" cy="1719072"/>
          </a:xfrm>
        </p:spPr>
        <p:txBody>
          <a:bodyPr vert="horz" lIns="91440" tIns="45720" rIns="91440" bIns="45720" rtlCol="0" anchor="b">
            <a:normAutofit/>
          </a:bodyPr>
          <a:lstStyle/>
          <a:p>
            <a:r>
              <a:rPr lang="en-US" sz="4000" kern="1200" dirty="0">
                <a:solidFill>
                  <a:schemeClr val="tx1"/>
                </a:solidFill>
                <a:latin typeface="+mj-lt"/>
                <a:ea typeface="+mj-ea"/>
                <a:cs typeface="+mj-cs"/>
              </a:rPr>
              <a:t>Procedure </a:t>
            </a:r>
          </a:p>
        </p:txBody>
      </p:sp>
      <p:sp>
        <p:nvSpPr>
          <p:cNvPr id="3" name="TextBox 2">
            <a:extLst>
              <a:ext uri="{FF2B5EF4-FFF2-40B4-BE49-F238E27FC236}">
                <a16:creationId xmlns:a16="http://schemas.microsoft.com/office/drawing/2014/main" id="{E71B6012-AD92-C558-99AB-961BFE7DBA79}"/>
              </a:ext>
            </a:extLst>
          </p:cNvPr>
          <p:cNvSpPr txBox="1"/>
          <p:nvPr/>
        </p:nvSpPr>
        <p:spPr>
          <a:xfrm>
            <a:off x="630936" y="2231136"/>
            <a:ext cx="3429000" cy="3986784"/>
          </a:xfrm>
          <a:prstGeom prst="rect">
            <a:avLst/>
          </a:prstGeom>
        </p:spPr>
        <p:txBody>
          <a:bodyPr vert="horz" lIns="91440" tIns="45720" rIns="91440" bIns="45720" rtlCol="0" anchor="t">
            <a:normAutofit/>
          </a:bodyPr>
          <a:lstStyle/>
          <a:p>
            <a:pPr>
              <a:lnSpc>
                <a:spcPct val="90000"/>
              </a:lnSpc>
              <a:spcAft>
                <a:spcPts val="600"/>
              </a:spcAft>
            </a:pPr>
            <a:r>
              <a:rPr lang="en-US" sz="1500" dirty="0"/>
              <a:t>The procedure to start the analysis, I have use technologies such as Python one of the programming languages used to performing analysis. This enables me to use library packages, such as pandas, </a:t>
            </a:r>
            <a:r>
              <a:rPr lang="en-US" sz="1500" dirty="0" err="1"/>
              <a:t>numpy</a:t>
            </a:r>
            <a:r>
              <a:rPr lang="en-US" sz="1500" dirty="0"/>
              <a:t>, </a:t>
            </a:r>
            <a:r>
              <a:rPr lang="en-US" sz="1500" dirty="0" err="1"/>
              <a:t>matplotlib.pyplot</a:t>
            </a:r>
            <a:r>
              <a:rPr lang="en-US" sz="1500" dirty="0"/>
              <a:t> and seaborn to collect the data to perform data analysis on Player Performance. To achieve this, I have merged all of the eight datasets to include all the columns and data entries for each of the players information without any loss. Where columns such as Age, Heights, Weights, Status, Jersey Number, Team, Position, Year Debut, Number of Games.</a:t>
            </a:r>
          </a:p>
        </p:txBody>
      </p:sp>
      <p:pic>
        <p:nvPicPr>
          <p:cNvPr id="5" name="Picture 4" descr="A screenshot of a computer program&#10;&#10;Description automatically generated">
            <a:extLst>
              <a:ext uri="{FF2B5EF4-FFF2-40B4-BE49-F238E27FC236}">
                <a16:creationId xmlns:a16="http://schemas.microsoft.com/office/drawing/2014/main" id="{18DBBE24-FBAD-340D-47AE-A316FC81A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62438"/>
            <a:ext cx="6903720" cy="5333123"/>
          </a:xfrm>
          <a:prstGeom prst="rect">
            <a:avLst/>
          </a:prstGeom>
        </p:spPr>
      </p:pic>
    </p:spTree>
    <p:extLst>
      <p:ext uri="{BB962C8B-B14F-4D97-AF65-F5344CB8AC3E}">
        <p14:creationId xmlns:p14="http://schemas.microsoft.com/office/powerpoint/2010/main" val="339892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39EE-1842-051C-036A-468FFFD73D20}"/>
              </a:ext>
            </a:extLst>
          </p:cNvPr>
          <p:cNvSpPr>
            <a:spLocks noGrp="1"/>
          </p:cNvSpPr>
          <p:nvPr>
            <p:ph type="title"/>
          </p:nvPr>
        </p:nvSpPr>
        <p:spPr>
          <a:xfrm>
            <a:off x="0" y="502920"/>
            <a:ext cx="4471988" cy="1463040"/>
          </a:xfrm>
        </p:spPr>
        <p:txBody>
          <a:bodyPr vert="horz" lIns="91440" tIns="45720" rIns="91440" bIns="45720" rtlCol="0" anchor="ctr">
            <a:normAutofit/>
          </a:bodyPr>
          <a:lstStyle/>
          <a:p>
            <a:r>
              <a:rPr lang="en-US" sz="4800" kern="1200" dirty="0">
                <a:solidFill>
                  <a:schemeClr val="tx1"/>
                </a:solidFill>
                <a:latin typeface="+mj-lt"/>
                <a:ea typeface="+mj-ea"/>
                <a:cs typeface="+mj-cs"/>
              </a:rPr>
              <a:t>Procedure Part 2</a:t>
            </a:r>
          </a:p>
        </p:txBody>
      </p:sp>
      <p:sp>
        <p:nvSpPr>
          <p:cNvPr id="3" name="TextBox 2">
            <a:extLst>
              <a:ext uri="{FF2B5EF4-FFF2-40B4-BE49-F238E27FC236}">
                <a16:creationId xmlns:a16="http://schemas.microsoft.com/office/drawing/2014/main" id="{27B1E78B-19E8-5D5B-0946-2E061D787058}"/>
              </a:ext>
            </a:extLst>
          </p:cNvPr>
          <p:cNvSpPr txBox="1"/>
          <p:nvPr/>
        </p:nvSpPr>
        <p:spPr>
          <a:xfrm>
            <a:off x="4654295" y="502920"/>
            <a:ext cx="6894576" cy="1463040"/>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1500" dirty="0"/>
              <a:t>In the next step, we need to clean the data for the player performance dataset. Removing row entries that contain empty or missing data entry and remove duplicate rows and columns. We wanted to re-order the Player column to </a:t>
            </a:r>
          </a:p>
          <a:p>
            <a:pPr indent="-228600">
              <a:lnSpc>
                <a:spcPct val="90000"/>
              </a:lnSpc>
              <a:spcAft>
                <a:spcPts val="600"/>
              </a:spcAft>
              <a:buFont typeface="Arial" panose="020B0604020202020204" pitchFamily="34" charset="0"/>
              <a:buChar char="•"/>
            </a:pPr>
            <a:r>
              <a:rPr lang="en-US" sz="1500" dirty="0"/>
              <a:t>easily keep track on the players. After cleaning the data, we check the first 5 entries in our desired final data-frame with 808 rows and 52 columns. To ensure we can provide further exploration, apply feature engineering and visualizations.     </a:t>
            </a:r>
          </a:p>
        </p:txBody>
      </p:sp>
      <p:pic>
        <p:nvPicPr>
          <p:cNvPr id="5" name="Picture 4" descr="A screenshot of a computer&#10;&#10;Description automatically generated">
            <a:extLst>
              <a:ext uri="{FF2B5EF4-FFF2-40B4-BE49-F238E27FC236}">
                <a16:creationId xmlns:a16="http://schemas.microsoft.com/office/drawing/2014/main" id="{6BB7F155-3B6D-925B-7797-039DFEF70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 y="2444167"/>
            <a:ext cx="11439144" cy="3033089"/>
          </a:xfrm>
          <a:prstGeom prst="rect">
            <a:avLst/>
          </a:prstGeom>
        </p:spPr>
      </p:pic>
    </p:spTree>
    <p:extLst>
      <p:ext uri="{BB962C8B-B14F-4D97-AF65-F5344CB8AC3E}">
        <p14:creationId xmlns:p14="http://schemas.microsoft.com/office/powerpoint/2010/main" val="200524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924C78A-664F-84BD-1F80-EF2A0A42D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19" y="1328729"/>
            <a:ext cx="9763126" cy="332319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36E3473-5D37-F573-251E-2C9DEA1A7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545" y="1170432"/>
            <a:ext cx="2042615" cy="3572256"/>
          </a:xfrm>
          <a:prstGeom prst="rect">
            <a:avLst/>
          </a:prstGeom>
        </p:spPr>
      </p:pic>
    </p:spTree>
    <p:extLst>
      <p:ext uri="{BB962C8B-B14F-4D97-AF65-F5344CB8AC3E}">
        <p14:creationId xmlns:p14="http://schemas.microsoft.com/office/powerpoint/2010/main" val="97935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3552AB-CC36-6317-3293-29698E8A3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50" y="1560294"/>
            <a:ext cx="11756094" cy="2234466"/>
          </a:xfrm>
          <a:prstGeom prst="rect">
            <a:avLst/>
          </a:prstGeom>
        </p:spPr>
      </p:pic>
    </p:spTree>
    <p:extLst>
      <p:ext uri="{BB962C8B-B14F-4D97-AF65-F5344CB8AC3E}">
        <p14:creationId xmlns:p14="http://schemas.microsoft.com/office/powerpoint/2010/main" val="285999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A6DA-69F9-370E-BCC9-87BD6D986ED9}"/>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4000">
                <a:solidFill>
                  <a:srgbClr val="FFFFFF"/>
                </a:solidFill>
              </a:rPr>
              <a:t>Data Exploration and Analysis</a:t>
            </a:r>
            <a:endParaRPr lang="en-US" sz="4000" dirty="0">
              <a:solidFill>
                <a:srgbClr val="FFFFFF"/>
              </a:solidFill>
            </a:endParaRPr>
          </a:p>
        </p:txBody>
      </p:sp>
      <p:sp>
        <p:nvSpPr>
          <p:cNvPr id="3" name="TextBox 2">
            <a:extLst>
              <a:ext uri="{FF2B5EF4-FFF2-40B4-BE49-F238E27FC236}">
                <a16:creationId xmlns:a16="http://schemas.microsoft.com/office/drawing/2014/main" id="{B15E18B0-E1B9-BFE0-2F66-B86FDB4B922C}"/>
              </a:ext>
            </a:extLst>
          </p:cNvPr>
          <p:cNvSpPr txBox="1"/>
          <p:nvPr/>
        </p:nvSpPr>
        <p:spPr>
          <a:xfrm>
            <a:off x="457202" y="3429000"/>
            <a:ext cx="4412417" cy="1031537"/>
          </a:xfrm>
          <a:prstGeom prst="rect">
            <a:avLst/>
          </a:prstGeom>
        </p:spPr>
        <p:txBody>
          <a:bodyPr vert="horz" lIns="91440" tIns="45720" rIns="91440" bIns="45720" rtlCol="0">
            <a:normAutofit/>
          </a:bodyPr>
          <a:lstStyle/>
          <a:p>
            <a:pPr algn="r">
              <a:lnSpc>
                <a:spcPct val="90000"/>
              </a:lnSpc>
              <a:spcBef>
                <a:spcPts val="1000"/>
              </a:spcBef>
            </a:pPr>
            <a:r>
              <a:rPr lang="en-US" sz="3200">
                <a:solidFill>
                  <a:srgbClr val="FFFFFF"/>
                </a:solidFill>
              </a:rPr>
              <a:t>Summary Statistics </a:t>
            </a:r>
          </a:p>
        </p:txBody>
      </p:sp>
      <p:pic>
        <p:nvPicPr>
          <p:cNvPr id="8" name="Picture 7" descr="A screenshot of a computer&#10;&#10;Description automatically generated">
            <a:extLst>
              <a:ext uri="{FF2B5EF4-FFF2-40B4-BE49-F238E27FC236}">
                <a16:creationId xmlns:a16="http://schemas.microsoft.com/office/drawing/2014/main" id="{A73F9520-1421-DEF5-82FF-953C711A9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367" y="343862"/>
            <a:ext cx="6504429" cy="2796821"/>
          </a:xfrm>
          <a:prstGeom prst="rect">
            <a:avLst/>
          </a:prstGeom>
        </p:spPr>
      </p:pic>
      <p:pic>
        <p:nvPicPr>
          <p:cNvPr id="10" name="Picture 9" descr="A table with numbers and letters&#10;&#10;Description automatically generated">
            <a:extLst>
              <a:ext uri="{FF2B5EF4-FFF2-40B4-BE49-F238E27FC236}">
                <a16:creationId xmlns:a16="http://schemas.microsoft.com/office/drawing/2014/main" id="{285ADAE5-2875-361C-7EF3-EFFDA971A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3411354"/>
            <a:ext cx="6504430" cy="3102784"/>
          </a:xfrm>
          <a:prstGeom prst="rect">
            <a:avLst/>
          </a:prstGeom>
        </p:spPr>
      </p:pic>
    </p:spTree>
    <p:extLst>
      <p:ext uri="{BB962C8B-B14F-4D97-AF65-F5344CB8AC3E}">
        <p14:creationId xmlns:p14="http://schemas.microsoft.com/office/powerpoint/2010/main" val="2826409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5432</TotalTime>
  <Words>812</Words>
  <Application>Microsoft Office PowerPoint</Application>
  <PresentationFormat>Widescreen</PresentationFormat>
  <Paragraphs>45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system-ui</vt:lpstr>
      <vt:lpstr>Arial</vt:lpstr>
      <vt:lpstr>Bookman Old Style</vt:lpstr>
      <vt:lpstr>Calibri</vt:lpstr>
      <vt:lpstr>Rockwell</vt:lpstr>
      <vt:lpstr>Damask</vt:lpstr>
      <vt:lpstr>AFL 2023 Player Performance </vt:lpstr>
      <vt:lpstr>PowerPoint Presentation</vt:lpstr>
      <vt:lpstr>PowerPoint Presentation</vt:lpstr>
      <vt:lpstr>PowerPoint Presentation</vt:lpstr>
      <vt:lpstr>Procedure </vt:lpstr>
      <vt:lpstr>Procedure Part 2</vt:lpstr>
      <vt:lpstr>PowerPoint Presentation</vt:lpstr>
      <vt:lpstr>PowerPoint Presentation</vt:lpstr>
      <vt:lpstr>Data Exploration and Analysis</vt:lpstr>
      <vt:lpstr>PowerPoint Presentation</vt:lpstr>
      <vt:lpstr>Correlation Matrix</vt:lpstr>
      <vt:lpstr>Histogram of the individual features </vt:lpstr>
      <vt:lpstr>PowerPoint Presentation</vt:lpstr>
      <vt:lpstr>PowerPoint Presentation</vt:lpstr>
      <vt:lpstr>Top Player Contributions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159</cp:revision>
  <dcterms:created xsi:type="dcterms:W3CDTF">2024-06-10T04:14:38Z</dcterms:created>
  <dcterms:modified xsi:type="dcterms:W3CDTF">2024-08-25T17:01:34Z</dcterms:modified>
</cp:coreProperties>
</file>