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61" r:id="rId4"/>
    <p:sldId id="262" r:id="rId5"/>
    <p:sldId id="263" r:id="rId6"/>
    <p:sldId id="264" r:id="rId7"/>
    <p:sldId id="266" r:id="rId8"/>
    <p:sldId id="267" r:id="rId9"/>
    <p:sldId id="268" r:id="rId10"/>
    <p:sldId id="269" r:id="rId11"/>
    <p:sldId id="270" r:id="rId12"/>
    <p:sldId id="271" r:id="rId13"/>
    <p:sldId id="272" r:id="rId14"/>
    <p:sldId id="273" r:id="rId15"/>
    <p:sldId id="281" r:id="rId16"/>
    <p:sldId id="283" r:id="rId17"/>
    <p:sldId id="284" r:id="rId18"/>
    <p:sldId id="278" r:id="rId19"/>
    <p:sldId id="282" r:id="rId20"/>
    <p:sldId id="277" r:id="rId21"/>
    <p:sldId id="25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94" autoAdjust="0"/>
    <p:restoredTop sz="94660"/>
  </p:normalViewPr>
  <p:slideViewPr>
    <p:cSldViewPr snapToGrid="0">
      <p:cViewPr varScale="1">
        <p:scale>
          <a:sx n="67" d="100"/>
          <a:sy n="67" d="100"/>
        </p:scale>
        <p:origin x="102" y="8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25/07/2024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00258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25/07/2024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15382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25/07/2024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3529817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25/07/2024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0302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25/07/2024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14793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C236BB-F4D9-444E-8A0C-A56000382958}" type="datetimeFigureOut">
              <a:rPr lang="en-AU" smtClean="0"/>
              <a:t>25/07/2024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743972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C236BB-F4D9-444E-8A0C-A56000382958}" type="datetimeFigureOut">
              <a:rPr lang="en-AU" smtClean="0"/>
              <a:t>25/07/2024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685921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25/07/2024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071092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25/07/2024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469252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25/07/2024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833223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C236BB-F4D9-444E-8A0C-A56000382958}" type="datetimeFigureOut">
              <a:rPr lang="en-AU" smtClean="0"/>
              <a:t>25/07/2024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238362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C236BB-F4D9-444E-8A0C-A56000382958}" type="datetimeFigureOut">
              <a:rPr lang="en-AU" smtClean="0"/>
              <a:t>25/07/2024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22664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C236BB-F4D9-444E-8A0C-A56000382958}" type="datetimeFigureOut">
              <a:rPr lang="en-AU" smtClean="0"/>
              <a:t>25/07/2024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2221444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C236BB-F4D9-444E-8A0C-A56000382958}" type="datetimeFigureOut">
              <a:rPr lang="en-AU" smtClean="0"/>
              <a:t>25/07/2024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3403483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236BB-F4D9-444E-8A0C-A56000382958}" type="datetimeFigureOut">
              <a:rPr lang="en-AU" smtClean="0"/>
              <a:t>25/07/2024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61233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25/07/2024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712640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25/07/2024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64018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7C236BB-F4D9-444E-8A0C-A56000382958}" type="datetimeFigureOut">
              <a:rPr lang="en-AU" smtClean="0"/>
              <a:t>25/07/2024</a:t>
            </a:fld>
            <a:endParaRPr lang="en-AU"/>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3E9C396-F2D1-4A4A-A342-513FE18C8F89}" type="slidenum">
              <a:rPr lang="en-AU" smtClean="0"/>
              <a:t>‹#›</a:t>
            </a:fld>
            <a:endParaRPr lang="en-AU"/>
          </a:p>
        </p:txBody>
      </p:sp>
    </p:spTree>
    <p:extLst>
      <p:ext uri="{BB962C8B-B14F-4D97-AF65-F5344CB8AC3E}">
        <p14:creationId xmlns:p14="http://schemas.microsoft.com/office/powerpoint/2010/main" val="310213988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www.kaggle.com/datasets/michaeldle/afl-2023-player-performance" TargetMode="External"/><Relationship Id="rId2" Type="http://schemas.openxmlformats.org/officeDocument/2006/relationships/hyperlink" Target="https://www.afl.com.au/stats/leaders?category=Key+Stats&amp;seasonId=62&amp;roundId=-1&amp;roundNumber=0&amp;sortColumn=dreamTeamPoints&amp;sortDirection=descending&amp;positions=All&amp;teams=All&amp;benchmarking=false&amp;dataType=totals&amp;playerOneId=null&amp;playerTwoId=null"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Picture 2" descr="AFL 23 Box Shot for PlayStation 5 - GameFAQs">
            <a:extLst>
              <a:ext uri="{FF2B5EF4-FFF2-40B4-BE49-F238E27FC236}">
                <a16:creationId xmlns:a16="http://schemas.microsoft.com/office/drawing/2014/main" id="{653BC070-7281-0936-84B9-E921B84362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273" b="29494"/>
          <a:stretch/>
        </p:blipFill>
        <p:spPr bwMode="auto">
          <a:xfrm>
            <a:off x="20" y="2030"/>
            <a:ext cx="12191980" cy="685597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D1CAB03-F6A4-4736-85F6-261056424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3E2321B3-5D47-422E-8DD6-192DA485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30000"/>
              <a:duotone>
                <a:prstClr val="black"/>
                <a:schemeClr val="accent3">
                  <a:tint val="45000"/>
                  <a:satMod val="400000"/>
                </a:schemeClr>
              </a:duotone>
              <a:extLst>
                <a:ext uri="{BEBA8EAE-BF5A-486C-A8C5-ECC9F3942E4B}">
                  <a14:imgProps xmlns:a14="http://schemas.microsoft.com/office/drawing/2010/main">
                    <a14:imgLayer>
                      <a14:imgEffect>
                        <a14:sharpenSoften amount="35000"/>
                      </a14:imgEffect>
                    </a14:imgLayer>
                  </a14:imgProps>
                </a:ext>
              </a:extLst>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663A4-22F1-7F88-A738-961FDE54FB41}"/>
              </a:ext>
            </a:extLst>
          </p:cNvPr>
          <p:cNvSpPr>
            <a:spLocks noGrp="1"/>
          </p:cNvSpPr>
          <p:nvPr>
            <p:ph type="ctrTitle"/>
          </p:nvPr>
        </p:nvSpPr>
        <p:spPr>
          <a:xfrm>
            <a:off x="1595269" y="1122363"/>
            <a:ext cx="9001462" cy="2387600"/>
          </a:xfrm>
        </p:spPr>
        <p:txBody>
          <a:bodyPr>
            <a:normAutofit/>
          </a:bodyPr>
          <a:lstStyle/>
          <a:p>
            <a:r>
              <a:rPr lang="en-AU"/>
              <a:t>AFL 2023 Player Performance </a:t>
            </a:r>
          </a:p>
        </p:txBody>
      </p:sp>
      <p:sp>
        <p:nvSpPr>
          <p:cNvPr id="3" name="Subtitle 2">
            <a:extLst>
              <a:ext uri="{FF2B5EF4-FFF2-40B4-BE49-F238E27FC236}">
                <a16:creationId xmlns:a16="http://schemas.microsoft.com/office/drawing/2014/main" id="{A3B50C86-BF94-F18F-B9B7-8B215256F72A}"/>
              </a:ext>
            </a:extLst>
          </p:cNvPr>
          <p:cNvSpPr>
            <a:spLocks noGrp="1"/>
          </p:cNvSpPr>
          <p:nvPr>
            <p:ph type="subTitle" idx="1"/>
          </p:nvPr>
        </p:nvSpPr>
        <p:spPr>
          <a:xfrm>
            <a:off x="1595269" y="3602038"/>
            <a:ext cx="9001462" cy="1655762"/>
          </a:xfrm>
        </p:spPr>
        <p:txBody>
          <a:bodyPr>
            <a:normAutofit/>
          </a:bodyPr>
          <a:lstStyle/>
          <a:p>
            <a:r>
              <a:rPr lang="en-AU"/>
              <a:t>Michael Le </a:t>
            </a:r>
          </a:p>
        </p:txBody>
      </p:sp>
    </p:spTree>
    <p:extLst>
      <p:ext uri="{BB962C8B-B14F-4D97-AF65-F5344CB8AC3E}">
        <p14:creationId xmlns:p14="http://schemas.microsoft.com/office/powerpoint/2010/main" val="391895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2A7B-D08C-35AB-DCC5-E211DFAC2B52}"/>
              </a:ext>
            </a:extLst>
          </p:cNvPr>
          <p:cNvSpPr>
            <a:spLocks noGrp="1"/>
          </p:cNvSpPr>
          <p:nvPr>
            <p:ph type="title"/>
          </p:nvPr>
        </p:nvSpPr>
        <p:spPr>
          <a:xfrm>
            <a:off x="300038" y="1485901"/>
            <a:ext cx="3092396" cy="3297738"/>
          </a:xfrm>
          <a:prstGeom prst="ellipse">
            <a:avLst/>
          </a:prstGeom>
          <a:solidFill>
            <a:srgbClr val="262626"/>
          </a:solidFill>
          <a:ln w="174625" cmpd="thinThick">
            <a:solidFill>
              <a:srgbClr val="262626"/>
            </a:solidFill>
          </a:ln>
        </p:spPr>
        <p:txBody>
          <a:bodyPr anchor="ctr">
            <a:normAutofit/>
          </a:bodyPr>
          <a:lstStyle/>
          <a:p>
            <a:pPr algn="ctr"/>
            <a:r>
              <a:rPr lang="en-AU" sz="2000" dirty="0">
                <a:solidFill>
                  <a:srgbClr val="FFFFFF"/>
                </a:solidFill>
              </a:rPr>
              <a:t>Correlation Matrix</a:t>
            </a:r>
          </a:p>
        </p:txBody>
      </p:sp>
      <p:pic>
        <p:nvPicPr>
          <p:cNvPr id="4" name="Picture 3" descr="A screenshot of a graph&#10;&#10;Description automatically generated">
            <a:extLst>
              <a:ext uri="{FF2B5EF4-FFF2-40B4-BE49-F238E27FC236}">
                <a16:creationId xmlns:a16="http://schemas.microsoft.com/office/drawing/2014/main" id="{1047A45D-14D7-3CC5-F23D-2F865968B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5542" y="0"/>
            <a:ext cx="8690827" cy="6858000"/>
          </a:xfrm>
          <a:prstGeom prst="rect">
            <a:avLst/>
          </a:prstGeom>
        </p:spPr>
      </p:pic>
    </p:spTree>
    <p:extLst>
      <p:ext uri="{BB962C8B-B14F-4D97-AF65-F5344CB8AC3E}">
        <p14:creationId xmlns:p14="http://schemas.microsoft.com/office/powerpoint/2010/main" val="1818252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2C93C-A19D-EAD0-BE47-CDF896418350}"/>
              </a:ext>
            </a:extLst>
          </p:cNvPr>
          <p:cNvSpPr>
            <a:spLocks noGrp="1"/>
          </p:cNvSpPr>
          <p:nvPr>
            <p:ph type="title"/>
          </p:nvPr>
        </p:nvSpPr>
        <p:spPr>
          <a:xfrm>
            <a:off x="754018" y="219578"/>
            <a:ext cx="3527117" cy="2347992"/>
          </a:xfrm>
        </p:spPr>
        <p:txBody>
          <a:bodyPr vert="horz" lIns="91440" tIns="45720" rIns="91440" bIns="45720" rtlCol="0" anchor="b">
            <a:normAutofit/>
          </a:bodyPr>
          <a:lstStyle/>
          <a:p>
            <a:pPr algn="ctr"/>
            <a:r>
              <a:rPr lang="en-US" sz="3200" dirty="0"/>
              <a:t>Histogram of the individual features </a:t>
            </a:r>
          </a:p>
        </p:txBody>
      </p:sp>
      <p:pic>
        <p:nvPicPr>
          <p:cNvPr id="8" name="Picture 7" descr="A graph of a graph&#10;&#10;Description automatically generated with medium confidence">
            <a:extLst>
              <a:ext uri="{FF2B5EF4-FFF2-40B4-BE49-F238E27FC236}">
                <a16:creationId xmlns:a16="http://schemas.microsoft.com/office/drawing/2014/main" id="{C62CBD0E-B38D-4CE9-6FEC-1E277A02F9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612" y="294968"/>
            <a:ext cx="7610551" cy="1741525"/>
          </a:xfrm>
          <a:prstGeom prst="rect">
            <a:avLst/>
          </a:prstGeom>
        </p:spPr>
      </p:pic>
      <p:pic>
        <p:nvPicPr>
          <p:cNvPr id="10" name="Picture 9" descr="A graph of a number of objects&#10;&#10;Description automatically generated with medium confidence">
            <a:extLst>
              <a:ext uri="{FF2B5EF4-FFF2-40B4-BE49-F238E27FC236}">
                <a16:creationId xmlns:a16="http://schemas.microsoft.com/office/drawing/2014/main" id="{BD1A1455-EEF8-FB6B-3ADF-EFDD74234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612" y="2331461"/>
            <a:ext cx="7610552" cy="1886477"/>
          </a:xfrm>
          <a:prstGeom prst="rect">
            <a:avLst/>
          </a:prstGeom>
        </p:spPr>
      </p:pic>
      <p:pic>
        <p:nvPicPr>
          <p:cNvPr id="6" name="Picture 5" descr="A graph with a red line&#10;&#10;Description automatically generated">
            <a:extLst>
              <a:ext uri="{FF2B5EF4-FFF2-40B4-BE49-F238E27FC236}">
                <a16:creationId xmlns:a16="http://schemas.microsoft.com/office/drawing/2014/main" id="{73A58E6C-3992-632A-960E-5B9514B290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0612" y="4552655"/>
            <a:ext cx="7610552" cy="1886477"/>
          </a:xfrm>
          <a:prstGeom prst="rect">
            <a:avLst/>
          </a:prstGeom>
        </p:spPr>
      </p:pic>
      <p:sp>
        <p:nvSpPr>
          <p:cNvPr id="11" name="TextBox 10">
            <a:extLst>
              <a:ext uri="{FF2B5EF4-FFF2-40B4-BE49-F238E27FC236}">
                <a16:creationId xmlns:a16="http://schemas.microsoft.com/office/drawing/2014/main" id="{C88D97B0-CC62-9986-C231-073C3031C901}"/>
              </a:ext>
            </a:extLst>
          </p:cNvPr>
          <p:cNvSpPr txBox="1"/>
          <p:nvPr/>
        </p:nvSpPr>
        <p:spPr>
          <a:xfrm>
            <a:off x="754018" y="2567570"/>
            <a:ext cx="3716594" cy="2862322"/>
          </a:xfrm>
          <a:prstGeom prst="rect">
            <a:avLst/>
          </a:prstGeom>
          <a:noFill/>
        </p:spPr>
        <p:txBody>
          <a:bodyPr wrap="square" rtlCol="0">
            <a:spAutoFit/>
          </a:bodyPr>
          <a:lstStyle/>
          <a:p>
            <a:r>
              <a:rPr lang="en-AU" dirty="0"/>
              <a:t>It appears for all the distributions for each of the individual features are positively skewed. Meaning that the data the mean and median values will be greater than the mode. Along the x-axis represent the bins (values) of the specific column, where the y-axis represent the total number of counts the data points falls in between.</a:t>
            </a:r>
          </a:p>
        </p:txBody>
      </p:sp>
    </p:spTree>
    <p:extLst>
      <p:ext uri="{BB962C8B-B14F-4D97-AF65-F5344CB8AC3E}">
        <p14:creationId xmlns:p14="http://schemas.microsoft.com/office/powerpoint/2010/main" val="2938829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graph of a graph&#10;&#10;Description automatically generated with medium confidence">
            <a:extLst>
              <a:ext uri="{FF2B5EF4-FFF2-40B4-BE49-F238E27FC236}">
                <a16:creationId xmlns:a16="http://schemas.microsoft.com/office/drawing/2014/main" id="{523E2853-31AD-5CD8-E086-0B941D006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741" y="228600"/>
            <a:ext cx="9059221" cy="1387374"/>
          </a:xfrm>
          <a:prstGeom prst="rect">
            <a:avLst/>
          </a:prstGeom>
        </p:spPr>
      </p:pic>
      <p:pic>
        <p:nvPicPr>
          <p:cNvPr id="6" name="Picture 5" descr="A graph of a graph&#10;&#10;Description automatically generated with medium confidence">
            <a:extLst>
              <a:ext uri="{FF2B5EF4-FFF2-40B4-BE49-F238E27FC236}">
                <a16:creationId xmlns:a16="http://schemas.microsoft.com/office/drawing/2014/main" id="{4A82E2D3-D963-B285-B8DD-9A6E01A510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6870" y="2087435"/>
            <a:ext cx="9050963" cy="1420407"/>
          </a:xfrm>
          <a:prstGeom prst="rect">
            <a:avLst/>
          </a:prstGeom>
        </p:spPr>
      </p:pic>
      <p:pic>
        <p:nvPicPr>
          <p:cNvPr id="8" name="Picture 7" descr="A screenshot of a graph&#10;&#10;Description automatically generated">
            <a:extLst>
              <a:ext uri="{FF2B5EF4-FFF2-40B4-BE49-F238E27FC236}">
                <a16:creationId xmlns:a16="http://schemas.microsoft.com/office/drawing/2014/main" id="{3558421F-E161-D93B-4720-7239779C28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3838" y="3777710"/>
            <a:ext cx="9083995" cy="1403890"/>
          </a:xfrm>
          <a:prstGeom prst="rect">
            <a:avLst/>
          </a:prstGeom>
        </p:spPr>
      </p:pic>
    </p:spTree>
    <p:extLst>
      <p:ext uri="{BB962C8B-B14F-4D97-AF65-F5344CB8AC3E}">
        <p14:creationId xmlns:p14="http://schemas.microsoft.com/office/powerpoint/2010/main" val="4000690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graph with a red line&#10;&#10;Description automatically generated">
            <a:extLst>
              <a:ext uri="{FF2B5EF4-FFF2-40B4-BE49-F238E27FC236}">
                <a16:creationId xmlns:a16="http://schemas.microsoft.com/office/drawing/2014/main" id="{3E2CE891-AA3C-D837-A921-1030DAFF62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63" y="1810327"/>
            <a:ext cx="8412746" cy="2074143"/>
          </a:xfrm>
          <a:prstGeom prst="rect">
            <a:avLst/>
          </a:prstGeom>
        </p:spPr>
      </p:pic>
      <p:pic>
        <p:nvPicPr>
          <p:cNvPr id="4" name="Picture 3" descr="A graph of a number of data&#10;&#10;Description automatically generated with medium confidence">
            <a:extLst>
              <a:ext uri="{FF2B5EF4-FFF2-40B4-BE49-F238E27FC236}">
                <a16:creationId xmlns:a16="http://schemas.microsoft.com/office/drawing/2014/main" id="{90D8EF9C-F1DD-CEE7-E97F-8A1F97BF27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163" y="4007666"/>
            <a:ext cx="2780270" cy="2074142"/>
          </a:xfrm>
          <a:prstGeom prst="rect">
            <a:avLst/>
          </a:prstGeom>
        </p:spPr>
      </p:pic>
    </p:spTree>
    <p:extLst>
      <p:ext uri="{BB962C8B-B14F-4D97-AF65-F5344CB8AC3E}">
        <p14:creationId xmlns:p14="http://schemas.microsoft.com/office/powerpoint/2010/main" val="563810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blue and pink gradient with white lines&#10;&#10;Description automatically generated">
            <a:extLst>
              <a:ext uri="{FF2B5EF4-FFF2-40B4-BE49-F238E27FC236}">
                <a16:creationId xmlns:a16="http://schemas.microsoft.com/office/drawing/2014/main" id="{509C214A-B5F6-8928-F7B4-EE20B76F2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97" y="2449450"/>
            <a:ext cx="3804830" cy="1939669"/>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77B46570-6116-A739-F2CC-8BA8D6C474B6}"/>
              </a:ext>
            </a:extLst>
          </p:cNvPr>
          <p:cNvPicPr>
            <a:picLocks noChangeAspect="1"/>
          </p:cNvPicPr>
          <p:nvPr/>
        </p:nvPicPr>
        <p:blipFill rotWithShape="1">
          <a:blip r:embed="rId3">
            <a:extLst>
              <a:ext uri="{28A0092B-C50C-407E-A947-70E740481C1C}">
                <a14:useLocalDpi xmlns:a14="http://schemas.microsoft.com/office/drawing/2010/main" val="0"/>
              </a:ext>
            </a:extLst>
          </a:blip>
          <a:srcRect t="11765"/>
          <a:stretch/>
        </p:blipFill>
        <p:spPr>
          <a:xfrm>
            <a:off x="67366" y="90568"/>
            <a:ext cx="3952019" cy="2105314"/>
          </a:xfrm>
          <a:prstGeom prst="rect">
            <a:avLst/>
          </a:prstGeom>
        </p:spPr>
      </p:pic>
      <p:pic>
        <p:nvPicPr>
          <p:cNvPr id="10" name="Picture 9" descr="A graph with a number of bars&#10;&#10;Description automatically generated with medium confidence">
            <a:extLst>
              <a:ext uri="{FF2B5EF4-FFF2-40B4-BE49-F238E27FC236}">
                <a16:creationId xmlns:a16="http://schemas.microsoft.com/office/drawing/2014/main" id="{937DD3E0-3D22-2D01-2A17-B593E22ADE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67" y="4661439"/>
            <a:ext cx="3845360" cy="2105993"/>
          </a:xfrm>
          <a:prstGeom prst="rect">
            <a:avLst/>
          </a:prstGeom>
        </p:spPr>
      </p:pic>
      <p:pic>
        <p:nvPicPr>
          <p:cNvPr id="7" name="Picture 6" descr="A blue and white striped background&#10;&#10;Description automatically generated">
            <a:extLst>
              <a:ext uri="{FF2B5EF4-FFF2-40B4-BE49-F238E27FC236}">
                <a16:creationId xmlns:a16="http://schemas.microsoft.com/office/drawing/2014/main" id="{7F3E6489-D9C1-93C9-71B2-213DF01144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59363" y="48000"/>
            <a:ext cx="3965269" cy="2142275"/>
          </a:xfrm>
          <a:prstGeom prst="rect">
            <a:avLst/>
          </a:prstGeom>
        </p:spPr>
      </p:pic>
      <p:pic>
        <p:nvPicPr>
          <p:cNvPr id="6" name="Picture 5" descr="A green and white horizontal lines&#10;&#10;Description automatically generated">
            <a:extLst>
              <a:ext uri="{FF2B5EF4-FFF2-40B4-BE49-F238E27FC236}">
                <a16:creationId xmlns:a16="http://schemas.microsoft.com/office/drawing/2014/main" id="{F4D549B8-EC12-41A6-F53E-69FBABE9C7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31386" y="90568"/>
            <a:ext cx="3650736" cy="2099708"/>
          </a:xfrm>
          <a:prstGeom prst="rect">
            <a:avLst/>
          </a:prstGeom>
        </p:spPr>
      </p:pic>
      <p:sp>
        <p:nvSpPr>
          <p:cNvPr id="2" name="Title 1">
            <a:extLst>
              <a:ext uri="{FF2B5EF4-FFF2-40B4-BE49-F238E27FC236}">
                <a16:creationId xmlns:a16="http://schemas.microsoft.com/office/drawing/2014/main" id="{31E11E97-B655-56F9-2471-84F3C38F0CC2}"/>
              </a:ext>
            </a:extLst>
          </p:cNvPr>
          <p:cNvSpPr>
            <a:spLocks noGrp="1"/>
          </p:cNvSpPr>
          <p:nvPr>
            <p:ph type="title"/>
          </p:nvPr>
        </p:nvSpPr>
        <p:spPr>
          <a:xfrm>
            <a:off x="4657256" y="2916520"/>
            <a:ext cx="6465287" cy="2309364"/>
          </a:xfrm>
        </p:spPr>
        <p:txBody>
          <a:bodyPr vert="horz" lIns="91440" tIns="45720" rIns="91440" bIns="45720" rtlCol="0" anchor="b">
            <a:normAutofit/>
          </a:bodyPr>
          <a:lstStyle/>
          <a:p>
            <a:r>
              <a:rPr lang="en-US" sz="4800" kern="1200" dirty="0">
                <a:solidFill>
                  <a:srgbClr val="FFFFFF"/>
                </a:solidFill>
                <a:latin typeface="+mj-lt"/>
                <a:ea typeface="+mj-ea"/>
                <a:cs typeface="+mj-cs"/>
              </a:rPr>
              <a:t>Top 100 Player Contributions </a:t>
            </a:r>
          </a:p>
        </p:txBody>
      </p:sp>
    </p:spTree>
    <p:extLst>
      <p:ext uri="{BB962C8B-B14F-4D97-AF65-F5344CB8AC3E}">
        <p14:creationId xmlns:p14="http://schemas.microsoft.com/office/powerpoint/2010/main" val="3943945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1E97-B655-56F9-2471-84F3C38F0CC2}"/>
              </a:ext>
            </a:extLst>
          </p:cNvPr>
          <p:cNvSpPr>
            <a:spLocks noGrp="1"/>
          </p:cNvSpPr>
          <p:nvPr>
            <p:ph type="title"/>
          </p:nvPr>
        </p:nvSpPr>
        <p:spPr>
          <a:xfrm>
            <a:off x="1087178" y="59220"/>
            <a:ext cx="9928520" cy="818446"/>
          </a:xfrm>
        </p:spPr>
        <p:txBody>
          <a:bodyPr vert="horz" lIns="91440" tIns="45720" rIns="91440" bIns="45720" rtlCol="0" anchor="b">
            <a:normAutofit/>
          </a:bodyPr>
          <a:lstStyle/>
          <a:p>
            <a:pPr algn="ctr"/>
            <a:r>
              <a:rPr lang="en-US" sz="3600" dirty="0">
                <a:solidFill>
                  <a:srgbClr val="FFFFFF"/>
                </a:solidFill>
              </a:rPr>
              <a:t>Bottom 100 Player Contributions </a:t>
            </a:r>
          </a:p>
        </p:txBody>
      </p:sp>
      <p:pic>
        <p:nvPicPr>
          <p:cNvPr id="6" name="Picture 5" descr="A screenshot of a computer&#10;&#10;Description automatically generated">
            <a:extLst>
              <a:ext uri="{FF2B5EF4-FFF2-40B4-BE49-F238E27FC236}">
                <a16:creationId xmlns:a16="http://schemas.microsoft.com/office/drawing/2014/main" id="{5074CB41-952F-C16D-357A-8CC021A1C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536" y="877666"/>
            <a:ext cx="11145805" cy="3200847"/>
          </a:xfrm>
          <a:prstGeom prst="rect">
            <a:avLst/>
          </a:prstGeom>
        </p:spPr>
      </p:pic>
      <p:pic>
        <p:nvPicPr>
          <p:cNvPr id="7" name="Picture 6" descr="A white rectangular object with a black border&#10;&#10;Description automatically generated">
            <a:extLst>
              <a:ext uri="{FF2B5EF4-FFF2-40B4-BE49-F238E27FC236}">
                <a16:creationId xmlns:a16="http://schemas.microsoft.com/office/drawing/2014/main" id="{9688DC6C-9C97-1210-FBCA-08D9ABEAA3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9865" y="3977914"/>
            <a:ext cx="10069660" cy="2860960"/>
          </a:xfrm>
          <a:prstGeom prst="rect">
            <a:avLst/>
          </a:prstGeom>
        </p:spPr>
      </p:pic>
    </p:spTree>
    <p:extLst>
      <p:ext uri="{BB962C8B-B14F-4D97-AF65-F5344CB8AC3E}">
        <p14:creationId xmlns:p14="http://schemas.microsoft.com/office/powerpoint/2010/main" val="3574115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white rectangular object with a grid&#10;&#10;Description automatically generated">
            <a:extLst>
              <a:ext uri="{FF2B5EF4-FFF2-40B4-BE49-F238E27FC236}">
                <a16:creationId xmlns:a16="http://schemas.microsoft.com/office/drawing/2014/main" id="{80BF9689-E9D0-4BBC-D9FD-DD015BC46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823" y="906348"/>
            <a:ext cx="11320853" cy="2924583"/>
          </a:xfrm>
          <a:prstGeom prst="rect">
            <a:avLst/>
          </a:prstGeom>
        </p:spPr>
      </p:pic>
      <p:pic>
        <p:nvPicPr>
          <p:cNvPr id="12" name="Picture 11" descr="A white background with black lines&#10;&#10;Description automatically generated">
            <a:extLst>
              <a:ext uri="{FF2B5EF4-FFF2-40B4-BE49-F238E27FC236}">
                <a16:creationId xmlns:a16="http://schemas.microsoft.com/office/drawing/2014/main" id="{9193831D-A558-EDE4-E23D-701E531AD2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692" y="3744662"/>
            <a:ext cx="10520616" cy="2905530"/>
          </a:xfrm>
          <a:prstGeom prst="rect">
            <a:avLst/>
          </a:prstGeom>
        </p:spPr>
      </p:pic>
    </p:spTree>
    <p:extLst>
      <p:ext uri="{BB962C8B-B14F-4D97-AF65-F5344CB8AC3E}">
        <p14:creationId xmlns:p14="http://schemas.microsoft.com/office/powerpoint/2010/main" val="2666112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white background with black text&#10;&#10;Description automatically generated">
            <a:extLst>
              <a:ext uri="{FF2B5EF4-FFF2-40B4-BE49-F238E27FC236}">
                <a16:creationId xmlns:a16="http://schemas.microsoft.com/office/drawing/2014/main" id="{87EEF57F-AD3F-00B1-BC03-B4188AAFD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132" y="485364"/>
            <a:ext cx="10809735" cy="2943636"/>
          </a:xfrm>
          <a:prstGeom prst="rect">
            <a:avLst/>
          </a:prstGeom>
        </p:spPr>
      </p:pic>
    </p:spTree>
    <p:extLst>
      <p:ext uri="{BB962C8B-B14F-4D97-AF65-F5344CB8AC3E}">
        <p14:creationId xmlns:p14="http://schemas.microsoft.com/office/powerpoint/2010/main" val="2387804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FE6E6E-8209-92DC-BD94-D68F47D4A84D}"/>
              </a:ext>
            </a:extLst>
          </p:cNvPr>
          <p:cNvSpPr txBox="1"/>
          <p:nvPr/>
        </p:nvSpPr>
        <p:spPr>
          <a:xfrm>
            <a:off x="673740" y="2759383"/>
            <a:ext cx="2895573" cy="283422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a:solidFill>
                  <a:srgbClr val="FFFFFF"/>
                </a:solidFill>
                <a:latin typeface="+mj-lt"/>
                <a:ea typeface="+mj-ea"/>
                <a:cs typeface="+mj-cs"/>
              </a:rPr>
              <a:t>Further Data Analysis</a:t>
            </a:r>
          </a:p>
        </p:txBody>
      </p:sp>
      <p:pic>
        <p:nvPicPr>
          <p:cNvPr id="13" name="Picture 12" descr="A screenshot of a computer&#10;&#10;Description automatically generated">
            <a:extLst>
              <a:ext uri="{FF2B5EF4-FFF2-40B4-BE49-F238E27FC236}">
                <a16:creationId xmlns:a16="http://schemas.microsoft.com/office/drawing/2014/main" id="{FE3069D0-A2A5-0EFB-C0EE-B33C0C725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224236"/>
            <a:ext cx="5044677" cy="536937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5CA6769C-0786-08A5-F1A5-0AA3E6320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3741" y="295356"/>
            <a:ext cx="3578051" cy="2857419"/>
          </a:xfrm>
          <a:prstGeom prst="rect">
            <a:avLst/>
          </a:prstGeom>
        </p:spPr>
      </p:pic>
      <p:sp>
        <p:nvSpPr>
          <p:cNvPr id="14" name="TextBox 13">
            <a:extLst>
              <a:ext uri="{FF2B5EF4-FFF2-40B4-BE49-F238E27FC236}">
                <a16:creationId xmlns:a16="http://schemas.microsoft.com/office/drawing/2014/main" id="{8C820DD0-EB2A-5614-17BA-ACEE75A7FB5A}"/>
              </a:ext>
            </a:extLst>
          </p:cNvPr>
          <p:cNvSpPr txBox="1"/>
          <p:nvPr/>
        </p:nvSpPr>
        <p:spPr>
          <a:xfrm>
            <a:off x="8537573" y="3382060"/>
            <a:ext cx="3514219" cy="1200329"/>
          </a:xfrm>
          <a:prstGeom prst="rect">
            <a:avLst/>
          </a:prstGeom>
          <a:noFill/>
        </p:spPr>
        <p:txBody>
          <a:bodyPr wrap="square" rtlCol="0">
            <a:spAutoFit/>
          </a:bodyPr>
          <a:lstStyle/>
          <a:p>
            <a:r>
              <a:rPr lang="en-AU" dirty="0"/>
              <a:t>Here were comparing key statistics</a:t>
            </a:r>
          </a:p>
          <a:p>
            <a:r>
              <a:rPr lang="en-AU" dirty="0"/>
              <a:t>across players to determine who is performing well.</a:t>
            </a:r>
          </a:p>
        </p:txBody>
      </p:sp>
      <p:sp>
        <p:nvSpPr>
          <p:cNvPr id="16" name="TextBox 15">
            <a:extLst>
              <a:ext uri="{FF2B5EF4-FFF2-40B4-BE49-F238E27FC236}">
                <a16:creationId xmlns:a16="http://schemas.microsoft.com/office/drawing/2014/main" id="{0C3E9BE2-BC9F-3421-0EF0-FAF5AEE561C1}"/>
              </a:ext>
            </a:extLst>
          </p:cNvPr>
          <p:cNvSpPr txBox="1"/>
          <p:nvPr/>
        </p:nvSpPr>
        <p:spPr>
          <a:xfrm>
            <a:off x="4143840" y="5674765"/>
            <a:ext cx="3514219" cy="923330"/>
          </a:xfrm>
          <a:prstGeom prst="rect">
            <a:avLst/>
          </a:prstGeom>
          <a:noFill/>
        </p:spPr>
        <p:txBody>
          <a:bodyPr wrap="square" rtlCol="0">
            <a:spAutoFit/>
          </a:bodyPr>
          <a:lstStyle/>
          <a:p>
            <a:r>
              <a:rPr lang="en-US" dirty="0"/>
              <a:t>Here we analyze specific metrics to highlight areas of strength and improvement.</a:t>
            </a:r>
            <a:endParaRPr lang="en-AU" dirty="0"/>
          </a:p>
        </p:txBody>
      </p:sp>
    </p:spTree>
    <p:extLst>
      <p:ext uri="{BB962C8B-B14F-4D97-AF65-F5344CB8AC3E}">
        <p14:creationId xmlns:p14="http://schemas.microsoft.com/office/powerpoint/2010/main" val="516256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5D2CB319-6FCC-61BC-136A-868D0448C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6433" y="1743504"/>
            <a:ext cx="5372100" cy="3370992"/>
          </a:xfrm>
          <a:prstGeom prst="rect">
            <a:avLst/>
          </a:prstGeom>
        </p:spPr>
      </p:pic>
      <p:pic>
        <p:nvPicPr>
          <p:cNvPr id="2" name="Picture 1" descr="A screenshot of a computer program&#10;&#10;Description automatically generated">
            <a:extLst>
              <a:ext uri="{FF2B5EF4-FFF2-40B4-BE49-F238E27FC236}">
                <a16:creationId xmlns:a16="http://schemas.microsoft.com/office/drawing/2014/main" id="{C14ABC5A-E760-9366-FFFD-9C1DA0E6C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6" y="1743504"/>
            <a:ext cx="5372099" cy="3370992"/>
          </a:xfrm>
          <a:prstGeom prst="rect">
            <a:avLst/>
          </a:prstGeom>
        </p:spPr>
      </p:pic>
      <p:sp>
        <p:nvSpPr>
          <p:cNvPr id="4" name="TextBox 3">
            <a:extLst>
              <a:ext uri="{FF2B5EF4-FFF2-40B4-BE49-F238E27FC236}">
                <a16:creationId xmlns:a16="http://schemas.microsoft.com/office/drawing/2014/main" id="{2E06F50D-2475-D762-ED7A-D475483C734C}"/>
              </a:ext>
            </a:extLst>
          </p:cNvPr>
          <p:cNvSpPr txBox="1"/>
          <p:nvPr/>
        </p:nvSpPr>
        <p:spPr>
          <a:xfrm>
            <a:off x="643466" y="5225224"/>
            <a:ext cx="5000343" cy="369332"/>
          </a:xfrm>
          <a:prstGeom prst="rect">
            <a:avLst/>
          </a:prstGeom>
          <a:noFill/>
        </p:spPr>
        <p:txBody>
          <a:bodyPr wrap="none" rtlCol="0">
            <a:spAutoFit/>
          </a:bodyPr>
          <a:lstStyle/>
          <a:p>
            <a:r>
              <a:rPr lang="en-US" dirty="0">
                <a:solidFill>
                  <a:schemeClr val="bg1"/>
                </a:solidFill>
              </a:rPr>
              <a:t>Track player progress and set development goals</a:t>
            </a:r>
            <a:endParaRPr lang="en-AU" dirty="0">
              <a:solidFill>
                <a:schemeClr val="bg1"/>
              </a:solidFill>
            </a:endParaRPr>
          </a:p>
        </p:txBody>
      </p:sp>
      <p:sp>
        <p:nvSpPr>
          <p:cNvPr id="6" name="TextBox 5">
            <a:extLst>
              <a:ext uri="{FF2B5EF4-FFF2-40B4-BE49-F238E27FC236}">
                <a16:creationId xmlns:a16="http://schemas.microsoft.com/office/drawing/2014/main" id="{40A5A24A-8E39-02A1-D4EB-D7BD3EFBF6BE}"/>
              </a:ext>
            </a:extLst>
          </p:cNvPr>
          <p:cNvSpPr txBox="1"/>
          <p:nvPr/>
        </p:nvSpPr>
        <p:spPr>
          <a:xfrm>
            <a:off x="6120821" y="5218048"/>
            <a:ext cx="5427712" cy="646331"/>
          </a:xfrm>
          <a:prstGeom prst="rect">
            <a:avLst/>
          </a:prstGeom>
          <a:noFill/>
        </p:spPr>
        <p:txBody>
          <a:bodyPr wrap="square" rtlCol="0">
            <a:spAutoFit/>
          </a:bodyPr>
          <a:lstStyle/>
          <a:p>
            <a:r>
              <a:rPr lang="en-US" dirty="0">
                <a:solidFill>
                  <a:schemeClr val="bg1"/>
                </a:solidFill>
              </a:rPr>
              <a:t>Use data to make strategic decisions for upcoming matches.</a:t>
            </a:r>
            <a:endParaRPr lang="en-AU" dirty="0">
              <a:solidFill>
                <a:schemeClr val="bg1"/>
              </a:solidFill>
            </a:endParaRPr>
          </a:p>
        </p:txBody>
      </p:sp>
    </p:spTree>
    <p:extLst>
      <p:ext uri="{BB962C8B-B14F-4D97-AF65-F5344CB8AC3E}">
        <p14:creationId xmlns:p14="http://schemas.microsoft.com/office/powerpoint/2010/main" val="3399984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F99D510-C769-4A3F-B1BF-0A2F3822AE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4" y="733425"/>
            <a:ext cx="10693662" cy="5391150"/>
          </a:xfrm>
          <a:prstGeom prst="rect">
            <a:avLst/>
          </a:prstGeom>
          <a:solidFill>
            <a:srgbClr val="FFFFFF"/>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DD38F0-3136-4D36-9445-AAF26688F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10575170"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602D8B3-4175-FDFD-BA29-D0E607FCF1CD}"/>
              </a:ext>
            </a:extLst>
          </p:cNvPr>
          <p:cNvSpPr txBox="1"/>
          <p:nvPr/>
        </p:nvSpPr>
        <p:spPr>
          <a:xfrm>
            <a:off x="1141857" y="3232137"/>
            <a:ext cx="9924076" cy="1895798"/>
          </a:xfrm>
          <a:prstGeom prst="rect">
            <a:avLst/>
          </a:prstGeom>
          <a:noFill/>
        </p:spPr>
        <p:txBody>
          <a:bodyPr wrap="square" rtlCol="0">
            <a:spAutoFit/>
          </a:bodyPr>
          <a:lstStyle/>
          <a:p>
            <a:pPr defTabSz="847192">
              <a:spcAft>
                <a:spcPts val="510"/>
              </a:spcAft>
            </a:pPr>
            <a:r>
              <a:rPr lang="en-AU" sz="1668" kern="1200">
                <a:solidFill>
                  <a:srgbClr val="555555"/>
                </a:solidFill>
                <a:highlight>
                  <a:srgbClr val="FFFFFF"/>
                </a:highlight>
                <a:latin typeface="system-ui"/>
                <a:ea typeface="+mn-ea"/>
                <a:cs typeface="+mn-cs"/>
              </a:rPr>
              <a:t>The goal for this project is to evaluate player performance evaluation, during the 2023 season. There are 808 players in total currently playing, the list of data include such as Player name, Fantasy Points, Rating Points, Goals, Kicks, Marks, Tackles etc. By analysing performance data, analysts can identify strengths and weaknesses. This can enable coaches to pick up new strategies in future matches. To make informed decisions on player selection, match strategies and training focus areas based on data insights. Allowing further prevention when it comes to injuries and manage recovery plans accordingly. Making easier process to identify potential talent when drafting new players or making trades. </a:t>
            </a:r>
            <a:endParaRPr lang="en-AU" sz="2000"/>
          </a:p>
        </p:txBody>
      </p:sp>
      <p:sp>
        <p:nvSpPr>
          <p:cNvPr id="3" name="TextBox 2">
            <a:extLst>
              <a:ext uri="{FF2B5EF4-FFF2-40B4-BE49-F238E27FC236}">
                <a16:creationId xmlns:a16="http://schemas.microsoft.com/office/drawing/2014/main" id="{32D68237-7B59-872E-4934-65CF001D87C8}"/>
              </a:ext>
            </a:extLst>
          </p:cNvPr>
          <p:cNvSpPr txBox="1"/>
          <p:nvPr/>
        </p:nvSpPr>
        <p:spPr>
          <a:xfrm>
            <a:off x="5163236" y="1730065"/>
            <a:ext cx="1990417" cy="662617"/>
          </a:xfrm>
          <a:prstGeom prst="rect">
            <a:avLst/>
          </a:prstGeom>
          <a:noFill/>
        </p:spPr>
        <p:txBody>
          <a:bodyPr wrap="none" rtlCol="0">
            <a:spAutoFit/>
          </a:bodyPr>
          <a:lstStyle/>
          <a:p>
            <a:pPr defTabSz="847192">
              <a:spcAft>
                <a:spcPts val="510"/>
              </a:spcAft>
            </a:pPr>
            <a:r>
              <a:rPr lang="en-AU" sz="3706" kern="1200">
                <a:solidFill>
                  <a:srgbClr val="555555"/>
                </a:solidFill>
                <a:latin typeface="+mn-lt"/>
                <a:ea typeface="+mn-ea"/>
                <a:cs typeface="+mn-cs"/>
              </a:rPr>
              <a:t>Purpose</a:t>
            </a:r>
            <a:endParaRPr lang="en-AU" sz="4000"/>
          </a:p>
        </p:txBody>
      </p:sp>
    </p:spTree>
    <p:extLst>
      <p:ext uri="{BB962C8B-B14F-4D97-AF65-F5344CB8AC3E}">
        <p14:creationId xmlns:p14="http://schemas.microsoft.com/office/powerpoint/2010/main" val="3306329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A2B0-5944-1FE5-2F75-6B7952F6C297}"/>
              </a:ext>
            </a:extLst>
          </p:cNvPr>
          <p:cNvSpPr>
            <a:spLocks noGrp="1"/>
          </p:cNvSpPr>
          <p:nvPr>
            <p:ph type="title"/>
          </p:nvPr>
        </p:nvSpPr>
        <p:spPr>
          <a:xfrm>
            <a:off x="6234865" y="568517"/>
            <a:ext cx="5248221" cy="1067209"/>
          </a:xfrm>
        </p:spPr>
        <p:txBody>
          <a:bodyPr vert="horz" lIns="91440" tIns="45720" rIns="91440" bIns="45720" rtlCol="0" anchor="ctr">
            <a:normAutofit/>
          </a:bodyPr>
          <a:lstStyle/>
          <a:p>
            <a:r>
              <a:rPr lang="en-US" dirty="0"/>
              <a:t>Conclusion</a:t>
            </a:r>
          </a:p>
        </p:txBody>
      </p:sp>
      <p:pic>
        <p:nvPicPr>
          <p:cNvPr id="4" name="Picture 2" descr="AFL 23 Box Shot for PlayStation 5 - GameFAQs">
            <a:extLst>
              <a:ext uri="{FF2B5EF4-FFF2-40B4-BE49-F238E27FC236}">
                <a16:creationId xmlns:a16="http://schemas.microsoft.com/office/drawing/2014/main" id="{2BDE3CAD-F01E-C917-812F-5825C91F8D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3"/>
          <a:stretch/>
        </p:blipFill>
        <p:spPr bwMode="auto">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noFill/>
          <a:ln w="28575">
            <a:no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3B8D17E-F327-60A3-4B2A-6DDF6DACEC32}"/>
              </a:ext>
            </a:extLst>
          </p:cNvPr>
          <p:cNvSpPr txBox="1"/>
          <p:nvPr/>
        </p:nvSpPr>
        <p:spPr>
          <a:xfrm>
            <a:off x="5849258" y="1820369"/>
            <a:ext cx="5602784" cy="4351338"/>
          </a:xfrm>
          <a:prstGeom prst="rect">
            <a:avLst/>
          </a:prstGeom>
        </p:spPr>
        <p:txBody>
          <a:bodyPr vert="horz" lIns="91440" tIns="45720" rIns="91440" bIns="45720" rtlCol="0">
            <a:normAutofit lnSpcReduction="10000"/>
          </a:bodyPr>
          <a:lstStyle/>
          <a:p>
            <a:pPr>
              <a:lnSpc>
                <a:spcPct val="90000"/>
              </a:lnSpc>
              <a:spcAft>
                <a:spcPts val="600"/>
              </a:spcAft>
            </a:pPr>
            <a:r>
              <a:rPr lang="en-US" dirty="0"/>
              <a:t>The main goal of AFL player performance data analysis is to provide actionable insights for various stakeholders, including coaches, players, analysts, fans, and recruiters. These insights drive performance improvement, strategic planning, and fan engagement, ultimately contributing to the success and enjoyment of Australian Rules Football. Some suggestions to improve further analysis such as adding allocation for each of the players teams during the data collection phase. Other suggestions to improve this analysis is to consider Injury Prevention and Scouting and Recruitment. This achieves reducing the number of injuries occurring and improve potential recruits based on performance and historical data. Thus, reducing the number of mistakes and human errors to provide better insights to make decision making more effective.</a:t>
            </a:r>
          </a:p>
        </p:txBody>
      </p:sp>
    </p:spTree>
    <p:extLst>
      <p:ext uri="{BB962C8B-B14F-4D97-AF65-F5344CB8AC3E}">
        <p14:creationId xmlns:p14="http://schemas.microsoft.com/office/powerpoint/2010/main" val="4175239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383DEE-F99D-CB46-9A3A-6B937E9BDCF4}"/>
              </a:ext>
            </a:extLst>
          </p:cNvPr>
          <p:cNvSpPr txBox="1"/>
          <p:nvPr/>
        </p:nvSpPr>
        <p:spPr>
          <a:xfrm>
            <a:off x="962163" y="2280737"/>
            <a:ext cx="7746709" cy="3339376"/>
          </a:xfrm>
          <a:prstGeom prst="rect">
            <a:avLst/>
          </a:prstGeom>
          <a:noFill/>
        </p:spPr>
        <p:txBody>
          <a:bodyPr wrap="square" rtlCol="0">
            <a:spAutoFit/>
          </a:bodyPr>
          <a:lstStyle/>
          <a:p>
            <a:pPr defTabSz="640080">
              <a:spcAft>
                <a:spcPts val="600"/>
              </a:spcAft>
            </a:pPr>
            <a:r>
              <a:rPr lang="en-AU" sz="1600" kern="1200" dirty="0">
                <a:solidFill>
                  <a:schemeClr val="tx1"/>
                </a:solidFill>
                <a:latin typeface="+mn-lt"/>
                <a:ea typeface="+mn-ea"/>
                <a:cs typeface="+mn-cs"/>
              </a:rPr>
              <a:t>I have applied using data analysis on the AFL 2023 Player Performance datasets based on the link, </a:t>
            </a:r>
          </a:p>
          <a:p>
            <a:pPr defTabSz="640080">
              <a:spcAft>
                <a:spcPts val="600"/>
              </a:spcAft>
            </a:pPr>
            <a:endParaRPr lang="en-AU" sz="1600" u="sng" kern="1200" dirty="0">
              <a:solidFill>
                <a:schemeClr val="tx1"/>
              </a:solidFill>
              <a:highlight>
                <a:srgbClr val="FFFFFF"/>
              </a:highlight>
              <a:latin typeface="system-ui"/>
              <a:ea typeface="+mn-ea"/>
              <a:cs typeface="+mn-cs"/>
              <a:hlinkClick r:id="rId2"/>
            </a:endParaRPr>
          </a:p>
          <a:p>
            <a:pPr defTabSz="640080">
              <a:spcAft>
                <a:spcPts val="600"/>
              </a:spcAft>
            </a:pPr>
            <a:endParaRPr lang="en-AU" sz="1600" u="sng" kern="1200" dirty="0">
              <a:solidFill>
                <a:schemeClr val="tx1"/>
              </a:solidFill>
              <a:highlight>
                <a:srgbClr val="FFFFFF"/>
              </a:highlight>
              <a:latin typeface="system-ui"/>
              <a:ea typeface="+mn-ea"/>
              <a:cs typeface="+mn-cs"/>
              <a:hlinkClick r:id="rId2"/>
            </a:endParaRPr>
          </a:p>
          <a:p>
            <a:pPr defTabSz="640080">
              <a:spcAft>
                <a:spcPts val="600"/>
              </a:spcAft>
            </a:pPr>
            <a:r>
              <a:rPr lang="en-AU" sz="1600" u="sng" kern="1200" dirty="0">
                <a:solidFill>
                  <a:schemeClr val="tx1"/>
                </a:solidFill>
                <a:highlight>
                  <a:srgbClr val="FFFFFF"/>
                </a:highlight>
                <a:latin typeface="system-ui"/>
                <a:ea typeface="+mn-ea"/>
                <a:cs typeface="+mn-cs"/>
                <a:hlinkClick r:id="rId2"/>
              </a:rPr>
              <a:t>https://www.afl.com.au/stats/leaders?category=Key+Stats&amp;seasonId=62&amp;roundId=-1&amp;roundNumber=0&amp;sortColumn=dreamTeamPoints&amp;sortDirection=descending&amp;positions=All&amp;teams=All&amp;benchmarking=false&amp;dataType=totals&amp;playerOneId=null&amp;playerTwoId=null</a:t>
            </a:r>
            <a:r>
              <a:rPr lang="en-AU" sz="1600" u="sng" kern="1200" dirty="0">
                <a:solidFill>
                  <a:schemeClr val="tx1"/>
                </a:solidFill>
                <a:highlight>
                  <a:srgbClr val="FFFFFF"/>
                </a:highlight>
                <a:latin typeface="system-ui"/>
                <a:ea typeface="+mn-ea"/>
                <a:cs typeface="+mn-cs"/>
              </a:rPr>
              <a:t> </a:t>
            </a:r>
          </a:p>
          <a:p>
            <a:pPr defTabSz="640080">
              <a:spcAft>
                <a:spcPts val="600"/>
              </a:spcAft>
            </a:pPr>
            <a:endParaRPr lang="en-AU" sz="1600" u="sng" kern="1200" dirty="0">
              <a:solidFill>
                <a:schemeClr val="tx1"/>
              </a:solidFill>
              <a:highlight>
                <a:srgbClr val="FFFFFF"/>
              </a:highlight>
              <a:latin typeface="system-ui"/>
              <a:ea typeface="+mn-ea"/>
              <a:cs typeface="+mn-cs"/>
            </a:endParaRPr>
          </a:p>
          <a:p>
            <a:pPr defTabSz="640080">
              <a:spcAft>
                <a:spcPts val="600"/>
              </a:spcAft>
            </a:pPr>
            <a:endParaRPr lang="en-AU" sz="1600" u="sng" kern="1200" dirty="0">
              <a:solidFill>
                <a:schemeClr val="tx1"/>
              </a:solidFill>
              <a:highlight>
                <a:srgbClr val="FFFFFF"/>
              </a:highlight>
              <a:latin typeface="system-ui"/>
              <a:ea typeface="+mn-ea"/>
              <a:cs typeface="+mn-cs"/>
            </a:endParaRPr>
          </a:p>
          <a:p>
            <a:pPr defTabSz="640080">
              <a:spcAft>
                <a:spcPts val="600"/>
              </a:spcAft>
            </a:pPr>
            <a:r>
              <a:rPr lang="en-AU" sz="1600" kern="1200" dirty="0">
                <a:solidFill>
                  <a:schemeClr val="tx1"/>
                </a:solidFill>
                <a:latin typeface="system-ui"/>
                <a:ea typeface="+mn-ea"/>
                <a:cs typeface="+mn-cs"/>
              </a:rPr>
              <a:t>I have uploaded the datasets uploaded to Kaggle </a:t>
            </a:r>
          </a:p>
          <a:p>
            <a:pPr defTabSz="640080">
              <a:spcAft>
                <a:spcPts val="600"/>
              </a:spcAft>
            </a:pPr>
            <a:r>
              <a:rPr lang="en-AU" sz="1600" kern="1200" dirty="0">
                <a:solidFill>
                  <a:schemeClr val="tx1"/>
                </a:solidFill>
                <a:latin typeface="+mn-lt"/>
                <a:ea typeface="+mn-ea"/>
                <a:cs typeface="+mn-cs"/>
                <a:hlinkClick r:id="rId3"/>
              </a:rPr>
              <a:t>AFL 2023 Player Performance (kaggle.com)</a:t>
            </a:r>
            <a:endParaRPr lang="en-AU" sz="1600" b="0" i="0" dirty="0">
              <a:effectLst/>
              <a:highlight>
                <a:srgbClr val="FFFFFF"/>
              </a:highlight>
              <a:latin typeface="system-ui"/>
            </a:endParaRPr>
          </a:p>
        </p:txBody>
      </p:sp>
      <p:sp>
        <p:nvSpPr>
          <p:cNvPr id="3" name="TextBox 2">
            <a:extLst>
              <a:ext uri="{FF2B5EF4-FFF2-40B4-BE49-F238E27FC236}">
                <a16:creationId xmlns:a16="http://schemas.microsoft.com/office/drawing/2014/main" id="{3F216C10-1E0B-463A-8D13-D96A23E97C70}"/>
              </a:ext>
            </a:extLst>
          </p:cNvPr>
          <p:cNvSpPr txBox="1"/>
          <p:nvPr/>
        </p:nvSpPr>
        <p:spPr>
          <a:xfrm>
            <a:off x="3077723" y="1059359"/>
            <a:ext cx="5631149" cy="769441"/>
          </a:xfrm>
          <a:prstGeom prst="rect">
            <a:avLst/>
          </a:prstGeom>
          <a:noFill/>
        </p:spPr>
        <p:txBody>
          <a:bodyPr wrap="square" rtlCol="0">
            <a:spAutoFit/>
          </a:bodyPr>
          <a:lstStyle/>
          <a:p>
            <a:pPr algn="ctr" defTabSz="640080">
              <a:spcAft>
                <a:spcPts val="600"/>
              </a:spcAft>
            </a:pPr>
            <a:r>
              <a:rPr lang="en-AU" sz="4400" kern="1200" dirty="0">
                <a:solidFill>
                  <a:schemeClr val="tx1"/>
                </a:solidFill>
                <a:latin typeface="+mn-lt"/>
                <a:ea typeface="+mn-ea"/>
                <a:cs typeface="+mn-cs"/>
              </a:rPr>
              <a:t>Further Information</a:t>
            </a:r>
            <a:endParaRPr lang="en-AU" sz="4400" dirty="0"/>
          </a:p>
        </p:txBody>
      </p:sp>
    </p:spTree>
    <p:extLst>
      <p:ext uri="{BB962C8B-B14F-4D97-AF65-F5344CB8AC3E}">
        <p14:creationId xmlns:p14="http://schemas.microsoft.com/office/powerpoint/2010/main" val="2585166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710B7C-AED1-A556-3583-675BA4C5C251}"/>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kern="1200" dirty="0">
                <a:solidFill>
                  <a:srgbClr val="FFFFFF"/>
                </a:solidFill>
                <a:latin typeface="+mj-lt"/>
                <a:ea typeface="+mj-ea"/>
                <a:cs typeface="+mj-cs"/>
              </a:rPr>
              <a:t>Data </a:t>
            </a:r>
            <a:r>
              <a:rPr lang="en-US" sz="3600" dirty="0">
                <a:solidFill>
                  <a:srgbClr val="FFFFFF"/>
                </a:solidFill>
                <a:latin typeface="+mj-lt"/>
                <a:ea typeface="+mj-ea"/>
                <a:cs typeface="+mj-cs"/>
              </a:rPr>
              <a:t>Collection</a:t>
            </a:r>
            <a:endParaRPr lang="en-US" sz="3600" kern="1200" dirty="0">
              <a:solidFill>
                <a:srgbClr val="FFFFFF"/>
              </a:solidFill>
              <a:latin typeface="+mj-lt"/>
              <a:ea typeface="+mj-ea"/>
              <a:cs typeface="+mj-cs"/>
            </a:endParaRPr>
          </a:p>
        </p:txBody>
      </p:sp>
      <p:pic>
        <p:nvPicPr>
          <p:cNvPr id="4" name="Picture 3" descr="A screenshot of a computer&#10;&#10;Description automatically generated">
            <a:extLst>
              <a:ext uri="{FF2B5EF4-FFF2-40B4-BE49-F238E27FC236}">
                <a16:creationId xmlns:a16="http://schemas.microsoft.com/office/drawing/2014/main" id="{08720D43-5D83-0643-530A-C58B4A2A0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2599" y="324147"/>
            <a:ext cx="7606949" cy="6257628"/>
          </a:xfrm>
          <a:prstGeom prst="rect">
            <a:avLst/>
          </a:prstGeom>
        </p:spPr>
      </p:pic>
      <p:sp>
        <p:nvSpPr>
          <p:cNvPr id="5" name="TextBox 4">
            <a:extLst>
              <a:ext uri="{FF2B5EF4-FFF2-40B4-BE49-F238E27FC236}">
                <a16:creationId xmlns:a16="http://schemas.microsoft.com/office/drawing/2014/main" id="{DACF53AF-A689-1483-9A0D-1F349F9FE279}"/>
              </a:ext>
            </a:extLst>
          </p:cNvPr>
          <p:cNvSpPr txBox="1"/>
          <p:nvPr/>
        </p:nvSpPr>
        <p:spPr>
          <a:xfrm>
            <a:off x="634319" y="5212080"/>
            <a:ext cx="4011975" cy="646331"/>
          </a:xfrm>
          <a:prstGeom prst="rect">
            <a:avLst/>
          </a:prstGeom>
          <a:noFill/>
        </p:spPr>
        <p:txBody>
          <a:bodyPr wrap="square" rtlCol="0">
            <a:spAutoFit/>
          </a:bodyPr>
          <a:lstStyle/>
          <a:p>
            <a:r>
              <a:rPr lang="en-AU" dirty="0"/>
              <a:t>We will often refer to the data information for future analysis.</a:t>
            </a:r>
          </a:p>
        </p:txBody>
      </p:sp>
    </p:spTree>
    <p:extLst>
      <p:ext uri="{BB962C8B-B14F-4D97-AF65-F5344CB8AC3E}">
        <p14:creationId xmlns:p14="http://schemas.microsoft.com/office/powerpoint/2010/main" val="2296573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F236742B-F9B7-CEAD-DAC6-4C9290146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871" y="295275"/>
            <a:ext cx="7585103" cy="6381749"/>
          </a:xfrm>
          <a:prstGeom prst="rect">
            <a:avLst/>
          </a:prstGeom>
        </p:spPr>
      </p:pic>
    </p:spTree>
    <p:extLst>
      <p:ext uri="{BB962C8B-B14F-4D97-AF65-F5344CB8AC3E}">
        <p14:creationId xmlns:p14="http://schemas.microsoft.com/office/powerpoint/2010/main" val="4195499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30EC-A74D-1B55-4CC9-D67B1047103E}"/>
              </a:ext>
            </a:extLst>
          </p:cNvPr>
          <p:cNvSpPr>
            <a:spLocks noGrp="1"/>
          </p:cNvSpPr>
          <p:nvPr>
            <p:ph type="title"/>
          </p:nvPr>
        </p:nvSpPr>
        <p:spPr>
          <a:xfrm>
            <a:off x="-4572" y="383488"/>
            <a:ext cx="4658868" cy="1719072"/>
          </a:xfrm>
        </p:spPr>
        <p:txBody>
          <a:bodyPr vert="horz" lIns="91440" tIns="45720" rIns="91440" bIns="45720" rtlCol="0" anchor="b">
            <a:normAutofit/>
          </a:bodyPr>
          <a:lstStyle/>
          <a:p>
            <a:r>
              <a:rPr lang="en-US" sz="4000" kern="1200" dirty="0">
                <a:solidFill>
                  <a:schemeClr val="tx1"/>
                </a:solidFill>
                <a:latin typeface="+mj-lt"/>
                <a:ea typeface="+mj-ea"/>
                <a:cs typeface="+mj-cs"/>
              </a:rPr>
              <a:t>Procedure </a:t>
            </a:r>
          </a:p>
        </p:txBody>
      </p:sp>
      <p:sp>
        <p:nvSpPr>
          <p:cNvPr id="3" name="TextBox 2">
            <a:extLst>
              <a:ext uri="{FF2B5EF4-FFF2-40B4-BE49-F238E27FC236}">
                <a16:creationId xmlns:a16="http://schemas.microsoft.com/office/drawing/2014/main" id="{E71B6012-AD92-C558-99AB-961BFE7DBA79}"/>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500"/>
              <a:t>The procedure to start the analysis, I have use technologies such as Python one of the programming languages used to performing analysis. This enables me to use library packages, such as pandas, numpy, matplotlib.pyplot and seaborn to collect the data to perform data analysis on Player Performance. To achieve this, I have merged all of the eight datasets to include all the columns and data entries for each of the players information without any loss. </a:t>
            </a:r>
            <a:endParaRPr lang="en-US" sz="1500" dirty="0"/>
          </a:p>
        </p:txBody>
      </p:sp>
      <p:pic>
        <p:nvPicPr>
          <p:cNvPr id="5" name="Picture 4" descr="A screenshot of a computer program&#10;&#10;Description automatically generated">
            <a:extLst>
              <a:ext uri="{FF2B5EF4-FFF2-40B4-BE49-F238E27FC236}">
                <a16:creationId xmlns:a16="http://schemas.microsoft.com/office/drawing/2014/main" id="{18DBBE24-FBAD-340D-47AE-A316FC81A3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762438"/>
            <a:ext cx="6903720" cy="5333123"/>
          </a:xfrm>
          <a:prstGeom prst="rect">
            <a:avLst/>
          </a:prstGeom>
        </p:spPr>
      </p:pic>
    </p:spTree>
    <p:extLst>
      <p:ext uri="{BB962C8B-B14F-4D97-AF65-F5344CB8AC3E}">
        <p14:creationId xmlns:p14="http://schemas.microsoft.com/office/powerpoint/2010/main" val="3398927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639EE-1842-051C-036A-468FFFD73D20}"/>
              </a:ext>
            </a:extLst>
          </p:cNvPr>
          <p:cNvSpPr>
            <a:spLocks noGrp="1"/>
          </p:cNvSpPr>
          <p:nvPr>
            <p:ph type="title"/>
          </p:nvPr>
        </p:nvSpPr>
        <p:spPr>
          <a:xfrm>
            <a:off x="0" y="502920"/>
            <a:ext cx="4471988" cy="1463040"/>
          </a:xfrm>
        </p:spPr>
        <p:txBody>
          <a:bodyPr vert="horz" lIns="91440" tIns="45720" rIns="91440" bIns="45720" rtlCol="0" anchor="ctr">
            <a:normAutofit/>
          </a:bodyPr>
          <a:lstStyle/>
          <a:p>
            <a:r>
              <a:rPr lang="en-US" sz="4800" kern="1200" dirty="0">
                <a:solidFill>
                  <a:schemeClr val="tx1"/>
                </a:solidFill>
                <a:latin typeface="+mj-lt"/>
                <a:ea typeface="+mj-ea"/>
                <a:cs typeface="+mj-cs"/>
              </a:rPr>
              <a:t>Procedure Part 2</a:t>
            </a:r>
          </a:p>
        </p:txBody>
      </p:sp>
      <p:sp>
        <p:nvSpPr>
          <p:cNvPr id="3" name="TextBox 2">
            <a:extLst>
              <a:ext uri="{FF2B5EF4-FFF2-40B4-BE49-F238E27FC236}">
                <a16:creationId xmlns:a16="http://schemas.microsoft.com/office/drawing/2014/main" id="{27B1E78B-19E8-5D5B-0946-2E061D787058}"/>
              </a:ext>
            </a:extLst>
          </p:cNvPr>
          <p:cNvSpPr txBox="1"/>
          <p:nvPr/>
        </p:nvSpPr>
        <p:spPr>
          <a:xfrm>
            <a:off x="4654295" y="502920"/>
            <a:ext cx="6894576" cy="1463040"/>
          </a:xfrm>
          <a:prstGeom prst="rect">
            <a:avLst/>
          </a:prstGeom>
        </p:spPr>
        <p:txBody>
          <a:bodyPr vert="horz" lIns="91440" tIns="45720" rIns="91440" bIns="45720" rtlCol="0" anchor="ctr">
            <a:normAutofit fontScale="92500"/>
          </a:bodyPr>
          <a:lstStyle/>
          <a:p>
            <a:pPr indent="-228600">
              <a:lnSpc>
                <a:spcPct val="90000"/>
              </a:lnSpc>
              <a:spcAft>
                <a:spcPts val="600"/>
              </a:spcAft>
              <a:buFont typeface="Arial" panose="020B0604020202020204" pitchFamily="34" charset="0"/>
              <a:buChar char="•"/>
            </a:pPr>
            <a:r>
              <a:rPr lang="en-US" sz="1500"/>
              <a:t>In the next step, we need to clean the data for the player performance dataset. Removing row entries that contain empty or missing data entry and remove duplicate rows and columns. We wanted to re-order the Player column to </a:t>
            </a:r>
          </a:p>
          <a:p>
            <a:pPr indent="-228600">
              <a:lnSpc>
                <a:spcPct val="90000"/>
              </a:lnSpc>
              <a:spcAft>
                <a:spcPts val="600"/>
              </a:spcAft>
              <a:buFont typeface="Arial" panose="020B0604020202020204" pitchFamily="34" charset="0"/>
              <a:buChar char="•"/>
            </a:pPr>
            <a:r>
              <a:rPr lang="en-US" sz="1500"/>
              <a:t>easily keep track on the players. After cleaning the data, we check the first 5 entries in our desired final data-frame with 808 rows and 52 columns. To ensure we can provide further exploration, apply feature engineering and visualisations.     </a:t>
            </a:r>
          </a:p>
        </p:txBody>
      </p:sp>
      <p:pic>
        <p:nvPicPr>
          <p:cNvPr id="5" name="Picture 4" descr="A screenshot of a computer&#10;&#10;Description automatically generated">
            <a:extLst>
              <a:ext uri="{FF2B5EF4-FFF2-40B4-BE49-F238E27FC236}">
                <a16:creationId xmlns:a16="http://schemas.microsoft.com/office/drawing/2014/main" id="{6BB7F155-3B6D-925B-7797-039DFEF70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2892223"/>
            <a:ext cx="10917936" cy="2756777"/>
          </a:xfrm>
          <a:prstGeom prst="rect">
            <a:avLst/>
          </a:prstGeom>
        </p:spPr>
      </p:pic>
    </p:spTree>
    <p:extLst>
      <p:ext uri="{BB962C8B-B14F-4D97-AF65-F5344CB8AC3E}">
        <p14:creationId xmlns:p14="http://schemas.microsoft.com/office/powerpoint/2010/main" val="2005243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3924C78A-664F-84BD-1F80-EF2A0A42D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19" y="1328729"/>
            <a:ext cx="9763126" cy="332319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336E3473-5D37-F573-251E-2C9DEA1A7F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5545" y="1170432"/>
            <a:ext cx="2042615" cy="3572256"/>
          </a:xfrm>
          <a:prstGeom prst="rect">
            <a:avLst/>
          </a:prstGeom>
        </p:spPr>
      </p:pic>
    </p:spTree>
    <p:extLst>
      <p:ext uri="{BB962C8B-B14F-4D97-AF65-F5344CB8AC3E}">
        <p14:creationId xmlns:p14="http://schemas.microsoft.com/office/powerpoint/2010/main" val="979356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FA6DA-69F9-370E-BCC9-87BD6D986ED9}"/>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4000" dirty="0">
                <a:solidFill>
                  <a:srgbClr val="FFFFFF"/>
                </a:solidFill>
              </a:rPr>
              <a:t>Data Exploration and Analysis</a:t>
            </a:r>
          </a:p>
        </p:txBody>
      </p:sp>
      <p:sp>
        <p:nvSpPr>
          <p:cNvPr id="3" name="TextBox 2">
            <a:extLst>
              <a:ext uri="{FF2B5EF4-FFF2-40B4-BE49-F238E27FC236}">
                <a16:creationId xmlns:a16="http://schemas.microsoft.com/office/drawing/2014/main" id="{B15E18B0-E1B9-BFE0-2F66-B86FDB4B922C}"/>
              </a:ext>
            </a:extLst>
          </p:cNvPr>
          <p:cNvSpPr txBox="1"/>
          <p:nvPr/>
        </p:nvSpPr>
        <p:spPr>
          <a:xfrm>
            <a:off x="457202" y="3429000"/>
            <a:ext cx="4412417" cy="1031537"/>
          </a:xfrm>
          <a:prstGeom prst="rect">
            <a:avLst/>
          </a:prstGeom>
        </p:spPr>
        <p:txBody>
          <a:bodyPr vert="horz" lIns="91440" tIns="45720" rIns="91440" bIns="45720" rtlCol="0">
            <a:normAutofit/>
          </a:bodyPr>
          <a:lstStyle/>
          <a:p>
            <a:pPr algn="r">
              <a:lnSpc>
                <a:spcPct val="90000"/>
              </a:lnSpc>
              <a:spcBef>
                <a:spcPts val="1000"/>
              </a:spcBef>
            </a:pPr>
            <a:r>
              <a:rPr lang="en-US" sz="3200">
                <a:solidFill>
                  <a:srgbClr val="FFFFFF"/>
                </a:solidFill>
              </a:rPr>
              <a:t>Summary Statistics </a:t>
            </a:r>
          </a:p>
        </p:txBody>
      </p:sp>
      <p:pic>
        <p:nvPicPr>
          <p:cNvPr id="13" name="Picture 12" descr="A number of numbers on a white background&#10;&#10;Description automatically generated">
            <a:extLst>
              <a:ext uri="{FF2B5EF4-FFF2-40B4-BE49-F238E27FC236}">
                <a16:creationId xmlns:a16="http://schemas.microsoft.com/office/drawing/2014/main" id="{1369397C-A5E3-B1F4-AC60-1C5EC0170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7876" y="296675"/>
            <a:ext cx="5285661" cy="1490355"/>
          </a:xfrm>
          <a:prstGeom prst="rect">
            <a:avLst/>
          </a:prstGeom>
        </p:spPr>
      </p:pic>
      <p:pic>
        <p:nvPicPr>
          <p:cNvPr id="17" name="Picture 16" descr="A number of numbers on a white background&#10;&#10;Description automatically generated">
            <a:extLst>
              <a:ext uri="{FF2B5EF4-FFF2-40B4-BE49-F238E27FC236}">
                <a16:creationId xmlns:a16="http://schemas.microsoft.com/office/drawing/2014/main" id="{7A9E4751-79A9-BDA7-1212-57CEA06DAA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7875" y="1882882"/>
            <a:ext cx="5285655" cy="1342231"/>
          </a:xfrm>
          <a:prstGeom prst="rect">
            <a:avLst/>
          </a:prstGeom>
        </p:spPr>
      </p:pic>
      <p:pic>
        <p:nvPicPr>
          <p:cNvPr id="7" name="Picture 6" descr="A screenshot of a computer code&#10;&#10;Description automatically generated">
            <a:extLst>
              <a:ext uri="{FF2B5EF4-FFF2-40B4-BE49-F238E27FC236}">
                <a16:creationId xmlns:a16="http://schemas.microsoft.com/office/drawing/2014/main" id="{B06A4C3A-7DDD-5274-A17E-884120AC29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7875" y="3320965"/>
            <a:ext cx="5285654" cy="1559954"/>
          </a:xfrm>
          <a:prstGeom prst="rect">
            <a:avLst/>
          </a:prstGeom>
        </p:spPr>
      </p:pic>
      <p:pic>
        <p:nvPicPr>
          <p:cNvPr id="15" name="Picture 14" descr="A number of numbers on a white background&#10;&#10;Description automatically generated">
            <a:extLst>
              <a:ext uri="{FF2B5EF4-FFF2-40B4-BE49-F238E27FC236}">
                <a16:creationId xmlns:a16="http://schemas.microsoft.com/office/drawing/2014/main" id="{0F7A6E11-A47F-446A-A2AC-3EE6AD34F2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7875" y="4976771"/>
            <a:ext cx="5285668" cy="1732948"/>
          </a:xfrm>
          <a:prstGeom prst="rect">
            <a:avLst/>
          </a:prstGeom>
        </p:spPr>
      </p:pic>
    </p:spTree>
    <p:extLst>
      <p:ext uri="{BB962C8B-B14F-4D97-AF65-F5344CB8AC3E}">
        <p14:creationId xmlns:p14="http://schemas.microsoft.com/office/powerpoint/2010/main" val="2826409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 screen&#10;&#10;Description automatically generated">
            <a:extLst>
              <a:ext uri="{FF2B5EF4-FFF2-40B4-BE49-F238E27FC236}">
                <a16:creationId xmlns:a16="http://schemas.microsoft.com/office/drawing/2014/main" id="{F18CD455-3778-E757-EABA-1021DFDF5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42" y="713542"/>
            <a:ext cx="5420481" cy="1543265"/>
          </a:xfrm>
          <a:prstGeom prst="rect">
            <a:avLst/>
          </a:prstGeom>
        </p:spPr>
      </p:pic>
      <p:pic>
        <p:nvPicPr>
          <p:cNvPr id="6" name="Picture 5" descr="A screenshot of a computer code&#10;&#10;Description automatically generated">
            <a:extLst>
              <a:ext uri="{FF2B5EF4-FFF2-40B4-BE49-F238E27FC236}">
                <a16:creationId xmlns:a16="http://schemas.microsoft.com/office/drawing/2014/main" id="{7F8BF96F-8678-67A1-1594-980341F99F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612173"/>
            <a:ext cx="5420481" cy="1467055"/>
          </a:xfrm>
          <a:prstGeom prst="rect">
            <a:avLst/>
          </a:prstGeom>
        </p:spPr>
      </p:pic>
      <p:pic>
        <p:nvPicPr>
          <p:cNvPr id="8" name="Picture 7" descr="A screenshot of a computer code&#10;&#10;Description automatically generated">
            <a:extLst>
              <a:ext uri="{FF2B5EF4-FFF2-40B4-BE49-F238E27FC236}">
                <a16:creationId xmlns:a16="http://schemas.microsoft.com/office/drawing/2014/main" id="{EAED9A2E-F557-93EB-7A38-65EF20EC6C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1747" y="2256807"/>
            <a:ext cx="5391902" cy="2166807"/>
          </a:xfrm>
          <a:prstGeom prst="rect">
            <a:avLst/>
          </a:prstGeom>
        </p:spPr>
      </p:pic>
      <p:pic>
        <p:nvPicPr>
          <p:cNvPr id="10" name="Picture 9" descr="A number of numbers and a few digits&#10;&#10;Description automatically generated with medium confidence">
            <a:extLst>
              <a:ext uri="{FF2B5EF4-FFF2-40B4-BE49-F238E27FC236}">
                <a16:creationId xmlns:a16="http://schemas.microsoft.com/office/drawing/2014/main" id="{8F5BD6AB-0C26-2F98-BD53-29CA800498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7821" y="2434386"/>
            <a:ext cx="5391902" cy="1543265"/>
          </a:xfrm>
          <a:prstGeom prst="rect">
            <a:avLst/>
          </a:prstGeom>
        </p:spPr>
      </p:pic>
      <p:pic>
        <p:nvPicPr>
          <p:cNvPr id="12" name="Picture 11" descr="A screenshot of a computer screen">
            <a:extLst>
              <a:ext uri="{FF2B5EF4-FFF2-40B4-BE49-F238E27FC236}">
                <a16:creationId xmlns:a16="http://schemas.microsoft.com/office/drawing/2014/main" id="{A22759F7-9093-4A78-CCE0-A8870269E1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9242" y="4049755"/>
            <a:ext cx="5420481" cy="2094703"/>
          </a:xfrm>
          <a:prstGeom prst="rect">
            <a:avLst/>
          </a:prstGeom>
        </p:spPr>
      </p:pic>
    </p:spTree>
    <p:extLst>
      <p:ext uri="{BB962C8B-B14F-4D97-AF65-F5344CB8AC3E}">
        <p14:creationId xmlns:p14="http://schemas.microsoft.com/office/powerpoint/2010/main" val="51088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2800</TotalTime>
  <Words>684</Words>
  <Application>Microsoft Office PowerPoint</Application>
  <PresentationFormat>Widescreen</PresentationFormat>
  <Paragraphs>35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system-ui</vt:lpstr>
      <vt:lpstr>Arial</vt:lpstr>
      <vt:lpstr>Bookman Old Style</vt:lpstr>
      <vt:lpstr>Calibri</vt:lpstr>
      <vt:lpstr>Rockwell</vt:lpstr>
      <vt:lpstr>Damask</vt:lpstr>
      <vt:lpstr>AFL 2023 Player Performance </vt:lpstr>
      <vt:lpstr>PowerPoint Presentation</vt:lpstr>
      <vt:lpstr>PowerPoint Presentation</vt:lpstr>
      <vt:lpstr>PowerPoint Presentation</vt:lpstr>
      <vt:lpstr>Procedure </vt:lpstr>
      <vt:lpstr>Procedure Part 2</vt:lpstr>
      <vt:lpstr>PowerPoint Presentation</vt:lpstr>
      <vt:lpstr>Data Exploration and Analysis</vt:lpstr>
      <vt:lpstr>PowerPoint Presentation</vt:lpstr>
      <vt:lpstr>Correlation Matrix</vt:lpstr>
      <vt:lpstr>Histogram of the individual features </vt:lpstr>
      <vt:lpstr>PowerPoint Presentation</vt:lpstr>
      <vt:lpstr>PowerPoint Presentation</vt:lpstr>
      <vt:lpstr>Top 100 Player Contributions </vt:lpstr>
      <vt:lpstr>Bottom 100 Player Contributions </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Le</dc:creator>
  <cp:lastModifiedBy>Michael Le</cp:lastModifiedBy>
  <cp:revision>74</cp:revision>
  <dcterms:created xsi:type="dcterms:W3CDTF">2024-06-10T04:14:38Z</dcterms:created>
  <dcterms:modified xsi:type="dcterms:W3CDTF">2024-07-24T19:07:37Z</dcterms:modified>
</cp:coreProperties>
</file>