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3" r:id="rId5"/>
    <p:sldId id="322" r:id="rId6"/>
    <p:sldId id="323" r:id="rId7"/>
    <p:sldId id="324" r:id="rId8"/>
    <p:sldId id="325" r:id="rId9"/>
    <p:sldId id="326" r:id="rId10"/>
    <p:sldId id="327" r:id="rId11"/>
    <p:sldId id="306" r:id="rId12"/>
    <p:sldId id="315" r:id="rId13"/>
    <p:sldId id="304" r:id="rId14"/>
    <p:sldId id="313" r:id="rId15"/>
    <p:sldId id="309" r:id="rId16"/>
    <p:sldId id="329" r:id="rId17"/>
    <p:sldId id="319" r:id="rId18"/>
    <p:sldId id="277"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94" d="100"/>
          <a:sy n="94" d="100"/>
        </p:scale>
        <p:origin x="66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88/notebooks/Predict_AFL_Match_Winners.ipynb" TargetMode="External"/><Relationship Id="rId1" Type="http://schemas.openxmlformats.org/officeDocument/2006/relationships/hyperlink" Target="http://www.aussportsbetting.com/data/" TargetMode="External"/><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hyperlink" Target="http://www.aussportsbetting.com/data/" TargetMode="External"/><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hyperlink" Target="http://localhost:8888/notebooks/Predict_AFL_Match_Winners.ipynb"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24EFB-C3A9-48B2-8E4F-C26EE7C2F2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B8B710-4098-411E-8A70-EA4A20678374}">
      <dgm:prSet/>
      <dgm:spPr/>
      <dgm:t>
        <a:bodyPr/>
        <a:lstStyle/>
        <a:p>
          <a:pPr>
            <a:lnSpc>
              <a:spcPct val="100000"/>
            </a:lnSpc>
          </a:pPr>
          <a:r>
            <a:rPr lang="en-US" b="1" i="0" dirty="0"/>
            <a:t>Data Source: </a:t>
          </a:r>
          <a:r>
            <a:rPr lang="en-US" b="1" i="0" u="sng" dirty="0">
              <a:hlinkClick xmlns:r="http://schemas.openxmlformats.org/officeDocument/2006/relationships" r:id="rId1"/>
            </a:rPr>
            <a:t>http://www.aussportsbetting.com/data/</a:t>
          </a:r>
          <a:r>
            <a:rPr lang="en-US" b="1" i="0" dirty="0">
              <a:hlinkClick xmlns:r="http://schemas.openxmlformats.org/officeDocument/2006/relationships" r:id="rId2"/>
            </a:rPr>
            <a:t>¶</a:t>
          </a:r>
          <a:endParaRPr lang="en-US" dirty="0"/>
        </a:p>
      </dgm:t>
    </dgm:pt>
    <dgm:pt modelId="{899B6D41-903A-4F16-8D5D-66D9019D23C3}" type="parTrans" cxnId="{8488E6E0-C900-4BD0-B7C9-0FD14ABF1401}">
      <dgm:prSet/>
      <dgm:spPr/>
      <dgm:t>
        <a:bodyPr/>
        <a:lstStyle/>
        <a:p>
          <a:endParaRPr lang="en-US"/>
        </a:p>
      </dgm:t>
    </dgm:pt>
    <dgm:pt modelId="{00DED8E0-5519-4FCB-BDFC-A39356BC527D}" type="sibTrans" cxnId="{8488E6E0-C900-4BD0-B7C9-0FD14ABF1401}">
      <dgm:prSet/>
      <dgm:spPr/>
      <dgm:t>
        <a:bodyPr/>
        <a:lstStyle/>
        <a:p>
          <a:endParaRPr lang="en-US"/>
        </a:p>
      </dgm:t>
    </dgm:pt>
    <dgm:pt modelId="{BE1AD9B4-DFF8-48B0-B76A-6FB3C5A13A79}">
      <dgm:prSet/>
      <dgm:spPr/>
      <dgm:t>
        <a:bodyPr/>
        <a:lstStyle/>
        <a:p>
          <a:pPr>
            <a:lnSpc>
              <a:spcPct val="100000"/>
            </a:lnSpc>
          </a:pPr>
          <a:r>
            <a:rPr lang="en-US" b="0" i="0"/>
            <a:t>Only showcases match data from Round 12 2009 afterwards. </a:t>
          </a:r>
          <a:endParaRPr lang="en-US"/>
        </a:p>
      </dgm:t>
    </dgm:pt>
    <dgm:pt modelId="{FF9C356A-7133-4DE0-8B61-7E93A6D7451C}" type="parTrans" cxnId="{99656F35-2DE2-41F3-A57B-4E84DD12B9F9}">
      <dgm:prSet/>
      <dgm:spPr/>
      <dgm:t>
        <a:bodyPr/>
        <a:lstStyle/>
        <a:p>
          <a:endParaRPr lang="en-US"/>
        </a:p>
      </dgm:t>
    </dgm:pt>
    <dgm:pt modelId="{9325F450-15FC-43AA-8732-60B269819BA5}" type="sibTrans" cxnId="{99656F35-2DE2-41F3-A57B-4E84DD12B9F9}">
      <dgm:prSet/>
      <dgm:spPr/>
      <dgm:t>
        <a:bodyPr/>
        <a:lstStyle/>
        <a:p>
          <a:endParaRPr lang="en-US"/>
        </a:p>
      </dgm:t>
    </dgm:pt>
    <dgm:pt modelId="{E6B642EB-A188-4EE0-B914-A4EC3AB111FE}">
      <dgm:prSet/>
      <dgm:spPr/>
      <dgm:t>
        <a:bodyPr/>
        <a:lstStyle/>
        <a:p>
          <a:pPr>
            <a:lnSpc>
              <a:spcPct val="100000"/>
            </a:lnSpc>
          </a:pPr>
          <a:r>
            <a:rPr lang="en-US" b="0" i="0"/>
            <a:t>Note that I have transformed the dataset myself, unfortunately I can not release the transformed dataset. </a:t>
          </a:r>
          <a:endParaRPr lang="en-US"/>
        </a:p>
      </dgm:t>
    </dgm:pt>
    <dgm:pt modelId="{CFD757A6-1973-4D7F-B46B-CBBACE99729A}" type="parTrans" cxnId="{556AF118-9787-4632-B9E6-3282D8C4EB77}">
      <dgm:prSet/>
      <dgm:spPr/>
      <dgm:t>
        <a:bodyPr/>
        <a:lstStyle/>
        <a:p>
          <a:endParaRPr lang="en-US"/>
        </a:p>
      </dgm:t>
    </dgm:pt>
    <dgm:pt modelId="{10981636-15A7-4ACE-99D3-0AF8BC39E187}" type="sibTrans" cxnId="{556AF118-9787-4632-B9E6-3282D8C4EB77}">
      <dgm:prSet/>
      <dgm:spPr/>
      <dgm:t>
        <a:bodyPr/>
        <a:lstStyle/>
        <a:p>
          <a:endParaRPr lang="en-US"/>
        </a:p>
      </dgm:t>
    </dgm:pt>
    <dgm:pt modelId="{37946547-D7B6-4FF3-B689-4AE8843F62B8}" type="pres">
      <dgm:prSet presAssocID="{CF524EFB-C3A9-48B2-8E4F-C26EE7C2F2DD}" presName="root" presStyleCnt="0">
        <dgm:presLayoutVars>
          <dgm:dir/>
          <dgm:resizeHandles val="exact"/>
        </dgm:presLayoutVars>
      </dgm:prSet>
      <dgm:spPr/>
    </dgm:pt>
    <dgm:pt modelId="{F457B9DA-56B8-4AEC-8326-EA59C721D350}" type="pres">
      <dgm:prSet presAssocID="{5FB8B710-4098-411E-8A70-EA4A20678374}" presName="compNode" presStyleCnt="0"/>
      <dgm:spPr/>
    </dgm:pt>
    <dgm:pt modelId="{CAA502F6-5DC7-40A4-91BC-DB3472EAD697}" type="pres">
      <dgm:prSet presAssocID="{5FB8B710-4098-411E-8A70-EA4A20678374}" presName="bgRect" presStyleLbl="bgShp" presStyleIdx="0" presStyleCnt="3" custScaleX="100000" custScaleY="92786" custLinFactNeighborX="3144" custLinFactNeighborY="-1010"/>
      <dgm:spPr/>
    </dgm:pt>
    <dgm:pt modelId="{928C7566-EF96-4F5F-987E-91A21CC1D9A3}" type="pres">
      <dgm:prSet presAssocID="{5FB8B710-4098-411E-8A70-EA4A20678374}"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80EEC4-DC25-4576-AEB5-82243AD11D60}" type="pres">
      <dgm:prSet presAssocID="{5FB8B710-4098-411E-8A70-EA4A20678374}" presName="spaceRect" presStyleCnt="0"/>
      <dgm:spPr/>
    </dgm:pt>
    <dgm:pt modelId="{931015C9-C189-415D-90BD-88AA4C9D06B9}" type="pres">
      <dgm:prSet presAssocID="{5FB8B710-4098-411E-8A70-EA4A20678374}" presName="parTx" presStyleLbl="revTx" presStyleIdx="0" presStyleCnt="3" custScaleX="102443" custScaleY="102028">
        <dgm:presLayoutVars>
          <dgm:chMax val="0"/>
          <dgm:chPref val="0"/>
        </dgm:presLayoutVars>
      </dgm:prSet>
      <dgm:spPr/>
    </dgm:pt>
    <dgm:pt modelId="{DE18C39A-9471-4DCF-95E7-0A5B903E1BE6}" type="pres">
      <dgm:prSet presAssocID="{00DED8E0-5519-4FCB-BDFC-A39356BC527D}" presName="sibTrans" presStyleCnt="0"/>
      <dgm:spPr/>
    </dgm:pt>
    <dgm:pt modelId="{DF8CAFB0-98CE-4CFB-B268-F316C7F39FAA}" type="pres">
      <dgm:prSet presAssocID="{BE1AD9B4-DFF8-48B0-B76A-6FB3C5A13A79}" presName="compNode" presStyleCnt="0"/>
      <dgm:spPr/>
    </dgm:pt>
    <dgm:pt modelId="{232E5F66-63B9-4592-AD62-CCE7D622C50D}" type="pres">
      <dgm:prSet presAssocID="{BE1AD9B4-DFF8-48B0-B76A-6FB3C5A13A79}" presName="bgRect" presStyleLbl="bgShp" presStyleIdx="1" presStyleCnt="3"/>
      <dgm:spPr/>
    </dgm:pt>
    <dgm:pt modelId="{51A00391-BD32-49BF-8629-9D22C477A640}" type="pres">
      <dgm:prSet presAssocID="{BE1AD9B4-DFF8-48B0-B76A-6FB3C5A13A79}"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J"/>
        </a:ext>
      </dgm:extLst>
    </dgm:pt>
    <dgm:pt modelId="{25BBF315-EA72-42F8-AFD5-74B29B8D0EAB}" type="pres">
      <dgm:prSet presAssocID="{BE1AD9B4-DFF8-48B0-B76A-6FB3C5A13A79}" presName="spaceRect" presStyleCnt="0"/>
      <dgm:spPr/>
    </dgm:pt>
    <dgm:pt modelId="{6ABF46EE-18E4-4382-8421-8B582C33ED33}" type="pres">
      <dgm:prSet presAssocID="{BE1AD9B4-DFF8-48B0-B76A-6FB3C5A13A79}" presName="parTx" presStyleLbl="revTx" presStyleIdx="1" presStyleCnt="3">
        <dgm:presLayoutVars>
          <dgm:chMax val="0"/>
          <dgm:chPref val="0"/>
        </dgm:presLayoutVars>
      </dgm:prSet>
      <dgm:spPr/>
    </dgm:pt>
    <dgm:pt modelId="{77D6A4C1-A377-4A24-A0AB-4A2C02FE4AE4}" type="pres">
      <dgm:prSet presAssocID="{9325F450-15FC-43AA-8732-60B269819BA5}" presName="sibTrans" presStyleCnt="0"/>
      <dgm:spPr/>
    </dgm:pt>
    <dgm:pt modelId="{9FF7BD8F-82FB-4580-A84C-25945B303AAB}" type="pres">
      <dgm:prSet presAssocID="{E6B642EB-A188-4EE0-B914-A4EC3AB111FE}" presName="compNode" presStyleCnt="0"/>
      <dgm:spPr/>
    </dgm:pt>
    <dgm:pt modelId="{E35ED843-4955-420C-80C5-83764CC9CA92}" type="pres">
      <dgm:prSet presAssocID="{E6B642EB-A188-4EE0-B914-A4EC3AB111FE}" presName="bgRect" presStyleLbl="bgShp" presStyleIdx="2" presStyleCnt="3"/>
      <dgm:spPr/>
    </dgm:pt>
    <dgm:pt modelId="{92644AFC-38FF-4A18-A9ED-130ACA662743}" type="pres">
      <dgm:prSet presAssocID="{E6B642EB-A188-4EE0-B914-A4EC3AB111FE}"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tistics"/>
        </a:ext>
      </dgm:extLst>
    </dgm:pt>
    <dgm:pt modelId="{5159D3FF-8C3D-4992-9D0A-4F4A05BBF039}" type="pres">
      <dgm:prSet presAssocID="{E6B642EB-A188-4EE0-B914-A4EC3AB111FE}" presName="spaceRect" presStyleCnt="0"/>
      <dgm:spPr/>
    </dgm:pt>
    <dgm:pt modelId="{0C3C9E7C-30E6-4F3F-93C0-4AF35108DB52}" type="pres">
      <dgm:prSet presAssocID="{E6B642EB-A188-4EE0-B914-A4EC3AB111FE}" presName="parTx" presStyleLbl="revTx" presStyleIdx="2" presStyleCnt="3">
        <dgm:presLayoutVars>
          <dgm:chMax val="0"/>
          <dgm:chPref val="0"/>
        </dgm:presLayoutVars>
      </dgm:prSet>
      <dgm:spPr/>
    </dgm:pt>
  </dgm:ptLst>
  <dgm:cxnLst>
    <dgm:cxn modelId="{87DA1A00-3061-4014-B98D-2F4A48D6082F}" type="presOf" srcId="{E6B642EB-A188-4EE0-B914-A4EC3AB111FE}" destId="{0C3C9E7C-30E6-4F3F-93C0-4AF35108DB52}" srcOrd="0" destOrd="0" presId="urn:microsoft.com/office/officeart/2018/2/layout/IconVerticalSolidList"/>
    <dgm:cxn modelId="{556AF118-9787-4632-B9E6-3282D8C4EB77}" srcId="{CF524EFB-C3A9-48B2-8E4F-C26EE7C2F2DD}" destId="{E6B642EB-A188-4EE0-B914-A4EC3AB111FE}" srcOrd="2" destOrd="0" parTransId="{CFD757A6-1973-4D7F-B46B-CBBACE99729A}" sibTransId="{10981636-15A7-4ACE-99D3-0AF8BC39E187}"/>
    <dgm:cxn modelId="{878E8023-D421-4A4D-91B9-8A6F9A0C1894}" type="presOf" srcId="{5FB8B710-4098-411E-8A70-EA4A20678374}" destId="{931015C9-C189-415D-90BD-88AA4C9D06B9}" srcOrd="0" destOrd="0" presId="urn:microsoft.com/office/officeart/2018/2/layout/IconVerticalSolidList"/>
    <dgm:cxn modelId="{99656F35-2DE2-41F3-A57B-4E84DD12B9F9}" srcId="{CF524EFB-C3A9-48B2-8E4F-C26EE7C2F2DD}" destId="{BE1AD9B4-DFF8-48B0-B76A-6FB3C5A13A79}" srcOrd="1" destOrd="0" parTransId="{FF9C356A-7133-4DE0-8B61-7E93A6D7451C}" sibTransId="{9325F450-15FC-43AA-8732-60B269819BA5}"/>
    <dgm:cxn modelId="{B1B16C5B-28FC-4EC5-B0A4-4F45E062640F}" type="presOf" srcId="{CF524EFB-C3A9-48B2-8E4F-C26EE7C2F2DD}" destId="{37946547-D7B6-4FF3-B689-4AE8843F62B8}" srcOrd="0" destOrd="0" presId="urn:microsoft.com/office/officeart/2018/2/layout/IconVerticalSolidList"/>
    <dgm:cxn modelId="{AB2AB75B-BD6A-4334-868D-0E0B10559BBF}" type="presOf" srcId="{BE1AD9B4-DFF8-48B0-B76A-6FB3C5A13A79}" destId="{6ABF46EE-18E4-4382-8421-8B582C33ED33}" srcOrd="0" destOrd="0" presId="urn:microsoft.com/office/officeart/2018/2/layout/IconVerticalSolidList"/>
    <dgm:cxn modelId="{8488E6E0-C900-4BD0-B7C9-0FD14ABF1401}" srcId="{CF524EFB-C3A9-48B2-8E4F-C26EE7C2F2DD}" destId="{5FB8B710-4098-411E-8A70-EA4A20678374}" srcOrd="0" destOrd="0" parTransId="{899B6D41-903A-4F16-8D5D-66D9019D23C3}" sibTransId="{00DED8E0-5519-4FCB-BDFC-A39356BC527D}"/>
    <dgm:cxn modelId="{0DBA678C-87BA-4B60-8190-B671C1D32B3E}" type="presParOf" srcId="{37946547-D7B6-4FF3-B689-4AE8843F62B8}" destId="{F457B9DA-56B8-4AEC-8326-EA59C721D350}" srcOrd="0" destOrd="0" presId="urn:microsoft.com/office/officeart/2018/2/layout/IconVerticalSolidList"/>
    <dgm:cxn modelId="{15458706-588A-46A3-8A4F-5454C412F5AC}" type="presParOf" srcId="{F457B9DA-56B8-4AEC-8326-EA59C721D350}" destId="{CAA502F6-5DC7-40A4-91BC-DB3472EAD697}" srcOrd="0" destOrd="0" presId="urn:microsoft.com/office/officeart/2018/2/layout/IconVerticalSolidList"/>
    <dgm:cxn modelId="{86E47411-D80D-405D-A92B-46814E171781}" type="presParOf" srcId="{F457B9DA-56B8-4AEC-8326-EA59C721D350}" destId="{928C7566-EF96-4F5F-987E-91A21CC1D9A3}" srcOrd="1" destOrd="0" presId="urn:microsoft.com/office/officeart/2018/2/layout/IconVerticalSolidList"/>
    <dgm:cxn modelId="{810840B9-C5AE-443C-BACC-873248B42195}" type="presParOf" srcId="{F457B9DA-56B8-4AEC-8326-EA59C721D350}" destId="{9F80EEC4-DC25-4576-AEB5-82243AD11D60}" srcOrd="2" destOrd="0" presId="urn:microsoft.com/office/officeart/2018/2/layout/IconVerticalSolidList"/>
    <dgm:cxn modelId="{ED1C670F-8A59-487F-A670-8C0599CA5CFD}" type="presParOf" srcId="{F457B9DA-56B8-4AEC-8326-EA59C721D350}" destId="{931015C9-C189-415D-90BD-88AA4C9D06B9}" srcOrd="3" destOrd="0" presId="urn:microsoft.com/office/officeart/2018/2/layout/IconVerticalSolidList"/>
    <dgm:cxn modelId="{BB697849-DFB2-42AF-83AE-F65567DD44C9}" type="presParOf" srcId="{37946547-D7B6-4FF3-B689-4AE8843F62B8}" destId="{DE18C39A-9471-4DCF-95E7-0A5B903E1BE6}" srcOrd="1" destOrd="0" presId="urn:microsoft.com/office/officeart/2018/2/layout/IconVerticalSolidList"/>
    <dgm:cxn modelId="{D679BD7C-9ACA-4A76-AC38-33D1964B8DD2}" type="presParOf" srcId="{37946547-D7B6-4FF3-B689-4AE8843F62B8}" destId="{DF8CAFB0-98CE-4CFB-B268-F316C7F39FAA}" srcOrd="2" destOrd="0" presId="urn:microsoft.com/office/officeart/2018/2/layout/IconVerticalSolidList"/>
    <dgm:cxn modelId="{92E9B2A8-9FED-43D1-AC4C-7DF4C92AB86A}" type="presParOf" srcId="{DF8CAFB0-98CE-4CFB-B268-F316C7F39FAA}" destId="{232E5F66-63B9-4592-AD62-CCE7D622C50D}" srcOrd="0" destOrd="0" presId="urn:microsoft.com/office/officeart/2018/2/layout/IconVerticalSolidList"/>
    <dgm:cxn modelId="{E1BB8150-19C1-47C1-9D05-195E558C7DC6}" type="presParOf" srcId="{DF8CAFB0-98CE-4CFB-B268-F316C7F39FAA}" destId="{51A00391-BD32-49BF-8629-9D22C477A640}" srcOrd="1" destOrd="0" presId="urn:microsoft.com/office/officeart/2018/2/layout/IconVerticalSolidList"/>
    <dgm:cxn modelId="{EA34C333-3210-4A59-BA00-400297682320}" type="presParOf" srcId="{DF8CAFB0-98CE-4CFB-B268-F316C7F39FAA}" destId="{25BBF315-EA72-42F8-AFD5-74B29B8D0EAB}" srcOrd="2" destOrd="0" presId="urn:microsoft.com/office/officeart/2018/2/layout/IconVerticalSolidList"/>
    <dgm:cxn modelId="{BB6A419B-B08B-44D7-8BB6-2C17B9DF5EE1}" type="presParOf" srcId="{DF8CAFB0-98CE-4CFB-B268-F316C7F39FAA}" destId="{6ABF46EE-18E4-4382-8421-8B582C33ED33}" srcOrd="3" destOrd="0" presId="urn:microsoft.com/office/officeart/2018/2/layout/IconVerticalSolidList"/>
    <dgm:cxn modelId="{93BDAB78-795E-4E6A-AD56-4B9C894D197A}" type="presParOf" srcId="{37946547-D7B6-4FF3-B689-4AE8843F62B8}" destId="{77D6A4C1-A377-4A24-A0AB-4A2C02FE4AE4}" srcOrd="3" destOrd="0" presId="urn:microsoft.com/office/officeart/2018/2/layout/IconVerticalSolidList"/>
    <dgm:cxn modelId="{AEBCADFF-4A12-4236-B111-4836331AFD62}" type="presParOf" srcId="{37946547-D7B6-4FF3-B689-4AE8843F62B8}" destId="{9FF7BD8F-82FB-4580-A84C-25945B303AAB}" srcOrd="4" destOrd="0" presId="urn:microsoft.com/office/officeart/2018/2/layout/IconVerticalSolidList"/>
    <dgm:cxn modelId="{D216FF86-A979-4E0E-8DD3-3A39669B77EF}" type="presParOf" srcId="{9FF7BD8F-82FB-4580-A84C-25945B303AAB}" destId="{E35ED843-4955-420C-80C5-83764CC9CA92}" srcOrd="0" destOrd="0" presId="urn:microsoft.com/office/officeart/2018/2/layout/IconVerticalSolidList"/>
    <dgm:cxn modelId="{065D0B0E-CC0A-49F4-AE39-8AA394E55AD7}" type="presParOf" srcId="{9FF7BD8F-82FB-4580-A84C-25945B303AAB}" destId="{92644AFC-38FF-4A18-A9ED-130ACA662743}" srcOrd="1" destOrd="0" presId="urn:microsoft.com/office/officeart/2018/2/layout/IconVerticalSolidList"/>
    <dgm:cxn modelId="{F4DB3FC3-B5DB-442F-8EB6-8060DA63ED42}" type="presParOf" srcId="{9FF7BD8F-82FB-4580-A84C-25945B303AAB}" destId="{5159D3FF-8C3D-4992-9D0A-4F4A05BBF039}" srcOrd="2" destOrd="0" presId="urn:microsoft.com/office/officeart/2018/2/layout/IconVerticalSolidList"/>
    <dgm:cxn modelId="{87F64B06-1073-414C-90F6-2A18364755BE}" type="presParOf" srcId="{9FF7BD8F-82FB-4580-A84C-25945B303AAB}" destId="{0C3C9E7C-30E6-4F3F-93C0-4AF35108DB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040EFF-D7D7-4BF1-83AC-5B72CD3BE603}"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B573F-B1C9-4A7F-88CB-2697A90F2064}">
      <dgm:prSet/>
      <dgm:spPr/>
      <dgm:t>
        <a:bodyPr/>
        <a:lstStyle/>
        <a:p>
          <a:pPr>
            <a:lnSpc>
              <a:spcPct val="100000"/>
            </a:lnSpc>
          </a:pPr>
          <a:r>
            <a:rPr lang="en-AU"/>
            <a:t>We wanted to clean and transform our data because it ensures the</a:t>
          </a:r>
          <a:endParaRPr lang="en-US"/>
        </a:p>
      </dgm:t>
    </dgm:pt>
    <dgm:pt modelId="{0BDC27E1-E1E2-46F2-8EBD-40DBCBF322D6}" type="parTrans" cxnId="{A8C8FECA-D850-4C14-BAE7-5C1ABA8AE1EA}">
      <dgm:prSet/>
      <dgm:spPr/>
      <dgm:t>
        <a:bodyPr/>
        <a:lstStyle/>
        <a:p>
          <a:endParaRPr lang="en-US"/>
        </a:p>
      </dgm:t>
    </dgm:pt>
    <dgm:pt modelId="{EF215AE9-0827-4750-9800-E5FA48943EA3}" type="sibTrans" cxnId="{A8C8FECA-D850-4C14-BAE7-5C1ABA8AE1EA}">
      <dgm:prSet/>
      <dgm:spPr/>
      <dgm:t>
        <a:bodyPr/>
        <a:lstStyle/>
        <a:p>
          <a:endParaRPr lang="en-US"/>
        </a:p>
      </dgm:t>
    </dgm:pt>
    <dgm:pt modelId="{8C348A4E-B6AF-40C0-A947-D048EB90D9E2}">
      <dgm:prSet/>
      <dgm:spPr/>
      <dgm:t>
        <a:bodyPr/>
        <a:lstStyle/>
        <a:p>
          <a:pPr>
            <a:lnSpc>
              <a:spcPct val="100000"/>
            </a:lnSpc>
          </a:pPr>
          <a:r>
            <a:rPr lang="en-AU"/>
            <a:t>accuracy and consistency of our match dataset, allowing for reliable analysis and informed</a:t>
          </a:r>
          <a:endParaRPr lang="en-US"/>
        </a:p>
      </dgm:t>
    </dgm:pt>
    <dgm:pt modelId="{0D6B96B7-63AD-483C-9E76-92998BD1ADA1}" type="parTrans" cxnId="{F3BF35EE-24B6-4E12-993F-E785F06DCCE8}">
      <dgm:prSet/>
      <dgm:spPr/>
      <dgm:t>
        <a:bodyPr/>
        <a:lstStyle/>
        <a:p>
          <a:endParaRPr lang="en-US"/>
        </a:p>
      </dgm:t>
    </dgm:pt>
    <dgm:pt modelId="{49490DE2-F69E-4AD9-9585-DAEAF290FF64}" type="sibTrans" cxnId="{F3BF35EE-24B6-4E12-993F-E785F06DCCE8}">
      <dgm:prSet/>
      <dgm:spPr/>
      <dgm:t>
        <a:bodyPr/>
        <a:lstStyle/>
        <a:p>
          <a:endParaRPr lang="en-US"/>
        </a:p>
      </dgm:t>
    </dgm:pt>
    <dgm:pt modelId="{29122C05-06DD-44C9-86E2-AD8C721E4623}">
      <dgm:prSet/>
      <dgm:spPr/>
      <dgm:t>
        <a:bodyPr/>
        <a:lstStyle/>
        <a:p>
          <a:pPr>
            <a:lnSpc>
              <a:spcPct val="100000"/>
            </a:lnSpc>
          </a:pPr>
          <a:r>
            <a:rPr lang="en-AU"/>
            <a:t>decision making.</a:t>
          </a:r>
          <a:endParaRPr lang="en-US"/>
        </a:p>
      </dgm:t>
    </dgm:pt>
    <dgm:pt modelId="{270CC2A0-6BD0-476A-96EA-A360FAC0E7A4}" type="parTrans" cxnId="{06EBCA30-311C-4676-9B9E-7AEA520FEDD0}">
      <dgm:prSet/>
      <dgm:spPr/>
      <dgm:t>
        <a:bodyPr/>
        <a:lstStyle/>
        <a:p>
          <a:endParaRPr lang="en-US"/>
        </a:p>
      </dgm:t>
    </dgm:pt>
    <dgm:pt modelId="{9A03ADDE-FAAB-4B48-8BF0-068253DA1E4C}" type="sibTrans" cxnId="{06EBCA30-311C-4676-9B9E-7AEA520FEDD0}">
      <dgm:prSet/>
      <dgm:spPr/>
      <dgm:t>
        <a:bodyPr/>
        <a:lstStyle/>
        <a:p>
          <a:endParaRPr lang="en-US"/>
        </a:p>
      </dgm:t>
    </dgm:pt>
    <dgm:pt modelId="{1D982406-A8D1-4909-983A-DFF5DEBAD42D}" type="pres">
      <dgm:prSet presAssocID="{65040EFF-D7D7-4BF1-83AC-5B72CD3BE603}" presName="root" presStyleCnt="0">
        <dgm:presLayoutVars>
          <dgm:dir/>
          <dgm:resizeHandles val="exact"/>
        </dgm:presLayoutVars>
      </dgm:prSet>
      <dgm:spPr/>
    </dgm:pt>
    <dgm:pt modelId="{A40CB6D3-AFDC-4C75-B0E9-34085F3F53C9}" type="pres">
      <dgm:prSet presAssocID="{DC1B573F-B1C9-4A7F-88CB-2697A90F2064}" presName="compNode" presStyleCnt="0"/>
      <dgm:spPr/>
    </dgm:pt>
    <dgm:pt modelId="{E773A00E-8D37-46DF-92F0-4D8111542D70}" type="pres">
      <dgm:prSet presAssocID="{DC1B573F-B1C9-4A7F-88CB-2697A90F2064}" presName="bgRect" presStyleLbl="bgShp" presStyleIdx="0" presStyleCnt="3"/>
      <dgm:spPr/>
    </dgm:pt>
    <dgm:pt modelId="{38714887-168E-43D9-B0D8-47EB27B971BB}" type="pres">
      <dgm:prSet presAssocID="{DC1B573F-B1C9-4A7F-88CB-2697A90F20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8E0F053A-A509-4B05-9E76-E1BAC9541F5D}" type="pres">
      <dgm:prSet presAssocID="{DC1B573F-B1C9-4A7F-88CB-2697A90F2064}" presName="spaceRect" presStyleCnt="0"/>
      <dgm:spPr/>
    </dgm:pt>
    <dgm:pt modelId="{A62C2603-D2E4-41FD-9CD4-E5398FACC0DF}" type="pres">
      <dgm:prSet presAssocID="{DC1B573F-B1C9-4A7F-88CB-2697A90F2064}" presName="parTx" presStyleLbl="revTx" presStyleIdx="0" presStyleCnt="3">
        <dgm:presLayoutVars>
          <dgm:chMax val="0"/>
          <dgm:chPref val="0"/>
        </dgm:presLayoutVars>
      </dgm:prSet>
      <dgm:spPr/>
    </dgm:pt>
    <dgm:pt modelId="{22872F8C-A52F-489A-9EEA-AA253E41B565}" type="pres">
      <dgm:prSet presAssocID="{EF215AE9-0827-4750-9800-E5FA48943EA3}" presName="sibTrans" presStyleCnt="0"/>
      <dgm:spPr/>
    </dgm:pt>
    <dgm:pt modelId="{DE51FA10-9300-4245-8B49-2B43450E361D}" type="pres">
      <dgm:prSet presAssocID="{8C348A4E-B6AF-40C0-A947-D048EB90D9E2}" presName="compNode" presStyleCnt="0"/>
      <dgm:spPr/>
    </dgm:pt>
    <dgm:pt modelId="{8D3D57DC-762D-4B0D-9C7C-7F331FBDBA8B}" type="pres">
      <dgm:prSet presAssocID="{8C348A4E-B6AF-40C0-A947-D048EB90D9E2}" presName="bgRect" presStyleLbl="bgShp" presStyleIdx="1" presStyleCnt="3"/>
      <dgm:spPr/>
    </dgm:pt>
    <dgm:pt modelId="{131762C4-CAC3-4A44-AC75-4A9B961C77DD}" type="pres">
      <dgm:prSet presAssocID="{8C348A4E-B6AF-40C0-A947-D048EB90D9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D8083F7-6583-46DB-A552-80FD6147E7F9}" type="pres">
      <dgm:prSet presAssocID="{8C348A4E-B6AF-40C0-A947-D048EB90D9E2}" presName="spaceRect" presStyleCnt="0"/>
      <dgm:spPr/>
    </dgm:pt>
    <dgm:pt modelId="{5B3F34C2-C65D-4F0D-B466-CCD316B057DB}" type="pres">
      <dgm:prSet presAssocID="{8C348A4E-B6AF-40C0-A947-D048EB90D9E2}" presName="parTx" presStyleLbl="revTx" presStyleIdx="1" presStyleCnt="3">
        <dgm:presLayoutVars>
          <dgm:chMax val="0"/>
          <dgm:chPref val="0"/>
        </dgm:presLayoutVars>
      </dgm:prSet>
      <dgm:spPr/>
    </dgm:pt>
    <dgm:pt modelId="{22A81526-DA7F-43D5-9AC2-CD4039795802}" type="pres">
      <dgm:prSet presAssocID="{49490DE2-F69E-4AD9-9585-DAEAF290FF64}" presName="sibTrans" presStyleCnt="0"/>
      <dgm:spPr/>
    </dgm:pt>
    <dgm:pt modelId="{9CD2EE35-A489-4683-8D1D-42D437AB3C64}" type="pres">
      <dgm:prSet presAssocID="{29122C05-06DD-44C9-86E2-AD8C721E4623}" presName="compNode" presStyleCnt="0"/>
      <dgm:spPr/>
    </dgm:pt>
    <dgm:pt modelId="{C24F740C-E917-4643-8FC4-EAEE04F917BD}" type="pres">
      <dgm:prSet presAssocID="{29122C05-06DD-44C9-86E2-AD8C721E4623}" presName="bgRect" presStyleLbl="bgShp" presStyleIdx="2" presStyleCnt="3"/>
      <dgm:spPr/>
    </dgm:pt>
    <dgm:pt modelId="{89E9BCF9-23AC-4765-8098-CC98A8D6F5E8}" type="pres">
      <dgm:prSet presAssocID="{29122C05-06DD-44C9-86E2-AD8C721E46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sion chart"/>
        </a:ext>
      </dgm:extLst>
    </dgm:pt>
    <dgm:pt modelId="{CCF1A368-547D-4BC4-A6F6-FF924684E409}" type="pres">
      <dgm:prSet presAssocID="{29122C05-06DD-44C9-86E2-AD8C721E4623}" presName="spaceRect" presStyleCnt="0"/>
      <dgm:spPr/>
    </dgm:pt>
    <dgm:pt modelId="{08AA6D6F-87F6-44C1-AE1B-4AB422FA5454}" type="pres">
      <dgm:prSet presAssocID="{29122C05-06DD-44C9-86E2-AD8C721E4623}" presName="parTx" presStyleLbl="revTx" presStyleIdx="2" presStyleCnt="3">
        <dgm:presLayoutVars>
          <dgm:chMax val="0"/>
          <dgm:chPref val="0"/>
        </dgm:presLayoutVars>
      </dgm:prSet>
      <dgm:spPr/>
    </dgm:pt>
  </dgm:ptLst>
  <dgm:cxnLst>
    <dgm:cxn modelId="{06EBCA30-311C-4676-9B9E-7AEA520FEDD0}" srcId="{65040EFF-D7D7-4BF1-83AC-5B72CD3BE603}" destId="{29122C05-06DD-44C9-86E2-AD8C721E4623}" srcOrd="2" destOrd="0" parTransId="{270CC2A0-6BD0-476A-96EA-A360FAC0E7A4}" sibTransId="{9A03ADDE-FAAB-4B48-8BF0-068253DA1E4C}"/>
    <dgm:cxn modelId="{F7BFBA9E-7667-4999-B17E-41EF25A96FBE}" type="presOf" srcId="{65040EFF-D7D7-4BF1-83AC-5B72CD3BE603}" destId="{1D982406-A8D1-4909-983A-DFF5DEBAD42D}" srcOrd="0" destOrd="0" presId="urn:microsoft.com/office/officeart/2018/2/layout/IconVerticalSolidList"/>
    <dgm:cxn modelId="{4B5781AA-D1F3-41A5-A701-BEE13C6C24E9}" type="presOf" srcId="{DC1B573F-B1C9-4A7F-88CB-2697A90F2064}" destId="{A62C2603-D2E4-41FD-9CD4-E5398FACC0DF}" srcOrd="0" destOrd="0" presId="urn:microsoft.com/office/officeart/2018/2/layout/IconVerticalSolidList"/>
    <dgm:cxn modelId="{DF3D7ECA-64D0-4CEF-AD5E-C5563EA7D9CB}" type="presOf" srcId="{8C348A4E-B6AF-40C0-A947-D048EB90D9E2}" destId="{5B3F34C2-C65D-4F0D-B466-CCD316B057DB}" srcOrd="0" destOrd="0" presId="urn:microsoft.com/office/officeart/2018/2/layout/IconVerticalSolidList"/>
    <dgm:cxn modelId="{A8C8FECA-D850-4C14-BAE7-5C1ABA8AE1EA}" srcId="{65040EFF-D7D7-4BF1-83AC-5B72CD3BE603}" destId="{DC1B573F-B1C9-4A7F-88CB-2697A90F2064}" srcOrd="0" destOrd="0" parTransId="{0BDC27E1-E1E2-46F2-8EBD-40DBCBF322D6}" sibTransId="{EF215AE9-0827-4750-9800-E5FA48943EA3}"/>
    <dgm:cxn modelId="{F3BF35EE-24B6-4E12-993F-E785F06DCCE8}" srcId="{65040EFF-D7D7-4BF1-83AC-5B72CD3BE603}" destId="{8C348A4E-B6AF-40C0-A947-D048EB90D9E2}" srcOrd="1" destOrd="0" parTransId="{0D6B96B7-63AD-483C-9E76-92998BD1ADA1}" sibTransId="{49490DE2-F69E-4AD9-9585-DAEAF290FF64}"/>
    <dgm:cxn modelId="{FA05AFF7-8779-446E-87F9-6006311E8F78}" type="presOf" srcId="{29122C05-06DD-44C9-86E2-AD8C721E4623}" destId="{08AA6D6F-87F6-44C1-AE1B-4AB422FA5454}" srcOrd="0" destOrd="0" presId="urn:microsoft.com/office/officeart/2018/2/layout/IconVerticalSolidList"/>
    <dgm:cxn modelId="{5E6926AD-31EC-44EF-8995-AB043F857507}" type="presParOf" srcId="{1D982406-A8D1-4909-983A-DFF5DEBAD42D}" destId="{A40CB6D3-AFDC-4C75-B0E9-34085F3F53C9}" srcOrd="0" destOrd="0" presId="urn:microsoft.com/office/officeart/2018/2/layout/IconVerticalSolidList"/>
    <dgm:cxn modelId="{74E5EBB6-340F-4BEF-A993-D0E3A461E8E9}" type="presParOf" srcId="{A40CB6D3-AFDC-4C75-B0E9-34085F3F53C9}" destId="{E773A00E-8D37-46DF-92F0-4D8111542D70}" srcOrd="0" destOrd="0" presId="urn:microsoft.com/office/officeart/2018/2/layout/IconVerticalSolidList"/>
    <dgm:cxn modelId="{DAC18670-1E79-47FF-A310-72311B42E305}" type="presParOf" srcId="{A40CB6D3-AFDC-4C75-B0E9-34085F3F53C9}" destId="{38714887-168E-43D9-B0D8-47EB27B971BB}" srcOrd="1" destOrd="0" presId="urn:microsoft.com/office/officeart/2018/2/layout/IconVerticalSolidList"/>
    <dgm:cxn modelId="{0CC30DF0-BA1F-43FA-80F1-30C838D9721E}" type="presParOf" srcId="{A40CB6D3-AFDC-4C75-B0E9-34085F3F53C9}" destId="{8E0F053A-A509-4B05-9E76-E1BAC9541F5D}" srcOrd="2" destOrd="0" presId="urn:microsoft.com/office/officeart/2018/2/layout/IconVerticalSolidList"/>
    <dgm:cxn modelId="{A1509E06-A5DB-4406-A843-7015F3A9968C}" type="presParOf" srcId="{A40CB6D3-AFDC-4C75-B0E9-34085F3F53C9}" destId="{A62C2603-D2E4-41FD-9CD4-E5398FACC0DF}" srcOrd="3" destOrd="0" presId="urn:microsoft.com/office/officeart/2018/2/layout/IconVerticalSolidList"/>
    <dgm:cxn modelId="{2739A458-3F9C-4B5F-86C5-04DACC71D6C4}" type="presParOf" srcId="{1D982406-A8D1-4909-983A-DFF5DEBAD42D}" destId="{22872F8C-A52F-489A-9EEA-AA253E41B565}" srcOrd="1" destOrd="0" presId="urn:microsoft.com/office/officeart/2018/2/layout/IconVerticalSolidList"/>
    <dgm:cxn modelId="{3A64FE2D-2BCA-4932-8165-B7144EF99D94}" type="presParOf" srcId="{1D982406-A8D1-4909-983A-DFF5DEBAD42D}" destId="{DE51FA10-9300-4245-8B49-2B43450E361D}" srcOrd="2" destOrd="0" presId="urn:microsoft.com/office/officeart/2018/2/layout/IconVerticalSolidList"/>
    <dgm:cxn modelId="{236514A1-4465-4C15-AEC3-D1A12D472BC2}" type="presParOf" srcId="{DE51FA10-9300-4245-8B49-2B43450E361D}" destId="{8D3D57DC-762D-4B0D-9C7C-7F331FBDBA8B}" srcOrd="0" destOrd="0" presId="urn:microsoft.com/office/officeart/2018/2/layout/IconVerticalSolidList"/>
    <dgm:cxn modelId="{698A7A9C-6E85-436D-937E-C2E1C7B29455}" type="presParOf" srcId="{DE51FA10-9300-4245-8B49-2B43450E361D}" destId="{131762C4-CAC3-4A44-AC75-4A9B961C77DD}" srcOrd="1" destOrd="0" presId="urn:microsoft.com/office/officeart/2018/2/layout/IconVerticalSolidList"/>
    <dgm:cxn modelId="{79C1101E-44B2-49FC-9B69-95B3E585536B}" type="presParOf" srcId="{DE51FA10-9300-4245-8B49-2B43450E361D}" destId="{9D8083F7-6583-46DB-A552-80FD6147E7F9}" srcOrd="2" destOrd="0" presId="urn:microsoft.com/office/officeart/2018/2/layout/IconVerticalSolidList"/>
    <dgm:cxn modelId="{0613DAE3-328D-4C4E-A524-7C371B7DD182}" type="presParOf" srcId="{DE51FA10-9300-4245-8B49-2B43450E361D}" destId="{5B3F34C2-C65D-4F0D-B466-CCD316B057DB}" srcOrd="3" destOrd="0" presId="urn:microsoft.com/office/officeart/2018/2/layout/IconVerticalSolidList"/>
    <dgm:cxn modelId="{7AE28DC7-3753-4D47-BB5E-6271C582A600}" type="presParOf" srcId="{1D982406-A8D1-4909-983A-DFF5DEBAD42D}" destId="{22A81526-DA7F-43D5-9AC2-CD4039795802}" srcOrd="3" destOrd="0" presId="urn:microsoft.com/office/officeart/2018/2/layout/IconVerticalSolidList"/>
    <dgm:cxn modelId="{BE7B8299-2C81-4239-8006-AB233CA233E6}" type="presParOf" srcId="{1D982406-A8D1-4909-983A-DFF5DEBAD42D}" destId="{9CD2EE35-A489-4683-8D1D-42D437AB3C64}" srcOrd="4" destOrd="0" presId="urn:microsoft.com/office/officeart/2018/2/layout/IconVerticalSolidList"/>
    <dgm:cxn modelId="{005D1679-395A-4695-BD51-597E9832C0E3}" type="presParOf" srcId="{9CD2EE35-A489-4683-8D1D-42D437AB3C64}" destId="{C24F740C-E917-4643-8FC4-EAEE04F917BD}" srcOrd="0" destOrd="0" presId="urn:microsoft.com/office/officeart/2018/2/layout/IconVerticalSolidList"/>
    <dgm:cxn modelId="{124A85F6-7261-424B-8209-E96A0FD06431}" type="presParOf" srcId="{9CD2EE35-A489-4683-8D1D-42D437AB3C64}" destId="{89E9BCF9-23AC-4765-8098-CC98A8D6F5E8}" srcOrd="1" destOrd="0" presId="urn:microsoft.com/office/officeart/2018/2/layout/IconVerticalSolidList"/>
    <dgm:cxn modelId="{683788C9-0E2E-4608-B395-BF77B5708F95}" type="presParOf" srcId="{9CD2EE35-A489-4683-8D1D-42D437AB3C64}" destId="{CCF1A368-547D-4BC4-A6F6-FF924684E409}" srcOrd="2" destOrd="0" presId="urn:microsoft.com/office/officeart/2018/2/layout/IconVerticalSolidList"/>
    <dgm:cxn modelId="{FDC7F6AC-E1D0-4935-B965-75C147144420}" type="presParOf" srcId="{9CD2EE35-A489-4683-8D1D-42D437AB3C64}" destId="{08AA6D6F-87F6-44C1-AE1B-4AB422FA54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502F6-5DC7-40A4-91BC-DB3472EAD697}">
      <dsp:nvSpPr>
        <dsp:cNvPr id="0" name=""/>
        <dsp:cNvSpPr/>
      </dsp:nvSpPr>
      <dsp:spPr>
        <a:xfrm>
          <a:off x="0" y="61751"/>
          <a:ext cx="11296649" cy="1312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C7566-EF96-4F5F-987E-91A21CC1D9A3}">
      <dsp:nvSpPr>
        <dsp:cNvPr id="0" name=""/>
        <dsp:cNvSpPr/>
      </dsp:nvSpPr>
      <dsp:spPr>
        <a:xfrm>
          <a:off x="403806" y="313894"/>
          <a:ext cx="836956" cy="836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015C9-C189-415D-90BD-88AA4C9D06B9}">
      <dsp:nvSpPr>
        <dsp:cNvPr id="0" name=""/>
        <dsp:cNvSpPr/>
      </dsp:nvSpPr>
      <dsp:spPr>
        <a:xfrm>
          <a:off x="1584611" y="9580"/>
          <a:ext cx="9768557" cy="155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1" i="0" kern="1200" dirty="0"/>
            <a:t>Data Source: </a:t>
          </a:r>
          <a:r>
            <a:rPr lang="en-US" sz="2500" b="1" i="0" u="sng" kern="1200" dirty="0">
              <a:hlinkClick xmlns:r="http://schemas.openxmlformats.org/officeDocument/2006/relationships" r:id="rId3"/>
            </a:rPr>
            <a:t>http://www.aussportsbetting.com/data/</a:t>
          </a:r>
          <a:r>
            <a:rPr lang="en-US" sz="2500" b="1" i="0" kern="1200" dirty="0">
              <a:hlinkClick xmlns:r="http://schemas.openxmlformats.org/officeDocument/2006/relationships" r:id="rId4"/>
            </a:rPr>
            <a:t>¶</a:t>
          </a:r>
          <a:endParaRPr lang="en-US" sz="2500" kern="1200" dirty="0"/>
        </a:p>
      </dsp:txBody>
      <dsp:txXfrm>
        <a:off x="1584611" y="9580"/>
        <a:ext cx="9768557" cy="1552600"/>
      </dsp:txXfrm>
    </dsp:sp>
    <dsp:sp modelId="{232E5F66-63B9-4592-AD62-CCE7D622C50D}">
      <dsp:nvSpPr>
        <dsp:cNvPr id="0" name=""/>
        <dsp:cNvSpPr/>
      </dsp:nvSpPr>
      <dsp:spPr>
        <a:xfrm>
          <a:off x="-56519" y="1942615"/>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00391-BD32-49BF-8629-9D22C477A640}">
      <dsp:nvSpPr>
        <dsp:cNvPr id="0" name=""/>
        <dsp:cNvSpPr/>
      </dsp:nvSpPr>
      <dsp:spPr>
        <a:xfrm>
          <a:off x="403806" y="2285007"/>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BF46EE-18E4-4382-8421-8B582C33ED33}">
      <dsp:nvSpPr>
        <dsp:cNvPr id="0" name=""/>
        <dsp:cNvSpPr/>
      </dsp:nvSpPr>
      <dsp:spPr>
        <a:xfrm>
          <a:off x="1701089" y="1942615"/>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Only showcases match data from Round 12 2009 afterwards. </a:t>
          </a:r>
          <a:endParaRPr lang="en-US" sz="2500" kern="1200"/>
        </a:p>
      </dsp:txBody>
      <dsp:txXfrm>
        <a:off x="1701089" y="1942615"/>
        <a:ext cx="9535602" cy="1521739"/>
      </dsp:txXfrm>
    </dsp:sp>
    <dsp:sp modelId="{E35ED843-4955-420C-80C5-83764CC9CA92}">
      <dsp:nvSpPr>
        <dsp:cNvPr id="0" name=""/>
        <dsp:cNvSpPr/>
      </dsp:nvSpPr>
      <dsp:spPr>
        <a:xfrm>
          <a:off x="-56519" y="3844789"/>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44AFC-38FF-4A18-A9ED-130ACA662743}">
      <dsp:nvSpPr>
        <dsp:cNvPr id="0" name=""/>
        <dsp:cNvSpPr/>
      </dsp:nvSpPr>
      <dsp:spPr>
        <a:xfrm>
          <a:off x="403806" y="4187181"/>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C9E7C-30E6-4F3F-93C0-4AF35108DB52}">
      <dsp:nvSpPr>
        <dsp:cNvPr id="0" name=""/>
        <dsp:cNvSpPr/>
      </dsp:nvSpPr>
      <dsp:spPr>
        <a:xfrm>
          <a:off x="1701089" y="3844789"/>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Note that I have transformed the dataset myself, unfortunately I can not release the transformed dataset. </a:t>
          </a:r>
          <a:endParaRPr lang="en-US" sz="2500" kern="1200"/>
        </a:p>
      </dsp:txBody>
      <dsp:txXfrm>
        <a:off x="1701089" y="3844789"/>
        <a:ext cx="9535602" cy="1521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A00E-8D37-46DF-92F0-4D8111542D70}">
      <dsp:nvSpPr>
        <dsp:cNvPr id="0" name=""/>
        <dsp:cNvSpPr/>
      </dsp:nvSpPr>
      <dsp:spPr>
        <a:xfrm>
          <a:off x="0" y="403"/>
          <a:ext cx="10353675" cy="9442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14887-168E-43D9-B0D8-47EB27B971BB}">
      <dsp:nvSpPr>
        <dsp:cNvPr id="0" name=""/>
        <dsp:cNvSpPr/>
      </dsp:nvSpPr>
      <dsp:spPr>
        <a:xfrm>
          <a:off x="285647" y="212868"/>
          <a:ext cx="519359" cy="519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C2603-D2E4-41FD-9CD4-E5398FACC0DF}">
      <dsp:nvSpPr>
        <dsp:cNvPr id="0" name=""/>
        <dsp:cNvSpPr/>
      </dsp:nvSpPr>
      <dsp:spPr>
        <a:xfrm>
          <a:off x="1090654" y="403"/>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We wanted to clean and transform our data because it ensures the</a:t>
          </a:r>
          <a:endParaRPr lang="en-US" sz="2400" kern="1200"/>
        </a:p>
      </dsp:txBody>
      <dsp:txXfrm>
        <a:off x="1090654" y="403"/>
        <a:ext cx="9263020" cy="944289"/>
      </dsp:txXfrm>
    </dsp:sp>
    <dsp:sp modelId="{8D3D57DC-762D-4B0D-9C7C-7F331FBDBA8B}">
      <dsp:nvSpPr>
        <dsp:cNvPr id="0" name=""/>
        <dsp:cNvSpPr/>
      </dsp:nvSpPr>
      <dsp:spPr>
        <a:xfrm>
          <a:off x="0" y="1180765"/>
          <a:ext cx="10353675" cy="9442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762C4-CAC3-4A44-AC75-4A9B961C77DD}">
      <dsp:nvSpPr>
        <dsp:cNvPr id="0" name=""/>
        <dsp:cNvSpPr/>
      </dsp:nvSpPr>
      <dsp:spPr>
        <a:xfrm>
          <a:off x="285647" y="1393230"/>
          <a:ext cx="519359" cy="519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F34C2-C65D-4F0D-B466-CCD316B057DB}">
      <dsp:nvSpPr>
        <dsp:cNvPr id="0" name=""/>
        <dsp:cNvSpPr/>
      </dsp:nvSpPr>
      <dsp:spPr>
        <a:xfrm>
          <a:off x="1090654" y="1180765"/>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accuracy and consistency of our match dataset, allowing for reliable analysis and informed</a:t>
          </a:r>
          <a:endParaRPr lang="en-US" sz="2400" kern="1200"/>
        </a:p>
      </dsp:txBody>
      <dsp:txXfrm>
        <a:off x="1090654" y="1180765"/>
        <a:ext cx="9263020" cy="944289"/>
      </dsp:txXfrm>
    </dsp:sp>
    <dsp:sp modelId="{C24F740C-E917-4643-8FC4-EAEE04F917BD}">
      <dsp:nvSpPr>
        <dsp:cNvPr id="0" name=""/>
        <dsp:cNvSpPr/>
      </dsp:nvSpPr>
      <dsp:spPr>
        <a:xfrm>
          <a:off x="0" y="2361127"/>
          <a:ext cx="10353675" cy="9442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9BCF9-23AC-4765-8098-CC98A8D6F5E8}">
      <dsp:nvSpPr>
        <dsp:cNvPr id="0" name=""/>
        <dsp:cNvSpPr/>
      </dsp:nvSpPr>
      <dsp:spPr>
        <a:xfrm>
          <a:off x="285647" y="2573592"/>
          <a:ext cx="519359" cy="519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A6D6F-87F6-44C1-AE1B-4AB422FA5454}">
      <dsp:nvSpPr>
        <dsp:cNvPr id="0" name=""/>
        <dsp:cNvSpPr/>
      </dsp:nvSpPr>
      <dsp:spPr>
        <a:xfrm>
          <a:off x="1090654" y="2361127"/>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decision making.</a:t>
          </a:r>
          <a:endParaRPr lang="en-US" sz="2400" kern="1200"/>
        </a:p>
      </dsp:txBody>
      <dsp:txXfrm>
        <a:off x="1090654" y="2361127"/>
        <a:ext cx="9263020" cy="944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2/04/2025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2/04/2025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2/04/2025</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LbX4X71-TFI" TargetMode="External"/><Relationship Id="rId3" Type="http://schemas.openxmlformats.org/officeDocument/2006/relationships/image" Target="../media/image2.jpg"/><Relationship Id="rId7" Type="http://schemas.openxmlformats.org/officeDocument/2006/relationships/hyperlink" Target="https://pandas.pydata.org/docs/reference/api/pandas.DataFrame.dropna.html"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youtube.com/watch?v=0irmDBWLrco&amp;t=165s" TargetMode="External"/><Relationship Id="rId5" Type="http://schemas.openxmlformats.org/officeDocument/2006/relationships/hyperlink" Target="https://www.youtube.com/watch?v=6tQhoUuQrOw&amp;t=1536s" TargetMode="External"/><Relationship Id="rId4" Type="http://schemas.openxmlformats.org/officeDocument/2006/relationships/hyperlink" Target="https://www.geeksforgeeks.org/how-to-solve-overfitting-in-random-forest-in-python-sklearn/" TargetMode="External"/><Relationship Id="rId9" Type="http://schemas.openxmlformats.org/officeDocument/2006/relationships/hyperlink" Target="https://github.com/Mikele02171/Projects/tree/main/Kaggle/AFL_2009_2024_Match_Winn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realpython.com/python-data-cleaning-numpy-pandas/" TargetMode="External"/><Relationship Id="rId3" Type="http://schemas.openxmlformats.org/officeDocument/2006/relationships/diagramLayout" Target="../diagrams/layout2.xml"/><Relationship Id="rId7" Type="http://schemas.openxmlformats.org/officeDocument/2006/relationships/hyperlink" Target="https://saturncloud.io/blog/how-to-find-all-rows-with-nan-values-in-python-pandas/"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descr="A football on a field&#10;&#10;AI-generated content may be incorrect.">
            <a:extLst>
              <a:ext uri="{FF2B5EF4-FFF2-40B4-BE49-F238E27FC236}">
                <a16:creationId xmlns:a16="http://schemas.microsoft.com/office/drawing/2014/main" id="{686DA6DE-CB00-8249-58CD-819B2FE2DBE4}"/>
              </a:ext>
            </a:extLst>
          </p:cNvPr>
          <p:cNvPicPr>
            <a:picLocks noChangeAspect="1"/>
          </p:cNvPicPr>
          <p:nvPr/>
        </p:nvPicPr>
        <p:blipFill>
          <a:blip r:embed="rId3">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9" name="Rectangle 1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dirty="0"/>
              <a:t>Predicting AFL Match winners 2009-2024</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dirty="0"/>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A111D-F90E-C599-7744-BA02E2C267D3}"/>
              </a:ext>
            </a:extLst>
          </p:cNvPr>
          <p:cNvSpPr txBox="1"/>
          <p:nvPr/>
        </p:nvSpPr>
        <p:spPr>
          <a:xfrm>
            <a:off x="4810125" y="762685"/>
            <a:ext cx="6096000" cy="646331"/>
          </a:xfrm>
          <a:prstGeom prst="rect">
            <a:avLst/>
          </a:prstGeom>
          <a:noFill/>
        </p:spPr>
        <p:txBody>
          <a:bodyPr wrap="square">
            <a:spAutoFit/>
          </a:bodyPr>
          <a:lstStyle/>
          <a:p>
            <a:r>
              <a:rPr lang="en-AU"/>
              <a:t>Check any more missing values to further proceed with feature engineering and modelling. </a:t>
            </a:r>
            <a:endParaRPr lang="en-AU" dirty="0"/>
          </a:p>
        </p:txBody>
      </p:sp>
      <p:pic>
        <p:nvPicPr>
          <p:cNvPr id="5" name="Picture 4" descr="A screenshot of a computer program&#10;&#10;AI-generated content may be incorrect.">
            <a:extLst>
              <a:ext uri="{FF2B5EF4-FFF2-40B4-BE49-F238E27FC236}">
                <a16:creationId xmlns:a16="http://schemas.microsoft.com/office/drawing/2014/main" id="{354F67EF-2F78-DC00-1BC9-85642F463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45" y="762685"/>
            <a:ext cx="4019780" cy="5782482"/>
          </a:xfrm>
          <a:prstGeom prst="rect">
            <a:avLst/>
          </a:prstGeom>
        </p:spPr>
      </p:pic>
    </p:spTree>
    <p:extLst>
      <p:ext uri="{BB962C8B-B14F-4D97-AF65-F5344CB8AC3E}">
        <p14:creationId xmlns:p14="http://schemas.microsoft.com/office/powerpoint/2010/main" val="241655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rectangle with black and red text&#10;&#10;AI-generated content may be incorrect.">
            <a:extLst>
              <a:ext uri="{FF2B5EF4-FFF2-40B4-BE49-F238E27FC236}">
                <a16:creationId xmlns:a16="http://schemas.microsoft.com/office/drawing/2014/main" id="{BD685D19-5AAD-5C97-1D4C-82908531E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58" y="2521982"/>
            <a:ext cx="5687219" cy="495369"/>
          </a:xfrm>
          <a:prstGeom prst="rect">
            <a:avLst/>
          </a:prstGeom>
        </p:spPr>
      </p:pic>
      <p:pic>
        <p:nvPicPr>
          <p:cNvPr id="8" name="Picture 7">
            <a:extLst>
              <a:ext uri="{FF2B5EF4-FFF2-40B4-BE49-F238E27FC236}">
                <a16:creationId xmlns:a16="http://schemas.microsoft.com/office/drawing/2014/main" id="{DFC00973-FAE2-5ED9-2A9C-9012F7616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58" y="3181444"/>
            <a:ext cx="3515216" cy="314369"/>
          </a:xfrm>
          <a:prstGeom prst="rect">
            <a:avLst/>
          </a:prstGeom>
        </p:spPr>
      </p:pic>
      <p:sp>
        <p:nvSpPr>
          <p:cNvPr id="9" name="TextBox 8">
            <a:extLst>
              <a:ext uri="{FF2B5EF4-FFF2-40B4-BE49-F238E27FC236}">
                <a16:creationId xmlns:a16="http://schemas.microsoft.com/office/drawing/2014/main" id="{DCEBE8C2-20A7-7CA8-F126-E3EBDDF7AC9A}"/>
              </a:ext>
            </a:extLst>
          </p:cNvPr>
          <p:cNvSpPr txBox="1"/>
          <p:nvPr/>
        </p:nvSpPr>
        <p:spPr>
          <a:xfrm>
            <a:off x="915858" y="893434"/>
            <a:ext cx="6467513" cy="1754326"/>
          </a:xfrm>
          <a:prstGeom prst="rect">
            <a:avLst/>
          </a:prstGeom>
          <a:noFill/>
        </p:spPr>
        <p:txBody>
          <a:bodyPr wrap="square" rtlCol="0">
            <a:spAutoFit/>
          </a:bodyPr>
          <a:lstStyle/>
          <a:p>
            <a:r>
              <a:rPr lang="en-AU" dirty="0"/>
              <a:t>The purpose we needed to apply feature engineering is to</a:t>
            </a:r>
          </a:p>
          <a:p>
            <a:r>
              <a:rPr lang="en-AU" dirty="0"/>
              <a:t>keep any features that are relevant when building our machine learning models. Leading to better model performance. Now were adding seven new columns shown in the code below.</a:t>
            </a:r>
          </a:p>
          <a:p>
            <a:r>
              <a:rPr lang="en-AU" dirty="0"/>
              <a:t> </a:t>
            </a:r>
          </a:p>
        </p:txBody>
      </p:sp>
      <p:pic>
        <p:nvPicPr>
          <p:cNvPr id="13" name="Picture 12" descr="A screenshot of a computer program&#10;&#10;AI-generated content may be incorrect.">
            <a:extLst>
              <a:ext uri="{FF2B5EF4-FFF2-40B4-BE49-F238E27FC236}">
                <a16:creationId xmlns:a16="http://schemas.microsoft.com/office/drawing/2014/main" id="{0297F634-CEB1-07D4-DC66-748F31756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58" y="3633838"/>
            <a:ext cx="4801270" cy="1143160"/>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950CE1-11C8-891E-2040-0C5C6628F51B}"/>
              </a:ext>
            </a:extLst>
          </p:cNvPr>
          <p:cNvSpPr txBox="1"/>
          <p:nvPr/>
        </p:nvSpPr>
        <p:spPr>
          <a:xfrm>
            <a:off x="3886200" y="198046"/>
            <a:ext cx="4111638" cy="646331"/>
          </a:xfrm>
          <a:prstGeom prst="rect">
            <a:avLst/>
          </a:prstGeom>
          <a:noFill/>
        </p:spPr>
        <p:txBody>
          <a:bodyPr wrap="none" rtlCol="0">
            <a:spAutoFit/>
          </a:bodyPr>
          <a:lstStyle/>
          <a:p>
            <a:r>
              <a:rPr lang="en-AU" sz="3600" dirty="0"/>
              <a:t>Correlation Matrix</a:t>
            </a:r>
          </a:p>
        </p:txBody>
      </p:sp>
      <p:sp>
        <p:nvSpPr>
          <p:cNvPr id="2" name="TextBox 1">
            <a:extLst>
              <a:ext uri="{FF2B5EF4-FFF2-40B4-BE49-F238E27FC236}">
                <a16:creationId xmlns:a16="http://schemas.microsoft.com/office/drawing/2014/main" id="{2EC085F9-44A3-0528-CA39-F284508F62BE}"/>
              </a:ext>
            </a:extLst>
          </p:cNvPr>
          <p:cNvSpPr txBox="1"/>
          <p:nvPr/>
        </p:nvSpPr>
        <p:spPr>
          <a:xfrm>
            <a:off x="10048875" y="1552575"/>
            <a:ext cx="184731" cy="369332"/>
          </a:xfrm>
          <a:prstGeom prst="rect">
            <a:avLst/>
          </a:prstGeom>
          <a:noFill/>
        </p:spPr>
        <p:txBody>
          <a:bodyPr wrap="none" rtlCol="0">
            <a:spAutoFit/>
          </a:bodyPr>
          <a:lstStyle/>
          <a:p>
            <a:endParaRPr lang="en-AU" dirty="0"/>
          </a:p>
        </p:txBody>
      </p:sp>
      <p:pic>
        <p:nvPicPr>
          <p:cNvPr id="6" name="Picture 5" descr="A screenshot of a computer screen&#10;&#10;AI-generated content may be incorrect.">
            <a:extLst>
              <a:ext uri="{FF2B5EF4-FFF2-40B4-BE49-F238E27FC236}">
                <a16:creationId xmlns:a16="http://schemas.microsoft.com/office/drawing/2014/main" id="{817B6787-86FA-7950-38E0-235364A80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67" y="757136"/>
            <a:ext cx="9640509" cy="5902818"/>
          </a:xfrm>
          <a:prstGeom prst="rect">
            <a:avLst/>
          </a:prstGeom>
        </p:spPr>
      </p:pic>
    </p:spTree>
    <p:extLst>
      <p:ext uri="{BB962C8B-B14F-4D97-AF65-F5344CB8AC3E}">
        <p14:creationId xmlns:p14="http://schemas.microsoft.com/office/powerpoint/2010/main" val="18309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3984117" y="0"/>
            <a:ext cx="4998484" cy="615553"/>
          </a:xfrm>
          <a:prstGeom prst="rect">
            <a:avLst/>
          </a:prstGeom>
          <a:noFill/>
        </p:spPr>
        <p:txBody>
          <a:bodyPr wrap="none" rtlCol="0">
            <a:spAutoFit/>
          </a:bodyPr>
          <a:lstStyle/>
          <a:p>
            <a:r>
              <a:rPr lang="en-AU" sz="3400" b="1" dirty="0">
                <a:latin typeface="+mj-lt"/>
              </a:rPr>
              <a:t>Predictive Modelling </a:t>
            </a:r>
          </a:p>
        </p:txBody>
      </p:sp>
      <p:sp>
        <p:nvSpPr>
          <p:cNvPr id="7" name="TextBox 6">
            <a:extLst>
              <a:ext uri="{FF2B5EF4-FFF2-40B4-BE49-F238E27FC236}">
                <a16:creationId xmlns:a16="http://schemas.microsoft.com/office/drawing/2014/main" id="{64714046-BAC3-7E89-A34E-D8931FA1A99A}"/>
              </a:ext>
            </a:extLst>
          </p:cNvPr>
          <p:cNvSpPr txBox="1"/>
          <p:nvPr/>
        </p:nvSpPr>
        <p:spPr>
          <a:xfrm>
            <a:off x="522738" y="745494"/>
            <a:ext cx="5245609" cy="3416320"/>
          </a:xfrm>
          <a:prstGeom prst="rect">
            <a:avLst/>
          </a:prstGeom>
          <a:noFill/>
        </p:spPr>
        <p:txBody>
          <a:bodyPr wrap="square" rtlCol="0">
            <a:spAutoFit/>
          </a:bodyPr>
          <a:lstStyle/>
          <a:p>
            <a:r>
              <a:rPr lang="en-AU" dirty="0"/>
              <a:t>Predictive Modelling is a statistical method that uses historical data to predict future outcomes. In addition, we achieve this by applying the </a:t>
            </a:r>
            <a:r>
              <a:rPr lang="en-AU" dirty="0" err="1"/>
              <a:t>The</a:t>
            </a:r>
            <a:r>
              <a:rPr lang="en-AU" dirty="0"/>
              <a:t> Train-Test Split is a technique</a:t>
            </a:r>
          </a:p>
          <a:p>
            <a:r>
              <a:rPr lang="en-AU" dirty="0"/>
              <a:t>In Machine Learning where the full dataset. 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a:p>
            <a:endParaRPr lang="en-AU" dirty="0"/>
          </a:p>
        </p:txBody>
      </p:sp>
      <p:pic>
        <p:nvPicPr>
          <p:cNvPr id="5" name="Picture 2">
            <a:extLst>
              <a:ext uri="{FF2B5EF4-FFF2-40B4-BE49-F238E27FC236}">
                <a16:creationId xmlns:a16="http://schemas.microsoft.com/office/drawing/2014/main" id="{0D6BC4A8-DA9F-8D3C-E24A-44546B210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751" y="567928"/>
            <a:ext cx="5756339" cy="36770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omputer screen shot of text&#10;&#10;AI-generated content may be incorrect.">
            <a:extLst>
              <a:ext uri="{FF2B5EF4-FFF2-40B4-BE49-F238E27FC236}">
                <a16:creationId xmlns:a16="http://schemas.microsoft.com/office/drawing/2014/main" id="{B681344B-5CEB-138B-FE80-6FC53EFA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37" y="5702710"/>
            <a:ext cx="8211696" cy="1083553"/>
          </a:xfrm>
          <a:prstGeom prst="rect">
            <a:avLst/>
          </a:prstGeom>
        </p:spPr>
      </p:pic>
      <p:pic>
        <p:nvPicPr>
          <p:cNvPr id="6" name="Picture 5" descr="A computer screen shot of a computer code&#10;&#10;AI-generated content may be incorrect.">
            <a:extLst>
              <a:ext uri="{FF2B5EF4-FFF2-40B4-BE49-F238E27FC236}">
                <a16:creationId xmlns:a16="http://schemas.microsoft.com/office/drawing/2014/main" id="{F93624E0-433F-0AA4-DC43-610F050BF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37" y="4393072"/>
            <a:ext cx="7506244" cy="1240812"/>
          </a:xfrm>
          <a:prstGeom prst="rect">
            <a:avLst/>
          </a:prstGeom>
        </p:spPr>
      </p:pic>
    </p:spTree>
    <p:extLst>
      <p:ext uri="{BB962C8B-B14F-4D97-AF65-F5344CB8AC3E}">
        <p14:creationId xmlns:p14="http://schemas.microsoft.com/office/powerpoint/2010/main" val="93025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D6E96C1-AA08-BC28-D956-2CDFC778D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191" y="2133419"/>
            <a:ext cx="6424497" cy="2591162"/>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196516-CDB7-7B21-C0BE-8826D6DBBD20}"/>
              </a:ext>
            </a:extLst>
          </p:cNvPr>
          <p:cNvSpPr txBox="1"/>
          <p:nvPr/>
        </p:nvSpPr>
        <p:spPr>
          <a:xfrm>
            <a:off x="913793" y="5435960"/>
            <a:ext cx="10364412"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a:effectLst>
                  <a:outerShdw blurRad="50800" dist="63500" dir="2700000" algn="tl" rotWithShape="0">
                    <a:srgbClr val="000000">
                      <a:alpha val="48000"/>
                    </a:srgbClr>
                  </a:outerShdw>
                </a:effectLst>
                <a:latin typeface="+mj-lt"/>
                <a:ea typeface="+mj-ea"/>
                <a:cs typeface="+mj-cs"/>
              </a:rPr>
              <a:t>Modelling Phase on the testing data</a:t>
            </a:r>
            <a:endParaRPr lang="en-US" sz="4400" b="1" cap="all" dirty="0">
              <a:effectLst>
                <a:outerShdw blurRad="50800" dist="63500" dir="2700000" algn="tl" rotWithShape="0">
                  <a:srgbClr val="000000">
                    <a:alpha val="48000"/>
                  </a:srgbClr>
                </a:outerShdw>
              </a:effectLst>
              <a:latin typeface="+mj-lt"/>
              <a:ea typeface="+mj-ea"/>
              <a:cs typeface="+mj-cs"/>
            </a:endParaRPr>
          </a:p>
        </p:txBody>
      </p:sp>
      <p:pic>
        <p:nvPicPr>
          <p:cNvPr id="4" name="Picture 3" descr="A screenshot of a computer program&#10;&#10;AI-generated content may be incorrect.">
            <a:extLst>
              <a:ext uri="{FF2B5EF4-FFF2-40B4-BE49-F238E27FC236}">
                <a16:creationId xmlns:a16="http://schemas.microsoft.com/office/drawing/2014/main" id="{C17F7E4E-8F0A-913B-5E73-EFBD1DCFA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37" y="157134"/>
            <a:ext cx="4695598" cy="5256797"/>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5906504-848F-150F-2C9A-0930E383D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586" y="157134"/>
            <a:ext cx="2067213" cy="2676899"/>
          </a:xfrm>
          <a:prstGeom prst="rect">
            <a:avLst/>
          </a:prstGeom>
        </p:spPr>
      </p:pic>
      <p:pic>
        <p:nvPicPr>
          <p:cNvPr id="11" name="Picture 10" descr="A graph of different colored bars&#10;&#10;AI-generated content may be incorrect.">
            <a:extLst>
              <a:ext uri="{FF2B5EF4-FFF2-40B4-BE49-F238E27FC236}">
                <a16:creationId xmlns:a16="http://schemas.microsoft.com/office/drawing/2014/main" id="{C403F257-9449-D637-1296-D2F8A8177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8051" y="179164"/>
            <a:ext cx="4806191" cy="5256796"/>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a:extLst>
            <a:ext uri="{FF2B5EF4-FFF2-40B4-BE49-F238E27FC236}">
              <a16:creationId xmlns:a16="http://schemas.microsoft.com/office/drawing/2014/main" id="{3A6E8A17-4706-592C-4494-51BC680D89C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0F6D40-500D-75BE-27E2-4A7E042F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7EFF5C-95B4-BEBD-0098-1C92258E3B35}"/>
              </a:ext>
            </a:extLst>
          </p:cNvPr>
          <p:cNvSpPr txBox="1"/>
          <p:nvPr/>
        </p:nvSpPr>
        <p:spPr>
          <a:xfrm>
            <a:off x="640995" y="106876"/>
            <a:ext cx="10364412"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 on the Validation data</a:t>
            </a:r>
          </a:p>
        </p:txBody>
      </p:sp>
      <p:pic>
        <p:nvPicPr>
          <p:cNvPr id="3" name="Picture 2" descr="A screenshot of a graph&#10;&#10;AI-generated content may be incorrect.">
            <a:extLst>
              <a:ext uri="{FF2B5EF4-FFF2-40B4-BE49-F238E27FC236}">
                <a16:creationId xmlns:a16="http://schemas.microsoft.com/office/drawing/2014/main" id="{117853D6-80F9-B06A-0207-6B328CB78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432" y="1478658"/>
            <a:ext cx="7569136" cy="519744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770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D251-85EC-71E1-1FC3-9BD7116CCA9E}"/>
              </a:ext>
            </a:extLst>
          </p:cNvPr>
          <p:cNvSpPr>
            <a:spLocks noGrp="1"/>
          </p:cNvSpPr>
          <p:nvPr>
            <p:ph type="title"/>
          </p:nvPr>
        </p:nvSpPr>
        <p:spPr>
          <a:xfrm>
            <a:off x="802041" y="-342900"/>
            <a:ext cx="11389959" cy="1326321"/>
          </a:xfrm>
        </p:spPr>
        <p:txBody>
          <a:bodyPr/>
          <a:lstStyle/>
          <a:p>
            <a:r>
              <a:rPr lang="en-AU" dirty="0"/>
              <a:t>COMPARE THEIR root MEAN Square errors</a:t>
            </a:r>
          </a:p>
        </p:txBody>
      </p:sp>
      <p:pic>
        <p:nvPicPr>
          <p:cNvPr id="4" name="Picture 3" descr="A screenshot of a computer&#10;&#10;AI-generated content may be incorrect.">
            <a:extLst>
              <a:ext uri="{FF2B5EF4-FFF2-40B4-BE49-F238E27FC236}">
                <a16:creationId xmlns:a16="http://schemas.microsoft.com/office/drawing/2014/main" id="{6E5DCC78-5449-F27F-99C0-F167EE642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1" y="536064"/>
            <a:ext cx="8246709" cy="4524315"/>
          </a:xfrm>
          <a:prstGeom prst="rect">
            <a:avLst/>
          </a:prstGeom>
        </p:spPr>
      </p:pic>
      <p:pic>
        <p:nvPicPr>
          <p:cNvPr id="7" name="Picture 6">
            <a:extLst>
              <a:ext uri="{FF2B5EF4-FFF2-40B4-BE49-F238E27FC236}">
                <a16:creationId xmlns:a16="http://schemas.microsoft.com/office/drawing/2014/main" id="{C1673152-EC31-3404-5FC3-EEA9F811B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91" y="5193276"/>
            <a:ext cx="8246709" cy="821906"/>
          </a:xfrm>
          <a:prstGeom prst="rect">
            <a:avLst/>
          </a:prstGeom>
        </p:spPr>
      </p:pic>
      <p:sp>
        <p:nvSpPr>
          <p:cNvPr id="8" name="TextBox 7">
            <a:extLst>
              <a:ext uri="{FF2B5EF4-FFF2-40B4-BE49-F238E27FC236}">
                <a16:creationId xmlns:a16="http://schemas.microsoft.com/office/drawing/2014/main" id="{238B5D1E-619E-E3C6-0E17-1DBC8E6A5B08}"/>
              </a:ext>
            </a:extLst>
          </p:cNvPr>
          <p:cNvSpPr txBox="1"/>
          <p:nvPr/>
        </p:nvSpPr>
        <p:spPr>
          <a:xfrm>
            <a:off x="8639175" y="798755"/>
            <a:ext cx="3145277" cy="4524315"/>
          </a:xfrm>
          <a:prstGeom prst="rect">
            <a:avLst/>
          </a:prstGeom>
          <a:noFill/>
        </p:spPr>
        <p:txBody>
          <a:bodyPr wrap="square" rtlCol="0">
            <a:spAutoFit/>
          </a:bodyPr>
          <a:lstStyle/>
          <a:p>
            <a:r>
              <a:rPr lang="en-US" b="1" i="0" dirty="0">
                <a:effectLst/>
              </a:rPr>
              <a:t>Mean Squared Error (MSE) is a key metric used </a:t>
            </a:r>
            <a:r>
              <a:rPr lang="en-US" b="1" dirty="0"/>
              <a:t>to evaluate the accuracy of regression models by calculating the average of the squared differences between predicted values and actual target values</a:t>
            </a:r>
            <a:r>
              <a:rPr lang="en-US" b="1" i="0" dirty="0">
                <a:effectLst/>
              </a:rPr>
              <a:t>, essentially measuring how closely a model's predictions align with the true data, with a lower MSE indicating a better fit and more accurate predictions. </a:t>
            </a:r>
            <a:endParaRPr lang="en-AU" b="1" dirty="0"/>
          </a:p>
        </p:txBody>
      </p:sp>
      <p:pic>
        <p:nvPicPr>
          <p:cNvPr id="5" name="Picture 4">
            <a:extLst>
              <a:ext uri="{FF2B5EF4-FFF2-40B4-BE49-F238E27FC236}">
                <a16:creationId xmlns:a16="http://schemas.microsoft.com/office/drawing/2014/main" id="{7FEBD173-4E43-4767-2692-B1D94BEB1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03" y="6148078"/>
            <a:ext cx="7839997" cy="635061"/>
          </a:xfrm>
          <a:prstGeom prst="rect">
            <a:avLst/>
          </a:prstGeom>
        </p:spPr>
      </p:pic>
      <p:sp>
        <p:nvSpPr>
          <p:cNvPr id="6" name="TextBox 5">
            <a:extLst>
              <a:ext uri="{FF2B5EF4-FFF2-40B4-BE49-F238E27FC236}">
                <a16:creationId xmlns:a16="http://schemas.microsoft.com/office/drawing/2014/main" id="{B980045B-03FA-83C0-3976-847F15C009A7}"/>
              </a:ext>
            </a:extLst>
          </p:cNvPr>
          <p:cNvSpPr txBox="1"/>
          <p:nvPr/>
        </p:nvSpPr>
        <p:spPr>
          <a:xfrm>
            <a:off x="8865448" y="5419562"/>
            <a:ext cx="2746449" cy="1200329"/>
          </a:xfrm>
          <a:prstGeom prst="rect">
            <a:avLst/>
          </a:prstGeom>
          <a:noFill/>
        </p:spPr>
        <p:txBody>
          <a:bodyPr wrap="square" rtlCol="0">
            <a:spAutoFit/>
          </a:bodyPr>
          <a:lstStyle/>
          <a:p>
            <a:r>
              <a:rPr lang="en-AU" dirty="0"/>
              <a:t>NOTE: when squared=FALSE, square roots the Mean Square Error (thus, RMSE).</a:t>
            </a:r>
          </a:p>
        </p:txBody>
      </p:sp>
    </p:spTree>
    <p:extLst>
      <p:ext uri="{BB962C8B-B14F-4D97-AF65-F5344CB8AC3E}">
        <p14:creationId xmlns:p14="http://schemas.microsoft.com/office/powerpoint/2010/main" val="352850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dirty="0"/>
              <a:t>Conclusion</a:t>
            </a:r>
          </a:p>
        </p:txBody>
      </p:sp>
      <p:sp>
        <p:nvSpPr>
          <p:cNvPr id="3" name="TextBox 2">
            <a:extLst>
              <a:ext uri="{FF2B5EF4-FFF2-40B4-BE49-F238E27FC236}">
                <a16:creationId xmlns:a16="http://schemas.microsoft.com/office/drawing/2014/main" id="{43B8D17E-F327-60A3-4B2A-6DDF6DACEC32}"/>
              </a:ext>
            </a:extLst>
          </p:cNvPr>
          <p:cNvSpPr txBox="1"/>
          <p:nvPr/>
        </p:nvSpPr>
        <p:spPr>
          <a:xfrm>
            <a:off x="643467" y="2096063"/>
            <a:ext cx="3361498" cy="4028512"/>
          </a:xfrm>
          <a:prstGeom prst="rect">
            <a:avLst/>
          </a:prstGeom>
        </p:spPr>
        <p:txBody>
          <a:bodyPr vert="horz" lIns="91440" tIns="45720" rIns="91440" bIns="45720" rtlCol="0">
            <a:normAutofit/>
          </a:bodyPr>
          <a:lstStyle/>
          <a:p>
            <a:pPr defTabSz="914400">
              <a:lnSpc>
                <a:spcPct val="110000"/>
              </a:lnSpc>
              <a:spcAft>
                <a:spcPts val="600"/>
              </a:spcAft>
            </a:pPr>
            <a:r>
              <a:rPr lang="en-US" sz="1200" dirty="0">
                <a:effectLst>
                  <a:outerShdw blurRad="50800" dist="38100" dir="2700000" algn="tl" rotWithShape="0">
                    <a:srgbClr val="000000">
                      <a:alpha val="48000"/>
                    </a:srgbClr>
                  </a:outerShdw>
                </a:effectLst>
              </a:rPr>
              <a:t>The main goal of predicting AFL matches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Involves historical data of team and betting metrics, and </a:t>
            </a:r>
            <a:r>
              <a:rPr lang="en-US" sz="1200" dirty="0"/>
              <a:t>relevant factors to calculate the probability of one team winning a match against another. Leads to better decision making when it comes to Sports Betting to inform their wagering decisions. Best models to fit in this case are Random Forest and Decision Tree for Predicting Winning AFL Betting Matches.</a:t>
            </a:r>
            <a:endParaRPr lang="en-US" sz="1200" dirty="0">
              <a:effectLst>
                <a:outerShdw blurRad="50800" dist="38100" dir="2700000" algn="tl" rotWithShape="0">
                  <a:srgbClr val="000000">
                    <a:alpha val="48000"/>
                  </a:srgbClr>
                </a:outerShdw>
              </a:effectLst>
            </a:endParaRP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7FBDA42-4765-7935-070A-461E98FF4FBD}"/>
              </a:ext>
            </a:extLst>
          </p:cNvPr>
          <p:cNvGraphicFramePr>
            <a:graphicFrameLocks noGrp="1"/>
          </p:cNvGraphicFramePr>
          <p:nvPr>
            <p:extLst>
              <p:ext uri="{D42A27DB-BD31-4B8C-83A1-F6EECF244321}">
                <p14:modId xmlns:p14="http://schemas.microsoft.com/office/powerpoint/2010/main" val="695368886"/>
              </p:ext>
            </p:extLst>
          </p:nvPr>
        </p:nvGraphicFramePr>
        <p:xfrm>
          <a:off x="4961381" y="796485"/>
          <a:ext cx="6428308" cy="4360155"/>
        </p:xfrm>
        <a:graphic>
          <a:graphicData uri="http://schemas.openxmlformats.org/drawingml/2006/table">
            <a:tbl>
              <a:tblPr firstRow="1" bandRow="1">
                <a:tableStyleId>{073A0DAA-6AF3-43AB-8588-CEC1D06C72B9}</a:tableStyleId>
              </a:tblPr>
              <a:tblGrid>
                <a:gridCol w="3195923">
                  <a:extLst>
                    <a:ext uri="{9D8B030D-6E8A-4147-A177-3AD203B41FA5}">
                      <a16:colId xmlns:a16="http://schemas.microsoft.com/office/drawing/2014/main" val="2843676516"/>
                    </a:ext>
                  </a:extLst>
                </a:gridCol>
                <a:gridCol w="3232385">
                  <a:extLst>
                    <a:ext uri="{9D8B030D-6E8A-4147-A177-3AD203B41FA5}">
                      <a16:colId xmlns:a16="http://schemas.microsoft.com/office/drawing/2014/main" val="4180271993"/>
                    </a:ext>
                  </a:extLst>
                </a:gridCol>
              </a:tblGrid>
              <a:tr h="370361">
                <a:tc>
                  <a:txBody>
                    <a:bodyPr/>
                    <a:lstStyle/>
                    <a:p>
                      <a:r>
                        <a:rPr lang="en-AU" sz="1500" dirty="0"/>
                        <a:t>Model</a:t>
                      </a:r>
                    </a:p>
                  </a:txBody>
                  <a:tcPr marL="78095" marR="78095" marT="39048" marB="39048"/>
                </a:tc>
                <a:tc>
                  <a:txBody>
                    <a:bodyPr/>
                    <a:lstStyle/>
                    <a:p>
                      <a:r>
                        <a:rPr lang="en-AU" sz="1500"/>
                        <a:t>Description </a:t>
                      </a:r>
                    </a:p>
                  </a:txBody>
                  <a:tcPr marL="78095" marR="78095" marT="39048" marB="39048"/>
                </a:tc>
                <a:extLst>
                  <a:ext uri="{0D108BD9-81ED-4DB2-BD59-A6C34878D82A}">
                    <a16:rowId xmlns:a16="http://schemas.microsoft.com/office/drawing/2014/main" val="738141787"/>
                  </a:ext>
                </a:extLst>
              </a:tr>
              <a:tr h="622879">
                <a:tc>
                  <a:txBody>
                    <a:bodyPr/>
                    <a:lstStyle/>
                    <a:p>
                      <a:r>
                        <a:rPr lang="en-AU" sz="1500" dirty="0"/>
                        <a:t>Linear Regression (LR)</a:t>
                      </a:r>
                    </a:p>
                  </a:txBody>
                  <a:tcPr marL="78095" marR="78095" marT="39048" marB="39048"/>
                </a:tc>
                <a:tc>
                  <a:txBody>
                    <a:bodyPr/>
                    <a:lstStyle/>
                    <a:p>
                      <a:r>
                        <a:rPr lang="en-US" sz="1500"/>
                        <a:t>Good for baseline and linear problems</a:t>
                      </a:r>
                      <a:endParaRPr lang="en-AU" sz="1500"/>
                    </a:p>
                  </a:txBody>
                  <a:tcPr marL="78095" marR="78095" marT="39048" marB="39048"/>
                </a:tc>
                <a:extLst>
                  <a:ext uri="{0D108BD9-81ED-4DB2-BD59-A6C34878D82A}">
                    <a16:rowId xmlns:a16="http://schemas.microsoft.com/office/drawing/2014/main" val="1044270407"/>
                  </a:ext>
                </a:extLst>
              </a:tr>
              <a:tr h="875399">
                <a:tc>
                  <a:txBody>
                    <a:bodyPr/>
                    <a:lstStyle/>
                    <a:p>
                      <a:r>
                        <a:rPr lang="en-AU" sz="1500"/>
                        <a:t>Random Forest (RF)</a:t>
                      </a:r>
                    </a:p>
                  </a:txBody>
                  <a:tcPr marL="78095" marR="78095" marT="39048" marB="39048"/>
                </a:tc>
                <a:tc>
                  <a:txBody>
                    <a:bodyPr/>
                    <a:lstStyle/>
                    <a:p>
                      <a:r>
                        <a:rPr lang="en-US" sz="1500"/>
                        <a:t>Great for capturing feature interactions and nonlinearities, robust to overfitting.</a:t>
                      </a:r>
                      <a:endParaRPr lang="en-AU" sz="1500"/>
                    </a:p>
                  </a:txBody>
                  <a:tcPr marL="78095" marR="78095" marT="39048" marB="39048"/>
                </a:tc>
                <a:extLst>
                  <a:ext uri="{0D108BD9-81ED-4DB2-BD59-A6C34878D82A}">
                    <a16:rowId xmlns:a16="http://schemas.microsoft.com/office/drawing/2014/main" val="1035332715"/>
                  </a:ext>
                </a:extLst>
              </a:tr>
              <a:tr h="622879">
                <a:tc>
                  <a:txBody>
                    <a:bodyPr/>
                    <a:lstStyle/>
                    <a:p>
                      <a:r>
                        <a:rPr lang="en-AU" sz="1500" dirty="0"/>
                        <a:t>Gradient Boosting (GBR, XGB)</a:t>
                      </a:r>
                    </a:p>
                  </a:txBody>
                  <a:tcPr marL="78095" marR="78095" marT="39048" marB="39048"/>
                </a:tc>
                <a:tc>
                  <a:txBody>
                    <a:bodyPr/>
                    <a:lstStyle/>
                    <a:p>
                      <a:r>
                        <a:rPr lang="en-US" sz="1500"/>
                        <a:t>Powerful but requires careful tuning.</a:t>
                      </a:r>
                      <a:endParaRPr lang="en-AU" sz="1500"/>
                    </a:p>
                  </a:txBody>
                  <a:tcPr marL="78095" marR="78095" marT="39048" marB="39048"/>
                </a:tc>
                <a:extLst>
                  <a:ext uri="{0D108BD9-81ED-4DB2-BD59-A6C34878D82A}">
                    <a16:rowId xmlns:a16="http://schemas.microsoft.com/office/drawing/2014/main" val="4288047737"/>
                  </a:ext>
                </a:extLst>
              </a:tr>
              <a:tr h="622879">
                <a:tc>
                  <a:txBody>
                    <a:bodyPr/>
                    <a:lstStyle/>
                    <a:p>
                      <a:r>
                        <a:rPr lang="en-AU" sz="1500" dirty="0"/>
                        <a:t>Support Vector Regressor (SVR)</a:t>
                      </a:r>
                    </a:p>
                  </a:txBody>
                  <a:tcPr marL="78095" marR="78095" marT="39048" marB="39048"/>
                </a:tc>
                <a:tc>
                  <a:txBody>
                    <a:bodyPr/>
                    <a:lstStyle/>
                    <a:p>
                      <a:r>
                        <a:rPr lang="en-US" sz="1500" dirty="0"/>
                        <a:t>Good for smaller datasets with non-linear relationships</a:t>
                      </a:r>
                      <a:endParaRPr lang="en-AU" sz="1500" dirty="0"/>
                    </a:p>
                  </a:txBody>
                  <a:tcPr marL="78095" marR="78095" marT="39048" marB="39048"/>
                </a:tc>
                <a:extLst>
                  <a:ext uri="{0D108BD9-81ED-4DB2-BD59-A6C34878D82A}">
                    <a16:rowId xmlns:a16="http://schemas.microsoft.com/office/drawing/2014/main" val="4078987640"/>
                  </a:ext>
                </a:extLst>
              </a:tr>
              <a:tr h="622879">
                <a:tc>
                  <a:txBody>
                    <a:bodyPr/>
                    <a:lstStyle/>
                    <a:p>
                      <a:r>
                        <a:rPr lang="en-AU" sz="1500" dirty="0"/>
                        <a:t>K-Nearest </a:t>
                      </a:r>
                      <a:r>
                        <a:rPr lang="en-AU" sz="1500" dirty="0" err="1"/>
                        <a:t>Neighbors</a:t>
                      </a:r>
                      <a:r>
                        <a:rPr lang="en-AU" sz="1500" dirty="0"/>
                        <a:t> (KNN)</a:t>
                      </a:r>
                    </a:p>
                  </a:txBody>
                  <a:tcPr marL="78095" marR="78095" marT="39048" marB="39048"/>
                </a:tc>
                <a:tc>
                  <a:txBody>
                    <a:bodyPr/>
                    <a:lstStyle/>
                    <a:p>
                      <a:r>
                        <a:rPr lang="en-US" sz="1500"/>
                        <a:t>Simple, works well for small datasets</a:t>
                      </a:r>
                      <a:endParaRPr lang="en-AU" sz="1500"/>
                    </a:p>
                  </a:txBody>
                  <a:tcPr marL="78095" marR="78095" marT="39048" marB="39048"/>
                </a:tc>
                <a:extLst>
                  <a:ext uri="{0D108BD9-81ED-4DB2-BD59-A6C34878D82A}">
                    <a16:rowId xmlns:a16="http://schemas.microsoft.com/office/drawing/2014/main" val="1735757392"/>
                  </a:ext>
                </a:extLst>
              </a:tr>
              <a:tr h="622879">
                <a:tc>
                  <a:txBody>
                    <a:bodyPr/>
                    <a:lstStyle/>
                    <a:p>
                      <a:r>
                        <a:rPr lang="en-AU" sz="1500" dirty="0" err="1"/>
                        <a:t>XGBoost</a:t>
                      </a:r>
                      <a:r>
                        <a:rPr lang="en-AU" sz="1500" dirty="0"/>
                        <a:t> (XGB)</a:t>
                      </a:r>
                    </a:p>
                  </a:txBody>
                  <a:tcPr marL="78095" marR="78095" marT="39048" marB="39048"/>
                </a:tc>
                <a:tc>
                  <a:txBody>
                    <a:bodyPr/>
                    <a:lstStyle/>
                    <a:p>
                      <a:r>
                        <a:rPr lang="en-US" sz="1500" dirty="0"/>
                        <a:t>Usually outperforms other models on complex datasets.</a:t>
                      </a:r>
                      <a:endParaRPr lang="en-AU" sz="1500" dirty="0"/>
                    </a:p>
                  </a:txBody>
                  <a:tcPr marL="78095" marR="78095" marT="39048" marB="39048"/>
                </a:tc>
                <a:extLst>
                  <a:ext uri="{0D108BD9-81ED-4DB2-BD59-A6C34878D82A}">
                    <a16:rowId xmlns:a16="http://schemas.microsoft.com/office/drawing/2014/main" val="1854681945"/>
                  </a:ext>
                </a:extLst>
              </a:tr>
            </a:tbl>
          </a:graphicData>
        </a:graphic>
      </p:graphicFrame>
      <p:graphicFrame>
        <p:nvGraphicFramePr>
          <p:cNvPr id="6" name="Table 5">
            <a:extLst>
              <a:ext uri="{FF2B5EF4-FFF2-40B4-BE49-F238E27FC236}">
                <a16:creationId xmlns:a16="http://schemas.microsoft.com/office/drawing/2014/main" id="{42E39DE0-23A8-F6BF-4DE4-633BA914F813}"/>
              </a:ext>
            </a:extLst>
          </p:cNvPr>
          <p:cNvGraphicFramePr>
            <a:graphicFrameLocks noGrp="1"/>
          </p:cNvGraphicFramePr>
          <p:nvPr>
            <p:extLst>
              <p:ext uri="{D42A27DB-BD31-4B8C-83A1-F6EECF244321}">
                <p14:modId xmlns:p14="http://schemas.microsoft.com/office/powerpoint/2010/main" val="970637960"/>
              </p:ext>
            </p:extLst>
          </p:nvPr>
        </p:nvGraphicFramePr>
        <p:xfrm>
          <a:off x="4953000" y="5257800"/>
          <a:ext cx="3217239" cy="523875"/>
        </p:xfrm>
        <a:graphic>
          <a:graphicData uri="http://schemas.openxmlformats.org/drawingml/2006/table">
            <a:tbl>
              <a:tblPr/>
              <a:tblGrid>
                <a:gridCol w="3217239">
                  <a:extLst>
                    <a:ext uri="{9D8B030D-6E8A-4147-A177-3AD203B41FA5}">
                      <a16:colId xmlns:a16="http://schemas.microsoft.com/office/drawing/2014/main" val="4130857473"/>
                    </a:ext>
                  </a:extLst>
                </a:gridCol>
              </a:tblGrid>
              <a:tr h="523875">
                <a:tc>
                  <a:txBody>
                    <a:bodyPr/>
                    <a:lstStyle/>
                    <a:p>
                      <a:r>
                        <a:rPr lang="en-AU" dirty="0"/>
                        <a:t>Logistic Regression (Log-R)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58737604"/>
                  </a:ext>
                </a:extLst>
              </a:tr>
            </a:tbl>
          </a:graphicData>
        </a:graphic>
      </p:graphicFrame>
      <p:graphicFrame>
        <p:nvGraphicFramePr>
          <p:cNvPr id="7" name="Table 6">
            <a:extLst>
              <a:ext uri="{FF2B5EF4-FFF2-40B4-BE49-F238E27FC236}">
                <a16:creationId xmlns:a16="http://schemas.microsoft.com/office/drawing/2014/main" id="{B2EE6F6B-8398-229F-3280-9562B333A618}"/>
              </a:ext>
            </a:extLst>
          </p:cNvPr>
          <p:cNvGraphicFramePr>
            <a:graphicFrameLocks noGrp="1"/>
          </p:cNvGraphicFramePr>
          <p:nvPr>
            <p:extLst>
              <p:ext uri="{D42A27DB-BD31-4B8C-83A1-F6EECF244321}">
                <p14:modId xmlns:p14="http://schemas.microsoft.com/office/powerpoint/2010/main" val="30488032"/>
              </p:ext>
            </p:extLst>
          </p:nvPr>
        </p:nvGraphicFramePr>
        <p:xfrm>
          <a:off x="8170239" y="5177790"/>
          <a:ext cx="3217239" cy="944880"/>
        </p:xfrm>
        <a:graphic>
          <a:graphicData uri="http://schemas.openxmlformats.org/drawingml/2006/table">
            <a:tbl>
              <a:tblPr>
                <a:tableStyleId>{073A0DAA-6AF3-43AB-8588-CEC1D06C72B9}</a:tableStyleId>
              </a:tblPr>
              <a:tblGrid>
                <a:gridCol w="3217239">
                  <a:extLst>
                    <a:ext uri="{9D8B030D-6E8A-4147-A177-3AD203B41FA5}">
                      <a16:colId xmlns:a16="http://schemas.microsoft.com/office/drawing/2014/main" val="4130857473"/>
                    </a:ext>
                  </a:extLst>
                </a:gridCol>
              </a:tblGrid>
              <a:tr h="603885">
                <a:tc>
                  <a:txBody>
                    <a:bodyPr/>
                    <a:lstStyle/>
                    <a:p>
                      <a:r>
                        <a:rPr lang="en-US" sz="1400" b="1" kern="1200" dirty="0">
                          <a:solidFill>
                            <a:schemeClr val="bg1"/>
                          </a:solidFill>
                          <a:effectLst/>
                        </a:rPr>
                        <a:t>Struggles with complex, non-linear relationships and performs best when data is linearly separable</a:t>
                      </a:r>
                      <a:endParaRPr lang="en-AU" sz="1400" b="1" dirty="0">
                        <a:solidFill>
                          <a:schemeClr val="bg1"/>
                        </a:solidFill>
                      </a:endParaRPr>
                    </a:p>
                  </a:txBody>
                  <a:tcPr/>
                </a:tc>
                <a:extLst>
                  <a:ext uri="{0D108BD9-81ED-4DB2-BD59-A6C34878D82A}">
                    <a16:rowId xmlns:a16="http://schemas.microsoft.com/office/drawing/2014/main" val="2858737604"/>
                  </a:ext>
                </a:extLst>
              </a:tr>
            </a:tbl>
          </a:graphicData>
        </a:graphic>
      </p:graphicFrame>
      <p:graphicFrame>
        <p:nvGraphicFramePr>
          <p:cNvPr id="8" name="Table 7">
            <a:extLst>
              <a:ext uri="{FF2B5EF4-FFF2-40B4-BE49-F238E27FC236}">
                <a16:creationId xmlns:a16="http://schemas.microsoft.com/office/drawing/2014/main" id="{81B541C9-127F-70D2-11B4-CF22822FF9E5}"/>
              </a:ext>
            </a:extLst>
          </p:cNvPr>
          <p:cNvGraphicFramePr>
            <a:graphicFrameLocks noGrp="1"/>
          </p:cNvGraphicFramePr>
          <p:nvPr>
            <p:extLst>
              <p:ext uri="{D42A27DB-BD31-4B8C-83A1-F6EECF244321}">
                <p14:modId xmlns:p14="http://schemas.microsoft.com/office/powerpoint/2010/main" val="3115155717"/>
              </p:ext>
            </p:extLst>
          </p:nvPr>
        </p:nvGraphicFramePr>
        <p:xfrm>
          <a:off x="4961380" y="5177789"/>
          <a:ext cx="3192019" cy="944879"/>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285633995"/>
                    </a:ext>
                  </a:extLst>
                </a:gridCol>
              </a:tblGrid>
              <a:tr h="944879">
                <a:tc>
                  <a:txBody>
                    <a:bodyPr/>
                    <a:lstStyle/>
                    <a:p>
                      <a:r>
                        <a:rPr lang="en-AU" dirty="0"/>
                        <a:t>Logistic Regression (</a:t>
                      </a:r>
                      <a:r>
                        <a:rPr lang="en-AU" dirty="0" err="1"/>
                        <a:t>LogR</a:t>
                      </a:r>
                      <a:r>
                        <a:rPr lang="en-AU" dirty="0"/>
                        <a:t>)</a:t>
                      </a:r>
                    </a:p>
                  </a:txBody>
                  <a:tcPr/>
                </a:tc>
                <a:extLst>
                  <a:ext uri="{0D108BD9-81ED-4DB2-BD59-A6C34878D82A}">
                    <a16:rowId xmlns:a16="http://schemas.microsoft.com/office/drawing/2014/main" val="4092636961"/>
                  </a:ext>
                </a:extLst>
              </a:tr>
            </a:tbl>
          </a:graphicData>
        </a:graphic>
      </p:graphicFrame>
      <p:pic>
        <p:nvPicPr>
          <p:cNvPr id="11" name="Picture 10" descr="A black oval with white text&#10;&#10;AI-generated content may be incorrect.">
            <a:extLst>
              <a:ext uri="{FF2B5EF4-FFF2-40B4-BE49-F238E27FC236}">
                <a16:creationId xmlns:a16="http://schemas.microsoft.com/office/drawing/2014/main" id="{31F7830E-3CEA-9BFA-F30F-AEC485CB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3" y="90488"/>
            <a:ext cx="1423988" cy="1423988"/>
          </a:xfrm>
          <a:prstGeom prst="rect">
            <a:avLst/>
          </a:prstGeom>
        </p:spPr>
      </p:pic>
    </p:spTree>
    <p:extLst>
      <p:ext uri="{BB962C8B-B14F-4D97-AF65-F5344CB8AC3E}">
        <p14:creationId xmlns:p14="http://schemas.microsoft.com/office/powerpoint/2010/main" val="417523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 football on a field&#10;&#10;AI-generated content may be incorrect.">
            <a:extLst>
              <a:ext uri="{FF2B5EF4-FFF2-40B4-BE49-F238E27FC236}">
                <a16:creationId xmlns:a16="http://schemas.microsoft.com/office/drawing/2014/main" id="{C3816813-0F53-C87C-C3CF-1F5341C05BE4}"/>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Further Info/Links </a:t>
            </a:r>
          </a:p>
        </p:txBody>
      </p:sp>
      <p:sp>
        <p:nvSpPr>
          <p:cNvPr id="6" name="TextBox 5">
            <a:extLst>
              <a:ext uri="{FF2B5EF4-FFF2-40B4-BE49-F238E27FC236}">
                <a16:creationId xmlns:a16="http://schemas.microsoft.com/office/drawing/2014/main" id="{5D51FA09-32E9-E7A1-A409-C0D99E3D99F9}"/>
              </a:ext>
            </a:extLst>
          </p:cNvPr>
          <p:cNvSpPr txBox="1"/>
          <p:nvPr/>
        </p:nvSpPr>
        <p:spPr>
          <a:xfrm>
            <a:off x="913795" y="2096064"/>
            <a:ext cx="10353762" cy="3695136"/>
          </a:xfrm>
          <a:prstGeom prst="rect">
            <a:avLst/>
          </a:prstGeom>
        </p:spPr>
        <p:txBody>
          <a:bodyPr vert="horz" lIns="91440" tIns="45720" rIns="91440" bIns="45720" rtlCol="0">
            <a:normAutofit lnSpcReduction="10000"/>
          </a:bodyPr>
          <a:lstStyle/>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4">
                  <a:extLst>
                    <a:ext uri="{A12FA001-AC4F-418D-AE19-62706E023703}">
                      <ahyp:hlinkClr xmlns:ahyp="http://schemas.microsoft.com/office/drawing/2018/hyperlinkcolor" val="tx"/>
                    </a:ext>
                  </a:extLst>
                </a:hlinkClick>
              </a:rPr>
              <a:t>https://www.geeksforgeeks.org/how-to-solve-overfitting-in-random-forest-in-python-sklearn/</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5">
                  <a:extLst>
                    <a:ext uri="{A12FA001-AC4F-418D-AE19-62706E023703}">
                      <ahyp:hlinkClr xmlns:ahyp="http://schemas.microsoft.com/office/drawing/2018/hyperlinkcolor" val="tx"/>
                    </a:ext>
                  </a:extLst>
                </a:hlinkClick>
              </a:rPr>
              <a:t>https://www.youtube.com/watch?v=6tQhoUuQrOw&amp;t=1536s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6">
                  <a:extLst>
                    <a:ext uri="{A12FA001-AC4F-418D-AE19-62706E023703}">
                      <ahyp:hlinkClr xmlns:ahyp="http://schemas.microsoft.com/office/drawing/2018/hyperlinkcolor" val="tx"/>
                    </a:ext>
                  </a:extLst>
                </a:hlinkClick>
              </a:rPr>
              <a:t>https://www.youtube.com/watch?v=0irmDBWLrco&amp;t=165s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7">
                  <a:extLst>
                    <a:ext uri="{A12FA001-AC4F-418D-AE19-62706E023703}">
                      <ahyp:hlinkClr xmlns:ahyp="http://schemas.microsoft.com/office/drawing/2018/hyperlinkcolor" val="tx"/>
                    </a:ext>
                  </a:extLst>
                </a:hlinkClick>
              </a:rPr>
              <a:t>https://pandas.pydata.org/docs/reference/api/pandas.DataFrame.dropna.html</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Demonstrates how to </a:t>
            </a:r>
            <a:r>
              <a:rPr lang="en-US" dirty="0" err="1">
                <a:effectLst>
                  <a:outerShdw blurRad="50800" dist="38100" dir="2700000" algn="tl" rotWithShape="0">
                    <a:srgbClr val="000000">
                      <a:alpha val="48000"/>
                    </a:srgbClr>
                  </a:outerShdw>
                </a:effectLst>
              </a:rPr>
              <a:t>evuluate</a:t>
            </a:r>
            <a:r>
              <a:rPr lang="en-US" dirty="0">
                <a:effectLst>
                  <a:outerShdw blurRad="50800" dist="38100" dir="2700000" algn="tl" rotWithShape="0">
                    <a:srgbClr val="000000">
                      <a:alpha val="48000"/>
                    </a:srgbClr>
                  </a:outerShdw>
                </a:effectLst>
              </a:rPr>
              <a:t> your Machine Learning models</a:t>
            </a: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8">
                  <a:extLst>
                    <a:ext uri="{A12FA001-AC4F-418D-AE19-62706E023703}">
                      <ahyp:hlinkClr xmlns:ahyp="http://schemas.microsoft.com/office/drawing/2018/hyperlinkcolor" val="tx"/>
                    </a:ext>
                  </a:extLst>
                </a:hlinkClick>
              </a:rPr>
              <a:t>https://www.youtube.com/watch?v=LbX4X71-TFI</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defTabSz="914400">
              <a:lnSpc>
                <a:spcPct val="110000"/>
              </a:lnSpc>
              <a:spcAft>
                <a:spcPts val="600"/>
              </a:spcAft>
            </a:pPr>
            <a:r>
              <a:rPr lang="en-US" dirty="0">
                <a:effectLst>
                  <a:outerShdw blurRad="50800" dist="38100" dir="2700000" algn="tl" rotWithShape="0">
                    <a:srgbClr val="000000">
                      <a:alpha val="48000"/>
                    </a:srgbClr>
                  </a:outerShdw>
                </a:effectLst>
              </a:rPr>
              <a:t>More Info my source code:</a:t>
            </a:r>
          </a:p>
          <a:p>
            <a:pPr marL="285750" indent="-285750" defTabSz="914400">
              <a:lnSpc>
                <a:spcPct val="110000"/>
              </a:lnSpc>
              <a:spcAft>
                <a:spcPts val="600"/>
              </a:spcAft>
              <a:buFont typeface="Arial" panose="020B0604020202020204" pitchFamily="34" charset="0"/>
              <a:buChar char="•"/>
            </a:pPr>
            <a:r>
              <a:rPr lang="en-US" dirty="0">
                <a:hlinkClick r:id="rId9">
                  <a:extLst>
                    <a:ext uri="{A12FA001-AC4F-418D-AE19-62706E023703}">
                      <ahyp:hlinkClr xmlns:ahyp="http://schemas.microsoft.com/office/drawing/2018/hyperlinkcolor" val="tx"/>
                    </a:ext>
                  </a:extLst>
                </a:hlinkClick>
              </a:rPr>
              <a:t>Projects/Kaggle/AFL_2009_2024_Match_Winners at main · Mikele02171/Projects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58516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6622">
              <a:srgbClr val="00B0F0"/>
            </a:gs>
            <a:gs pos="16502">
              <a:srgbClr val="2B194B"/>
            </a:gs>
            <a:gs pos="0">
              <a:srgbClr val="00206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68237-7B59-872E-4934-65CF001D87C8}"/>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510"/>
              </a:spcAft>
            </a:pPr>
            <a:r>
              <a:rPr lang="en-US" sz="3400" b="1" cap="all">
                <a:effectLst>
                  <a:outerShdw blurRad="50800" dist="63500" dir="2700000" algn="tl" rotWithShape="0">
                    <a:srgbClr val="000000">
                      <a:alpha val="48000"/>
                    </a:srgbClr>
                  </a:outerShdw>
                </a:effectLst>
                <a:latin typeface="+mj-lt"/>
                <a:ea typeface="+mj-ea"/>
                <a:cs typeface="+mj-cs"/>
              </a:rPr>
              <a:t>Purpose</a:t>
            </a:r>
          </a:p>
        </p:txBody>
      </p:sp>
      <p:sp>
        <p:nvSpPr>
          <p:cNvPr id="2" name="TextBox 1">
            <a:extLst>
              <a:ext uri="{FF2B5EF4-FFF2-40B4-BE49-F238E27FC236}">
                <a16:creationId xmlns:a16="http://schemas.microsoft.com/office/drawing/2014/main" id="{C602D8B3-4175-FDFD-BA29-D0E607FCF1CD}"/>
              </a:ext>
            </a:extLst>
          </p:cNvPr>
          <p:cNvSpPr txBox="1"/>
          <p:nvPr/>
        </p:nvSpPr>
        <p:spPr>
          <a:xfrm>
            <a:off x="4925351" y="2096064"/>
            <a:ext cx="6342205" cy="3695136"/>
          </a:xfrm>
          <a:prstGeom prst="rect">
            <a:avLst/>
          </a:prstGeom>
        </p:spPr>
        <p:txBody>
          <a:bodyPr vert="horz" lIns="91440" tIns="45720" rIns="91440" bIns="45720" rtlCol="0">
            <a:normAutofit/>
          </a:bodyPr>
          <a:lstStyle/>
          <a:p>
            <a:pPr defTabSz="914400">
              <a:lnSpc>
                <a:spcPct val="110000"/>
              </a:lnSpc>
              <a:spcAft>
                <a:spcPts val="510"/>
              </a:spcAft>
            </a:pPr>
            <a:r>
              <a:rPr lang="en-US" sz="1500" dirty="0">
                <a:effectLst>
                  <a:outerShdw blurRad="50800" dist="38100" dir="2700000" algn="tl" rotWithShape="0">
                    <a:srgbClr val="000000">
                      <a:alpha val="48000"/>
                    </a:srgbClr>
                  </a:outerShdw>
                </a:effectLst>
              </a:rPr>
              <a:t>The goal for this project, is to predict </a:t>
            </a:r>
            <a:r>
              <a:rPr lang="en-US" sz="1500" b="0" i="0" dirty="0">
                <a:effectLst>
                  <a:outerShdw blurRad="50800" dist="38100" dir="2700000" algn="tl" rotWithShape="0">
                    <a:srgbClr val="000000">
                      <a:alpha val="48000"/>
                    </a:srgbClr>
                  </a:outerShdw>
                </a:effectLst>
              </a:rPr>
              <a:t>Australian Football League (AFL) matches with machine learning involves using historical data, statistical models, and advanced algorithms to forecast game outcomes. This task is a classic example of a </a:t>
            </a:r>
            <a:r>
              <a:rPr lang="en-US" sz="1500" b="1" i="0" dirty="0">
                <a:effectLst>
                  <a:outerShdw blurRad="50800" dist="38100" dir="2700000" algn="tl" rotWithShape="0">
                    <a:srgbClr val="000000">
                      <a:alpha val="48000"/>
                    </a:srgbClr>
                  </a:outerShdw>
                </a:effectLst>
              </a:rPr>
              <a:t>binary</a:t>
            </a:r>
            <a:r>
              <a:rPr lang="en-US" sz="1500" b="0" i="0" dirty="0">
                <a:effectLst>
                  <a:outerShdw blurRad="50800" dist="38100" dir="2700000" algn="tl" rotWithShape="0">
                    <a:srgbClr val="000000">
                      <a:alpha val="48000"/>
                    </a:srgbClr>
                  </a:outerShdw>
                </a:effectLst>
              </a:rPr>
              <a:t> </a:t>
            </a:r>
            <a:r>
              <a:rPr lang="en-US" sz="1500" b="1" i="0" dirty="0">
                <a:effectLst>
                  <a:outerShdw blurRad="50800" dist="38100" dir="2700000" algn="tl" rotWithShape="0">
                    <a:srgbClr val="000000">
                      <a:alpha val="48000"/>
                    </a:srgbClr>
                  </a:outerShdw>
                </a:effectLst>
              </a:rPr>
              <a:t>classification problem</a:t>
            </a:r>
            <a:r>
              <a:rPr lang="en-US" sz="1500" b="0" i="0" dirty="0">
                <a:effectLst>
                  <a:outerShdw blurRad="50800" dist="38100" dir="2700000" algn="tl" rotWithShape="0">
                    <a:srgbClr val="000000">
                      <a:alpha val="48000"/>
                    </a:srgbClr>
                  </a:outerShdw>
                </a:effectLst>
              </a:rPr>
              <a:t> in machine learning, where the objective is to predict discrete results, such as win/loss, victory margins, or specific in-game events (e.g., goals scored, behinds, Bookmakers Surveyed, Team Odds). Additionally, these predictive models have significant applications in </a:t>
            </a:r>
            <a:r>
              <a:rPr lang="en-US" sz="1500" b="1" i="0" dirty="0">
                <a:effectLst>
                  <a:outerShdw blurRad="50800" dist="38100" dir="2700000" algn="tl" rotWithShape="0">
                    <a:srgbClr val="000000">
                      <a:alpha val="48000"/>
                    </a:srgbClr>
                  </a:outerShdw>
                </a:effectLst>
              </a:rPr>
              <a:t>sports betting</a:t>
            </a:r>
            <a:r>
              <a:rPr lang="en-US" sz="1500" b="0" i="0" dirty="0">
                <a:effectLst>
                  <a:outerShdw blurRad="50800" dist="38100" dir="2700000" algn="tl" rotWithShape="0">
                    <a:srgbClr val="000000">
                      <a:alpha val="48000"/>
                    </a:srgbClr>
                  </a:outerShdw>
                </a:effectLst>
              </a:rPr>
              <a:t>, where betting companies use them to set odds, assess potential risks, and optimize their strategies to maximize profitability while managing uncertainties.</a:t>
            </a:r>
            <a:endParaRPr lang="en-US" sz="1500" b="1" dirty="0">
              <a:effectLst>
                <a:outerShdw blurRad="50800" dist="38100" dir="2700000" algn="tl" rotWithShape="0">
                  <a:srgbClr val="000000">
                    <a:alpha val="48000"/>
                  </a:srgbClr>
                </a:outerShdw>
              </a:effectLst>
            </a:endParaRPr>
          </a:p>
        </p:txBody>
      </p:sp>
      <p:pic>
        <p:nvPicPr>
          <p:cNvPr id="5" name="Picture 4" descr="A black oval with white text&#10;&#10;AI-generated content may be incorrect.">
            <a:extLst>
              <a:ext uri="{FF2B5EF4-FFF2-40B4-BE49-F238E27FC236}">
                <a16:creationId xmlns:a16="http://schemas.microsoft.com/office/drawing/2014/main" id="{1A195802-1046-9C5A-F1D5-BC0401F1F011}"/>
              </a:ext>
            </a:extLst>
          </p:cNvPr>
          <p:cNvPicPr>
            <a:picLocks noChangeAspect="1"/>
          </p:cNvPicPr>
          <p:nvPr/>
        </p:nvPicPr>
        <p:blipFill>
          <a:blip r:embed="rId2">
            <a:extLst>
              <a:ext uri="{28A0092B-C50C-407E-A947-70E740481C1C}">
                <a14:useLocalDpi xmlns:a14="http://schemas.microsoft.com/office/drawing/2010/main" val="0"/>
              </a:ext>
            </a:extLst>
          </a:blip>
          <a:srcRect r="1" b="530"/>
          <a:stretch/>
        </p:blipFill>
        <p:spPr>
          <a:xfrm>
            <a:off x="994908" y="2210935"/>
            <a:ext cx="351177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3063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194927" y="68827"/>
            <a:ext cx="9276428" cy="93681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dirty="0">
                <a:effectLst>
                  <a:outerShdw blurRad="50800" dist="63500" dir="2700000" algn="tl" rotWithShape="0">
                    <a:srgbClr val="000000">
                      <a:alpha val="48000"/>
                    </a:srgbClr>
                  </a:outerShdw>
                </a:effectLst>
                <a:latin typeface="+mj-lt"/>
                <a:ea typeface="+mj-ea"/>
                <a:cs typeface="+mj-cs"/>
              </a:rPr>
              <a:t>Data Collection</a:t>
            </a:r>
          </a:p>
        </p:txBody>
      </p:sp>
      <p:sp>
        <p:nvSpPr>
          <p:cNvPr id="5" name="TextBox 4">
            <a:extLst>
              <a:ext uri="{FF2B5EF4-FFF2-40B4-BE49-F238E27FC236}">
                <a16:creationId xmlns:a16="http://schemas.microsoft.com/office/drawing/2014/main" id="{DACF53AF-A689-1483-9A0D-1F349F9FE279}"/>
              </a:ext>
            </a:extLst>
          </p:cNvPr>
          <p:cNvSpPr txBox="1"/>
          <p:nvPr/>
        </p:nvSpPr>
        <p:spPr>
          <a:xfrm>
            <a:off x="953578" y="1729436"/>
            <a:ext cx="4011975" cy="369332"/>
          </a:xfrm>
          <a:prstGeom prst="rect">
            <a:avLst/>
          </a:prstGeom>
          <a:noFill/>
        </p:spPr>
        <p:txBody>
          <a:bodyPr wrap="square" rtlCol="0">
            <a:spAutoFit/>
          </a:bodyPr>
          <a:lstStyle/>
          <a:p>
            <a:pPr>
              <a:spcAft>
                <a:spcPts val="600"/>
              </a:spcAft>
            </a:pPr>
            <a:r>
              <a:rPr lang="en-AU" dirty="0"/>
              <a:t>\</a:t>
            </a:r>
          </a:p>
        </p:txBody>
      </p:sp>
      <p:graphicFrame>
        <p:nvGraphicFramePr>
          <p:cNvPr id="7" name="TextBox 2">
            <a:extLst>
              <a:ext uri="{FF2B5EF4-FFF2-40B4-BE49-F238E27FC236}">
                <a16:creationId xmlns:a16="http://schemas.microsoft.com/office/drawing/2014/main" id="{E55B5884-2F2C-4F0C-D47D-7DC78BCD095F}"/>
              </a:ext>
            </a:extLst>
          </p:cNvPr>
          <p:cNvGraphicFramePr/>
          <p:nvPr>
            <p:extLst>
              <p:ext uri="{D42A27DB-BD31-4B8C-83A1-F6EECF244321}">
                <p14:modId xmlns:p14="http://schemas.microsoft.com/office/powerpoint/2010/main" val="791275658"/>
              </p:ext>
            </p:extLst>
          </p:nvPr>
        </p:nvGraphicFramePr>
        <p:xfrm>
          <a:off x="533400" y="1005640"/>
          <a:ext cx="11296649" cy="5376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a:t>
            </a:r>
          </a:p>
        </p:txBody>
      </p:sp>
      <p:pic>
        <p:nvPicPr>
          <p:cNvPr id="6" name="Picture 5" descr="A black oval with white text&#10;&#10;AI-generated content may be incorrect.">
            <a:extLst>
              <a:ext uri="{FF2B5EF4-FFF2-40B4-BE49-F238E27FC236}">
                <a16:creationId xmlns:a16="http://schemas.microsoft.com/office/drawing/2014/main" id="{9A9F77D9-E1D4-9212-8120-CE2BAD66C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81" y="497632"/>
            <a:ext cx="3398398" cy="3398398"/>
          </a:xfrm>
          <a:prstGeom prst="rect">
            <a:avLst/>
          </a:prstGeom>
        </p:spPr>
      </p:pic>
      <p:cxnSp>
        <p:nvCxnSpPr>
          <p:cNvPr id="20" name="Straight Connector 19">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6CCE3193-3EAC-5DDB-8250-F9AD54F8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98" y="497655"/>
            <a:ext cx="5228233" cy="3398352"/>
          </a:xfrm>
          <a:prstGeom prst="rect">
            <a:avLst/>
          </a:prstGeom>
        </p:spPr>
      </p:pic>
      <p:sp>
        <p:nvSpPr>
          <p:cNvPr id="3" name="TextBox 2">
            <a:extLst>
              <a:ext uri="{FF2B5EF4-FFF2-40B4-BE49-F238E27FC236}">
                <a16:creationId xmlns:a16="http://schemas.microsoft.com/office/drawing/2014/main" id="{E71B6012-AD92-C558-99AB-961BFE7DBA79}"/>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defTabSz="914400">
              <a:lnSpc>
                <a:spcPct val="110000"/>
              </a:lnSpc>
              <a:spcAft>
                <a:spcPts val="600"/>
              </a:spcAft>
            </a:pPr>
            <a:r>
              <a:rPr lang="en-US" sz="1500">
                <a:effectLst>
                  <a:outerShdw blurRad="50800" dist="38100" dir="2700000" algn="tl" rotWithShape="0">
                    <a:srgbClr val="000000">
                      <a:alpha val="48000"/>
                    </a:srgbClr>
                  </a:outerShdw>
                </a:effectLst>
              </a:rPr>
              <a:t>The procedure to start the analysis, I have use technologies such as Python one of the programming languages used to performing analysis. This enables me to use library packages, such as pandas, numpy, and scikit-learn to collect the data to perform predictive modelling.</a:t>
            </a:r>
            <a:endParaRPr lang="en-US" sz="15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3989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4F0A5-A9E0-33AE-E586-4075BE289A1B}"/>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part 2</a:t>
            </a:r>
          </a:p>
        </p:txBody>
      </p:sp>
      <p:pic>
        <p:nvPicPr>
          <p:cNvPr id="6" name="Picture 5" descr="A screenshot of a computer&#10;&#10;AI-generated content may be incorrect.">
            <a:extLst>
              <a:ext uri="{FF2B5EF4-FFF2-40B4-BE49-F238E27FC236}">
                <a16:creationId xmlns:a16="http://schemas.microsoft.com/office/drawing/2014/main" id="{F2A1A8BE-38A2-D652-AB93-142ADF1E8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32" y="1442378"/>
            <a:ext cx="5437496" cy="1508905"/>
          </a:xfrm>
          <a:prstGeom prst="rect">
            <a:avLst/>
          </a:prstGeom>
        </p:spPr>
      </p:pic>
      <p:cxnSp>
        <p:nvCxnSpPr>
          <p:cNvPr id="32" name="Straight Connector 31">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alendar&#10;&#10;AI-generated content may be incorrect.">
            <a:extLst>
              <a:ext uri="{FF2B5EF4-FFF2-40B4-BE49-F238E27FC236}">
                <a16:creationId xmlns:a16="http://schemas.microsoft.com/office/drawing/2014/main" id="{09631FE6-30AE-37D2-6C0F-9CDC45922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455972"/>
            <a:ext cx="5437499" cy="1481718"/>
          </a:xfrm>
          <a:prstGeom prst="rect">
            <a:avLst/>
          </a:prstGeom>
        </p:spPr>
      </p:pic>
      <p:sp>
        <p:nvSpPr>
          <p:cNvPr id="8" name="TextBox 7">
            <a:extLst>
              <a:ext uri="{FF2B5EF4-FFF2-40B4-BE49-F238E27FC236}">
                <a16:creationId xmlns:a16="http://schemas.microsoft.com/office/drawing/2014/main" id="{67BCD227-9D6B-A85A-351E-64D1D022DA8F}"/>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In the next step, we need to clean our match data. Removing row entries that contain empty or missing data entry and remove duplicate rows and columns. </a:t>
            </a:r>
          </a:p>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To keep track for each distinct match that has occurred. After cleaning the data, we check the first 5 entries in our desired final data-frame with 3137 rows and 51 columns consists of team and betting metrics. To ensure we can provide further exploration, apply feature engineering and predicting modelling to provide accurate match outcomes.</a:t>
            </a:r>
          </a:p>
          <a:p>
            <a:pPr indent="-228600" defTabSz="914400">
              <a:lnSpc>
                <a:spcPct val="110000"/>
              </a:lnSpc>
              <a:spcAft>
                <a:spcPts val="600"/>
              </a:spcAft>
              <a:buFont typeface="Arial" panose="020B0604020202020204" pitchFamily="34" charset="0"/>
              <a:buChar char="•"/>
            </a:pPr>
            <a:endParaRPr lang="en-US" sz="11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97842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accent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E951-944B-9BEF-98D3-F4E01B414E4F}"/>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Data Cleaning and transforming</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09D07C9E-A874-C186-22EB-DE39CD437804}"/>
              </a:ext>
            </a:extLst>
          </p:cNvPr>
          <p:cNvGraphicFramePr/>
          <p:nvPr>
            <p:extLst>
              <p:ext uri="{D42A27DB-BD31-4B8C-83A1-F6EECF244321}">
                <p14:modId xmlns:p14="http://schemas.microsoft.com/office/powerpoint/2010/main" val="1085186048"/>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CD978E5-445B-03D6-7B1B-F1C50ADED149}"/>
              </a:ext>
            </a:extLst>
          </p:cNvPr>
          <p:cNvSpPr txBox="1"/>
          <p:nvPr/>
        </p:nvSpPr>
        <p:spPr>
          <a:xfrm>
            <a:off x="150434" y="5723053"/>
            <a:ext cx="11350686" cy="923330"/>
          </a:xfrm>
          <a:prstGeom prst="rect">
            <a:avLst/>
          </a:prstGeom>
          <a:noFill/>
        </p:spPr>
        <p:txBody>
          <a:bodyPr wrap="square" rtlCol="0">
            <a:spAutoFit/>
          </a:bodyPr>
          <a:lstStyle/>
          <a:p>
            <a:r>
              <a:rPr lang="en-US" dirty="0"/>
              <a:t> Refer from this link on how to clean the data</a:t>
            </a:r>
          </a:p>
          <a:p>
            <a:pPr marL="285750" indent="-285750">
              <a:buFont typeface="Arial" panose="020B0604020202020204" pitchFamily="34" charset="0"/>
              <a:buChar char="•"/>
            </a:pPr>
            <a:r>
              <a:rPr lang="en-US" dirty="0">
                <a:hlinkClick r:id="rId7"/>
              </a:rPr>
              <a:t>https://saturncloud.io/blog/how-to-find-all-rows-with-nan-values-in-python-pandas/</a:t>
            </a:r>
            <a:endParaRPr lang="en-US" dirty="0"/>
          </a:p>
          <a:p>
            <a:pPr marL="285750" indent="-285750">
              <a:buFont typeface="Arial" panose="020B0604020202020204" pitchFamily="34" charset="0"/>
              <a:buChar char="•"/>
            </a:pPr>
            <a:r>
              <a:rPr lang="en-AU" dirty="0">
                <a:hlinkClick r:id="rId8"/>
              </a:rPr>
              <a:t>https://realpython.com/python-data-cleaning-numpy-pandas/</a:t>
            </a:r>
            <a:r>
              <a:rPr lang="en-US" dirty="0"/>
              <a:t> </a:t>
            </a:r>
            <a:endParaRPr lang="en-AU" dirty="0"/>
          </a:p>
        </p:txBody>
      </p:sp>
    </p:spTree>
    <p:extLst>
      <p:ext uri="{BB962C8B-B14F-4D97-AF65-F5344CB8AC3E}">
        <p14:creationId xmlns:p14="http://schemas.microsoft.com/office/powerpoint/2010/main" val="380904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F18C11-3756-1634-B025-7937485A8A70}"/>
              </a:ext>
            </a:extLst>
          </p:cNvPr>
          <p:cNvSpPr txBox="1"/>
          <p:nvPr/>
        </p:nvSpPr>
        <p:spPr>
          <a:xfrm>
            <a:off x="796210" y="5425312"/>
            <a:ext cx="10599576" cy="11686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700" b="1" cap="all">
                <a:effectLst>
                  <a:outerShdw blurRad="50800" dist="63500" dir="2700000" algn="tl" rotWithShape="0">
                    <a:srgbClr val="000000">
                      <a:alpha val="48000"/>
                    </a:srgbClr>
                  </a:outerShdw>
                </a:effectLst>
                <a:latin typeface="+mj-lt"/>
                <a:ea typeface="+mj-ea"/>
                <a:cs typeface="+mj-cs"/>
              </a:rPr>
              <a:t>Checking our data types/formats used in the dataset.</a:t>
            </a:r>
            <a:endParaRPr lang="en-US" sz="3700" b="1" cap="all" dirty="0">
              <a:effectLst>
                <a:outerShdw blurRad="50800" dist="63500" dir="2700000" algn="tl" rotWithShape="0">
                  <a:srgbClr val="000000">
                    <a:alpha val="48000"/>
                  </a:srgbClr>
                </a:outerShdw>
              </a:effectLst>
              <a:latin typeface="+mj-lt"/>
              <a:ea typeface="+mj-ea"/>
              <a:cs typeface="+mj-cs"/>
            </a:endParaRPr>
          </a:p>
        </p:txBody>
      </p:sp>
      <p:sp>
        <p:nvSpPr>
          <p:cNvPr id="17" name="Rectangle 16">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AI-generated content may be incorrect.">
            <a:extLst>
              <a:ext uri="{FF2B5EF4-FFF2-40B4-BE49-F238E27FC236}">
                <a16:creationId xmlns:a16="http://schemas.microsoft.com/office/drawing/2014/main" id="{6EB44A2C-F5BC-B1DA-F590-065782300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82" y="90027"/>
            <a:ext cx="1874462" cy="3996198"/>
          </a:xfrm>
          <a:prstGeom prst="rect">
            <a:avLst/>
          </a:prstGeom>
        </p:spPr>
      </p:pic>
      <p:cxnSp>
        <p:nvCxnSpPr>
          <p:cNvPr id="19" name="Straight Connector 18">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3A8BB4B2-AE9C-8906-BA4B-012778525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4" y="808834"/>
            <a:ext cx="5437503" cy="2763321"/>
          </a:xfrm>
          <a:prstGeom prst="rect">
            <a:avLst/>
          </a:prstGeom>
        </p:spPr>
      </p:pic>
    </p:spTree>
    <p:extLst>
      <p:ext uri="{BB962C8B-B14F-4D97-AF65-F5344CB8AC3E}">
        <p14:creationId xmlns:p14="http://schemas.microsoft.com/office/powerpoint/2010/main" val="183942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AI-generated content may be incorrect.">
            <a:extLst>
              <a:ext uri="{FF2B5EF4-FFF2-40B4-BE49-F238E27FC236}">
                <a16:creationId xmlns:a16="http://schemas.microsoft.com/office/drawing/2014/main" id="{711B8CF2-09B0-8F4E-98C8-C8B6F078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64" y="101333"/>
            <a:ext cx="2047873" cy="4010025"/>
          </a:xfrm>
          <a:prstGeom prst="rect">
            <a:avLst/>
          </a:prstGeom>
        </p:spPr>
      </p:pic>
      <p:cxnSp>
        <p:nvCxnSpPr>
          <p:cNvPr id="13" name="Straight Connector 12">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38591ADE-95BD-8FE7-6087-3B7B2659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9" y="497655"/>
            <a:ext cx="3503611" cy="3398352"/>
          </a:xfrm>
          <a:prstGeom prst="rect">
            <a:avLst/>
          </a:prstGeom>
        </p:spPr>
      </p:pic>
      <p:sp>
        <p:nvSpPr>
          <p:cNvPr id="4" name="TextBox 3">
            <a:extLst>
              <a:ext uri="{FF2B5EF4-FFF2-40B4-BE49-F238E27FC236}">
                <a16:creationId xmlns:a16="http://schemas.microsoft.com/office/drawing/2014/main" id="{F58162C7-B55B-203B-4CBB-4CA8048F2587}"/>
              </a:ext>
            </a:extLst>
          </p:cNvPr>
          <p:cNvSpPr txBox="1"/>
          <p:nvPr/>
        </p:nvSpPr>
        <p:spPr>
          <a:xfrm>
            <a:off x="924233" y="4615542"/>
            <a:ext cx="10343324" cy="1530221"/>
          </a:xfrm>
          <a:prstGeom prst="rect">
            <a:avLst/>
          </a:prstGeom>
        </p:spPr>
        <p:txBody>
          <a:bodyPr vert="horz" lIns="91440" tIns="45720" rIns="91440" bIns="45720" rtlCol="0" anchor="ctr">
            <a:normAutofit fontScale="85000" lnSpcReduction="20000"/>
          </a:bodyPr>
          <a:lstStyle/>
          <a:p>
            <a:pPr defTabSz="914400">
              <a:lnSpc>
                <a:spcPct val="110000"/>
              </a:lnSpc>
              <a:spcAft>
                <a:spcPts val="600"/>
              </a:spcAft>
            </a:pPr>
            <a:r>
              <a:rPr lang="en-US" sz="3900" b="1" cap="all" dirty="0">
                <a:effectLst>
                  <a:outerShdw blurRad="50800" dist="63500" dir="2700000" algn="tl" rotWithShape="0">
                    <a:srgbClr val="000000">
                      <a:alpha val="48000"/>
                    </a:srgbClr>
                  </a:outerShdw>
                </a:effectLst>
                <a:latin typeface="+mj-lt"/>
                <a:ea typeface="+mj-ea"/>
                <a:cs typeface="+mj-cs"/>
              </a:rPr>
              <a:t>Checking HOW MANY EMPTY OR NAN VALUES IN TOTAL FOR EACH FEATURE used in the dataset. </a:t>
            </a:r>
          </a:p>
          <a:p>
            <a:pPr defTabSz="914400">
              <a:lnSpc>
                <a:spcPct val="110000"/>
              </a:lnSpc>
              <a:spcAft>
                <a:spcPts val="600"/>
              </a:spcAft>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16270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437D1-9D1D-E51F-8E16-7802D8AB3D1E}"/>
              </a:ext>
            </a:extLst>
          </p:cNvPr>
          <p:cNvSpPr txBox="1"/>
          <p:nvPr/>
        </p:nvSpPr>
        <p:spPr>
          <a:xfrm>
            <a:off x="322192" y="294968"/>
            <a:ext cx="10988393" cy="4801314"/>
          </a:xfrm>
          <a:prstGeom prst="rect">
            <a:avLst/>
          </a:prstGeom>
          <a:noFill/>
        </p:spPr>
        <p:txBody>
          <a:bodyPr wrap="none" rtlCol="0">
            <a:spAutoFit/>
          </a:bodyPr>
          <a:lstStyle/>
          <a:p>
            <a:r>
              <a:rPr lang="en-AU" dirty="0"/>
              <a:t>For practise, we drop the columns with missing values for this case, we left with the remaining columns</a:t>
            </a:r>
          </a:p>
          <a:p>
            <a:r>
              <a:rPr lang="en-AU" dirty="0"/>
              <a:t>for the final data-frame. </a:t>
            </a:r>
          </a:p>
          <a:p>
            <a:endParaRPr lang="en-AU" dirty="0"/>
          </a:p>
          <a:p>
            <a:pPr marL="285750" indent="-285750">
              <a:buFont typeface="Arial" panose="020B0604020202020204" pitchFamily="34" charset="0"/>
              <a:buChar char="•"/>
            </a:pPr>
            <a:r>
              <a:rPr lang="en-AU" dirty="0"/>
              <a:t>Date</a:t>
            </a:r>
          </a:p>
          <a:p>
            <a:pPr marL="285750" indent="-285750">
              <a:buFont typeface="Arial" panose="020B0604020202020204" pitchFamily="34" charset="0"/>
              <a:buChar char="•"/>
            </a:pPr>
            <a:r>
              <a:rPr lang="en-AU" dirty="0"/>
              <a:t>Kick Off (local)</a:t>
            </a:r>
          </a:p>
          <a:p>
            <a:pPr marL="285750" indent="-285750">
              <a:buFont typeface="Arial" panose="020B0604020202020204" pitchFamily="34" charset="0"/>
              <a:buChar char="•"/>
            </a:pPr>
            <a:r>
              <a:rPr lang="en-AU" dirty="0"/>
              <a:t>Home Team</a:t>
            </a:r>
          </a:p>
          <a:p>
            <a:pPr marL="285750" indent="-285750">
              <a:buFont typeface="Arial" panose="020B0604020202020204" pitchFamily="34" charset="0"/>
              <a:buChar char="•"/>
            </a:pPr>
            <a:r>
              <a:rPr lang="en-AU" dirty="0"/>
              <a:t>Away Team,</a:t>
            </a:r>
          </a:p>
          <a:p>
            <a:pPr marL="285750" indent="-285750">
              <a:buFont typeface="Arial" panose="020B0604020202020204" pitchFamily="34" charset="0"/>
              <a:buChar char="•"/>
            </a:pPr>
            <a:r>
              <a:rPr lang="en-AU" dirty="0"/>
              <a:t>Venue</a:t>
            </a:r>
          </a:p>
          <a:p>
            <a:pPr marL="285750" indent="-285750">
              <a:buFont typeface="Arial" panose="020B0604020202020204" pitchFamily="34" charset="0"/>
              <a:buChar char="•"/>
            </a:pPr>
            <a:r>
              <a:rPr lang="en-AU" dirty="0"/>
              <a:t>Home Score</a:t>
            </a:r>
          </a:p>
          <a:p>
            <a:pPr marL="285750" indent="-285750">
              <a:buFont typeface="Arial" panose="020B0604020202020204" pitchFamily="34" charset="0"/>
              <a:buChar char="•"/>
            </a:pPr>
            <a:r>
              <a:rPr lang="en-AU" dirty="0"/>
              <a:t>Away Score,</a:t>
            </a:r>
          </a:p>
          <a:p>
            <a:pPr marL="285750" indent="-285750">
              <a:buFont typeface="Arial" panose="020B0604020202020204" pitchFamily="34" charset="0"/>
              <a:buChar char="•"/>
            </a:pPr>
            <a:r>
              <a:rPr lang="en-AU" dirty="0"/>
              <a:t>Home Goals</a:t>
            </a:r>
          </a:p>
          <a:p>
            <a:pPr marL="285750" indent="-285750">
              <a:buFont typeface="Arial" panose="020B0604020202020204" pitchFamily="34" charset="0"/>
              <a:buChar char="•"/>
            </a:pPr>
            <a:r>
              <a:rPr lang="en-AU" dirty="0"/>
              <a:t>Away Goals</a:t>
            </a:r>
          </a:p>
          <a:p>
            <a:pPr marL="285750" indent="-285750">
              <a:buFont typeface="Arial" panose="020B0604020202020204" pitchFamily="34" charset="0"/>
              <a:buChar char="•"/>
            </a:pPr>
            <a:r>
              <a:rPr lang="en-AU" dirty="0"/>
              <a:t>Home Behinds</a:t>
            </a:r>
          </a:p>
          <a:p>
            <a:pPr marL="285750" indent="-285750">
              <a:buFont typeface="Arial" panose="020B0604020202020204" pitchFamily="34" charset="0"/>
              <a:buChar char="•"/>
            </a:pPr>
            <a:r>
              <a:rPr lang="en-AU" dirty="0"/>
              <a:t>Away Behinds</a:t>
            </a:r>
          </a:p>
          <a:p>
            <a:pPr marL="285750" indent="-285750">
              <a:buFont typeface="Arial" panose="020B0604020202020204" pitchFamily="34" charset="0"/>
              <a:buChar char="•"/>
            </a:pPr>
            <a:r>
              <a:rPr lang="en-AU" dirty="0"/>
              <a:t>Home Odds</a:t>
            </a:r>
          </a:p>
          <a:p>
            <a:pPr marL="285750" indent="-285750">
              <a:buFont typeface="Arial" panose="020B0604020202020204" pitchFamily="34" charset="0"/>
              <a:buChar char="•"/>
            </a:pPr>
            <a:r>
              <a:rPr lang="en-AU" dirty="0"/>
              <a:t>Away Odds</a:t>
            </a:r>
          </a:p>
          <a:p>
            <a:pPr marL="285750" indent="-285750">
              <a:buFont typeface="Arial" panose="020B0604020202020204" pitchFamily="34" charset="0"/>
              <a:buChar char="•"/>
            </a:pPr>
            <a:r>
              <a:rPr lang="en-AU" dirty="0"/>
              <a:t>Bookmakers Surveyed</a:t>
            </a:r>
          </a:p>
        </p:txBody>
      </p:sp>
      <p:pic>
        <p:nvPicPr>
          <p:cNvPr id="4" name="Picture 3" descr="A screenshot of a computer&#10;&#10;AI-generated content may be incorrect.">
            <a:extLst>
              <a:ext uri="{FF2B5EF4-FFF2-40B4-BE49-F238E27FC236}">
                <a16:creationId xmlns:a16="http://schemas.microsoft.com/office/drawing/2014/main" id="{7679C3B7-75FD-0714-798A-34697DE3C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79" y="1685856"/>
            <a:ext cx="7783011" cy="3410426"/>
          </a:xfrm>
          <a:prstGeom prst="rect">
            <a:avLst/>
          </a:prstGeom>
        </p:spPr>
      </p:pic>
      <p:pic>
        <p:nvPicPr>
          <p:cNvPr id="6" name="Picture 5" descr="A white background with black numbers&#10;&#10;AI-generated content may be incorrect.">
            <a:extLst>
              <a:ext uri="{FF2B5EF4-FFF2-40B4-BE49-F238E27FC236}">
                <a16:creationId xmlns:a16="http://schemas.microsoft.com/office/drawing/2014/main" id="{350ED9B5-2B99-DDE2-8016-2DB91F46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9911" y="2202427"/>
            <a:ext cx="847843" cy="2893856"/>
          </a:xfrm>
          <a:prstGeom prst="rect">
            <a:avLst/>
          </a:prstGeom>
        </p:spPr>
      </p:pic>
    </p:spTree>
    <p:extLst>
      <p:ext uri="{BB962C8B-B14F-4D97-AF65-F5344CB8AC3E}">
        <p14:creationId xmlns:p14="http://schemas.microsoft.com/office/powerpoint/2010/main" val="1914488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5999</TotalTime>
  <Words>1099</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system-ui</vt:lpstr>
      <vt:lpstr>Arial</vt:lpstr>
      <vt:lpstr>Bookman Old Style</vt:lpstr>
      <vt:lpstr>Calibri</vt:lpstr>
      <vt:lpstr>Rockwell</vt:lpstr>
      <vt:lpstr>Damask</vt:lpstr>
      <vt:lpstr>Predicting AFL Match winners 2009-2024</vt:lpstr>
      <vt:lpstr>PowerPoint Presentation</vt:lpstr>
      <vt:lpstr>PowerPoint Presentation</vt:lpstr>
      <vt:lpstr>Procedure </vt:lpstr>
      <vt:lpstr>Procedure part 2</vt:lpstr>
      <vt:lpstr>Data Cleaning and transforming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COMPARE THEIR root MEAN Square errors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285</cp:revision>
  <dcterms:created xsi:type="dcterms:W3CDTF">2024-06-10T04:14:38Z</dcterms:created>
  <dcterms:modified xsi:type="dcterms:W3CDTF">2025-04-01T19:51:32Z</dcterms:modified>
</cp:coreProperties>
</file>