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044000" cx="777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3">
          <p15:clr>
            <a:srgbClr val="A4A3A4"/>
          </p15:clr>
        </p15:guide>
        <p15:guide id="2" pos="2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3" orient="horz"/>
        <p:guide pos="24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278b14383_0_12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278b143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0e9fb87fa_0_52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0e9fb87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78b14383_0_39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78b1438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4fca4dd51_1_0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4fca4dd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4fca4dd51_1_10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4fca4dd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0e9fb87fa_0_0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0e9fb8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0e9fb87fa_0_14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0e9fb87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0e9fb87fa_0_25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0e9fb87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0e9fb87fa_0_37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0e9fb87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0e9fb87fa_0_64:notes"/>
          <p:cNvSpPr/>
          <p:nvPr>
            <p:ph idx="2" type="sldImg"/>
          </p:nvPr>
        </p:nvSpPr>
        <p:spPr>
          <a:xfrm>
            <a:off x="2101965" y="685800"/>
            <a:ext cx="2654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0e9fb87f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5075" y="1453973"/>
            <a:ext cx="7245900" cy="4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5068" y="5534354"/>
            <a:ext cx="72459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5068" y="2159992"/>
            <a:ext cx="7245900" cy="3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5068" y="6155526"/>
            <a:ext cx="72459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5068" y="4200085"/>
            <a:ext cx="7245900" cy="16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5068" y="2250502"/>
            <a:ext cx="7245900" cy="6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5068" y="2250502"/>
            <a:ext cx="3401400" cy="6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9443" y="2250502"/>
            <a:ext cx="3401400" cy="6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5068" y="1084951"/>
            <a:ext cx="2388000" cy="14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5068" y="2713550"/>
            <a:ext cx="2388000" cy="62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906" y="879033"/>
            <a:ext cx="5415000" cy="79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8000" y="-244"/>
            <a:ext cx="3888000" cy="100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780" y="2408090"/>
            <a:ext cx="3440100" cy="28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780" y="5473721"/>
            <a:ext cx="3440100" cy="24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200520" y="1413942"/>
            <a:ext cx="3262800" cy="72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5068" y="8261280"/>
            <a:ext cx="5101200" cy="1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5068" y="869025"/>
            <a:ext cx="7245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5068" y="2250502"/>
            <a:ext cx="7245900" cy="6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4925" y="9106124"/>
            <a:ext cx="466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hyperlink" Target="https://docs.google.com/spreadsheets/d/12JZ73JkxmZLs5WpbK0idqWbdzU9BYXK5iDcaB2dIXfA/edit#gid=1349794174" TargetMode="External"/><Relationship Id="rId6" Type="http://schemas.openxmlformats.org/officeDocument/2006/relationships/hyperlink" Target="https://docs.google.com/spreadsheets/u/0/d/1ngxinrQodCq1TeHpsomOp3j4whw9h61daSe7gOM3SMQ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drive.google.com/file/d/1Y6KsEnPEL1EBuO9xEvRhXEqJL8S655Ep/view?usp=sharing" TargetMode="External"/><Relationship Id="rId6" Type="http://schemas.openxmlformats.org/officeDocument/2006/relationships/hyperlink" Target="https://drive.google.com/file/d/11D6ppv2pmfVQtPkF5o-0xlxRZr1gsyv_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s://lookerstudio.google.com/reporting/8e1e061d-b14d-4bbb-8578-b9ce728d6c5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lookerstudio.google.com/reporting/7bd0ea79-42b3-40a0-8f71-5175213b3c8f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docs.google.com/spreadsheets/d/1p_UFSG-oiXP5Sp1zSMCrpdg1qA5g_R2e4Bh9FSFIh7o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hyperlink" Target="https://docs.google.com/spreadsheets/d/1hD4Ed6jd7zhM5wuygLFvf6Vh8Sm5EPuYLcHXxrPyegE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docs.google.com/spreadsheets/d/1BN2fPsI4KGTddoLTkFbmOpYKwxb9YY_gBgdyzZoDFWo/edit#gid=84890561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hyperlink" Target="https://docs.google.com/spreadsheets/d/11veOzucJOVJejXngLQBqNvuvQ9v7vnR57vY2WRSLtyE/edit#gid=197691267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hyperlink" Target="https://docs.google.com/presentation/d/1kYPnWHipDPGyQ-J5j1PUyg-WKMy8GVwob1BFAotaip4/edit#slide=id.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" y="2870440"/>
            <a:ext cx="7017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Quicksand"/>
                <a:ea typeface="Quicksand"/>
                <a:cs typeface="Quicksand"/>
                <a:sym typeface="Quicksand"/>
              </a:rPr>
              <a:t>Looker Studio </a:t>
            </a:r>
            <a:br>
              <a:rPr lang="uk" sz="2600">
                <a:latin typeface="Quicksand"/>
                <a:ea typeface="Quicksand"/>
                <a:cs typeface="Quicksand"/>
                <a:sym typeface="Quicksand"/>
              </a:rPr>
            </a:br>
            <a:r>
              <a:rPr lang="uk" sz="2600">
                <a:latin typeface="Quicksand"/>
                <a:ea typeface="Quicksand"/>
                <a:cs typeface="Quicksand"/>
                <a:sym typeface="Quicksand"/>
              </a:rPr>
              <a:t>Dashboards</a:t>
            </a:r>
            <a:endParaRPr sz="2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Quicksand"/>
                <a:ea typeface="Quicksand"/>
                <a:cs typeface="Quicksand"/>
                <a:sym typeface="Quicksand"/>
              </a:rPr>
              <a:t>Main Analysis </a:t>
            </a:r>
            <a:br>
              <a:rPr lang="uk" sz="2600">
                <a:latin typeface="Quicksand"/>
                <a:ea typeface="Quicksand"/>
                <a:cs typeface="Quicksand"/>
                <a:sym typeface="Quicksand"/>
              </a:rPr>
            </a:br>
            <a:r>
              <a:rPr lang="uk" sz="2600">
                <a:latin typeface="Quicksand"/>
                <a:ea typeface="Quicksand"/>
                <a:cs typeface="Quicksand"/>
                <a:sym typeface="Quicksand"/>
              </a:rPr>
              <a:t>Types</a:t>
            </a:r>
            <a:endParaRPr sz="2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 Light"/>
                <a:ea typeface="Quicksand Light"/>
                <a:cs typeface="Quicksand Light"/>
                <a:sym typeface="Quicksand Light"/>
              </a:rPr>
              <a:t>Retention, Cohorts &amp; Churn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 Light"/>
                <a:ea typeface="Quicksand Light"/>
                <a:cs typeface="Quicksand Light"/>
                <a:sym typeface="Quicksand Light"/>
              </a:rPr>
              <a:t>A/B Tests </a:t>
            </a:r>
            <a:r>
              <a:rPr lang="uk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&amp; Funnels</a:t>
            </a:r>
            <a:endParaRPr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CLV, Customer Segmentation &amp; RFM</a:t>
            </a:r>
            <a:endParaRPr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Quicksand"/>
                <a:ea typeface="Quicksand"/>
                <a:cs typeface="Quicksand"/>
                <a:sym typeface="Quicksand"/>
              </a:rPr>
              <a:t>Situation Based </a:t>
            </a:r>
            <a:endParaRPr sz="2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>
                <a:latin typeface="Quicksand"/>
                <a:ea typeface="Quicksand"/>
                <a:cs typeface="Quicksand"/>
                <a:sym typeface="Quicksand"/>
              </a:rPr>
              <a:t>Projects</a:t>
            </a:r>
            <a:endParaRPr sz="26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 Light"/>
                <a:ea typeface="Quicksand Light"/>
                <a:cs typeface="Quicksand Light"/>
                <a:sym typeface="Quicksand Light"/>
              </a:rPr>
              <a:t>Product Analysis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Payments/Monetization Analysis</a:t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 Light"/>
                <a:ea typeface="Quicksand Light"/>
                <a:cs typeface="Quicksand Light"/>
                <a:sym typeface="Quicksand Light"/>
              </a:rPr>
              <a:t>Marketing </a:t>
            </a:r>
            <a:r>
              <a:rPr lang="uk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Analysis</a:t>
            </a:r>
            <a:endParaRPr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869" y="3501755"/>
            <a:ext cx="1162132" cy="16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60474" r="1498" t="704"/>
          <a:stretch/>
        </p:blipFill>
        <p:spPr>
          <a:xfrm>
            <a:off x="51" y="0"/>
            <a:ext cx="2806996" cy="100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869" y="4703955"/>
            <a:ext cx="1162132" cy="16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869" y="6569593"/>
            <a:ext cx="1162132" cy="16681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0" y="1184458"/>
            <a:ext cx="7344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434343"/>
                </a:solidFill>
                <a:latin typeface="Quicksand"/>
                <a:ea typeface="Quicksand"/>
                <a:cs typeface="Quicksand"/>
                <a:sym typeface="Quicksand"/>
              </a:rPr>
              <a:t>Michael Bitenieks</a:t>
            </a:r>
            <a:endParaRPr sz="24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1000" y="748204"/>
            <a:ext cx="7344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>
                <a:solidFill>
                  <a:srgbClr val="43434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Project Showcase</a:t>
            </a:r>
            <a:endParaRPr sz="2400">
              <a:solidFill>
                <a:srgbClr val="43434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9075" y="1393525"/>
            <a:ext cx="476923" cy="1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213663" y="4998337"/>
            <a:ext cx="10039752" cy="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54875" y="1674500"/>
            <a:ext cx="6851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Marketing A</a:t>
            </a: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nalysis</a:t>
            </a:r>
            <a:br>
              <a:rPr lang="uk">
                <a:latin typeface="Quicksand"/>
                <a:ea typeface="Quicksand"/>
                <a:cs typeface="Quicksand"/>
                <a:sym typeface="Quicksand"/>
              </a:rPr>
            </a:b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Task: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To f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ind out if users tend to spend more time on website on certain weekdays and how that behavior differs across campaigns.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" y="3258055"/>
            <a:ext cx="6114425" cy="48245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2"/>
          <p:cNvSpPr txBox="1"/>
          <p:nvPr/>
        </p:nvSpPr>
        <p:spPr>
          <a:xfrm>
            <a:off x="4572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Situation Based Projects</a:t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54875" y="8789725"/>
            <a:ext cx="38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/>
              </a:rPr>
              <a:t>Click here to access the project</a:t>
            </a:r>
            <a:endParaRPr sz="1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code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0" y="93843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654875" y="1674500"/>
            <a:ext cx="6851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Project purpose was to get 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acquainted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 with Looker Studio and the possibilities the tool offers. Task was to improve upon already existing dashboard.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49" y="2661500"/>
            <a:ext cx="6114425" cy="601591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4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Looker Studio Dashboard</a:t>
            </a:r>
            <a:endParaRPr sz="4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54875" y="8789725"/>
            <a:ext cx="623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accent5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access the project</a:t>
            </a:r>
            <a:endParaRPr sz="1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434343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Dashboard used as basis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0" y="93843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38" y="1820125"/>
            <a:ext cx="6042275" cy="6857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4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Looker Studio Dashboard</a:t>
            </a:r>
            <a:endParaRPr sz="4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54875" y="8789725"/>
            <a:ext cx="623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/>
              </a:rPr>
              <a:t>Click here to access the project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0" y="91557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4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Looker Studio Dashboard</a:t>
            </a:r>
            <a:endParaRPr sz="48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54875" y="8789725"/>
            <a:ext cx="623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Click here to access the project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050" y="1820125"/>
            <a:ext cx="6114425" cy="5716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" y="91557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4572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latin typeface="Quicksand Light"/>
                <a:ea typeface="Quicksand Light"/>
                <a:cs typeface="Quicksand Light"/>
                <a:sym typeface="Quicksand Light"/>
              </a:rPr>
              <a:t>Main Analysis </a:t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latin typeface="Quicksand Light"/>
                <a:ea typeface="Quicksand Light"/>
                <a:cs typeface="Quicksand Light"/>
                <a:sym typeface="Quicksand Light"/>
              </a:rPr>
              <a:t>Types</a:t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54875" y="1674500"/>
            <a:ext cx="6851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Retention, Cohorts &amp; Churn</a:t>
            </a:r>
            <a:endParaRPr sz="2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uk">
                <a:latin typeface="Quicksand"/>
                <a:ea typeface="Quicksand"/>
                <a:cs typeface="Quicksand"/>
                <a:sym typeface="Quicksand"/>
              </a:rPr>
            </a:br>
            <a:r>
              <a:rPr lang="uk">
                <a:latin typeface="Quicksand"/>
                <a:ea typeface="Quicksand"/>
                <a:cs typeface="Quicksand"/>
                <a:sym typeface="Quicksand"/>
              </a:rPr>
              <a:t>Task: </a:t>
            </a:r>
            <a:br>
              <a:rPr lang="uk">
                <a:latin typeface="Quicksand"/>
                <a:ea typeface="Quicksand"/>
                <a:cs typeface="Quicksand"/>
                <a:sym typeface="Quicksand"/>
              </a:rPr>
            </a:br>
            <a:r>
              <a:rPr lang="uk">
                <a:latin typeface="Quicksand"/>
                <a:ea typeface="Quicksand"/>
                <a:cs typeface="Quicksand"/>
                <a:sym typeface="Quicksand"/>
              </a:rPr>
              <a:t>Provide weekly subscriptions data that would show how many subscribers who started on a particular week remain active in the upcoming 6 weeks.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50" y="3318675"/>
            <a:ext cx="6126025" cy="4912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54875" y="8789725"/>
            <a:ext cx="38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accent5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access the project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0" y="91557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654875" y="1674500"/>
            <a:ext cx="6851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A/B Tests </a:t>
            </a:r>
            <a:r>
              <a:rPr lang="uk" sz="28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&amp;</a:t>
            </a: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uk" sz="28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Funnels</a:t>
            </a:r>
            <a:br>
              <a:rPr lang="uk">
                <a:latin typeface="Quicksand"/>
                <a:ea typeface="Quicksand"/>
                <a:cs typeface="Quicksand"/>
                <a:sym typeface="Quicksand"/>
              </a:rPr>
            </a:b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Task: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Perform A/B Test in order to distinguish performance of marketing campaigns. 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Create user journey funnel by extracting information from website event data.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50" y="5422050"/>
            <a:ext cx="6114426" cy="276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850" y="3478000"/>
            <a:ext cx="6114426" cy="17409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8" name="Google Shape;108;p18"/>
          <p:cNvSpPr txBox="1"/>
          <p:nvPr/>
        </p:nvSpPr>
        <p:spPr>
          <a:xfrm>
            <a:off x="4572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latin typeface="Quicksand Light"/>
                <a:ea typeface="Quicksand Light"/>
                <a:cs typeface="Quicksand Light"/>
                <a:sym typeface="Quicksand Light"/>
              </a:rPr>
              <a:t>Main Analysis </a:t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latin typeface="Quicksand Light"/>
                <a:ea typeface="Quicksand Light"/>
                <a:cs typeface="Quicksand Light"/>
                <a:sym typeface="Quicksand Light"/>
              </a:rPr>
              <a:t>Types</a:t>
            </a:r>
            <a:endParaRPr sz="36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54875" y="8789725"/>
            <a:ext cx="383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accent5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access the project</a:t>
            </a:r>
            <a:endParaRPr sz="16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50" y="91557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54875" y="1674500"/>
            <a:ext cx="6851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CLV, Customer Segmentation &amp; RFM</a:t>
            </a:r>
            <a:endParaRPr sz="2800"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uk">
                <a:latin typeface="Quicksand"/>
                <a:ea typeface="Quicksand"/>
                <a:cs typeface="Quicksand"/>
                <a:sym typeface="Quicksand"/>
              </a:rPr>
            </a:br>
            <a:r>
              <a:rPr lang="uk">
                <a:latin typeface="Quicksand"/>
                <a:ea typeface="Quicksand"/>
                <a:cs typeface="Quicksand"/>
                <a:sym typeface="Quicksand"/>
              </a:rPr>
              <a:t>Task: 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Segment customers 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regarding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 their purchase activity and calculate CLV depending on registration week using SQL.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52617" l="0" r="0" t="0"/>
          <a:stretch/>
        </p:blipFill>
        <p:spPr>
          <a:xfrm>
            <a:off x="772050" y="3225125"/>
            <a:ext cx="6126027" cy="2026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17108" r="0" t="49181"/>
          <a:stretch/>
        </p:blipFill>
        <p:spPr>
          <a:xfrm>
            <a:off x="772050" y="5403000"/>
            <a:ext cx="6126027" cy="229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9"/>
          <p:cNvSpPr txBox="1"/>
          <p:nvPr/>
        </p:nvSpPr>
        <p:spPr>
          <a:xfrm>
            <a:off x="4572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latin typeface="Quicksand Light"/>
                <a:ea typeface="Quicksand Light"/>
                <a:cs typeface="Quicksand Light"/>
                <a:sym typeface="Quicksand Light"/>
              </a:rPr>
              <a:t>Main Analysis </a:t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latin typeface="Quicksand Light"/>
                <a:ea typeface="Quicksand Light"/>
                <a:cs typeface="Quicksand Light"/>
                <a:sym typeface="Quicksand Light"/>
              </a:rPr>
              <a:t>Types</a:t>
            </a:r>
            <a:endParaRPr sz="36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654875" y="8789725"/>
            <a:ext cx="38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accent5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access the project</a:t>
            </a:r>
            <a:endParaRPr sz="16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0" y="91557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654875" y="1674500"/>
            <a:ext cx="6851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Product Analysis</a:t>
            </a:r>
            <a:br>
              <a:rPr lang="uk">
                <a:latin typeface="Quicksand"/>
                <a:ea typeface="Quicksand"/>
                <a:cs typeface="Quicksand"/>
                <a:sym typeface="Quicksand"/>
              </a:rPr>
            </a:b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Task: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Identify how much time it takes for a user to make a purchase on website. Users' duration from first arriving on the website on any given day until their first purchase on that same day.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" y="3486652"/>
            <a:ext cx="6114424" cy="38070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0"/>
          <p:cNvSpPr txBox="1"/>
          <p:nvPr/>
        </p:nvSpPr>
        <p:spPr>
          <a:xfrm>
            <a:off x="4572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Situation Based Projects</a:t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54875" y="8789725"/>
            <a:ext cx="38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accent5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access the project</a:t>
            </a:r>
            <a:endParaRPr sz="1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50" y="91557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54875" y="1674500"/>
            <a:ext cx="68517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Payments/Monetization A</a:t>
            </a:r>
            <a:r>
              <a:rPr lang="uk" sz="2800">
                <a:latin typeface="Quicksand Medium"/>
                <a:ea typeface="Quicksand Medium"/>
                <a:cs typeface="Quicksand Medium"/>
                <a:sym typeface="Quicksand Medium"/>
              </a:rPr>
              <a:t>nalysis</a:t>
            </a:r>
            <a:br>
              <a:rPr lang="uk">
                <a:latin typeface="Quicksand"/>
                <a:ea typeface="Quicksand"/>
                <a:cs typeface="Quicksand"/>
                <a:sym typeface="Quicksand"/>
              </a:rPr>
            </a:b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Task: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Quicksand"/>
                <a:ea typeface="Quicksand"/>
                <a:cs typeface="Quicksand"/>
                <a:sym typeface="Quicksand"/>
              </a:rPr>
              <a:t>Identify 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different aspects of the business</a:t>
            </a:r>
            <a:r>
              <a:rPr lang="uk">
                <a:latin typeface="Quicksand"/>
                <a:ea typeface="Quicksand"/>
                <a:cs typeface="Quicksand"/>
                <a:sym typeface="Quicksand"/>
              </a:rPr>
              <a:t>. Create presentation around the insights.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50" y="3152175"/>
            <a:ext cx="6114427" cy="276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75" y="6020450"/>
            <a:ext cx="4968200" cy="2769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0" name="Google Shape;140;p21"/>
          <p:cNvSpPr txBox="1"/>
          <p:nvPr/>
        </p:nvSpPr>
        <p:spPr>
          <a:xfrm>
            <a:off x="457251" y="-25160"/>
            <a:ext cx="7017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15769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Situation Based Projects</a:t>
            </a:r>
            <a:endParaRPr sz="4800"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3616426" y="5881574"/>
            <a:ext cx="8221327" cy="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54875" y="8789725"/>
            <a:ext cx="38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1576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accent5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 to access the project</a:t>
            </a:r>
            <a:endParaRPr sz="1600">
              <a:solidFill>
                <a:srgbClr val="43434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450" y="9155750"/>
            <a:ext cx="3362924" cy="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