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85E-BB6B-13BC-47C6-31612B36D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BDF8F-3008-2765-6BFF-A4DACD30D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E21D2-F624-5A71-6F41-D652AF2EA178}"/>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38AFDCB2-AB07-9DE6-3589-DD5F148D7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4A2DC-26B7-A5CD-CFBC-A37A60A28C45}"/>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360042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86FA-D398-EE12-9B07-3399A54F8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05C22-637B-E316-CB1E-88DAD2AD0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6D1A5-7FB9-90DE-9390-CF7C9E754ACB}"/>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D89808B4-A289-214E-5B1B-B76E792FE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05732-83D7-5E38-7336-9857F432B6BC}"/>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343362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D5512A-0487-C7D6-9DA3-53867573CF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8FC227-D91D-7E19-1184-FE9F53EEE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67073-F20B-04CF-0557-0F6F4F2BF681}"/>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476034B8-7AE4-936C-4A1D-9E4A1F686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62DE-2347-5918-A7C2-A0EF05F1E477}"/>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78335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7F8F-CDE2-C8D1-3833-EB88D8388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899FF-C6CF-98CD-C2DD-A0DD0DE8D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68BC2-E432-4DC5-822D-C559E28A8BFB}"/>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B624DF95-3E1E-84F5-4856-AA5EE219E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47881-8C32-559F-36D7-96CC1C54A241}"/>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60958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43F6-4997-0B9A-F175-A4FDEFBBC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48CA0-C45F-C25A-A7BF-5F368945A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D2E42-A778-12C3-5B29-56A8C3549A89}"/>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DA40A3A5-2880-AA16-D292-C74213BE9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BACA1-CA7D-622D-1223-A52A4C124C3E}"/>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195330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3E1D-D836-E946-B6AB-B5570204A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FFF5B-EFE9-5A99-FFD7-EE28395AB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AD4FF-7FCE-93A3-37CF-115CC434A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7EBA5-2579-168C-D19A-020846B2BACC}"/>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6" name="Footer Placeholder 5">
            <a:extLst>
              <a:ext uri="{FF2B5EF4-FFF2-40B4-BE49-F238E27FC236}">
                <a16:creationId xmlns:a16="http://schemas.microsoft.com/office/drawing/2014/main" id="{75199417-392B-BDFE-88A2-00DB40170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CFE1C-B9FD-131B-213F-919A2A0F74FF}"/>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402014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28B9-AB27-07F7-B198-E72F69C4BC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F9E4B1-2C92-E533-0CA5-58D7E334C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CBCC7-5158-A662-3704-E2129B7EB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74EB6-4339-7BEF-9A05-EAB51B726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3A982-EE3B-CA7E-2E3D-E5E9F7F7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4F5E0-6A62-EB77-539F-6772F19764D7}"/>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8" name="Footer Placeholder 7">
            <a:extLst>
              <a:ext uri="{FF2B5EF4-FFF2-40B4-BE49-F238E27FC236}">
                <a16:creationId xmlns:a16="http://schemas.microsoft.com/office/drawing/2014/main" id="{795F2134-0C98-F148-9A54-953E8D4F7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F6FFA1-E5C1-D13D-C066-815F3E03CD80}"/>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203458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BAFA-568E-55A2-A772-2A86CB2F4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DCBF4-B817-D533-00CA-2EE795003ED9}"/>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4" name="Footer Placeholder 3">
            <a:extLst>
              <a:ext uri="{FF2B5EF4-FFF2-40B4-BE49-F238E27FC236}">
                <a16:creationId xmlns:a16="http://schemas.microsoft.com/office/drawing/2014/main" id="{F4F87F0C-3580-8801-EF42-14DD4FA75D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3478B-82F0-9718-6317-C8E6E0A2751F}"/>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93544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DBC2C-65C9-56D4-13AE-EAD6AEFD0937}"/>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3" name="Footer Placeholder 2">
            <a:extLst>
              <a:ext uri="{FF2B5EF4-FFF2-40B4-BE49-F238E27FC236}">
                <a16:creationId xmlns:a16="http://schemas.microsoft.com/office/drawing/2014/main" id="{FBB3BD70-8066-CF90-4706-A88441590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6BE4DE-F9FD-8141-8A37-B7192B363650}"/>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41070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52A6-5298-AD56-3AC8-1F7BAD563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D7CF49-EA3A-4C42-DA19-18D8053FA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B1537-111A-7809-788A-18A3CCF33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09A04-4432-1CE2-7C3B-ACC350992F18}"/>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6" name="Footer Placeholder 5">
            <a:extLst>
              <a:ext uri="{FF2B5EF4-FFF2-40B4-BE49-F238E27FC236}">
                <a16:creationId xmlns:a16="http://schemas.microsoft.com/office/drawing/2014/main" id="{BA0CB350-F302-D95E-3D85-0CD7FC223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7EDCB-33B2-F313-974C-04B5A8984E1F}"/>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215145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7F82-21AC-FBB8-1D46-37F06352F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C5B6C-93AE-DB75-CDDE-66D3478E2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45232-6C1D-C425-F469-82CE875CD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3A6F7-E900-1343-81F2-2A61AF2302D1}"/>
              </a:ext>
            </a:extLst>
          </p:cNvPr>
          <p:cNvSpPr>
            <a:spLocks noGrp="1"/>
          </p:cNvSpPr>
          <p:nvPr>
            <p:ph type="dt" sz="half" idx="10"/>
          </p:nvPr>
        </p:nvSpPr>
        <p:spPr/>
        <p:txBody>
          <a:bodyPr/>
          <a:lstStyle/>
          <a:p>
            <a:fld id="{5AD18B1E-0998-4C2C-9FF2-E68F603EE862}" type="datetimeFigureOut">
              <a:rPr lang="en-US" smtClean="0"/>
              <a:t>11/21/2023</a:t>
            </a:fld>
            <a:endParaRPr lang="en-US"/>
          </a:p>
        </p:txBody>
      </p:sp>
      <p:sp>
        <p:nvSpPr>
          <p:cNvPr id="6" name="Footer Placeholder 5">
            <a:extLst>
              <a:ext uri="{FF2B5EF4-FFF2-40B4-BE49-F238E27FC236}">
                <a16:creationId xmlns:a16="http://schemas.microsoft.com/office/drawing/2014/main" id="{E9D6495A-E61F-D780-B658-7A0CE89BB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5214F-B895-6B6D-803D-98D1D69A8D47}"/>
              </a:ext>
            </a:extLst>
          </p:cNvPr>
          <p:cNvSpPr>
            <a:spLocks noGrp="1"/>
          </p:cNvSpPr>
          <p:nvPr>
            <p:ph type="sldNum" sz="quarter" idx="12"/>
          </p:nvPr>
        </p:nvSpPr>
        <p:spPr/>
        <p:txBody>
          <a:bodyPr/>
          <a:lstStyle/>
          <a:p>
            <a:fld id="{9C8F778E-05D1-4821-99C8-6612926C0383}" type="slidenum">
              <a:rPr lang="en-US" smtClean="0"/>
              <a:t>‹#›</a:t>
            </a:fld>
            <a:endParaRPr lang="en-US"/>
          </a:p>
        </p:txBody>
      </p:sp>
    </p:spTree>
    <p:extLst>
      <p:ext uri="{BB962C8B-B14F-4D97-AF65-F5344CB8AC3E}">
        <p14:creationId xmlns:p14="http://schemas.microsoft.com/office/powerpoint/2010/main" val="405579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18D56-FDF1-A3A3-AFA4-CC57D1A0F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686F18-BFBC-D436-E58C-AE46B1AAC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9296-0AA0-5F58-BC99-08AFEF730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18B1E-0998-4C2C-9FF2-E68F603EE862}" type="datetimeFigureOut">
              <a:rPr lang="en-US" smtClean="0"/>
              <a:t>11/21/2023</a:t>
            </a:fld>
            <a:endParaRPr lang="en-US"/>
          </a:p>
        </p:txBody>
      </p:sp>
      <p:sp>
        <p:nvSpPr>
          <p:cNvPr id="5" name="Footer Placeholder 4">
            <a:extLst>
              <a:ext uri="{FF2B5EF4-FFF2-40B4-BE49-F238E27FC236}">
                <a16:creationId xmlns:a16="http://schemas.microsoft.com/office/drawing/2014/main" id="{B7FE66CB-B4E3-567E-C1CE-FE713BC56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4D0AF0-115E-BB36-6A71-2E4416C9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F778E-05D1-4821-99C8-6612926C0383}" type="slidenum">
              <a:rPr lang="en-US" smtClean="0"/>
              <a:t>‹#›</a:t>
            </a:fld>
            <a:endParaRPr lang="en-US"/>
          </a:p>
        </p:txBody>
      </p:sp>
    </p:spTree>
    <p:extLst>
      <p:ext uri="{BB962C8B-B14F-4D97-AF65-F5344CB8AC3E}">
        <p14:creationId xmlns:p14="http://schemas.microsoft.com/office/powerpoint/2010/main" val="173955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F75D-219E-5D3B-CC8A-9131947B5FBE}"/>
              </a:ext>
            </a:extLst>
          </p:cNvPr>
          <p:cNvSpPr>
            <a:spLocks noGrp="1"/>
          </p:cNvSpPr>
          <p:nvPr>
            <p:ph type="ctrTitle"/>
          </p:nvPr>
        </p:nvSpPr>
        <p:spPr>
          <a:xfrm>
            <a:off x="1524000" y="1122362"/>
            <a:ext cx="9144000" cy="4135437"/>
          </a:xfrm>
        </p:spPr>
        <p:txBody>
          <a:bodyPr/>
          <a:lstStyle/>
          <a:p>
            <a:r>
              <a:rPr lang="en-US" dirty="0"/>
              <a:t>My visualization</a:t>
            </a:r>
            <a:br>
              <a:rPr lang="en-US" dirty="0"/>
            </a:br>
            <a:r>
              <a:rPr lang="en-US" dirty="0"/>
              <a:t>By: Richard Kemonou</a:t>
            </a:r>
          </a:p>
        </p:txBody>
      </p:sp>
      <p:sp>
        <p:nvSpPr>
          <p:cNvPr id="3" name="Subtitle 2">
            <a:extLst>
              <a:ext uri="{FF2B5EF4-FFF2-40B4-BE49-F238E27FC236}">
                <a16:creationId xmlns:a16="http://schemas.microsoft.com/office/drawing/2014/main" id="{04E305A0-7D61-84E6-94F1-F670EB1F9099}"/>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79758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5E5C-F0F3-0C5A-E3F7-DFE0AC9EC9B5}"/>
              </a:ext>
            </a:extLst>
          </p:cNvPr>
          <p:cNvSpPr>
            <a:spLocks noGrp="1"/>
          </p:cNvSpPr>
          <p:nvPr>
            <p:ph type="title"/>
          </p:nvPr>
        </p:nvSpPr>
        <p:spPr/>
        <p:txBody>
          <a:bodyPr/>
          <a:lstStyle/>
          <a:p>
            <a:r>
              <a:rPr lang="en-US" dirty="0"/>
              <a:t>Heatmap using Seaborn for 2021 aggravated assaults</a:t>
            </a:r>
          </a:p>
        </p:txBody>
      </p:sp>
      <p:pic>
        <p:nvPicPr>
          <p:cNvPr id="5" name="Content Placeholder 4" descr="A chart of various colors&#10;&#10;Description automatically generated with medium confidence">
            <a:extLst>
              <a:ext uri="{FF2B5EF4-FFF2-40B4-BE49-F238E27FC236}">
                <a16:creationId xmlns:a16="http://schemas.microsoft.com/office/drawing/2014/main" id="{59783A86-42D2-41DA-1A42-56AE8C007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78" y="1825624"/>
            <a:ext cx="10515600" cy="4772123"/>
          </a:xfrm>
        </p:spPr>
      </p:pic>
    </p:spTree>
    <p:extLst>
      <p:ext uri="{BB962C8B-B14F-4D97-AF65-F5344CB8AC3E}">
        <p14:creationId xmlns:p14="http://schemas.microsoft.com/office/powerpoint/2010/main" val="103578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C879-CF59-6128-5F58-2DD1C225D285}"/>
              </a:ext>
            </a:extLst>
          </p:cNvPr>
          <p:cNvSpPr>
            <a:spLocks noGrp="1"/>
          </p:cNvSpPr>
          <p:nvPr>
            <p:ph type="title"/>
          </p:nvPr>
        </p:nvSpPr>
        <p:spPr/>
        <p:txBody>
          <a:bodyPr/>
          <a:lstStyle/>
          <a:p>
            <a:r>
              <a:rPr lang="en-US" dirty="0"/>
              <a:t>Description of the previous visualization</a:t>
            </a:r>
          </a:p>
        </p:txBody>
      </p:sp>
      <p:sp>
        <p:nvSpPr>
          <p:cNvPr id="3" name="Content Placeholder 2">
            <a:extLst>
              <a:ext uri="{FF2B5EF4-FFF2-40B4-BE49-F238E27FC236}">
                <a16:creationId xmlns:a16="http://schemas.microsoft.com/office/drawing/2014/main" id="{69F5C16E-BE01-DEF3-15D6-8F3420EEF974}"/>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The heatmap displays the number of aggravated assaults in various cities during the year 2020.</a:t>
            </a:r>
          </a:p>
          <a:p>
            <a:pPr algn="l">
              <a:buFont typeface="Arial" panose="020B0604020202020204" pitchFamily="34" charset="0"/>
              <a:buChar char="•"/>
            </a:pPr>
            <a:r>
              <a:rPr lang="en-US" b="0" i="0" dirty="0">
                <a:effectLst/>
                <a:latin typeface="Söhne"/>
              </a:rPr>
              <a:t>The color intensity represents the frequency of assaults, with darker colors indicating higher numbers. San Francisco, CA, has the highest count with 2,172 aggravated assaults, as indicated by the yellow color.</a:t>
            </a:r>
          </a:p>
          <a:p>
            <a:pPr algn="l">
              <a:buFont typeface="Arial" panose="020B0604020202020204" pitchFamily="34" charset="0"/>
              <a:buChar char="•"/>
            </a:pPr>
            <a:r>
              <a:rPr lang="en-US" b="0" i="0" dirty="0">
                <a:effectLst/>
                <a:latin typeface="Söhne"/>
              </a:rPr>
              <a:t>Cities like Missoula, MT, and Virginia, MN, have significantly lower numbers of aggravated assaults, with counts of 170 and 206 respectively, reflected by the dark blue color.</a:t>
            </a:r>
          </a:p>
          <a:p>
            <a:endParaRPr lang="en-US" dirty="0"/>
          </a:p>
        </p:txBody>
      </p:sp>
    </p:spTree>
    <p:extLst>
      <p:ext uri="{BB962C8B-B14F-4D97-AF65-F5344CB8AC3E}">
        <p14:creationId xmlns:p14="http://schemas.microsoft.com/office/powerpoint/2010/main" val="294521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0C82-AF04-E6B6-EFC0-13F9794ABEE4}"/>
              </a:ext>
            </a:extLst>
          </p:cNvPr>
          <p:cNvSpPr>
            <a:spLocks noGrp="1"/>
          </p:cNvSpPr>
          <p:nvPr>
            <p:ph type="title"/>
          </p:nvPr>
        </p:nvSpPr>
        <p:spPr/>
        <p:txBody>
          <a:bodyPr/>
          <a:lstStyle/>
          <a:p>
            <a:r>
              <a:rPr lang="en-US" dirty="0"/>
              <a:t>Bar Chart for Comparing the Total Crimes per City:</a:t>
            </a:r>
          </a:p>
        </p:txBody>
      </p:sp>
      <p:pic>
        <p:nvPicPr>
          <p:cNvPr id="5" name="Content Placeholder 4" descr="A graph of blue bars with white text&#10;&#10;Description automatically generated">
            <a:extLst>
              <a:ext uri="{FF2B5EF4-FFF2-40B4-BE49-F238E27FC236}">
                <a16:creationId xmlns:a16="http://schemas.microsoft.com/office/drawing/2014/main" id="{D11D4056-F99F-6C67-439D-835C3447A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22" y="1825625"/>
            <a:ext cx="10789920" cy="4786190"/>
          </a:xfrm>
        </p:spPr>
      </p:pic>
    </p:spTree>
    <p:extLst>
      <p:ext uri="{BB962C8B-B14F-4D97-AF65-F5344CB8AC3E}">
        <p14:creationId xmlns:p14="http://schemas.microsoft.com/office/powerpoint/2010/main" val="40481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69E4-14B4-28BA-017E-E95595F430FE}"/>
              </a:ext>
            </a:extLst>
          </p:cNvPr>
          <p:cNvSpPr>
            <a:spLocks noGrp="1"/>
          </p:cNvSpPr>
          <p:nvPr>
            <p:ph type="title"/>
          </p:nvPr>
        </p:nvSpPr>
        <p:spPr/>
        <p:txBody>
          <a:bodyPr/>
          <a:lstStyle/>
          <a:p>
            <a:r>
              <a:rPr lang="en-US" dirty="0"/>
              <a:t>Description of the previous visualization</a:t>
            </a:r>
          </a:p>
        </p:txBody>
      </p:sp>
      <p:sp>
        <p:nvSpPr>
          <p:cNvPr id="3" name="Content Placeholder 2">
            <a:extLst>
              <a:ext uri="{FF2B5EF4-FFF2-40B4-BE49-F238E27FC236}">
                <a16:creationId xmlns:a16="http://schemas.microsoft.com/office/drawing/2014/main" id="{EC8B4AD4-D2E7-779D-5D09-12C8D81F5440}"/>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The chart is titled "Total Crimes per City in 2020" and displays the number of crimes for each city listed on the x-axis.</a:t>
            </a:r>
          </a:p>
          <a:p>
            <a:pPr algn="l">
              <a:buFont typeface="Arial" panose="020B0604020202020204" pitchFamily="34" charset="0"/>
              <a:buChar char="•"/>
            </a:pPr>
            <a:r>
              <a:rPr lang="en-US" b="0" i="0" dirty="0">
                <a:effectLst/>
                <a:latin typeface="Söhne"/>
              </a:rPr>
              <a:t>Dallas, TX, has the highest number of reported crimes, exceeding 100,000, followed by Cleveland, OH, and Seattle, WA, which also have high crime counts.</a:t>
            </a:r>
          </a:p>
          <a:p>
            <a:pPr algn="l">
              <a:buFont typeface="Arial" panose="020B0604020202020204" pitchFamily="34" charset="0"/>
              <a:buChar char="•"/>
            </a:pPr>
            <a:r>
              <a:rPr lang="en-US" b="0" i="0" dirty="0">
                <a:effectLst/>
                <a:latin typeface="Söhne"/>
              </a:rPr>
              <a:t>San Francisco, CA, Virginia, MN, Indianapolis, IN, and Missoula, MT, show progressively fewer crimes, with Missoula, MT, having the lowest number of reported crimes on the chart.</a:t>
            </a:r>
          </a:p>
          <a:p>
            <a:endParaRPr lang="en-US" dirty="0"/>
          </a:p>
        </p:txBody>
      </p:sp>
    </p:spTree>
    <p:extLst>
      <p:ext uri="{BB962C8B-B14F-4D97-AF65-F5344CB8AC3E}">
        <p14:creationId xmlns:p14="http://schemas.microsoft.com/office/powerpoint/2010/main" val="27241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EB2A-F8D1-5850-64BC-01BBBC509FFC}"/>
              </a:ext>
            </a:extLst>
          </p:cNvPr>
          <p:cNvSpPr>
            <a:spLocks noGrp="1"/>
          </p:cNvSpPr>
          <p:nvPr>
            <p:ph type="title"/>
          </p:nvPr>
        </p:nvSpPr>
        <p:spPr/>
        <p:txBody>
          <a:bodyPr/>
          <a:lstStyle/>
          <a:p>
            <a:r>
              <a:rPr lang="en-US" dirty="0"/>
              <a:t>Heatmap for Crime Types Correlation:</a:t>
            </a:r>
          </a:p>
        </p:txBody>
      </p:sp>
      <p:pic>
        <p:nvPicPr>
          <p:cNvPr id="5" name="Content Placeholder 4" descr="A screenshot of a graph&#10;&#10;Description automatically generated">
            <a:extLst>
              <a:ext uri="{FF2B5EF4-FFF2-40B4-BE49-F238E27FC236}">
                <a16:creationId xmlns:a16="http://schemas.microsoft.com/office/drawing/2014/main" id="{C1B19BD8-E10C-529B-6B4F-71EAEA3B6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92702"/>
            <a:ext cx="9825111" cy="5100173"/>
          </a:xfrm>
        </p:spPr>
      </p:pic>
    </p:spTree>
    <p:extLst>
      <p:ext uri="{BB962C8B-B14F-4D97-AF65-F5344CB8AC3E}">
        <p14:creationId xmlns:p14="http://schemas.microsoft.com/office/powerpoint/2010/main" val="129821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C5FF-486F-8717-B41C-1DA495BA1FD9}"/>
              </a:ext>
            </a:extLst>
          </p:cNvPr>
          <p:cNvSpPr>
            <a:spLocks noGrp="1"/>
          </p:cNvSpPr>
          <p:nvPr>
            <p:ph type="title"/>
          </p:nvPr>
        </p:nvSpPr>
        <p:spPr/>
        <p:txBody>
          <a:bodyPr/>
          <a:lstStyle/>
          <a:p>
            <a:r>
              <a:rPr lang="en-US" dirty="0"/>
              <a:t>Description of the previous visualization</a:t>
            </a:r>
          </a:p>
        </p:txBody>
      </p:sp>
      <p:sp>
        <p:nvSpPr>
          <p:cNvPr id="3" name="Content Placeholder 2">
            <a:extLst>
              <a:ext uri="{FF2B5EF4-FFF2-40B4-BE49-F238E27FC236}">
                <a16:creationId xmlns:a16="http://schemas.microsoft.com/office/drawing/2014/main" id="{31785F0C-C420-1EC2-AA9B-FFAFDDBFDC0A}"/>
              </a:ext>
            </a:extLst>
          </p:cNvPr>
          <p:cNvSpPr>
            <a:spLocks noGrp="1"/>
          </p:cNvSpPr>
          <p:nvPr>
            <p:ph idx="1"/>
          </p:nvPr>
        </p:nvSpPr>
        <p:spPr/>
        <p:txBody>
          <a:bodyPr/>
          <a:lstStyle/>
          <a:p>
            <a:r>
              <a:rPr lang="en-US" dirty="0"/>
              <a:t>The heatmap shows the correlation between different types of crimes in 2020, with values ranging from 0.74 to 1.00, where 1.00 indicates a perfect correlation.</a:t>
            </a:r>
          </a:p>
          <a:p>
            <a:r>
              <a:rPr lang="en-US" dirty="0"/>
              <a:t>High correlations are observed between aggravated assault, robbery, and murder, with values equal to or above 0.90, indicating that these crime rates tend to increase or decrease together.</a:t>
            </a:r>
          </a:p>
          <a:p>
            <a:r>
              <a:rPr lang="en-US" dirty="0"/>
              <a:t>The lowest correlation is between manslaughter and other crimes, with the correlation coefficients ranging from 0.74 to 0.83, suggesting a less strong relationship between manslaughter and the occurrence of other listed crimes.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27377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326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My visualization By: Richard Kemonou</vt:lpstr>
      <vt:lpstr>Heatmap using Seaborn for 2021 aggravated assaults</vt:lpstr>
      <vt:lpstr>Description of the previous visualization</vt:lpstr>
      <vt:lpstr>Bar Chart for Comparing the Total Crimes per City:</vt:lpstr>
      <vt:lpstr>Description of the previous visualization</vt:lpstr>
      <vt:lpstr>Heatmap for Crime Types Correlation:</vt:lpstr>
      <vt:lpstr>Description of the previous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visualization By: Richard Kemonou</dc:title>
  <dc:creator>Richard Kemonou</dc:creator>
  <cp:lastModifiedBy>Richard Kemonou</cp:lastModifiedBy>
  <cp:revision>1</cp:revision>
  <dcterms:created xsi:type="dcterms:W3CDTF">2023-11-22T04:24:27Z</dcterms:created>
  <dcterms:modified xsi:type="dcterms:W3CDTF">2023-11-22T04:37:42Z</dcterms:modified>
</cp:coreProperties>
</file>