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0"/>
  </p:notesMasterIdLst>
  <p:handoutMasterIdLst>
    <p:handoutMasterId r:id="rId21"/>
  </p:handoutMasterIdLst>
  <p:sldIdLst>
    <p:sldId id="256" r:id="rId2"/>
    <p:sldId id="273" r:id="rId3"/>
    <p:sldId id="257" r:id="rId4"/>
    <p:sldId id="258" r:id="rId5"/>
    <p:sldId id="259" r:id="rId6"/>
    <p:sldId id="262" r:id="rId7"/>
    <p:sldId id="263" r:id="rId8"/>
    <p:sldId id="264" r:id="rId9"/>
    <p:sldId id="265" r:id="rId10"/>
    <p:sldId id="266" r:id="rId11"/>
    <p:sldId id="267" r:id="rId12"/>
    <p:sldId id="268" r:id="rId13"/>
    <p:sldId id="269" r:id="rId14"/>
    <p:sldId id="270" r:id="rId15"/>
    <p:sldId id="274" r:id="rId16"/>
    <p:sldId id="271" r:id="rId17"/>
    <p:sldId id="260" r:id="rId18"/>
    <p:sldId id="272" r:id="rId19"/>
  </p:sldIdLst>
  <p:sldSz cx="9144000" cy="5143500" type="screen16x9"/>
  <p:notesSz cx="6858000" cy="9144000"/>
  <p:embeddedFontLst>
    <p:embeddedFont>
      <p:font typeface="Microsoft YaHei UI" panose="020B0503020204020204" pitchFamily="34" charset="-122"/>
      <p:regular r:id="rId22"/>
      <p:bold r:id="rId23"/>
    </p:embeddedFon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Vidaloka"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511B69-5FD4-4936-A5B3-79C20A658A88}">
  <a:tblStyle styleId="{0F511B69-5FD4-4936-A5B3-79C20A658A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8"/>
    <p:restoredTop sz="95909"/>
  </p:normalViewPr>
  <p:slideViewPr>
    <p:cSldViewPr snapToGrid="0">
      <p:cViewPr varScale="1">
        <p:scale>
          <a:sx n="109" d="100"/>
          <a:sy n="109" d="100"/>
        </p:scale>
        <p:origin x="75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869B258-B739-B467-4579-78F95A257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9C5AD04F-143E-4067-0E52-4A2BAEEEE5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DE318-93E8-D84B-A66C-032B4F51F389}" type="datetimeFigureOut">
              <a:rPr lang="es-MX" smtClean="0"/>
              <a:t>17/05/2023</a:t>
            </a:fld>
            <a:endParaRPr lang="es-MX"/>
          </a:p>
        </p:txBody>
      </p:sp>
      <p:sp>
        <p:nvSpPr>
          <p:cNvPr id="4" name="Marcador de pie de página 3">
            <a:extLst>
              <a:ext uri="{FF2B5EF4-FFF2-40B4-BE49-F238E27FC236}">
                <a16:creationId xmlns:a16="http://schemas.microsoft.com/office/drawing/2014/main" id="{9D5C56C8-3584-BBBE-AF7F-3083A4312E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974C283E-426E-6375-B75F-308191CEB4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689BF9-D4AB-3F43-9721-32F761C589C7}" type="slidenum">
              <a:rPr lang="es-MX" smtClean="0"/>
              <a:t>‹Nº›</a:t>
            </a:fld>
            <a:endParaRPr lang="es-MX"/>
          </a:p>
        </p:txBody>
      </p:sp>
    </p:spTree>
    <p:extLst>
      <p:ext uri="{BB962C8B-B14F-4D97-AF65-F5344CB8AC3E}">
        <p14:creationId xmlns:p14="http://schemas.microsoft.com/office/powerpoint/2010/main" val="25072668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6" r:id="rId4"/>
    <p:sldLayoutId id="2147483697" r:id="rId5"/>
    <p:sldLayoutId id="2147483698" r:id="rId6"/>
    <p:sldLayoutId id="214748369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051938"/>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t>Proyecto Final</a:t>
            </a:r>
            <a:endParaRPr sz="6600" dirty="0"/>
          </a:p>
        </p:txBody>
      </p:sp>
      <p:sp>
        <p:nvSpPr>
          <p:cNvPr id="483" name="Google Shape;483;p59"/>
          <p:cNvSpPr txBox="1">
            <a:spLocks noGrp="1"/>
          </p:cNvSpPr>
          <p:nvPr>
            <p:ph type="subTitle" idx="1"/>
          </p:nvPr>
        </p:nvSpPr>
        <p:spPr>
          <a:xfrm>
            <a:off x="1039950" y="3173278"/>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a:solidFill>
                  <a:schemeClr val="dk1"/>
                </a:solidFill>
                <a:latin typeface="Microsoft YaHei UI" panose="020B0503020204020204" pitchFamily="34" charset="-122"/>
                <a:ea typeface="Microsoft YaHei UI" panose="020B0503020204020204" pitchFamily="34" charset="-122"/>
              </a:rPr>
              <a:t>Mejora de la Eficiencia de Daimler Truck</a:t>
            </a:r>
          </a:p>
          <a:p>
            <a:pPr marL="0" lvl="0" indent="0" algn="ctr" rtl="0">
              <a:spcBef>
                <a:spcPts val="0"/>
              </a:spcBef>
              <a:spcAft>
                <a:spcPts val="0"/>
              </a:spcAft>
              <a:buClr>
                <a:schemeClr val="dk1"/>
              </a:buClr>
              <a:buSzPts val="1100"/>
              <a:buFont typeface="Arial"/>
              <a:buNone/>
            </a:pPr>
            <a:endParaRPr lang="en" sz="2000" dirty="0">
              <a:solidFill>
                <a:schemeClr val="dk1"/>
              </a:solidFill>
              <a:latin typeface="Microsoft YaHei UI" panose="020B0503020204020204" pitchFamily="34" charset="-122"/>
              <a:ea typeface="Microsoft YaHei UI" panose="020B0503020204020204" pitchFamily="34" charset="-122"/>
            </a:endParaRPr>
          </a:p>
          <a:p>
            <a:pPr marL="0" lvl="0" indent="0" algn="ctr" rtl="0">
              <a:spcBef>
                <a:spcPts val="0"/>
              </a:spcBef>
              <a:spcAft>
                <a:spcPts val="0"/>
              </a:spcAft>
              <a:buClr>
                <a:schemeClr val="dk1"/>
              </a:buClr>
              <a:buSzPts val="1100"/>
              <a:buFont typeface="Arial"/>
              <a:buNone/>
            </a:pPr>
            <a:r>
              <a:rPr lang="en" sz="2000" dirty="0" err="1">
                <a:solidFill>
                  <a:schemeClr val="dk1"/>
                </a:solidFill>
              </a:rPr>
              <a:t>Lineas</a:t>
            </a:r>
            <a:r>
              <a:rPr lang="en" sz="2000" dirty="0">
                <a:solidFill>
                  <a:schemeClr val="dk1"/>
                </a:solidFill>
              </a:rPr>
              <a:t> de </a:t>
            </a:r>
            <a:r>
              <a:rPr lang="en" sz="2000" dirty="0" err="1">
                <a:solidFill>
                  <a:schemeClr val="dk1"/>
                </a:solidFill>
              </a:rPr>
              <a:t>Espera</a:t>
            </a:r>
            <a:endParaRPr lang="en" sz="2000" dirty="0">
              <a:solidFill>
                <a:schemeClr val="dk1"/>
              </a:solidFill>
            </a:endParaRPr>
          </a:p>
          <a:p>
            <a:pPr marL="0" lvl="0" indent="0" algn="ctr" rtl="0">
              <a:spcBef>
                <a:spcPts val="0"/>
              </a:spcBef>
              <a:spcAft>
                <a:spcPts val="0"/>
              </a:spcAft>
              <a:buClr>
                <a:schemeClr val="dk1"/>
              </a:buClr>
              <a:buSzPts val="1100"/>
              <a:buFont typeface="Arial"/>
              <a:buNone/>
            </a:pPr>
            <a:r>
              <a:rPr lang="en" sz="2000" dirty="0" err="1">
                <a:solidFill>
                  <a:schemeClr val="dk1"/>
                </a:solidFill>
              </a:rPr>
              <a:t>Modelos</a:t>
            </a:r>
            <a:r>
              <a:rPr lang="en" sz="2000" dirty="0">
                <a:solidFill>
                  <a:schemeClr val="dk1"/>
                </a:solidFill>
              </a:rPr>
              <a:t>  </a:t>
            </a:r>
            <a:r>
              <a:rPr lang="en" sz="2000" dirty="0" err="1">
                <a:solidFill>
                  <a:schemeClr val="dk1"/>
                </a:solidFill>
              </a:rPr>
              <a:t>Computacionales</a:t>
            </a:r>
            <a:r>
              <a:rPr lang="en" sz="2000" dirty="0">
                <a:solidFill>
                  <a:schemeClr val="dk1"/>
                </a:solidFill>
              </a:rPr>
              <a:t> </a:t>
            </a:r>
          </a:p>
          <a:p>
            <a:pPr marL="0" lvl="0" indent="0" algn="ctr" rtl="0">
              <a:spcBef>
                <a:spcPts val="0"/>
              </a:spcBef>
              <a:spcAft>
                <a:spcPts val="0"/>
              </a:spcAft>
              <a:buClr>
                <a:schemeClr val="dk1"/>
              </a:buClr>
              <a:buSzPts val="1100"/>
              <a:buFont typeface="Arial"/>
              <a:buNone/>
            </a:pPr>
            <a:endParaRPr sz="2000" dirty="0"/>
          </a:p>
        </p:txBody>
      </p:sp>
      <p:pic>
        <p:nvPicPr>
          <p:cNvPr id="5" name="Imagen 4">
            <a:extLst>
              <a:ext uri="{FF2B5EF4-FFF2-40B4-BE49-F238E27FC236}">
                <a16:creationId xmlns:a16="http://schemas.microsoft.com/office/drawing/2014/main" id="{0C9D7049-35F9-F0D1-BFC5-59438C0696A9}"/>
              </a:ext>
            </a:extLst>
          </p:cNvPr>
          <p:cNvPicPr>
            <a:picLocks noChangeAspect="1"/>
          </p:cNvPicPr>
          <p:nvPr/>
        </p:nvPicPr>
        <p:blipFill>
          <a:blip r:embed="rId3"/>
          <a:stretch>
            <a:fillRect/>
          </a:stretch>
        </p:blipFill>
        <p:spPr>
          <a:xfrm>
            <a:off x="7435850" y="350507"/>
            <a:ext cx="1587500" cy="508000"/>
          </a:xfrm>
          <a:prstGeom prst="rect">
            <a:avLst/>
          </a:prstGeom>
        </p:spPr>
      </p:pic>
      <p:pic>
        <p:nvPicPr>
          <p:cNvPr id="7" name="Imagen 6">
            <a:extLst>
              <a:ext uri="{FF2B5EF4-FFF2-40B4-BE49-F238E27FC236}">
                <a16:creationId xmlns:a16="http://schemas.microsoft.com/office/drawing/2014/main" id="{49979373-DFB0-70DB-D728-1BBBD1CF9711}"/>
              </a:ext>
            </a:extLst>
          </p:cNvPr>
          <p:cNvPicPr>
            <a:picLocks noChangeAspect="1"/>
          </p:cNvPicPr>
          <p:nvPr/>
        </p:nvPicPr>
        <p:blipFill>
          <a:blip r:embed="rId4"/>
          <a:stretch>
            <a:fillRect/>
          </a:stretch>
        </p:blipFill>
        <p:spPr>
          <a:xfrm>
            <a:off x="234951" y="350507"/>
            <a:ext cx="1097478" cy="1312871"/>
          </a:xfrm>
          <a:prstGeom prst="rect">
            <a:avLst/>
          </a:prstGeom>
        </p:spPr>
      </p:pic>
      <p:sp>
        <p:nvSpPr>
          <p:cNvPr id="4" name="CuadroTexto 3">
            <a:extLst>
              <a:ext uri="{FF2B5EF4-FFF2-40B4-BE49-F238E27FC236}">
                <a16:creationId xmlns:a16="http://schemas.microsoft.com/office/drawing/2014/main" id="{E7DFF4B2-D3BD-5FA1-3756-D05F202F5723}"/>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DCE82DCF-384F-27B0-041C-A44998AD9AC8}"/>
              </a:ext>
            </a:extLst>
          </p:cNvPr>
          <p:cNvGraphicFramePr>
            <a:graphicFrameLocks noGrp="1"/>
          </p:cNvGraphicFramePr>
          <p:nvPr>
            <p:extLst>
              <p:ext uri="{D42A27DB-BD31-4B8C-83A1-F6EECF244321}">
                <p14:modId xmlns:p14="http://schemas.microsoft.com/office/powerpoint/2010/main" val="640435768"/>
              </p:ext>
            </p:extLst>
          </p:nvPr>
        </p:nvGraphicFramePr>
        <p:xfrm>
          <a:off x="3214248" y="2154735"/>
          <a:ext cx="4600575" cy="661861"/>
        </p:xfrm>
        <a:graphic>
          <a:graphicData uri="http://schemas.openxmlformats.org/drawingml/2006/table">
            <a:tbl>
              <a:tblPr firstRow="1" firstCol="1" bandRow="1">
                <a:tableStyleId>{0F511B69-5FD4-4936-A5B3-79C20A658A88}</a:tableStyleId>
              </a:tblPr>
              <a:tblGrid>
                <a:gridCol w="514350">
                  <a:extLst>
                    <a:ext uri="{9D8B030D-6E8A-4147-A177-3AD203B41FA5}">
                      <a16:colId xmlns:a16="http://schemas.microsoft.com/office/drawing/2014/main" val="4108215905"/>
                    </a:ext>
                  </a:extLst>
                </a:gridCol>
                <a:gridCol w="828675">
                  <a:extLst>
                    <a:ext uri="{9D8B030D-6E8A-4147-A177-3AD203B41FA5}">
                      <a16:colId xmlns:a16="http://schemas.microsoft.com/office/drawing/2014/main" val="1649721934"/>
                    </a:ext>
                  </a:extLst>
                </a:gridCol>
                <a:gridCol w="781050">
                  <a:extLst>
                    <a:ext uri="{9D8B030D-6E8A-4147-A177-3AD203B41FA5}">
                      <a16:colId xmlns:a16="http://schemas.microsoft.com/office/drawing/2014/main" val="1041710513"/>
                    </a:ext>
                  </a:extLst>
                </a:gridCol>
                <a:gridCol w="847725">
                  <a:extLst>
                    <a:ext uri="{9D8B030D-6E8A-4147-A177-3AD203B41FA5}">
                      <a16:colId xmlns:a16="http://schemas.microsoft.com/office/drawing/2014/main" val="885562870"/>
                    </a:ext>
                  </a:extLst>
                </a:gridCol>
                <a:gridCol w="819150">
                  <a:extLst>
                    <a:ext uri="{9D8B030D-6E8A-4147-A177-3AD203B41FA5}">
                      <a16:colId xmlns:a16="http://schemas.microsoft.com/office/drawing/2014/main" val="1942384064"/>
                    </a:ext>
                  </a:extLst>
                </a:gridCol>
                <a:gridCol w="809625">
                  <a:extLst>
                    <a:ext uri="{9D8B030D-6E8A-4147-A177-3AD203B41FA5}">
                      <a16:colId xmlns:a16="http://schemas.microsoft.com/office/drawing/2014/main" val="3489120420"/>
                    </a:ext>
                  </a:extLst>
                </a:gridCol>
              </a:tblGrid>
              <a:tr h="0">
                <a:tc>
                  <a:txBody>
                    <a:bodyPr/>
                    <a:lstStyle/>
                    <a:p>
                      <a:pPr>
                        <a:lnSpc>
                          <a:spcPct val="107000"/>
                        </a:lnSpc>
                        <a:spcAft>
                          <a:spcPts val="800"/>
                        </a:spcAft>
                      </a:pPr>
                      <a:r>
                        <a:rPr lang="es-MX" sz="1400" kern="0">
                          <a:effectLst/>
                        </a:rPr>
                        <a:t>RO</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dirty="0">
                          <a:effectLst/>
                        </a:rPr>
                        <a:t>P0</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a:effectLst/>
                        </a:rPr>
                        <a:t>Lq</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dirty="0">
                          <a:effectLst/>
                        </a:rPr>
                        <a:t>Wq</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a:effectLst/>
                        </a:rPr>
                        <a:t>L</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a:effectLst/>
                        </a:rPr>
                        <a:t>W</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04332"/>
                  </a:ext>
                </a:extLst>
              </a:tr>
              <a:tr h="0">
                <a:tc>
                  <a:txBody>
                    <a:bodyPr/>
                    <a:lstStyle/>
                    <a:p>
                      <a:pPr>
                        <a:lnSpc>
                          <a:spcPct val="107000"/>
                        </a:lnSpc>
                        <a:spcAft>
                          <a:spcPts val="800"/>
                        </a:spcAft>
                      </a:pPr>
                      <a:r>
                        <a:rPr lang="es-MX" sz="1400" kern="0">
                          <a:effectLst/>
                        </a:rPr>
                        <a:t>1</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a:effectLst/>
                        </a:rPr>
                        <a:t>3.252122e-28</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a:effectLst/>
                        </a:rPr>
                        <a:t>12.98247</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a:effectLst/>
                        </a:rPr>
                        <a:t>64.91233</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a:effectLst/>
                        </a:rPr>
                        <a:t>14.98247</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400" kern="0" dirty="0">
                          <a:effectLst/>
                        </a:rPr>
                        <a:t>74.91233</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4935329"/>
                  </a:ext>
                </a:extLst>
              </a:tr>
            </a:tbl>
          </a:graphicData>
        </a:graphic>
      </p:graphicFrame>
      <p:sp>
        <p:nvSpPr>
          <p:cNvPr id="5" name="Rectangle 1">
            <a:extLst>
              <a:ext uri="{FF2B5EF4-FFF2-40B4-BE49-F238E27FC236}">
                <a16:creationId xmlns:a16="http://schemas.microsoft.com/office/drawing/2014/main" id="{00586736-21B2-9D8C-076F-A9C638D4645E}"/>
              </a:ext>
            </a:extLst>
          </p:cNvPr>
          <p:cNvSpPr>
            <a:spLocks noGrp="1" noChangeArrowheads="1"/>
          </p:cNvSpPr>
          <p:nvPr>
            <p:ph type="body" idx="1"/>
          </p:nvPr>
        </p:nvSpPr>
        <p:spPr bwMode="auto">
          <a:xfrm>
            <a:off x="1118162" y="2269176"/>
            <a:ext cx="16914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Obtenemos esto</a:t>
            </a:r>
            <a:endParaRPr kumimoji="0" lang="es-MX" altLang="es-MX" sz="2400"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F656EB68-43DB-5C48-44CA-86965B913A6D}"/>
              </a:ext>
            </a:extLst>
          </p:cNvPr>
          <p:cNvSpPr txBox="1"/>
          <p:nvPr/>
        </p:nvSpPr>
        <p:spPr>
          <a:xfrm>
            <a:off x="234951" y="4559205"/>
            <a:ext cx="341760" cy="261610"/>
          </a:xfrm>
          <a:prstGeom prst="rect">
            <a:avLst/>
          </a:prstGeom>
          <a:noFill/>
        </p:spPr>
        <p:txBody>
          <a:bodyPr wrap="none" rtlCol="0">
            <a:spAutoFit/>
          </a:bodyPr>
          <a:lstStyle/>
          <a:p>
            <a:r>
              <a:rPr lang="es-MX" sz="1100" dirty="0">
                <a:solidFill>
                  <a:schemeClr val="tx2">
                    <a:lumMod val="50000"/>
                  </a:schemeClr>
                </a:solidFill>
              </a:rPr>
              <a:t>10</a:t>
            </a:r>
          </a:p>
        </p:txBody>
      </p:sp>
      <p:sp>
        <p:nvSpPr>
          <p:cNvPr id="2" name="Título 1">
            <a:extLst>
              <a:ext uri="{FF2B5EF4-FFF2-40B4-BE49-F238E27FC236}">
                <a16:creationId xmlns:a16="http://schemas.microsoft.com/office/drawing/2014/main" id="{436EEEA6-DBE3-67F7-FABC-65ED60304E73}"/>
              </a:ext>
            </a:extLst>
          </p:cNvPr>
          <p:cNvSpPr>
            <a:spLocks noGrp="1"/>
          </p:cNvSpPr>
          <p:nvPr>
            <p:ph type="title"/>
          </p:nvPr>
        </p:nvSpPr>
        <p:spPr>
          <a:xfrm>
            <a:off x="516278" y="677142"/>
            <a:ext cx="4711500" cy="572700"/>
          </a:xfrm>
        </p:spPr>
        <p:txBody>
          <a:bodyPr/>
          <a:lstStyle/>
          <a:p>
            <a:r>
              <a:rPr lang="es-MX" dirty="0"/>
              <a:t>Descripción General</a:t>
            </a:r>
          </a:p>
        </p:txBody>
      </p:sp>
    </p:spTree>
    <p:extLst>
      <p:ext uri="{BB962C8B-B14F-4D97-AF65-F5344CB8AC3E}">
        <p14:creationId xmlns:p14="http://schemas.microsoft.com/office/powerpoint/2010/main" val="36983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EDB911A-B304-FD9E-0D2D-C6601EA6A5A0}"/>
              </a:ext>
            </a:extLst>
          </p:cNvPr>
          <p:cNvSpPr>
            <a:spLocks noGrp="1"/>
          </p:cNvSpPr>
          <p:nvPr>
            <p:ph type="body" idx="1"/>
          </p:nvPr>
        </p:nvSpPr>
        <p:spPr>
          <a:xfrm>
            <a:off x="713250" y="923850"/>
            <a:ext cx="7717500" cy="3295800"/>
          </a:xfrm>
        </p:spPr>
        <p:txBody>
          <a:bodyPr/>
          <a:lstStyle/>
          <a:p>
            <a:pPr marL="114300" indent="0">
              <a:buNone/>
            </a:pPr>
            <a:r>
              <a:rPr lang="es-MX" sz="1400" dirty="0">
                <a:effectLst/>
                <a:latin typeface="Times New Roman" panose="02020603050405020304" pitchFamily="18" charset="0"/>
                <a:ea typeface="Times New Roman" panose="02020603050405020304" pitchFamily="18" charset="0"/>
              </a:rPr>
              <a:t>Ahora con los resultados obtenidos pretendemos optimizar este proceso modificando las variables donde se planea reducir el RO un 0.05 ya que al menos una hora del turno de 8 horas se es destinada a comer, descansar etc. y pueda ser turnado entre compañeros para que pueda comprometerse a entregar un buen trabajo, ya sea incrementando la cantidad de personas encargadas del proceso y además digitalizando el proceso que haría que el tiempo de servicio se reduzca a la mitad.</a:t>
            </a:r>
          </a:p>
          <a:p>
            <a:pPr marL="114300" indent="0">
              <a:buNone/>
            </a:pPr>
            <a:r>
              <a:rPr lang="es-MX" sz="1400" dirty="0">
                <a:effectLst/>
                <a:latin typeface="Times New Roman" panose="02020603050405020304" pitchFamily="18" charset="0"/>
                <a:ea typeface="Times New Roman" panose="02020603050405020304" pitchFamily="18" charset="0"/>
              </a:rPr>
              <a:t>Resolviendo cuestiones como;</a:t>
            </a:r>
          </a:p>
          <a:p>
            <a:pPr marL="114300" indent="0">
              <a:buNone/>
            </a:pPr>
            <a:endParaRPr lang="es-MX" sz="1400" dirty="0">
              <a:effectLst/>
              <a:latin typeface="Times New Roman" panose="02020603050405020304" pitchFamily="18" charset="0"/>
              <a:ea typeface="Times New Roman" panose="02020603050405020304" pitchFamily="18" charset="0"/>
            </a:endParaRPr>
          </a:p>
          <a:p>
            <a:pPr marL="114300" indent="0">
              <a:buNone/>
            </a:pPr>
            <a:r>
              <a:rPr lang="es-MX" sz="1400" dirty="0">
                <a:effectLst/>
                <a:latin typeface="Times New Roman" panose="02020603050405020304" pitchFamily="18" charset="0"/>
                <a:ea typeface="Times New Roman" panose="02020603050405020304" pitchFamily="18" charset="0"/>
              </a:rPr>
              <a:t>¿Sería viable implementar una capacitación adicional para el personal de Bahías con el objetivo de mejorar la eficiencia en la liberación de tractocamiones y disminuir el tiempo de espera de los clientes?</a:t>
            </a:r>
          </a:p>
          <a:p>
            <a:pPr marL="114300" indent="0">
              <a:buNone/>
            </a:pPr>
            <a:endParaRPr lang="es-MX" sz="1400" dirty="0">
              <a:effectLst/>
              <a:latin typeface="Times New Roman" panose="02020603050405020304" pitchFamily="18" charset="0"/>
              <a:ea typeface="Times New Roman" panose="02020603050405020304" pitchFamily="18" charset="0"/>
            </a:endParaRPr>
          </a:p>
          <a:p>
            <a:pPr marL="114300" indent="0">
              <a:buNone/>
            </a:pPr>
            <a:r>
              <a:rPr lang="es-MX" sz="1400" dirty="0">
                <a:effectLst/>
                <a:latin typeface="Times New Roman" panose="02020603050405020304" pitchFamily="18" charset="0"/>
                <a:ea typeface="Times New Roman" panose="02020603050405020304" pitchFamily="18" charset="0"/>
              </a:rPr>
              <a:t>¿Se podría optimizar el tiempo de servicio y mejorar la experiencia del cliente mediante la digitalización del proceso de liberación de tractocamiones en Bahías?</a:t>
            </a:r>
          </a:p>
          <a:p>
            <a:pPr marL="114300" indent="0">
              <a:buNone/>
            </a:pPr>
            <a:endParaRPr lang="es-MX" sz="1400" dirty="0">
              <a:effectLst/>
              <a:latin typeface="Times New Roman" panose="02020603050405020304" pitchFamily="18" charset="0"/>
              <a:ea typeface="Times New Roman" panose="02020603050405020304" pitchFamily="18" charset="0"/>
            </a:endParaRPr>
          </a:p>
          <a:p>
            <a:pPr marL="114300" indent="0">
              <a:buNone/>
            </a:pPr>
            <a:r>
              <a:rPr lang="es-MX" sz="1400" dirty="0">
                <a:effectLst/>
                <a:latin typeface="Times New Roman" panose="02020603050405020304" pitchFamily="18" charset="0"/>
                <a:ea typeface="Times New Roman" panose="02020603050405020304" pitchFamily="18" charset="0"/>
              </a:rPr>
              <a:t>Para garantizar la calidad y eficiencia en el trabajo del departamento, se sugiere considerar una disminución en el nivel de ocupación. Esto permitiría asegurar que la carga de trabajo asignada a cada persona sea adecuada, evitando situaciones de sobrecarga que puedan afectar la calidad del trabajo.</a:t>
            </a:r>
          </a:p>
          <a:p>
            <a:pPr marL="114300" indent="0">
              <a:buNone/>
            </a:pPr>
            <a:endParaRPr lang="es-MX" sz="1000" dirty="0"/>
          </a:p>
        </p:txBody>
      </p:sp>
      <p:sp>
        <p:nvSpPr>
          <p:cNvPr id="4" name="CuadroTexto 3">
            <a:extLst>
              <a:ext uri="{FF2B5EF4-FFF2-40B4-BE49-F238E27FC236}">
                <a16:creationId xmlns:a16="http://schemas.microsoft.com/office/drawing/2014/main" id="{802145FF-84F4-A6F2-15D5-AFEB33D81E27}"/>
              </a:ext>
            </a:extLst>
          </p:cNvPr>
          <p:cNvSpPr txBox="1"/>
          <p:nvPr/>
        </p:nvSpPr>
        <p:spPr>
          <a:xfrm>
            <a:off x="234951" y="4559205"/>
            <a:ext cx="341760" cy="261610"/>
          </a:xfrm>
          <a:prstGeom prst="rect">
            <a:avLst/>
          </a:prstGeom>
          <a:noFill/>
        </p:spPr>
        <p:txBody>
          <a:bodyPr wrap="none" rtlCol="0">
            <a:spAutoFit/>
          </a:bodyPr>
          <a:lstStyle/>
          <a:p>
            <a:r>
              <a:rPr lang="es-MX" sz="1100" dirty="0">
                <a:solidFill>
                  <a:schemeClr val="tx2">
                    <a:lumMod val="50000"/>
                  </a:schemeClr>
                </a:solidFill>
              </a:rPr>
              <a:t>11</a:t>
            </a:r>
          </a:p>
        </p:txBody>
      </p:sp>
      <p:sp>
        <p:nvSpPr>
          <p:cNvPr id="2" name="Título 1">
            <a:extLst>
              <a:ext uri="{FF2B5EF4-FFF2-40B4-BE49-F238E27FC236}">
                <a16:creationId xmlns:a16="http://schemas.microsoft.com/office/drawing/2014/main" id="{4AC1D1A7-D0C4-60C5-5419-C05A64EFBF43}"/>
              </a:ext>
            </a:extLst>
          </p:cNvPr>
          <p:cNvSpPr>
            <a:spLocks noGrp="1"/>
          </p:cNvSpPr>
          <p:nvPr>
            <p:ph type="title"/>
          </p:nvPr>
        </p:nvSpPr>
        <p:spPr>
          <a:xfrm>
            <a:off x="488142" y="322685"/>
            <a:ext cx="4711500" cy="572700"/>
          </a:xfrm>
        </p:spPr>
        <p:txBody>
          <a:bodyPr/>
          <a:lstStyle/>
          <a:p>
            <a:r>
              <a:rPr lang="es-MX" dirty="0"/>
              <a:t>Descripción General</a:t>
            </a:r>
          </a:p>
        </p:txBody>
      </p:sp>
    </p:spTree>
    <p:extLst>
      <p:ext uri="{BB962C8B-B14F-4D97-AF65-F5344CB8AC3E}">
        <p14:creationId xmlns:p14="http://schemas.microsoft.com/office/powerpoint/2010/main" val="391174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23E5CAB-B833-861F-CBE6-DCB880748C9D}"/>
              </a:ext>
            </a:extLst>
          </p:cNvPr>
          <p:cNvSpPr>
            <a:spLocks noGrp="1"/>
          </p:cNvSpPr>
          <p:nvPr>
            <p:ph type="body" idx="1"/>
          </p:nvPr>
        </p:nvSpPr>
        <p:spPr>
          <a:xfrm>
            <a:off x="713250" y="874380"/>
            <a:ext cx="7717500" cy="3295800"/>
          </a:xfrm>
        </p:spPr>
        <p:txBody>
          <a:bodyPr/>
          <a:lstStyle/>
          <a:p>
            <a:pPr marL="114300" indent="0">
              <a:buNone/>
            </a:pPr>
            <a:r>
              <a:rPr lang="es-MX" sz="1800" dirty="0">
                <a:effectLst/>
                <a:latin typeface="Times New Roman" panose="02020603050405020304" pitchFamily="18" charset="0"/>
                <a:ea typeface="Times New Roman" panose="02020603050405020304" pitchFamily="18" charset="0"/>
              </a:rPr>
              <a:t>A continuación, se planteará el mejor caso para llegar a este resultado.</a:t>
            </a:r>
          </a:p>
          <a:p>
            <a:pPr marL="114300" indent="0">
              <a:buNone/>
            </a:pPr>
            <a:endParaRPr lang="es-MX" sz="1800" dirty="0">
              <a:effectLst/>
              <a:latin typeface="Times New Roman" panose="02020603050405020304" pitchFamily="18" charset="0"/>
              <a:ea typeface="Times New Roman" panose="02020603050405020304" pitchFamily="18" charset="0"/>
            </a:endParaRPr>
          </a:p>
          <a:p>
            <a:pPr marL="114300" indent="0">
              <a:buNone/>
            </a:pPr>
            <a:r>
              <a:rPr lang="es-MX" sz="1800" dirty="0">
                <a:effectLst/>
                <a:latin typeface="Times New Roman" panose="02020603050405020304" pitchFamily="18" charset="0"/>
                <a:ea typeface="Times New Roman" panose="02020603050405020304" pitchFamily="18" charset="0"/>
              </a:rPr>
              <a:t>Donde se implementa la digitalización del proceso el tiempo de servicio ya no son 10 minutos si no 5 minutos y se contrata más personal capacitado llegando a un total de 10.</a:t>
            </a:r>
          </a:p>
          <a:p>
            <a:pPr marL="114300" indent="0">
              <a:buNone/>
            </a:pPr>
            <a:endParaRPr lang="es-MX" dirty="0"/>
          </a:p>
        </p:txBody>
      </p:sp>
      <p:pic>
        <p:nvPicPr>
          <p:cNvPr id="4" name="Imagen 3" descr="Carta&#10;&#10;Descripción generada automáticamente con confianza baja">
            <a:extLst>
              <a:ext uri="{FF2B5EF4-FFF2-40B4-BE49-F238E27FC236}">
                <a16:creationId xmlns:a16="http://schemas.microsoft.com/office/drawing/2014/main" id="{C88C4756-6FF7-1D03-16BE-E073EEC28050}"/>
              </a:ext>
            </a:extLst>
          </p:cNvPr>
          <p:cNvPicPr>
            <a:picLocks noChangeAspect="1"/>
          </p:cNvPicPr>
          <p:nvPr/>
        </p:nvPicPr>
        <p:blipFill>
          <a:blip r:embed="rId2"/>
          <a:stretch>
            <a:fillRect/>
          </a:stretch>
        </p:blipFill>
        <p:spPr>
          <a:xfrm>
            <a:off x="2887980" y="2225003"/>
            <a:ext cx="3368040" cy="2575560"/>
          </a:xfrm>
          <a:prstGeom prst="rect">
            <a:avLst/>
          </a:prstGeom>
        </p:spPr>
      </p:pic>
      <p:sp>
        <p:nvSpPr>
          <p:cNvPr id="7" name="CuadroTexto 6">
            <a:extLst>
              <a:ext uri="{FF2B5EF4-FFF2-40B4-BE49-F238E27FC236}">
                <a16:creationId xmlns:a16="http://schemas.microsoft.com/office/drawing/2014/main" id="{EC24ABF9-1195-EF3D-4712-A7F084C8B7AF}"/>
              </a:ext>
            </a:extLst>
          </p:cNvPr>
          <p:cNvSpPr txBox="1"/>
          <p:nvPr/>
        </p:nvSpPr>
        <p:spPr>
          <a:xfrm>
            <a:off x="234951" y="4559205"/>
            <a:ext cx="341760" cy="261610"/>
          </a:xfrm>
          <a:prstGeom prst="rect">
            <a:avLst/>
          </a:prstGeom>
          <a:noFill/>
        </p:spPr>
        <p:txBody>
          <a:bodyPr wrap="none" rtlCol="0">
            <a:spAutoFit/>
          </a:bodyPr>
          <a:lstStyle/>
          <a:p>
            <a:r>
              <a:rPr lang="es-MX" sz="1100" dirty="0">
                <a:solidFill>
                  <a:schemeClr val="tx2">
                    <a:lumMod val="50000"/>
                  </a:schemeClr>
                </a:solidFill>
              </a:rPr>
              <a:t>12</a:t>
            </a:r>
          </a:p>
        </p:txBody>
      </p:sp>
      <p:sp>
        <p:nvSpPr>
          <p:cNvPr id="2" name="Título 1">
            <a:extLst>
              <a:ext uri="{FF2B5EF4-FFF2-40B4-BE49-F238E27FC236}">
                <a16:creationId xmlns:a16="http://schemas.microsoft.com/office/drawing/2014/main" id="{076199C5-B6DB-1D52-FB3A-2B8F0F60748E}"/>
              </a:ext>
            </a:extLst>
          </p:cNvPr>
          <p:cNvSpPr>
            <a:spLocks noGrp="1"/>
          </p:cNvSpPr>
          <p:nvPr>
            <p:ph type="title"/>
          </p:nvPr>
        </p:nvSpPr>
        <p:spPr>
          <a:xfrm>
            <a:off x="150517" y="243997"/>
            <a:ext cx="4711500" cy="572700"/>
          </a:xfrm>
        </p:spPr>
        <p:txBody>
          <a:bodyPr/>
          <a:lstStyle/>
          <a:p>
            <a:r>
              <a:rPr lang="es-MX" dirty="0"/>
              <a:t>Descripción General</a:t>
            </a:r>
          </a:p>
        </p:txBody>
      </p:sp>
    </p:spTree>
    <p:extLst>
      <p:ext uri="{BB962C8B-B14F-4D97-AF65-F5344CB8AC3E}">
        <p14:creationId xmlns:p14="http://schemas.microsoft.com/office/powerpoint/2010/main" val="43886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696ECF-D030-3C9F-A80C-39093756E391}"/>
              </a:ext>
            </a:extLst>
          </p:cNvPr>
          <p:cNvPicPr>
            <a:picLocks noChangeAspect="1"/>
          </p:cNvPicPr>
          <p:nvPr/>
        </p:nvPicPr>
        <p:blipFill rotWithShape="1">
          <a:blip r:embed="rId2"/>
          <a:srcRect t="11933"/>
          <a:stretch/>
        </p:blipFill>
        <p:spPr>
          <a:xfrm>
            <a:off x="576711" y="985511"/>
            <a:ext cx="7772400" cy="1503560"/>
          </a:xfrm>
          <a:prstGeom prst="rect">
            <a:avLst/>
          </a:prstGeom>
        </p:spPr>
      </p:pic>
      <p:graphicFrame>
        <p:nvGraphicFramePr>
          <p:cNvPr id="5" name="Tabla 4">
            <a:extLst>
              <a:ext uri="{FF2B5EF4-FFF2-40B4-BE49-F238E27FC236}">
                <a16:creationId xmlns:a16="http://schemas.microsoft.com/office/drawing/2014/main" id="{75686412-0FD7-67D0-5820-A6D1DC8BFAC5}"/>
              </a:ext>
            </a:extLst>
          </p:cNvPr>
          <p:cNvGraphicFramePr>
            <a:graphicFrameLocks noGrp="1"/>
          </p:cNvGraphicFramePr>
          <p:nvPr>
            <p:extLst>
              <p:ext uri="{D42A27DB-BD31-4B8C-83A1-F6EECF244321}">
                <p14:modId xmlns:p14="http://schemas.microsoft.com/office/powerpoint/2010/main" val="4289646642"/>
              </p:ext>
            </p:extLst>
          </p:nvPr>
        </p:nvGraphicFramePr>
        <p:xfrm>
          <a:off x="1782669" y="3369819"/>
          <a:ext cx="4991100" cy="567437"/>
        </p:xfrm>
        <a:graphic>
          <a:graphicData uri="http://schemas.openxmlformats.org/drawingml/2006/table">
            <a:tbl>
              <a:tblPr firstRow="1" firstCol="1" bandRow="1">
                <a:tableStyleId>{0F511B69-5FD4-4936-A5B3-79C20A658A88}</a:tableStyleId>
              </a:tblPr>
              <a:tblGrid>
                <a:gridCol w="904875">
                  <a:extLst>
                    <a:ext uri="{9D8B030D-6E8A-4147-A177-3AD203B41FA5}">
                      <a16:colId xmlns:a16="http://schemas.microsoft.com/office/drawing/2014/main" val="3907298498"/>
                    </a:ext>
                  </a:extLst>
                </a:gridCol>
                <a:gridCol w="828675">
                  <a:extLst>
                    <a:ext uri="{9D8B030D-6E8A-4147-A177-3AD203B41FA5}">
                      <a16:colId xmlns:a16="http://schemas.microsoft.com/office/drawing/2014/main" val="495807457"/>
                    </a:ext>
                  </a:extLst>
                </a:gridCol>
                <a:gridCol w="781050">
                  <a:extLst>
                    <a:ext uri="{9D8B030D-6E8A-4147-A177-3AD203B41FA5}">
                      <a16:colId xmlns:a16="http://schemas.microsoft.com/office/drawing/2014/main" val="1984168167"/>
                    </a:ext>
                  </a:extLst>
                </a:gridCol>
                <a:gridCol w="847725">
                  <a:extLst>
                    <a:ext uri="{9D8B030D-6E8A-4147-A177-3AD203B41FA5}">
                      <a16:colId xmlns:a16="http://schemas.microsoft.com/office/drawing/2014/main" val="1812860642"/>
                    </a:ext>
                  </a:extLst>
                </a:gridCol>
                <a:gridCol w="819150">
                  <a:extLst>
                    <a:ext uri="{9D8B030D-6E8A-4147-A177-3AD203B41FA5}">
                      <a16:colId xmlns:a16="http://schemas.microsoft.com/office/drawing/2014/main" val="4108466159"/>
                    </a:ext>
                  </a:extLst>
                </a:gridCol>
                <a:gridCol w="809625">
                  <a:extLst>
                    <a:ext uri="{9D8B030D-6E8A-4147-A177-3AD203B41FA5}">
                      <a16:colId xmlns:a16="http://schemas.microsoft.com/office/drawing/2014/main" val="3609762318"/>
                    </a:ext>
                  </a:extLst>
                </a:gridCol>
              </a:tblGrid>
              <a:tr h="0">
                <a:tc>
                  <a:txBody>
                    <a:bodyPr/>
                    <a:lstStyle/>
                    <a:p>
                      <a:pPr>
                        <a:lnSpc>
                          <a:spcPct val="107000"/>
                        </a:lnSpc>
                        <a:spcAft>
                          <a:spcPts val="800"/>
                        </a:spcAft>
                      </a:pPr>
                      <a:r>
                        <a:rPr lang="es-MX" sz="1200" kern="0">
                          <a:effectLst/>
                        </a:rPr>
                        <a:t>RO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a:effectLst/>
                        </a:rPr>
                        <a:t>P0</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a:effectLst/>
                        </a:rPr>
                        <a:t>Lq</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a:effectLst/>
                        </a:rPr>
                        <a:t>Wq</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a:effectLst/>
                        </a:rPr>
                        <a:t>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a:effectLst/>
                        </a:rPr>
                        <a:t>W</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037860"/>
                  </a:ext>
                </a:extLst>
              </a:tr>
              <a:tr h="0">
                <a:tc>
                  <a:txBody>
                    <a:bodyPr/>
                    <a:lstStyle/>
                    <a:p>
                      <a:pPr>
                        <a:lnSpc>
                          <a:spcPct val="107000"/>
                        </a:lnSpc>
                        <a:spcAft>
                          <a:spcPts val="800"/>
                        </a:spcAft>
                      </a:pPr>
                      <a:r>
                        <a:rPr lang="es-MX" sz="1200" kern="0">
                          <a:effectLst/>
                        </a:rPr>
                        <a:t>0.9999977</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a:effectLst/>
                        </a:rPr>
                        <a:t>1.989018e-16</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a:effectLst/>
                        </a:rPr>
                        <a:t>4.793428</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a:effectLst/>
                        </a:rPr>
                        <a:t>2.39672</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dirty="0">
                          <a:effectLst/>
                        </a:rPr>
                        <a:t>14.7934</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200" kern="0" dirty="0">
                          <a:effectLst/>
                        </a:rPr>
                        <a:t>7.39672</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6598233"/>
                  </a:ext>
                </a:extLst>
              </a:tr>
            </a:tbl>
          </a:graphicData>
        </a:graphic>
      </p:graphicFrame>
      <p:sp>
        <p:nvSpPr>
          <p:cNvPr id="6" name="Rectangle 1">
            <a:extLst>
              <a:ext uri="{FF2B5EF4-FFF2-40B4-BE49-F238E27FC236}">
                <a16:creationId xmlns:a16="http://schemas.microsoft.com/office/drawing/2014/main" id="{2019F5EA-A90C-292E-B26F-087B5571B2A0}"/>
              </a:ext>
            </a:extLst>
          </p:cNvPr>
          <p:cNvSpPr>
            <a:spLocks noChangeArrowheads="1"/>
          </p:cNvSpPr>
          <p:nvPr/>
        </p:nvSpPr>
        <p:spPr bwMode="auto">
          <a:xfrm>
            <a:off x="2522850" y="2773329"/>
            <a:ext cx="35141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Donde se obtienen estos resultados.</a:t>
            </a:r>
            <a:endParaRPr kumimoji="0" lang="es-MX" altLang="es-MX" sz="24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E0A94BB0-1FCF-1532-CFE5-32CBE1248043}"/>
              </a:ext>
            </a:extLst>
          </p:cNvPr>
          <p:cNvSpPr txBox="1"/>
          <p:nvPr/>
        </p:nvSpPr>
        <p:spPr>
          <a:xfrm>
            <a:off x="234951" y="4559205"/>
            <a:ext cx="341760" cy="261610"/>
          </a:xfrm>
          <a:prstGeom prst="rect">
            <a:avLst/>
          </a:prstGeom>
          <a:noFill/>
        </p:spPr>
        <p:txBody>
          <a:bodyPr wrap="none" rtlCol="0">
            <a:spAutoFit/>
          </a:bodyPr>
          <a:lstStyle/>
          <a:p>
            <a:r>
              <a:rPr lang="es-MX" sz="1100" dirty="0">
                <a:solidFill>
                  <a:schemeClr val="tx2">
                    <a:lumMod val="50000"/>
                  </a:schemeClr>
                </a:solidFill>
              </a:rPr>
              <a:t>13</a:t>
            </a:r>
          </a:p>
        </p:txBody>
      </p:sp>
      <p:sp>
        <p:nvSpPr>
          <p:cNvPr id="2" name="Título 1">
            <a:extLst>
              <a:ext uri="{FF2B5EF4-FFF2-40B4-BE49-F238E27FC236}">
                <a16:creationId xmlns:a16="http://schemas.microsoft.com/office/drawing/2014/main" id="{7212ADB6-328A-AC0F-96B3-3082800BA7B2}"/>
              </a:ext>
            </a:extLst>
          </p:cNvPr>
          <p:cNvSpPr>
            <a:spLocks noGrp="1"/>
          </p:cNvSpPr>
          <p:nvPr>
            <p:ph type="title"/>
          </p:nvPr>
        </p:nvSpPr>
        <p:spPr>
          <a:xfrm>
            <a:off x="234951" y="322685"/>
            <a:ext cx="4711500" cy="572700"/>
          </a:xfrm>
        </p:spPr>
        <p:txBody>
          <a:bodyPr/>
          <a:lstStyle/>
          <a:p>
            <a:r>
              <a:rPr lang="es-MX" dirty="0"/>
              <a:t>Descripción General</a:t>
            </a:r>
          </a:p>
        </p:txBody>
      </p:sp>
    </p:spTree>
    <p:extLst>
      <p:ext uri="{BB962C8B-B14F-4D97-AF65-F5344CB8AC3E}">
        <p14:creationId xmlns:p14="http://schemas.microsoft.com/office/powerpoint/2010/main" val="90615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F40241B-3CCC-CFA1-2148-627188CE999B}"/>
              </a:ext>
            </a:extLst>
          </p:cNvPr>
          <p:cNvSpPr>
            <a:spLocks noGrp="1"/>
          </p:cNvSpPr>
          <p:nvPr>
            <p:ph type="body" idx="1"/>
          </p:nvPr>
        </p:nvSpPr>
        <p:spPr>
          <a:xfrm>
            <a:off x="171645" y="1263405"/>
            <a:ext cx="8972355" cy="3295800"/>
          </a:xfrm>
        </p:spPr>
        <p:txBody>
          <a:bodyPr/>
          <a:lstStyle/>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En el primer modelo (RO=1) muestra que los servidores están completamente ocupados, lo que sugiere que se están presentando situaciones de congestión en el sistema.</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En el segundo modelo (RO=0.9999977), los servidores están ocupados la mayor parte del tiempo, pero no siempre al 100%, lo que indica que se presenta una alta utilización del sistema pero no una congestión.</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El valor de </a:t>
            </a:r>
            <a:r>
              <a:rPr lang="es-MX"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P0</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en el primer modelo es muy bajo (3.252122e-28), lo que sugiere que la probabilidad de que el sistema esté vacío es extremadamente baja.</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En el Segundo Modelo , el valor de </a:t>
            </a:r>
            <a:r>
              <a:rPr lang="es-MX"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P0</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es ligeramente mayor (1.989018e-16), lo que indica que aunque la probabilidad de que el sistema esté vacío es muy baja, no es cero.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s-MX" dirty="0"/>
          </a:p>
        </p:txBody>
      </p:sp>
      <p:sp>
        <p:nvSpPr>
          <p:cNvPr id="4" name="CuadroTexto 3">
            <a:extLst>
              <a:ext uri="{FF2B5EF4-FFF2-40B4-BE49-F238E27FC236}">
                <a16:creationId xmlns:a16="http://schemas.microsoft.com/office/drawing/2014/main" id="{B9CE0B21-4803-CAB9-FEEE-85C1D08A925C}"/>
              </a:ext>
            </a:extLst>
          </p:cNvPr>
          <p:cNvSpPr txBox="1"/>
          <p:nvPr/>
        </p:nvSpPr>
        <p:spPr>
          <a:xfrm>
            <a:off x="234951" y="4559205"/>
            <a:ext cx="341760" cy="261610"/>
          </a:xfrm>
          <a:prstGeom prst="rect">
            <a:avLst/>
          </a:prstGeom>
          <a:noFill/>
        </p:spPr>
        <p:txBody>
          <a:bodyPr wrap="none" rtlCol="0">
            <a:spAutoFit/>
          </a:bodyPr>
          <a:lstStyle/>
          <a:p>
            <a:r>
              <a:rPr lang="es-MX" sz="1100" dirty="0">
                <a:solidFill>
                  <a:schemeClr val="tx2">
                    <a:lumMod val="50000"/>
                  </a:schemeClr>
                </a:solidFill>
              </a:rPr>
              <a:t>14</a:t>
            </a:r>
          </a:p>
        </p:txBody>
      </p:sp>
      <p:sp>
        <p:nvSpPr>
          <p:cNvPr id="2" name="Título 1">
            <a:extLst>
              <a:ext uri="{FF2B5EF4-FFF2-40B4-BE49-F238E27FC236}">
                <a16:creationId xmlns:a16="http://schemas.microsoft.com/office/drawing/2014/main" id="{568B0CC2-9CCE-8496-440E-B31B9CA83C3E}"/>
              </a:ext>
            </a:extLst>
          </p:cNvPr>
          <p:cNvSpPr>
            <a:spLocks noGrp="1"/>
          </p:cNvSpPr>
          <p:nvPr>
            <p:ph type="title"/>
          </p:nvPr>
        </p:nvSpPr>
        <p:spPr>
          <a:xfrm>
            <a:off x="713225" y="445025"/>
            <a:ext cx="4711500" cy="572700"/>
          </a:xfrm>
        </p:spPr>
        <p:txBody>
          <a:bodyPr/>
          <a:lstStyle/>
          <a:p>
            <a:r>
              <a:rPr lang="es-MX" dirty="0"/>
              <a:t>Resultados</a:t>
            </a:r>
          </a:p>
        </p:txBody>
      </p:sp>
    </p:spTree>
    <p:extLst>
      <p:ext uri="{BB962C8B-B14F-4D97-AF65-F5344CB8AC3E}">
        <p14:creationId xmlns:p14="http://schemas.microsoft.com/office/powerpoint/2010/main" val="371824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5CE7F-E2BD-3E96-3B91-810DE4E90CCF}"/>
              </a:ext>
            </a:extLst>
          </p:cNvPr>
          <p:cNvSpPr>
            <a:spLocks noGrp="1"/>
          </p:cNvSpPr>
          <p:nvPr>
            <p:ph type="title"/>
          </p:nvPr>
        </p:nvSpPr>
        <p:spPr/>
        <p:txBody>
          <a:bodyPr/>
          <a:lstStyle/>
          <a:p>
            <a:r>
              <a:rPr lang="es-MX" dirty="0"/>
              <a:t>Resultados</a:t>
            </a:r>
          </a:p>
        </p:txBody>
      </p:sp>
      <p:sp>
        <p:nvSpPr>
          <p:cNvPr id="5" name="CuadroTexto 4">
            <a:extLst>
              <a:ext uri="{FF2B5EF4-FFF2-40B4-BE49-F238E27FC236}">
                <a16:creationId xmlns:a16="http://schemas.microsoft.com/office/drawing/2014/main" id="{52BD9E41-7079-D6BF-9F56-16EEB7EC5F0C}"/>
              </a:ext>
            </a:extLst>
          </p:cNvPr>
          <p:cNvSpPr txBox="1"/>
          <p:nvPr/>
        </p:nvSpPr>
        <p:spPr>
          <a:xfrm>
            <a:off x="650631" y="1312586"/>
            <a:ext cx="8092440" cy="2858988"/>
          </a:xfrm>
          <a:prstGeom prst="rect">
            <a:avLst/>
          </a:prstGeom>
          <a:noFill/>
        </p:spPr>
        <p:txBody>
          <a:bodyPr wrap="square">
            <a:spAutoFit/>
          </a:bodyPr>
          <a:lstStyle/>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En el primero modelo , los valores de </a:t>
            </a:r>
            <a:r>
              <a:rPr lang="es-MX"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Lq</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s-MX"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Wq</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son altos, lo que indica que existe una gran cantidad de clientes en espera y un tiempo de espera largo.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En el segundo modelo, los valores de </a:t>
            </a:r>
            <a:r>
              <a:rPr lang="es-MX"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Lq</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s-MX"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Wq</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son significativamente menores, lo que indica que hay menos clientes esperando y los tiempos de espera son más cortos.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En ambas tablas, los valores de </a:t>
            </a:r>
            <a:r>
              <a:rPr lang="es-MX"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son relativamente similares, lo que sugiere que la cantidad de clientes que se están atendiendo en el sistema son similares.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En el primer modelo, </a:t>
            </a:r>
            <a:r>
              <a:rPr lang="es-MX" sz="1800" b="1" kern="0"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es igual a 74.91233 minutos.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En el segundo modelo, </a:t>
            </a:r>
            <a:r>
              <a:rPr lang="es-MX" sz="1800" b="1" kern="0"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 es igual a 7.39672 minutos.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918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9703A04-5A76-5AB7-6FEF-98641DE50D73}"/>
              </a:ext>
            </a:extLst>
          </p:cNvPr>
          <p:cNvSpPr>
            <a:spLocks noGrp="1"/>
          </p:cNvSpPr>
          <p:nvPr>
            <p:ph type="body" idx="1"/>
          </p:nvPr>
        </p:nvSpPr>
        <p:spPr>
          <a:xfrm>
            <a:off x="875029" y="1263405"/>
            <a:ext cx="7717500" cy="3295800"/>
          </a:xfrm>
        </p:spPr>
        <p:txBody>
          <a:bodyPr/>
          <a:lstStyle/>
          <a:p>
            <a:pPr marL="114300" indent="0">
              <a:lnSpc>
                <a:spcPct val="107000"/>
              </a:lnSpc>
              <a:spcAft>
                <a:spcPts val="800"/>
              </a:spcAft>
              <a:buNone/>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Esto indica que en el segundo modelo se está logrando un tiempo de espera promedio significativamente menor para los clientes en comparación con la primera tabla.</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Hay que recordar que en el segundo modelo se están capacitando 8 empleados mas de los 15 que hay para liberar tractocamiones y el sistema es digitalizado optimizando el tiempo de servicio, no se esta tomando en cuenta lo que gasta la empresa por capacitación ni por la implementación de un sistema digital por que son datos desconocidos mas sin embargo sabemos que entre mas unidades liberadas mas vendidas así que si, es un movimiento viable a tomar en cuenta ya que entre otras muchas cosas liberaría el cuello de botella.</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 name="CuadroTexto 3">
            <a:extLst>
              <a:ext uri="{FF2B5EF4-FFF2-40B4-BE49-F238E27FC236}">
                <a16:creationId xmlns:a16="http://schemas.microsoft.com/office/drawing/2014/main" id="{B2264D1C-4DAF-012B-D3AE-2C76F2F699FB}"/>
              </a:ext>
            </a:extLst>
          </p:cNvPr>
          <p:cNvSpPr txBox="1"/>
          <p:nvPr/>
        </p:nvSpPr>
        <p:spPr>
          <a:xfrm>
            <a:off x="234951" y="4559205"/>
            <a:ext cx="341760" cy="261610"/>
          </a:xfrm>
          <a:prstGeom prst="rect">
            <a:avLst/>
          </a:prstGeom>
          <a:noFill/>
        </p:spPr>
        <p:txBody>
          <a:bodyPr wrap="none" rtlCol="0">
            <a:spAutoFit/>
          </a:bodyPr>
          <a:lstStyle/>
          <a:p>
            <a:r>
              <a:rPr lang="es-MX" sz="1100" dirty="0">
                <a:solidFill>
                  <a:schemeClr val="tx2">
                    <a:lumMod val="50000"/>
                  </a:schemeClr>
                </a:solidFill>
              </a:rPr>
              <a:t>15</a:t>
            </a:r>
          </a:p>
        </p:txBody>
      </p:sp>
      <p:sp>
        <p:nvSpPr>
          <p:cNvPr id="2" name="Título 1">
            <a:extLst>
              <a:ext uri="{FF2B5EF4-FFF2-40B4-BE49-F238E27FC236}">
                <a16:creationId xmlns:a16="http://schemas.microsoft.com/office/drawing/2014/main" id="{926E0EAF-8F31-F133-2D7D-EA2DA9E9F319}"/>
              </a:ext>
            </a:extLst>
          </p:cNvPr>
          <p:cNvSpPr>
            <a:spLocks noGrp="1"/>
          </p:cNvSpPr>
          <p:nvPr>
            <p:ph type="title"/>
          </p:nvPr>
        </p:nvSpPr>
        <p:spPr>
          <a:xfrm>
            <a:off x="713225" y="445025"/>
            <a:ext cx="4711500" cy="572700"/>
          </a:xfrm>
        </p:spPr>
        <p:txBody>
          <a:bodyPr/>
          <a:lstStyle/>
          <a:p>
            <a:r>
              <a:rPr lang="es-MX" dirty="0"/>
              <a:t>Resultados</a:t>
            </a:r>
          </a:p>
        </p:txBody>
      </p:sp>
    </p:spTree>
    <p:extLst>
      <p:ext uri="{BB962C8B-B14F-4D97-AF65-F5344CB8AC3E}">
        <p14:creationId xmlns:p14="http://schemas.microsoft.com/office/powerpoint/2010/main" val="64833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08F46-75A5-5764-EEF7-3DCB3D54D65E}"/>
              </a:ext>
            </a:extLst>
          </p:cNvPr>
          <p:cNvSpPr>
            <a:spLocks noGrp="1"/>
          </p:cNvSpPr>
          <p:nvPr>
            <p:ph type="title"/>
          </p:nvPr>
        </p:nvSpPr>
        <p:spPr/>
        <p:txBody>
          <a:bodyPr/>
          <a:lstStyle/>
          <a:p>
            <a:r>
              <a:rPr lang="es-MX" dirty="0"/>
              <a:t>Conclusión</a:t>
            </a:r>
          </a:p>
        </p:txBody>
      </p:sp>
      <p:sp>
        <p:nvSpPr>
          <p:cNvPr id="3" name="Marcador de texto 2">
            <a:extLst>
              <a:ext uri="{FF2B5EF4-FFF2-40B4-BE49-F238E27FC236}">
                <a16:creationId xmlns:a16="http://schemas.microsoft.com/office/drawing/2014/main" id="{1A87B916-3277-E396-F0E9-CC251AC13155}"/>
              </a:ext>
            </a:extLst>
          </p:cNvPr>
          <p:cNvSpPr>
            <a:spLocks noGrp="1"/>
          </p:cNvSpPr>
          <p:nvPr>
            <p:ph type="body" idx="1"/>
          </p:nvPr>
        </p:nvSpPr>
        <p:spPr>
          <a:xfrm>
            <a:off x="780105" y="1394210"/>
            <a:ext cx="7717500" cy="3295800"/>
          </a:xfrm>
        </p:spPr>
        <p:txBody>
          <a:bodyPr/>
          <a:lstStyle/>
          <a:p>
            <a:pPr marL="114300" indent="0" algn="ctr">
              <a:buNone/>
            </a:pPr>
            <a:r>
              <a:rPr lang="es-MX" sz="1800" b="0" i="0" dirty="0">
                <a:solidFill>
                  <a:schemeClr val="accent2">
                    <a:lumMod val="50000"/>
                  </a:schemeClr>
                </a:solidFill>
                <a:effectLst/>
                <a:latin typeface="Söhne"/>
              </a:rPr>
              <a:t>La teoría de colas es una herramienta poderosa para comprender y optimizar situaciones de espera y llegada de clientes o tareas. Proporciona medidas de desempeño, como el tiempo promedio de espera y la cantidad de clientes en cola, que permiten evaluar y mejorar la calidad del servicio. Esta teoría se aplica en diversos entornos, desde empresas hasta situaciones cotidianas, y se utiliza en ingeniería y gestión de operaciones para mejorar la eficiencia y reducir los tiempos de espera. En resumen, la teoría de colas es fundamental para comprender y mejorar las situaciones de espera, y su aplicación puede beneficiar la eficiencia y satisfacción del cliente.</a:t>
            </a:r>
            <a:endParaRPr lang="es-MX" sz="1800" dirty="0">
              <a:solidFill>
                <a:schemeClr val="accent2">
                  <a:lumMod val="50000"/>
                </a:schemeClr>
              </a:solidFill>
            </a:endParaRPr>
          </a:p>
        </p:txBody>
      </p:sp>
      <p:sp>
        <p:nvSpPr>
          <p:cNvPr id="4" name="CuadroTexto 3">
            <a:extLst>
              <a:ext uri="{FF2B5EF4-FFF2-40B4-BE49-F238E27FC236}">
                <a16:creationId xmlns:a16="http://schemas.microsoft.com/office/drawing/2014/main" id="{CF3875D8-A298-5EE3-DC81-9F90ED890D33}"/>
              </a:ext>
            </a:extLst>
          </p:cNvPr>
          <p:cNvSpPr txBox="1"/>
          <p:nvPr/>
        </p:nvSpPr>
        <p:spPr>
          <a:xfrm>
            <a:off x="234951" y="4559205"/>
            <a:ext cx="341760" cy="261610"/>
          </a:xfrm>
          <a:prstGeom prst="rect">
            <a:avLst/>
          </a:prstGeom>
          <a:noFill/>
        </p:spPr>
        <p:txBody>
          <a:bodyPr wrap="none" rtlCol="0">
            <a:spAutoFit/>
          </a:bodyPr>
          <a:lstStyle/>
          <a:p>
            <a:r>
              <a:rPr lang="es-MX" sz="1100" dirty="0">
                <a:solidFill>
                  <a:schemeClr val="tx2">
                    <a:lumMod val="50000"/>
                  </a:schemeClr>
                </a:solidFill>
              </a:rPr>
              <a:t>16</a:t>
            </a:r>
          </a:p>
        </p:txBody>
      </p:sp>
    </p:spTree>
    <p:extLst>
      <p:ext uri="{BB962C8B-B14F-4D97-AF65-F5344CB8AC3E}">
        <p14:creationId xmlns:p14="http://schemas.microsoft.com/office/powerpoint/2010/main" val="299030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26323B-7E3F-C5D5-81CF-E2694FF4671B}"/>
              </a:ext>
            </a:extLst>
          </p:cNvPr>
          <p:cNvSpPr>
            <a:spLocks noGrp="1"/>
          </p:cNvSpPr>
          <p:nvPr>
            <p:ph type="title"/>
          </p:nvPr>
        </p:nvSpPr>
        <p:spPr/>
        <p:txBody>
          <a:bodyPr/>
          <a:lstStyle/>
          <a:p>
            <a:r>
              <a:rPr lang="es-MX" dirty="0"/>
              <a:t>Referencias</a:t>
            </a:r>
          </a:p>
        </p:txBody>
      </p:sp>
      <p:sp>
        <p:nvSpPr>
          <p:cNvPr id="3" name="Marcador de texto 2">
            <a:extLst>
              <a:ext uri="{FF2B5EF4-FFF2-40B4-BE49-F238E27FC236}">
                <a16:creationId xmlns:a16="http://schemas.microsoft.com/office/drawing/2014/main" id="{1A1BD17A-59B5-4641-F5DD-F268EB982BCC}"/>
              </a:ext>
            </a:extLst>
          </p:cNvPr>
          <p:cNvSpPr>
            <a:spLocks noGrp="1"/>
          </p:cNvSpPr>
          <p:nvPr>
            <p:ph type="body" idx="1"/>
          </p:nvPr>
        </p:nvSpPr>
        <p:spPr/>
        <p:txBody>
          <a:bodyPr/>
          <a:lstStyle/>
          <a:p>
            <a:pPr marL="342900" lvl="0" indent="-342900">
              <a:lnSpc>
                <a:spcPct val="107000"/>
              </a:lnSpc>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Ross, S. M. (2011). Introduction to Probability Models. </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Academic Press.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Gross, D., &amp; Harris, C. M. (2013). Fundamentals of Queueing Theory. John Wiley &amp; Sons.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Hall, R. W. (1991). Queueing methods for services and manufacturing. </a:t>
            </a: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Prentice-Hall.</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a:p>
            <a:pPr marL="114300" indent="0">
              <a:buNone/>
            </a:pPr>
            <a:endParaRPr lang="es-MX" dirty="0"/>
          </a:p>
        </p:txBody>
      </p:sp>
      <p:sp>
        <p:nvSpPr>
          <p:cNvPr id="4" name="CuadroTexto 3">
            <a:extLst>
              <a:ext uri="{FF2B5EF4-FFF2-40B4-BE49-F238E27FC236}">
                <a16:creationId xmlns:a16="http://schemas.microsoft.com/office/drawing/2014/main" id="{7D4E6528-A31F-1A42-4D3C-2468B85633F5}"/>
              </a:ext>
            </a:extLst>
          </p:cNvPr>
          <p:cNvSpPr txBox="1"/>
          <p:nvPr/>
        </p:nvSpPr>
        <p:spPr>
          <a:xfrm>
            <a:off x="234951" y="4559205"/>
            <a:ext cx="341760" cy="261610"/>
          </a:xfrm>
          <a:prstGeom prst="rect">
            <a:avLst/>
          </a:prstGeom>
          <a:noFill/>
        </p:spPr>
        <p:txBody>
          <a:bodyPr wrap="none" rtlCol="0">
            <a:spAutoFit/>
          </a:bodyPr>
          <a:lstStyle/>
          <a:p>
            <a:r>
              <a:rPr lang="es-MX" sz="1100" dirty="0">
                <a:solidFill>
                  <a:schemeClr val="tx2">
                    <a:lumMod val="50000"/>
                  </a:schemeClr>
                </a:solidFill>
              </a:rPr>
              <a:t>18</a:t>
            </a:r>
          </a:p>
        </p:txBody>
      </p:sp>
    </p:spTree>
    <p:extLst>
      <p:ext uri="{BB962C8B-B14F-4D97-AF65-F5344CB8AC3E}">
        <p14:creationId xmlns:p14="http://schemas.microsoft.com/office/powerpoint/2010/main" val="248073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9E364-35CC-B4EE-4F37-53BE3D646271}"/>
              </a:ext>
            </a:extLst>
          </p:cNvPr>
          <p:cNvSpPr>
            <a:spLocks noGrp="1"/>
          </p:cNvSpPr>
          <p:nvPr>
            <p:ph type="title"/>
          </p:nvPr>
        </p:nvSpPr>
        <p:spPr>
          <a:xfrm>
            <a:off x="3470675" y="1599122"/>
            <a:ext cx="4711500" cy="572700"/>
          </a:xfrm>
        </p:spPr>
        <p:txBody>
          <a:bodyPr/>
          <a:lstStyle/>
          <a:p>
            <a:r>
              <a:rPr lang="es-MX" dirty="0"/>
              <a:t>Integrantes</a:t>
            </a:r>
          </a:p>
        </p:txBody>
      </p:sp>
      <p:sp>
        <p:nvSpPr>
          <p:cNvPr id="3" name="Marcador de texto 2">
            <a:extLst>
              <a:ext uri="{FF2B5EF4-FFF2-40B4-BE49-F238E27FC236}">
                <a16:creationId xmlns:a16="http://schemas.microsoft.com/office/drawing/2014/main" id="{14A16B70-2152-3837-3353-9DF40D9C2902}"/>
              </a:ext>
            </a:extLst>
          </p:cNvPr>
          <p:cNvSpPr>
            <a:spLocks noGrp="1"/>
          </p:cNvSpPr>
          <p:nvPr>
            <p:ph type="body" idx="1"/>
          </p:nvPr>
        </p:nvSpPr>
        <p:spPr>
          <a:xfrm>
            <a:off x="571207" y="2249468"/>
            <a:ext cx="7717500" cy="3295800"/>
          </a:xfrm>
        </p:spPr>
        <p:txBody>
          <a:bodyPr/>
          <a:lstStyle/>
          <a:p>
            <a:pPr algn="ctr">
              <a:buFont typeface="Arial" panose="020B0604020202020204" pitchFamily="34" charset="0"/>
              <a:buChar char="•"/>
            </a:pPr>
            <a:r>
              <a:rPr lang="es-MX" sz="1400" dirty="0"/>
              <a:t>Nahomi Sherlin Tovar Nuñez</a:t>
            </a:r>
          </a:p>
          <a:p>
            <a:pPr algn="ctr">
              <a:buFont typeface="Arial" panose="020B0604020202020204" pitchFamily="34" charset="0"/>
              <a:buChar char="•"/>
            </a:pPr>
            <a:r>
              <a:rPr lang="es-MX" sz="1400" dirty="0"/>
              <a:t>Miguel Alexis Sosa Solis</a:t>
            </a:r>
          </a:p>
          <a:p>
            <a:pPr algn="ctr">
              <a:buFont typeface="Arial" panose="020B0604020202020204" pitchFamily="34" charset="0"/>
              <a:buChar char="•"/>
            </a:pPr>
            <a:r>
              <a:rPr lang="es-MX" sz="1400" dirty="0"/>
              <a:t>Francisco Javier Ramos Sosa</a:t>
            </a:r>
          </a:p>
        </p:txBody>
      </p:sp>
      <p:sp>
        <p:nvSpPr>
          <p:cNvPr id="4" name="CuadroTexto 3">
            <a:extLst>
              <a:ext uri="{FF2B5EF4-FFF2-40B4-BE49-F238E27FC236}">
                <a16:creationId xmlns:a16="http://schemas.microsoft.com/office/drawing/2014/main" id="{84A8F8A3-6A2A-F933-4F36-94C4181C6D25}"/>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2</a:t>
            </a:r>
          </a:p>
        </p:txBody>
      </p:sp>
    </p:spTree>
    <p:extLst>
      <p:ext uri="{BB962C8B-B14F-4D97-AF65-F5344CB8AC3E}">
        <p14:creationId xmlns:p14="http://schemas.microsoft.com/office/powerpoint/2010/main" val="341195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4" y="445025"/>
            <a:ext cx="59865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Lineas</a:t>
            </a:r>
            <a:r>
              <a:rPr lang="en" dirty="0"/>
              <a:t> de </a:t>
            </a:r>
            <a:r>
              <a:rPr lang="en" dirty="0" err="1"/>
              <a:t>Espera</a:t>
            </a:r>
            <a:endParaRPr dirty="0"/>
          </a:p>
        </p:txBody>
      </p:sp>
      <p:sp>
        <p:nvSpPr>
          <p:cNvPr id="489" name="Google Shape;489;p60"/>
          <p:cNvSpPr txBox="1">
            <a:spLocks noGrp="1"/>
          </p:cNvSpPr>
          <p:nvPr>
            <p:ph type="body" idx="1"/>
          </p:nvPr>
        </p:nvSpPr>
        <p:spPr>
          <a:xfrm>
            <a:off x="713224" y="1263405"/>
            <a:ext cx="7717500" cy="3295800"/>
          </a:xfrm>
          <a:prstGeom prst="rect">
            <a:avLst/>
          </a:prstGeom>
        </p:spPr>
        <p:txBody>
          <a:bodyPr spcFirstLastPara="1" wrap="square" lIns="91425" tIns="91425" rIns="91425" bIns="91425" anchor="t" anchorCtr="0">
            <a:noAutofit/>
          </a:bodyPr>
          <a:lstStyle/>
          <a:p>
            <a:pPr algn="ctr">
              <a:buFont typeface="Arial" panose="020B0604020202020204" pitchFamily="34" charset="0"/>
              <a:buChar char="•"/>
            </a:pPr>
            <a:r>
              <a:rPr lang="es-MX" sz="1600" dirty="0">
                <a:effectLst/>
                <a:latin typeface="Times New Roman" panose="02020603050405020304" pitchFamily="18" charset="0"/>
                <a:ea typeface="Times New Roman" panose="02020603050405020304" pitchFamily="18" charset="0"/>
              </a:rPr>
              <a:t>Las líneas de espera, también conocidas como teoría de colas, se refieren al estudio matemático y estadístico de los procesos de espera en los que los clientes o las solicitudes se forman en una cola o línea antes de ser atendidos por un servicio.</a:t>
            </a:r>
          </a:p>
          <a:p>
            <a:pPr algn="ctr">
              <a:buFont typeface="Arial" panose="020B0604020202020204" pitchFamily="34" charset="0"/>
              <a:buChar char="•"/>
            </a:pPr>
            <a:endParaRPr lang="es-MX" sz="1600" dirty="0">
              <a:effectLst/>
              <a:latin typeface="Times New Roman" panose="02020603050405020304" pitchFamily="18" charset="0"/>
              <a:ea typeface="Times New Roman" panose="02020603050405020304" pitchFamily="18" charset="0"/>
            </a:endParaRPr>
          </a:p>
          <a:p>
            <a:pPr algn="ctr">
              <a:buFont typeface="Arial" panose="020B0604020202020204" pitchFamily="34" charset="0"/>
              <a:buChar char="•"/>
            </a:pPr>
            <a:r>
              <a:rPr lang="es-MX" sz="1600" dirty="0">
                <a:latin typeface="Times New Roman" panose="02020603050405020304" pitchFamily="18" charset="0"/>
                <a:ea typeface="Times New Roman" panose="02020603050405020304" pitchFamily="18" charset="0"/>
              </a:rPr>
              <a:t>S</a:t>
            </a:r>
            <a:r>
              <a:rPr lang="es-MX" sz="1600" dirty="0">
                <a:effectLst/>
                <a:latin typeface="Times New Roman" panose="02020603050405020304" pitchFamily="18" charset="0"/>
                <a:ea typeface="Times New Roman" panose="02020603050405020304" pitchFamily="18" charset="0"/>
              </a:rPr>
              <a:t>on comunes en muchos tipos de sistemas, como tiendas, aeropuertos, hospitales, bancos, líneas de producción, entre otros. En estos sistemas, los clientes pueden esperar en una cola para ser atendidos por un servicio, como un cajero, un médico, una máquina de producción, entre otros.</a:t>
            </a:r>
          </a:p>
          <a:p>
            <a:pPr algn="ctr">
              <a:buFont typeface="Arial" panose="020B0604020202020204" pitchFamily="34" charset="0"/>
              <a:buChar char="•"/>
            </a:pPr>
            <a:endParaRPr lang="es-MX" sz="1600" dirty="0">
              <a:effectLst/>
              <a:latin typeface="Times New Roman" panose="02020603050405020304" pitchFamily="18" charset="0"/>
              <a:ea typeface="Times New Roman" panose="02020603050405020304" pitchFamily="18" charset="0"/>
            </a:endParaRPr>
          </a:p>
          <a:p>
            <a:pPr algn="ctr">
              <a:buFont typeface="Arial" panose="020B0604020202020204" pitchFamily="34" charset="0"/>
              <a:buChar char="•"/>
            </a:pPr>
            <a:r>
              <a:rPr lang="es-MX" sz="1600" dirty="0">
                <a:effectLst/>
                <a:latin typeface="Times New Roman" panose="02020603050405020304" pitchFamily="18" charset="0"/>
                <a:ea typeface="Times New Roman" panose="02020603050405020304" pitchFamily="18" charset="0"/>
              </a:rPr>
              <a:t>La teoría de colas utiliza modelos matemáticos para describir y analizar los procesos de espera y encontrar soluciones óptimas que minimicen el tiempo de espera, maximicen la utilización del sistema o maximicen la satisfacción del cliente.</a:t>
            </a:r>
          </a:p>
          <a:p>
            <a:pPr marL="114300" indent="0" algn="ctr">
              <a:buNone/>
            </a:pPr>
            <a:endParaRPr lang="es-MX" sz="1600" dirty="0">
              <a:effectLst/>
              <a:latin typeface="Times New Roman" panose="02020603050405020304" pitchFamily="18" charset="0"/>
              <a:ea typeface="Times New Roman" panose="02020603050405020304" pitchFamily="18" charset="0"/>
            </a:endParaRPr>
          </a:p>
        </p:txBody>
      </p:sp>
      <p:sp>
        <p:nvSpPr>
          <p:cNvPr id="2" name="CuadroTexto 1">
            <a:extLst>
              <a:ext uri="{FF2B5EF4-FFF2-40B4-BE49-F238E27FC236}">
                <a16:creationId xmlns:a16="http://schemas.microsoft.com/office/drawing/2014/main" id="{C7D09849-A95C-B671-621F-FD9639716CB6}"/>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DA3D6-4F27-2BEB-ECD4-88EA95919765}"/>
              </a:ext>
            </a:extLst>
          </p:cNvPr>
          <p:cNvSpPr>
            <a:spLocks noGrp="1"/>
          </p:cNvSpPr>
          <p:nvPr>
            <p:ph type="title"/>
          </p:nvPr>
        </p:nvSpPr>
        <p:spPr/>
        <p:txBody>
          <a:bodyPr/>
          <a:lstStyle/>
          <a:p>
            <a:r>
              <a:rPr lang="es-MX" dirty="0"/>
              <a:t>Objetivo</a:t>
            </a:r>
          </a:p>
        </p:txBody>
      </p:sp>
      <p:sp>
        <p:nvSpPr>
          <p:cNvPr id="3" name="Marcador de texto 2">
            <a:extLst>
              <a:ext uri="{FF2B5EF4-FFF2-40B4-BE49-F238E27FC236}">
                <a16:creationId xmlns:a16="http://schemas.microsoft.com/office/drawing/2014/main" id="{4F12F9EF-FDF4-015B-DBC4-E7E741E22BA4}"/>
              </a:ext>
            </a:extLst>
          </p:cNvPr>
          <p:cNvSpPr>
            <a:spLocks noGrp="1"/>
          </p:cNvSpPr>
          <p:nvPr>
            <p:ph type="body" idx="1"/>
          </p:nvPr>
        </p:nvSpPr>
        <p:spPr/>
        <p:txBody>
          <a:bodyPr/>
          <a:lstStyle/>
          <a:p>
            <a:pPr marL="114300" indent="0">
              <a:buNone/>
            </a:pPr>
            <a:r>
              <a:rPr lang="es-MX" sz="1800" dirty="0">
                <a:effectLst/>
                <a:latin typeface="Times New Roman" panose="02020603050405020304" pitchFamily="18" charset="0"/>
                <a:ea typeface="Times New Roman" panose="02020603050405020304" pitchFamily="18" charset="0"/>
              </a:rPr>
              <a:t>-Implementar una capacitación adicional para el personal de Bahías con el objetivo de mejorar la eficiencia en la liberación de tractocamiones y disminuir el tiempo de espera de los clientes.</a:t>
            </a:r>
          </a:p>
          <a:p>
            <a:pPr marL="114300" indent="0">
              <a:buNone/>
            </a:pPr>
            <a:endParaRPr lang="es-MX" sz="1800" dirty="0">
              <a:effectLst/>
              <a:latin typeface="Times New Roman" panose="02020603050405020304" pitchFamily="18" charset="0"/>
              <a:ea typeface="Times New Roman" panose="02020603050405020304" pitchFamily="18" charset="0"/>
            </a:endParaRPr>
          </a:p>
          <a:p>
            <a:pPr marL="114300" indent="0">
              <a:buNone/>
            </a:pPr>
            <a:r>
              <a:rPr lang="es-MX" sz="1800" dirty="0">
                <a:effectLst/>
                <a:latin typeface="Times New Roman" panose="02020603050405020304" pitchFamily="18" charset="0"/>
                <a:ea typeface="Times New Roman" panose="02020603050405020304" pitchFamily="18" charset="0"/>
              </a:rPr>
              <a:t>-Optimizar el tiempo de servicio y mejorar la experiencia del cliente mediante la digitalización del proceso de liberación de tractocamiones en Bahías.</a:t>
            </a:r>
          </a:p>
          <a:p>
            <a:pPr marL="114300" indent="0">
              <a:buNone/>
            </a:pPr>
            <a:endParaRPr lang="es-MX" sz="1800" dirty="0">
              <a:effectLst/>
              <a:latin typeface="Times New Roman" panose="02020603050405020304" pitchFamily="18" charset="0"/>
              <a:ea typeface="Times New Roman" panose="02020603050405020304" pitchFamily="18" charset="0"/>
            </a:endParaRPr>
          </a:p>
          <a:p>
            <a:pPr marL="114300" indent="0">
              <a:buNone/>
            </a:pPr>
            <a:r>
              <a:rPr lang="es-MX" sz="1800" dirty="0">
                <a:effectLst/>
                <a:latin typeface="Times New Roman" panose="02020603050405020304" pitchFamily="18" charset="0"/>
                <a:ea typeface="Times New Roman" panose="02020603050405020304" pitchFamily="18" charset="0"/>
              </a:rPr>
              <a:t>-Garantizar la calidad y eficiencia en el trabajo del departamento mediante una disminución en el nivel de ocupación, asegurando una carga de trabajo adecuada para cada persona y evitando situaciones de sobrecarga que puedan afectar la calidad del trabajo.</a:t>
            </a:r>
          </a:p>
          <a:p>
            <a:endParaRPr lang="es-MX" dirty="0"/>
          </a:p>
        </p:txBody>
      </p:sp>
      <p:sp>
        <p:nvSpPr>
          <p:cNvPr id="4" name="CuadroTexto 3">
            <a:extLst>
              <a:ext uri="{FF2B5EF4-FFF2-40B4-BE49-F238E27FC236}">
                <a16:creationId xmlns:a16="http://schemas.microsoft.com/office/drawing/2014/main" id="{606B7AFD-AB23-B522-AFE4-9B9E2D90D152}"/>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4</a:t>
            </a:r>
          </a:p>
        </p:txBody>
      </p:sp>
    </p:spTree>
    <p:extLst>
      <p:ext uri="{BB962C8B-B14F-4D97-AF65-F5344CB8AC3E}">
        <p14:creationId xmlns:p14="http://schemas.microsoft.com/office/powerpoint/2010/main" val="123318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BEDA3-E8FA-FD96-F96E-2150245F84BF}"/>
              </a:ext>
            </a:extLst>
          </p:cNvPr>
          <p:cNvSpPr>
            <a:spLocks noGrp="1"/>
          </p:cNvSpPr>
          <p:nvPr>
            <p:ph type="title"/>
          </p:nvPr>
        </p:nvSpPr>
        <p:spPr/>
        <p:txBody>
          <a:bodyPr/>
          <a:lstStyle/>
          <a:p>
            <a:r>
              <a:rPr lang="es-MX" dirty="0"/>
              <a:t>Descripción General</a:t>
            </a:r>
          </a:p>
        </p:txBody>
      </p:sp>
      <p:sp>
        <p:nvSpPr>
          <p:cNvPr id="3" name="Marcador de texto 2">
            <a:extLst>
              <a:ext uri="{FF2B5EF4-FFF2-40B4-BE49-F238E27FC236}">
                <a16:creationId xmlns:a16="http://schemas.microsoft.com/office/drawing/2014/main" id="{83714247-8557-040A-F6E3-379E91CB033B}"/>
              </a:ext>
            </a:extLst>
          </p:cNvPr>
          <p:cNvSpPr>
            <a:spLocks noGrp="1"/>
          </p:cNvSpPr>
          <p:nvPr>
            <p:ph type="body" idx="1"/>
          </p:nvPr>
        </p:nvSpPr>
        <p:spPr/>
        <p:txBody>
          <a:bodyPr/>
          <a:lstStyle/>
          <a:p>
            <a:pPr marL="114300" indent="0">
              <a:buNone/>
            </a:pPr>
            <a:r>
              <a:rPr lang="es-MX" sz="1800" dirty="0">
                <a:effectLst/>
                <a:latin typeface="Times New Roman" panose="02020603050405020304" pitchFamily="18" charset="0"/>
                <a:ea typeface="Times New Roman" panose="02020603050405020304" pitchFamily="18" charset="0"/>
              </a:rPr>
              <a:t>La empresa Daimler Truck cuenta con distintas secciones del proceso que pasa con un tractocamión después de haber sido ensamblado primero pasa por Alineación después a Touch Up, Bahías y CRC para que pueda ser vendido, por Turno Daimler Truck ensambla un promedio de 80 Tractocamiones, a este sistema se le provee de forma exponencial cada 5 minutos 1 tractocamión, el 10% significa que no tiene ninguna falla significativa y después de Touch Up va directo a CRC y el 90% hace todo el camino antes mencionado.</a:t>
            </a:r>
          </a:p>
          <a:p>
            <a:pPr marL="114300" indent="0">
              <a:buNone/>
            </a:pPr>
            <a:endParaRPr lang="es-MX" sz="1800" dirty="0">
              <a:effectLst/>
              <a:latin typeface="Times New Roman" panose="02020603050405020304" pitchFamily="18" charset="0"/>
              <a:ea typeface="Times New Roman" panose="02020603050405020304" pitchFamily="18" charset="0"/>
            </a:endParaRPr>
          </a:p>
          <a:p>
            <a:pPr marL="114300" indent="0">
              <a:buNone/>
            </a:pPr>
            <a:r>
              <a:rPr lang="es-MX" sz="1800" dirty="0">
                <a:effectLst/>
                <a:latin typeface="Times New Roman" panose="02020603050405020304" pitchFamily="18" charset="0"/>
                <a:ea typeface="Times New Roman" panose="02020603050405020304" pitchFamily="18" charset="0"/>
              </a:rPr>
              <a:t>Bahías es el área donde se realizan inspecciones, reparaciones y mantenimiento de los vehículos pesados donde hay 15 empleados pero solo 2 empleados capacitados son los encargados de darle salida a los tractocamiones hacia CRC.</a:t>
            </a:r>
          </a:p>
          <a:p>
            <a:pPr marL="114300" indent="0">
              <a:buNone/>
            </a:pPr>
            <a:endParaRPr lang="es-MX" dirty="0"/>
          </a:p>
        </p:txBody>
      </p:sp>
      <p:sp>
        <p:nvSpPr>
          <p:cNvPr id="4" name="CuadroTexto 3">
            <a:extLst>
              <a:ext uri="{FF2B5EF4-FFF2-40B4-BE49-F238E27FC236}">
                <a16:creationId xmlns:a16="http://schemas.microsoft.com/office/drawing/2014/main" id="{6862A51C-BDFE-B22A-F258-E15CE40D3FF4}"/>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5</a:t>
            </a:r>
          </a:p>
        </p:txBody>
      </p:sp>
    </p:spTree>
    <p:extLst>
      <p:ext uri="{BB962C8B-B14F-4D97-AF65-F5344CB8AC3E}">
        <p14:creationId xmlns:p14="http://schemas.microsoft.com/office/powerpoint/2010/main" val="163172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igura 1">
            <a:extLst>
              <a:ext uri="{FF2B5EF4-FFF2-40B4-BE49-F238E27FC236}">
                <a16:creationId xmlns:a16="http://schemas.microsoft.com/office/drawing/2014/main" id="{5ABEC21B-6026-373B-57DB-573B6EB292E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0950" y="358140"/>
            <a:ext cx="4102100" cy="4427220"/>
          </a:xfrm>
          <a:prstGeom prst="rect">
            <a:avLst/>
          </a:prstGeom>
          <a:noFill/>
          <a:ln>
            <a:noFill/>
          </a:ln>
        </p:spPr>
      </p:pic>
      <p:sp>
        <p:nvSpPr>
          <p:cNvPr id="6" name="Cuadro de texto 1">
            <a:extLst>
              <a:ext uri="{FF2B5EF4-FFF2-40B4-BE49-F238E27FC236}">
                <a16:creationId xmlns:a16="http://schemas.microsoft.com/office/drawing/2014/main" id="{D72E7A44-D77A-CB3B-8328-C60AE3AEBC76}"/>
              </a:ext>
            </a:extLst>
          </p:cNvPr>
          <p:cNvSpPr txBox="1"/>
          <p:nvPr/>
        </p:nvSpPr>
        <p:spPr>
          <a:xfrm>
            <a:off x="2805011" y="4876800"/>
            <a:ext cx="4137660" cy="266700"/>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s-MX"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1. Diagrama de la estructura de donde viene el modelo</a:t>
            </a:r>
          </a:p>
        </p:txBody>
      </p:sp>
      <p:sp>
        <p:nvSpPr>
          <p:cNvPr id="7" name="CuadroTexto 6">
            <a:extLst>
              <a:ext uri="{FF2B5EF4-FFF2-40B4-BE49-F238E27FC236}">
                <a16:creationId xmlns:a16="http://schemas.microsoft.com/office/drawing/2014/main" id="{383A2DC6-FFBB-05D1-626A-6C592D6D7CEF}"/>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6</a:t>
            </a:r>
          </a:p>
        </p:txBody>
      </p:sp>
    </p:spTree>
    <p:extLst>
      <p:ext uri="{BB962C8B-B14F-4D97-AF65-F5344CB8AC3E}">
        <p14:creationId xmlns:p14="http://schemas.microsoft.com/office/powerpoint/2010/main" val="153519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471A97C-DC34-DD6F-63EC-4F2255C389AB}"/>
              </a:ext>
            </a:extLst>
          </p:cNvPr>
          <p:cNvSpPr>
            <a:spLocks noGrp="1"/>
          </p:cNvSpPr>
          <p:nvPr>
            <p:ph type="body" idx="1"/>
          </p:nvPr>
        </p:nvSpPr>
        <p:spPr>
          <a:xfrm>
            <a:off x="234951" y="1262539"/>
            <a:ext cx="7717500" cy="3295800"/>
          </a:xfrm>
        </p:spPr>
        <p:txBody>
          <a:bodyPr/>
          <a:lstStyle/>
          <a:p>
            <a:pPr marL="114300" indent="0">
              <a:buNone/>
            </a:pPr>
            <a:r>
              <a:rPr lang="es-MX" sz="1800" dirty="0">
                <a:effectLst/>
                <a:latin typeface="Times New Roman" panose="02020603050405020304" pitchFamily="18" charset="0"/>
                <a:ea typeface="Times New Roman" panose="02020603050405020304" pitchFamily="18" charset="0"/>
              </a:rPr>
              <a:t>En Alineación y Touch Up no hay problemas en cuanto a rendimiento, porque hay suficientes servidores, el problema está en Bahías ya que solo tiene 2 servidores y el tiempo de servicio es 1 tractocamión cada 10 minutos, es ahí donde se detecta un cuello de botella en el sistema y es ahí en donde nos enfocaremos, es importante aclarar que si un tractocamión no llega a CRC que paso por Bahías es una venta perdida por día.</a:t>
            </a:r>
          </a:p>
          <a:p>
            <a:pPr marL="114300" indent="0">
              <a:buNone/>
            </a:pPr>
            <a:endParaRPr lang="es-MX" dirty="0"/>
          </a:p>
        </p:txBody>
      </p:sp>
      <p:pic>
        <p:nvPicPr>
          <p:cNvPr id="4" name="Imagen 3">
            <a:extLst>
              <a:ext uri="{FF2B5EF4-FFF2-40B4-BE49-F238E27FC236}">
                <a16:creationId xmlns:a16="http://schemas.microsoft.com/office/drawing/2014/main" id="{E72E8A3A-1435-7D5B-FF81-F1698774DF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6588" y="2763094"/>
            <a:ext cx="3855720" cy="1388059"/>
          </a:xfrm>
          <a:prstGeom prst="rect">
            <a:avLst/>
          </a:prstGeom>
          <a:noFill/>
          <a:ln>
            <a:noFill/>
          </a:ln>
        </p:spPr>
      </p:pic>
      <p:sp>
        <p:nvSpPr>
          <p:cNvPr id="6" name="CuadroTexto 5">
            <a:extLst>
              <a:ext uri="{FF2B5EF4-FFF2-40B4-BE49-F238E27FC236}">
                <a16:creationId xmlns:a16="http://schemas.microsoft.com/office/drawing/2014/main" id="{2DD4A194-A2D1-2487-6CA6-7E171938E5DE}"/>
              </a:ext>
            </a:extLst>
          </p:cNvPr>
          <p:cNvSpPr txBox="1"/>
          <p:nvPr/>
        </p:nvSpPr>
        <p:spPr>
          <a:xfrm>
            <a:off x="5071621" y="4151153"/>
            <a:ext cx="4762868" cy="307777"/>
          </a:xfrm>
          <a:prstGeom prst="rect">
            <a:avLst/>
          </a:prstGeom>
          <a:noFill/>
        </p:spPr>
        <p:txBody>
          <a:bodyPr wrap="square">
            <a:spAutoFit/>
          </a:bodyPr>
          <a:lstStyle/>
          <a:p>
            <a:pPr>
              <a:spcAft>
                <a:spcPts val="1000"/>
              </a:spcAft>
            </a:pPr>
            <a:r>
              <a:rPr lang="es-MX" sz="14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2. Representación gráfica del problema</a:t>
            </a:r>
          </a:p>
        </p:txBody>
      </p:sp>
      <p:sp>
        <p:nvSpPr>
          <p:cNvPr id="7" name="CuadroTexto 6">
            <a:extLst>
              <a:ext uri="{FF2B5EF4-FFF2-40B4-BE49-F238E27FC236}">
                <a16:creationId xmlns:a16="http://schemas.microsoft.com/office/drawing/2014/main" id="{57795FC7-C3F4-2929-A6EF-854B85BDF685}"/>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7</a:t>
            </a:r>
          </a:p>
        </p:txBody>
      </p:sp>
      <p:sp>
        <p:nvSpPr>
          <p:cNvPr id="2" name="Título 1">
            <a:extLst>
              <a:ext uri="{FF2B5EF4-FFF2-40B4-BE49-F238E27FC236}">
                <a16:creationId xmlns:a16="http://schemas.microsoft.com/office/drawing/2014/main" id="{5643566A-5D0D-6371-5E07-53ED02FCFD80}"/>
              </a:ext>
            </a:extLst>
          </p:cNvPr>
          <p:cNvSpPr>
            <a:spLocks noGrp="1"/>
          </p:cNvSpPr>
          <p:nvPr>
            <p:ph type="title"/>
          </p:nvPr>
        </p:nvSpPr>
        <p:spPr>
          <a:xfrm>
            <a:off x="713225" y="445025"/>
            <a:ext cx="4711500" cy="572700"/>
          </a:xfrm>
        </p:spPr>
        <p:txBody>
          <a:bodyPr/>
          <a:lstStyle/>
          <a:p>
            <a:r>
              <a:rPr lang="es-MX" dirty="0"/>
              <a:t>Descripción General</a:t>
            </a:r>
          </a:p>
        </p:txBody>
      </p:sp>
    </p:spTree>
    <p:extLst>
      <p:ext uri="{BB962C8B-B14F-4D97-AF65-F5344CB8AC3E}">
        <p14:creationId xmlns:p14="http://schemas.microsoft.com/office/powerpoint/2010/main" val="23535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E069ACF-F84E-4559-F9A7-2599106FD72F}"/>
              </a:ext>
            </a:extLst>
          </p:cNvPr>
          <p:cNvSpPr>
            <a:spLocks noGrp="1"/>
          </p:cNvSpPr>
          <p:nvPr>
            <p:ph type="body" idx="1"/>
          </p:nvPr>
        </p:nvSpPr>
        <p:spPr>
          <a:xfrm>
            <a:off x="366558" y="1098239"/>
            <a:ext cx="7717500" cy="3295800"/>
          </a:xfrm>
        </p:spPr>
        <p:txBody>
          <a:bodyPr/>
          <a:lstStyle/>
          <a:p>
            <a:pPr marL="114300" indent="0">
              <a:buNone/>
            </a:pPr>
            <a:r>
              <a:rPr lang="es-MX" sz="1600" dirty="0">
                <a:effectLst/>
                <a:latin typeface="Times New Roman" panose="02020603050405020304" pitchFamily="18" charset="0"/>
                <a:ea typeface="Times New Roman" panose="02020603050405020304" pitchFamily="18" charset="0"/>
              </a:rPr>
              <a:t> En Bahías existen 4 carriles donde se pueden almacenar 15 tractocamiones.</a:t>
            </a:r>
          </a:p>
          <a:p>
            <a:pPr marL="114300" indent="0">
              <a:buNone/>
            </a:pPr>
            <a:r>
              <a:rPr lang="es-MX" sz="1600" dirty="0">
                <a:effectLst/>
                <a:latin typeface="Times New Roman" panose="02020603050405020304" pitchFamily="18" charset="0"/>
                <a:ea typeface="Times New Roman" panose="02020603050405020304" pitchFamily="18" charset="0"/>
              </a:rPr>
              <a:t>El objetivo es optimizar el sistema en el que se abordaran de distintas formas ya sea contratando más personal capacitado, proveer herramientas que optimice el tiempo de servicio, y comparar los resultados de las probabilidades para tomar una decisión.</a:t>
            </a:r>
          </a:p>
          <a:p>
            <a:pPr marL="114300" indent="0">
              <a:buNone/>
            </a:pPr>
            <a:endParaRPr lang="es-MX" sz="1600" dirty="0">
              <a:effectLst/>
              <a:latin typeface="Times New Roman" panose="02020603050405020304" pitchFamily="18" charset="0"/>
              <a:ea typeface="Times New Roman" panose="02020603050405020304" pitchFamily="18" charset="0"/>
            </a:endParaRPr>
          </a:p>
          <a:p>
            <a:pPr marL="114300" indent="0">
              <a:buNone/>
            </a:pPr>
            <a:r>
              <a:rPr lang="es-MX" sz="1600" dirty="0">
                <a:effectLst/>
                <a:latin typeface="Times New Roman" panose="02020603050405020304" pitchFamily="18" charset="0"/>
                <a:ea typeface="Times New Roman" panose="02020603050405020304" pitchFamily="18" charset="0"/>
              </a:rPr>
              <a:t>Se usará R para simular los diferentes escenarios.</a:t>
            </a:r>
          </a:p>
          <a:p>
            <a:pPr marL="114300" indent="0">
              <a:buNone/>
            </a:pPr>
            <a:endParaRPr lang="es-MX" sz="1600" dirty="0">
              <a:effectLst/>
              <a:latin typeface="Times New Roman" panose="02020603050405020304" pitchFamily="18" charset="0"/>
              <a:ea typeface="Times New Roman" panose="02020603050405020304" pitchFamily="18" charset="0"/>
            </a:endParaRPr>
          </a:p>
          <a:p>
            <a:pPr marL="114300" indent="0">
              <a:buNone/>
            </a:pPr>
            <a:r>
              <a:rPr lang="es-MX" sz="1600" dirty="0">
                <a:effectLst/>
                <a:latin typeface="Times New Roman" panose="02020603050405020304" pitchFamily="18" charset="0"/>
                <a:ea typeface="Times New Roman" panose="02020603050405020304" pitchFamily="18" charset="0"/>
              </a:rPr>
              <a:t>Pero no sin antes estructurar las variables del problema;</a:t>
            </a:r>
          </a:p>
          <a:p>
            <a:pPr marL="114300" indent="0">
              <a:buNone/>
            </a:pPr>
            <a:endParaRPr lang="es-MX" sz="1050" dirty="0"/>
          </a:p>
        </p:txBody>
      </p:sp>
      <p:pic>
        <p:nvPicPr>
          <p:cNvPr id="4" name="Imagen 3" descr="Texto&#10;&#10;Descripción generada automáticamente con confianza media">
            <a:extLst>
              <a:ext uri="{FF2B5EF4-FFF2-40B4-BE49-F238E27FC236}">
                <a16:creationId xmlns:a16="http://schemas.microsoft.com/office/drawing/2014/main" id="{D38ACD9E-3F09-A7D6-27EF-06525E672D8A}"/>
              </a:ext>
            </a:extLst>
          </p:cNvPr>
          <p:cNvPicPr>
            <a:picLocks noChangeAspect="1"/>
          </p:cNvPicPr>
          <p:nvPr/>
        </p:nvPicPr>
        <p:blipFill>
          <a:blip r:embed="rId2"/>
          <a:stretch>
            <a:fillRect/>
          </a:stretch>
        </p:blipFill>
        <p:spPr>
          <a:xfrm>
            <a:off x="6254134" y="2210936"/>
            <a:ext cx="2770291" cy="2479074"/>
          </a:xfrm>
          <a:prstGeom prst="rect">
            <a:avLst/>
          </a:prstGeom>
        </p:spPr>
      </p:pic>
      <p:sp>
        <p:nvSpPr>
          <p:cNvPr id="5" name="CuadroTexto 4">
            <a:extLst>
              <a:ext uri="{FF2B5EF4-FFF2-40B4-BE49-F238E27FC236}">
                <a16:creationId xmlns:a16="http://schemas.microsoft.com/office/drawing/2014/main" id="{5E247226-3467-9D2D-182A-ED107CED7EAE}"/>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8</a:t>
            </a:r>
          </a:p>
        </p:txBody>
      </p:sp>
      <p:sp>
        <p:nvSpPr>
          <p:cNvPr id="2" name="Título 1">
            <a:extLst>
              <a:ext uri="{FF2B5EF4-FFF2-40B4-BE49-F238E27FC236}">
                <a16:creationId xmlns:a16="http://schemas.microsoft.com/office/drawing/2014/main" id="{57976DC2-8E65-D2EF-4AF6-FCE8E412E634}"/>
              </a:ext>
            </a:extLst>
          </p:cNvPr>
          <p:cNvSpPr>
            <a:spLocks noGrp="1"/>
          </p:cNvSpPr>
          <p:nvPr>
            <p:ph type="title"/>
          </p:nvPr>
        </p:nvSpPr>
        <p:spPr>
          <a:xfrm>
            <a:off x="713225" y="445025"/>
            <a:ext cx="4711500" cy="572700"/>
          </a:xfrm>
        </p:spPr>
        <p:txBody>
          <a:bodyPr/>
          <a:lstStyle/>
          <a:p>
            <a:r>
              <a:rPr lang="es-MX" dirty="0"/>
              <a:t>Descripción General</a:t>
            </a:r>
          </a:p>
        </p:txBody>
      </p:sp>
    </p:spTree>
    <p:extLst>
      <p:ext uri="{BB962C8B-B14F-4D97-AF65-F5344CB8AC3E}">
        <p14:creationId xmlns:p14="http://schemas.microsoft.com/office/powerpoint/2010/main" val="7469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0A90D55-D455-1EE7-7527-2BF8380F20B0}"/>
              </a:ext>
            </a:extLst>
          </p:cNvPr>
          <p:cNvSpPr>
            <a:spLocks noGrp="1"/>
          </p:cNvSpPr>
          <p:nvPr>
            <p:ph type="body" idx="1"/>
          </p:nvPr>
        </p:nvSpPr>
        <p:spPr/>
        <p:txBody>
          <a:bodyPr/>
          <a:lstStyle/>
          <a:p>
            <a:pPr marL="114300" indent="0">
              <a:buNone/>
            </a:pPr>
            <a:r>
              <a:rPr lang="es-MX" sz="1800" dirty="0">
                <a:effectLst/>
                <a:latin typeface="Times New Roman" panose="02020603050405020304" pitchFamily="18" charset="0"/>
                <a:ea typeface="Times New Roman" panose="02020603050405020304" pitchFamily="18" charset="0"/>
              </a:rPr>
              <a:t>La población es 72 ya que el 90% de los camiones tienen que pasar por bahías el otro 10% salta bahías directo para CRC.</a:t>
            </a:r>
          </a:p>
          <a:p>
            <a:pPr marL="114300" indent="0">
              <a:buNone/>
            </a:pPr>
            <a:endParaRPr lang="es-MX" dirty="0"/>
          </a:p>
        </p:txBody>
      </p:sp>
      <p:pic>
        <p:nvPicPr>
          <p:cNvPr id="5" name="Imagen 4">
            <a:extLst>
              <a:ext uri="{FF2B5EF4-FFF2-40B4-BE49-F238E27FC236}">
                <a16:creationId xmlns:a16="http://schemas.microsoft.com/office/drawing/2014/main" id="{70AA0D8C-59FE-8FBA-1AAC-0FCFEE23F8E7}"/>
              </a:ext>
            </a:extLst>
          </p:cNvPr>
          <p:cNvPicPr>
            <a:picLocks noChangeAspect="1"/>
          </p:cNvPicPr>
          <p:nvPr/>
        </p:nvPicPr>
        <p:blipFill>
          <a:blip r:embed="rId2"/>
          <a:stretch>
            <a:fillRect/>
          </a:stretch>
        </p:blipFill>
        <p:spPr>
          <a:xfrm>
            <a:off x="713250" y="2474214"/>
            <a:ext cx="7772400" cy="1799398"/>
          </a:xfrm>
          <a:prstGeom prst="rect">
            <a:avLst/>
          </a:prstGeom>
        </p:spPr>
      </p:pic>
      <p:sp>
        <p:nvSpPr>
          <p:cNvPr id="6" name="CuadroTexto 5">
            <a:extLst>
              <a:ext uri="{FF2B5EF4-FFF2-40B4-BE49-F238E27FC236}">
                <a16:creationId xmlns:a16="http://schemas.microsoft.com/office/drawing/2014/main" id="{441A3087-0907-0DDC-5CB7-9AC82013B7FF}"/>
              </a:ext>
            </a:extLst>
          </p:cNvPr>
          <p:cNvSpPr txBox="1"/>
          <p:nvPr/>
        </p:nvSpPr>
        <p:spPr>
          <a:xfrm>
            <a:off x="234951" y="4559205"/>
            <a:ext cx="263214" cy="261610"/>
          </a:xfrm>
          <a:prstGeom prst="rect">
            <a:avLst/>
          </a:prstGeom>
          <a:noFill/>
        </p:spPr>
        <p:txBody>
          <a:bodyPr wrap="none" rtlCol="0">
            <a:spAutoFit/>
          </a:bodyPr>
          <a:lstStyle/>
          <a:p>
            <a:r>
              <a:rPr lang="es-MX" sz="1100" dirty="0">
                <a:solidFill>
                  <a:schemeClr val="tx2">
                    <a:lumMod val="50000"/>
                  </a:schemeClr>
                </a:solidFill>
              </a:rPr>
              <a:t>9</a:t>
            </a:r>
          </a:p>
        </p:txBody>
      </p:sp>
      <p:sp>
        <p:nvSpPr>
          <p:cNvPr id="2" name="Título 1">
            <a:extLst>
              <a:ext uri="{FF2B5EF4-FFF2-40B4-BE49-F238E27FC236}">
                <a16:creationId xmlns:a16="http://schemas.microsoft.com/office/drawing/2014/main" id="{97470497-6B85-451A-6086-103F83510EEB}"/>
              </a:ext>
            </a:extLst>
          </p:cNvPr>
          <p:cNvSpPr>
            <a:spLocks noGrp="1"/>
          </p:cNvSpPr>
          <p:nvPr>
            <p:ph type="title"/>
          </p:nvPr>
        </p:nvSpPr>
        <p:spPr>
          <a:xfrm>
            <a:off x="713225" y="445025"/>
            <a:ext cx="4711500" cy="572700"/>
          </a:xfrm>
        </p:spPr>
        <p:txBody>
          <a:bodyPr/>
          <a:lstStyle/>
          <a:p>
            <a:r>
              <a:rPr lang="es-MX" dirty="0"/>
              <a:t>Descripción General</a:t>
            </a:r>
          </a:p>
        </p:txBody>
      </p:sp>
    </p:spTree>
    <p:extLst>
      <p:ext uri="{BB962C8B-B14F-4D97-AF65-F5344CB8AC3E}">
        <p14:creationId xmlns:p14="http://schemas.microsoft.com/office/powerpoint/2010/main" val="1076630080"/>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1472</Words>
  <Application>Microsoft Office PowerPoint</Application>
  <PresentationFormat>Presentación en pantalla (16:9)</PresentationFormat>
  <Paragraphs>116</Paragraphs>
  <Slides>18</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Symbol</vt:lpstr>
      <vt:lpstr>Times New Roman</vt:lpstr>
      <vt:lpstr>Microsoft YaHei UI</vt:lpstr>
      <vt:lpstr>Söhne</vt:lpstr>
      <vt:lpstr>Vidaloka</vt:lpstr>
      <vt:lpstr>Arial</vt:lpstr>
      <vt:lpstr>Montserrat</vt:lpstr>
      <vt:lpstr>Calibri</vt:lpstr>
      <vt:lpstr>Lato</vt:lpstr>
      <vt:lpstr>Minimalist Business Slides XL by Slidesgo</vt:lpstr>
      <vt:lpstr>Proyecto Final</vt:lpstr>
      <vt:lpstr>Integrantes</vt:lpstr>
      <vt:lpstr>Lineas de Espera</vt:lpstr>
      <vt:lpstr>Objetivo</vt:lpstr>
      <vt:lpstr>Descripción General</vt:lpstr>
      <vt:lpstr>Presentación de PowerPoint</vt:lpstr>
      <vt:lpstr>Descripción General</vt:lpstr>
      <vt:lpstr>Descripción General</vt:lpstr>
      <vt:lpstr>Descripción General</vt:lpstr>
      <vt:lpstr>Descripción General</vt:lpstr>
      <vt:lpstr>Descripción General</vt:lpstr>
      <vt:lpstr>Descripción General</vt:lpstr>
      <vt:lpstr>Descripción General</vt:lpstr>
      <vt:lpstr>Resultados</vt:lpstr>
      <vt:lpstr>Resultados</vt:lpstr>
      <vt:lpstr>Resultados</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cp:lastModifiedBy>Miguel Sosa</cp:lastModifiedBy>
  <cp:revision>6</cp:revision>
  <dcterms:modified xsi:type="dcterms:W3CDTF">2023-05-17T23:20:07Z</dcterms:modified>
</cp:coreProperties>
</file>