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410" r:id="rId5"/>
    <p:sldId id="371" r:id="rId6"/>
    <p:sldId id="409" r:id="rId7"/>
    <p:sldId id="388" r:id="rId8"/>
    <p:sldId id="390" r:id="rId9"/>
    <p:sldId id="424" r:id="rId10"/>
    <p:sldId id="419" r:id="rId11"/>
    <p:sldId id="414" r:id="rId12"/>
    <p:sldId id="423" r:id="rId13"/>
    <p:sldId id="425" r:id="rId14"/>
    <p:sldId id="426" r:id="rId15"/>
    <p:sldId id="420" r:id="rId16"/>
    <p:sldId id="416" r:id="rId17"/>
    <p:sldId id="418" r:id="rId18"/>
    <p:sldId id="427" r:id="rId19"/>
    <p:sldId id="412" r:id="rId20"/>
    <p:sldId id="411" r:id="rId21"/>
    <p:sldId id="400" r:id="rId22"/>
    <p:sldId id="372" r:id="rId23"/>
    <p:sldId id="407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27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1:</a:t>
          </a:r>
        </a:p>
        <a:p>
          <a:pPr rtl="0"/>
          <a:r>
            <a:rPr lang="en-US" altLang="zh-CN" sz="1300" b="0" i="0" u="none" dirty="0"/>
            <a:t>Launch: kick off meeting, define project purpose and target audience.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28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2:</a:t>
          </a:r>
        </a:p>
        <a:p>
          <a:pPr rtl="0"/>
          <a:r>
            <a:rPr lang="en-US" altLang="zh-CN" sz="1300" b="0" i="0" u="none" dirty="0"/>
            <a:t>Planning: Meeting together to discuss web design mothed, tools, layout and contents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29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30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3:</a:t>
          </a:r>
        </a:p>
        <a:p>
          <a:pPr rtl="0"/>
          <a:r>
            <a:rPr lang="en-US" altLang="zh-CN" sz="1300" b="0" i="0" u="none" dirty="0"/>
            <a:t>Implementation: missions' assignment and team members start to create web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5:</a:t>
          </a:r>
        </a:p>
        <a:p>
          <a:pPr rtl="0"/>
          <a:r>
            <a:rPr lang="en-US" altLang="zh-CN" sz="1300" b="0" i="0" u="none" dirty="0"/>
            <a:t>Review each web page and make final changes and corrections. Final testing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31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1" i="0" u="none" dirty="0"/>
            <a:t>Milestone</a:t>
          </a:r>
        </a:p>
        <a:p>
          <a:pPr rtl="0"/>
          <a:r>
            <a:rPr lang="en-US" altLang="zh-CN" sz="1300" b="0" i="0" u="none" dirty="0"/>
            <a:t>Day 4:</a:t>
          </a:r>
        </a:p>
        <a:p>
          <a:pPr rtl="0"/>
          <a:r>
            <a:rPr lang="en-US" altLang="zh-CN" sz="1300" b="0" i="0" u="none" dirty="0"/>
            <a:t>Team work together for integrating, do consolidation and 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5760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701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 custScaleX="5956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 custScaleX="88619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 custScaleX="65616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27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657273" y="0"/>
          <a:ext cx="1777950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1: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Launch: kick off meeting, define project purpose and target audience.</a:t>
          </a:r>
        </a:p>
      </dsp:txBody>
      <dsp:txXfrm>
        <a:off x="657273" y="0"/>
        <a:ext cx="1777950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28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2316183" y="2828369"/>
          <a:ext cx="2163743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2: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Planning: Meeting together to discuss web design mothed, tools, layout and contents</a:t>
          </a:r>
          <a:endParaRPr lang="zh-CN" sz="1300" kern="1200" dirty="0"/>
        </a:p>
      </dsp:txBody>
      <dsp:txXfrm>
        <a:off x="2316183" y="2828369"/>
        <a:ext cx="2163743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29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4330702" y="0"/>
          <a:ext cx="183831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3: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Implementation: missions' assignment and team members start to create web</a:t>
          </a:r>
          <a:endParaRPr lang="zh-CN" sz="1300" kern="1200" dirty="0"/>
        </a:p>
      </dsp:txBody>
      <dsp:txXfrm>
        <a:off x="4330702" y="0"/>
        <a:ext cx="1838319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30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5734125" y="2828369"/>
          <a:ext cx="2735088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i="0" u="none" kern="1200" dirty="0"/>
            <a:t>Milestone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4: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Team work together for integrating, do consolidation and adjustment</a:t>
          </a:r>
          <a:endParaRPr lang="zh-CN" sz="1300" kern="1200" dirty="0"/>
        </a:p>
      </dsp:txBody>
      <dsp:txXfrm>
        <a:off x="5734125" y="2828369"/>
        <a:ext cx="2735088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31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940908" y="0"/>
          <a:ext cx="202513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5: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Review each web page and make final changes and corrections. Final testing</a:t>
          </a:r>
          <a:endParaRPr lang="zh-CN" sz="1300" kern="1200" dirty="0"/>
        </a:p>
      </dsp:txBody>
      <dsp:txXfrm>
        <a:off x="7940908" y="0"/>
        <a:ext cx="2025136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2021/9/1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 dirty="0"/>
              <a:t>20</a:t>
            </a:r>
            <a:r>
              <a:rPr lang="en-US" altLang="zh-CN" dirty="0"/>
              <a:t>21</a:t>
            </a:r>
            <a:r>
              <a:rPr lang="zh-CN" dirty="0"/>
              <a:t>/</a:t>
            </a:r>
            <a:r>
              <a:rPr lang="en-US" altLang="zh-CN" dirty="0"/>
              <a:t>09</a:t>
            </a:r>
            <a:r>
              <a:rPr lang="zh-CN" dirty="0"/>
              <a:t>/</a:t>
            </a:r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kMoXEHEf/ba8644bc3350c7c364f252a6765f8ecc/citychin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unhuangtour.com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www.visitxm.com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ameng.com/" TargetMode="External"/><Relationship Id="rId5" Type="http://schemas.openxmlformats.org/officeDocument/2006/relationships/hyperlink" Target="http://www.baidu.com/link?url=0-zbvybCP_AoEk5INGAP9mXeg-hReVCaX45TUyCwCYdJMz1XnBfq6djE1zf1SSiB" TargetMode="External"/><Relationship Id="rId4" Type="http://schemas.openxmlformats.org/officeDocument/2006/relationships/image" Target="../media/image23.jpg"/><Relationship Id="rId9" Type="http://schemas.openxmlformats.org/officeDocument/2006/relationships/hyperlink" Target="https://www.w3schools.com/htm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345" b="4345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China Tour Guide </a:t>
            </a:r>
            <a:r>
              <a:rPr lang="en-US" altLang="zh-CN" sz="4100" dirty="0">
                <a:solidFill>
                  <a:srgbClr val="FFFFFF"/>
                </a:solidFill>
              </a:rPr>
              <a:t>Website Design </a:t>
            </a:r>
            <a:endParaRPr lang="zh-CN" sz="4100" dirty="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Fall 2021, WD, John-Abbott College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2730" y="1189723"/>
            <a:ext cx="5157787" cy="823912"/>
          </a:xfrm>
        </p:spPr>
        <p:txBody>
          <a:bodyPr/>
          <a:lstStyle/>
          <a:p>
            <a:r>
              <a:rPr lang="en-US" dirty="0"/>
              <a:t>Xiamen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D5627-3EE1-4C99-B57C-C286E1BA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6359" y="1110837"/>
            <a:ext cx="5183188" cy="823912"/>
          </a:xfrm>
        </p:spPr>
        <p:txBody>
          <a:bodyPr/>
          <a:lstStyle/>
          <a:p>
            <a:r>
              <a:rPr lang="en-US" dirty="0"/>
              <a:t>Dunhuang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600A9E-5EC9-40EC-8445-C4D06692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52" y="1963581"/>
            <a:ext cx="3798077" cy="44696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4520F7-A8B1-4ADA-BABE-83E91D7E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43" y="1938624"/>
            <a:ext cx="3798077" cy="45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598" y="1344591"/>
            <a:ext cx="5157787" cy="823912"/>
          </a:xfrm>
        </p:spPr>
        <p:txBody>
          <a:bodyPr/>
          <a:lstStyle/>
          <a:p>
            <a:r>
              <a:rPr lang="en-US" dirty="0"/>
              <a:t>Jinan page</a:t>
            </a:r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5814F559-5378-4196-9BEC-C3729FFE5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 r="-4" b="772"/>
          <a:stretch/>
        </p:blipFill>
        <p:spPr>
          <a:xfrm>
            <a:off x="839789" y="2185575"/>
            <a:ext cx="4723884" cy="4004087"/>
          </a:xfrm>
          <a:prstGeom prst="rect">
            <a:avLst/>
          </a:prstGeo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zh-CN"/>
          </a:p>
        </p:txBody>
      </p:sp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9891C359-5DE0-4B6D-90B2-527070D0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76" y="2196032"/>
            <a:ext cx="4193570" cy="4004087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E2F4B4F-A025-440F-8631-68977B2CFF1C}"/>
              </a:ext>
            </a:extLst>
          </p:cNvPr>
          <p:cNvSpPr txBox="1">
            <a:spLocks/>
          </p:cNvSpPr>
          <p:nvPr/>
        </p:nvSpPr>
        <p:spPr>
          <a:xfrm>
            <a:off x="7700270" y="137873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Xi’an Page</a:t>
            </a:r>
          </a:p>
        </p:txBody>
      </p:sp>
    </p:spTree>
    <p:extLst>
      <p:ext uri="{BB962C8B-B14F-4D97-AF65-F5344CB8AC3E}">
        <p14:creationId xmlns:p14="http://schemas.microsoft.com/office/powerpoint/2010/main" val="70027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3868494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Create the web pages using MS Visual Studio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work on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B6495-F893-43D4-81C2-3AE1429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94" y="1532215"/>
            <a:ext cx="6037221" cy="4647814"/>
          </a:xfrm>
          <a:prstGeom prst="rect">
            <a:avLst/>
          </a:prstGeom>
        </p:spPr>
      </p:pic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1235992C-5F70-4926-8E18-EB9935AA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96" y="3207556"/>
            <a:ext cx="2754762" cy="32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  <p:pic>
        <p:nvPicPr>
          <p:cNvPr id="11" name="图片 10" descr="图表, 箱线图&#10;&#10;描述已自动生成">
            <a:extLst>
              <a:ext uri="{FF2B5EF4-FFF2-40B4-BE49-F238E27FC236}">
                <a16:creationId xmlns:a16="http://schemas.microsoft.com/office/drawing/2014/main" id="{FBB062A4-57AE-4B92-9504-5692025E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7" y="1777060"/>
            <a:ext cx="11001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C647326C-566A-47DD-A652-43C3CC61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7" y="1542669"/>
            <a:ext cx="8886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3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Spring Method by Trello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  <p:pic>
        <p:nvPicPr>
          <p:cNvPr id="10" name="内容占位符 9" descr="图形用户界面&#10;&#10;描述已自动生成">
            <a:extLst>
              <a:ext uri="{FF2B5EF4-FFF2-40B4-BE49-F238E27FC236}">
                <a16:creationId xmlns:a16="http://schemas.microsoft.com/office/drawing/2014/main" id="{E77B791F-6055-4F1F-8955-1F3B6E2C5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7901635" y="1524000"/>
            <a:ext cx="2067866" cy="50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7B6A6CB-46FC-4FA8-914B-0FEBAF2510A4}"/>
              </a:ext>
            </a:extLst>
          </p:cNvPr>
          <p:cNvSpPr txBox="1">
            <a:spLocks/>
          </p:cNvSpPr>
          <p:nvPr/>
        </p:nvSpPr>
        <p:spPr>
          <a:xfrm>
            <a:off x="914400" y="1919673"/>
            <a:ext cx="406400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BBE1CA-A41C-486E-AFA9-19A982F35A9E}"/>
              </a:ext>
            </a:extLst>
          </p:cNvPr>
          <p:cNvSpPr txBox="1"/>
          <p:nvPr/>
        </p:nvSpPr>
        <p:spPr>
          <a:xfrm>
            <a:off x="1059158" y="4343400"/>
            <a:ext cx="59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Project WD on trello.com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Schedule and Milestone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45822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Summary:</a:t>
            </a:r>
          </a:p>
          <a:p>
            <a:pPr rtl="0"/>
            <a:r>
              <a:rPr lang="en-US" altLang="zh-CN" dirty="0"/>
              <a:t>Structure planning.</a:t>
            </a:r>
          </a:p>
          <a:p>
            <a:pPr rtl="0"/>
            <a:r>
              <a:rPr lang="en-US" altLang="zh-CN" dirty="0"/>
              <a:t>HTML code programming.</a:t>
            </a:r>
          </a:p>
          <a:p>
            <a:pPr rtl="0"/>
            <a:r>
              <a:rPr lang="en-US" altLang="zh-CN" dirty="0"/>
              <a:t>CSS design.</a:t>
            </a:r>
          </a:p>
          <a:p>
            <a:pPr rtl="0"/>
            <a:r>
              <a:rPr lang="en-US" altLang="zh-CN" dirty="0"/>
              <a:t>Contents writing.</a:t>
            </a:r>
          </a:p>
          <a:p>
            <a:pPr rtl="0"/>
            <a:r>
              <a:rPr lang="en-US" altLang="zh-CN" dirty="0" err="1"/>
              <a:t>Integreating</a:t>
            </a:r>
            <a:r>
              <a:rPr lang="en-US" altLang="zh-CN"/>
              <a:t>.</a:t>
            </a:r>
            <a:endParaRPr lang="en-US" altLang="zh-CN" dirty="0"/>
          </a:p>
          <a:p>
            <a:pPr rtl="0"/>
            <a:endParaRPr lang="zh-CN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44" r="22644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64" b="7664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375" r="22375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598" b="3598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404" b="15404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1. </a:t>
            </a:r>
            <a:r>
              <a:rPr lang="en-US" altLang="zh-CN" sz="1600" b="0" i="0" u="none" strike="noStrike" dirty="0">
                <a:solidFill>
                  <a:srgbClr val="626675"/>
                </a:solidFill>
                <a:effectLst/>
                <a:latin typeface="Arial" panose="020B0604020202020204" pitchFamily="34" charset="0"/>
                <a:hlinkClick r:id="rId5"/>
              </a:rPr>
              <a:t>jnwl.jinan.gov.cn</a:t>
            </a:r>
            <a:endParaRPr lang="en-US" altLang="zh-CN" sz="1600" b="0" i="0" u="none" strike="noStrike" dirty="0">
              <a:solidFill>
                <a:srgbClr val="626675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2. </a:t>
            </a:r>
            <a:r>
              <a:rPr lang="en-US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6"/>
              </a:rPr>
              <a:t>www.xiameng.com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3.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7"/>
              </a:rPr>
              <a:t>http://www.visitxm.com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4.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8"/>
              </a:rPr>
              <a:t>www.dunhuangtour.com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5. </a:t>
            </a:r>
            <a:r>
              <a:rPr lang="it-IT" altLang="zh-CN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9"/>
              </a:rPr>
              <a:t>www.w3schools.com</a:t>
            </a:r>
            <a:endParaRPr lang="it-IT" altLang="zh-CN" sz="1600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77820"/>
            <a:ext cx="6411640" cy="3055381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Team members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Defining the Purpose and Target Audience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Planning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Implementation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Project Milestones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Summary and References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504370"/>
            <a:ext cx="2846566" cy="1842255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504372"/>
            <a:ext cx="2826990" cy="184225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27007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Merci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zh-CN" altLang="en-US" sz="54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</a:t>
            </a:r>
            <a:endParaRPr lang="zh-CN" sz="5400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216" r="21050" b="-1"/>
          <a:stretch/>
        </p:blipFill>
        <p:spPr>
          <a:xfrm>
            <a:off x="20" y="-1"/>
            <a:ext cx="5181580" cy="6857999"/>
          </a:xfr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54" y="3991128"/>
            <a:ext cx="2541507" cy="877824"/>
          </a:xfrm>
        </p:spPr>
        <p:txBody>
          <a:bodyPr rtlCol="0"/>
          <a:lstStyle/>
          <a:p>
            <a:pPr rtl="0"/>
            <a:r>
              <a:rPr lang="en-US" altLang="zh-CN" dirty="0"/>
              <a:t>Guo, </a:t>
            </a:r>
            <a:r>
              <a:rPr lang="en-US" altLang="zh-CN" dirty="0" err="1"/>
              <a:t>Shengguang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8342" y="3991128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Lin, Hong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342" y="4006939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Shen, Fan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Zhao, </a:t>
            </a:r>
            <a:r>
              <a:rPr lang="en-US" altLang="zh-CN" dirty="0" err="1"/>
              <a:t>Guixia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455171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Su, Xiaoming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Defining the Purpose and Target Audience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260" r="20260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Aug.27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19673"/>
            <a:ext cx="10561739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Target Audiences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: 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    People who are interested in China travelling and culture.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    Travel agencies who wan to develop China tour business.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     Local tourism website in China.</a:t>
            </a:r>
            <a:endParaRPr lang="en-US" altLang="zh-CN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team have a total planning for the new Web site involves understanding in two key areas: knowledge of the web required logical side, and knowledge of the creative side.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 and wireframes (mockups), generate a timeline, assemble the site, create a marketing plan, and create a storyboard.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Define the structure and page layout.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Determine the website contents.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Select from different plans.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47F39B26-0A87-4B99-9804-5C324D7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02" y="1919673"/>
            <a:ext cx="5772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07EEA999-FCF6-4CE4-94FF-7B346364E8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55" y="2702781"/>
            <a:ext cx="4925611" cy="2979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477000" cy="4123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sketches, and a timeline, assemble the site.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5" name="图片 4" descr="图示, 文本&#10;&#10;描述已自动生成">
            <a:extLst>
              <a:ext uri="{FF2B5EF4-FFF2-40B4-BE49-F238E27FC236}">
                <a16:creationId xmlns:a16="http://schemas.microsoft.com/office/drawing/2014/main" id="{3490EB0D-B091-4E6D-ABC4-FA990BE2B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72"/>
          <a:stretch/>
        </p:blipFill>
        <p:spPr>
          <a:xfrm>
            <a:off x="8310610" y="1112558"/>
            <a:ext cx="3208543" cy="3933825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94D96E3-C1EA-4A3C-BF39-975295392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41" y="3429000"/>
            <a:ext cx="4895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04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0">
    <a:dk1>
      <a:sysClr val="windowText" lastClr="000000"/>
    </a:dk1>
    <a:lt1>
      <a:srgbClr val="F4F2EC"/>
    </a:lt1>
    <a:dk2>
      <a:srgbClr val="09283F"/>
    </a:dk2>
    <a:lt2>
      <a:srgbClr val="FFFFFF"/>
    </a:lt2>
    <a:accent1>
      <a:srgbClr val="3C9A8F"/>
    </a:accent1>
    <a:accent2>
      <a:srgbClr val="18818C"/>
    </a:accent2>
    <a:accent3>
      <a:srgbClr val="800A2F"/>
    </a:accent3>
    <a:accent4>
      <a:srgbClr val="F6635C"/>
    </a:accent4>
    <a:accent5>
      <a:srgbClr val="F48E7C"/>
    </a:accent5>
    <a:accent6>
      <a:srgbClr val="DA9D16"/>
    </a:accent6>
    <a:hlink>
      <a:srgbClr val="ED621D"/>
    </a:hlink>
    <a:folHlink>
      <a:srgbClr val="A18A6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740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Microsoft YaHei UI</vt:lpstr>
      <vt:lpstr>华文彩云</vt:lpstr>
      <vt:lpstr>宋体</vt:lpstr>
      <vt:lpstr>等线</vt:lpstr>
      <vt:lpstr>Algerian</vt:lpstr>
      <vt:lpstr>Arial</vt:lpstr>
      <vt:lpstr>Arial</vt:lpstr>
      <vt:lpstr>Calibri</vt:lpstr>
      <vt:lpstr>Cambria</vt:lpstr>
      <vt:lpstr>ModOverlayVTI</vt:lpstr>
      <vt:lpstr>China Tour Guide Website Design </vt:lpstr>
      <vt:lpstr>Contents</vt:lpstr>
      <vt:lpstr>Team Members</vt:lpstr>
      <vt:lpstr>Defining the Purpose and Target Audience</vt:lpstr>
      <vt:lpstr>Defining the Purpose and Target Audience</vt:lpstr>
      <vt:lpstr>Defining the Purpose and Target Audience</vt:lpstr>
      <vt:lpstr>Planning</vt:lpstr>
      <vt:lpstr>Planning</vt:lpstr>
      <vt:lpstr>Planning</vt:lpstr>
      <vt:lpstr>Draft structures for sub webpages</vt:lpstr>
      <vt:lpstr>Draft structures for sub webpages</vt:lpstr>
      <vt:lpstr>Implementation</vt:lpstr>
      <vt:lpstr>Implementation </vt:lpstr>
      <vt:lpstr>Website Structure Chart</vt:lpstr>
      <vt:lpstr>Website Structure Chart</vt:lpstr>
      <vt:lpstr>Spring Method by Trello</vt:lpstr>
      <vt:lpstr>Schedule and Milestone</vt:lpstr>
      <vt:lpstr>Summary and Reference·</vt:lpstr>
      <vt:lpstr>Summary and Reference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Guo, Shengguang</cp:lastModifiedBy>
  <cp:revision>44</cp:revision>
  <dcterms:created xsi:type="dcterms:W3CDTF">2021-08-31T16:04:21Z</dcterms:created>
  <dcterms:modified xsi:type="dcterms:W3CDTF">2021-09-01T12:43:34Z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