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La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cad6e09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cad6e09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cad6e09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cad6e09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cad6e09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cad6e09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1e395bd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1e395bd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599e2137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599e2137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6983a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56983a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94058c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94058c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94058ce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94058ce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94058ce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94058ce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94058ce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94058ce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cad6e0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cad6e0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8" name="Google Shape;12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56800" y="-136025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1" name="Google Shape;91;p8"/>
          <p:cNvPicPr preferRelativeResize="0"/>
          <p:nvPr/>
        </p:nvPicPr>
        <p:blipFill>
          <a:blip r:embed="rId2">
            <a:alphaModFix/>
          </a:blip>
          <a:stretch>
            <a:fillRect/>
          </a:stretch>
        </p:blipFill>
        <p:spPr>
          <a:xfrm>
            <a:off x="6376950" y="866763"/>
            <a:ext cx="2095500" cy="21812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5" name="Google Shape;10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lux_academy" TargetMode="External"/><Relationship Id="rId4" Type="http://schemas.openxmlformats.org/officeDocument/2006/relationships/hyperlink" Target="https://twitter.com/DSEAfric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document/d/1OgJNrzQdlJ41DtFBxpRcAOVjuapsOtCdnDqDzU1pGb0/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latform.openai.com/" TargetMode="External"/><Relationship Id="rId4" Type="http://schemas.openxmlformats.org/officeDocument/2006/relationships/hyperlink" Target="https://platform.openai.com/" TargetMode="External"/><Relationship Id="rId10" Type="http://schemas.openxmlformats.org/officeDocument/2006/relationships/hyperlink" Target="https://platform.openai.com/docs/tutorials/web-qa-embeddings" TargetMode="External"/><Relationship Id="rId9" Type="http://schemas.openxmlformats.org/officeDocument/2006/relationships/hyperlink" Target="https://platform.openai.com/docs/tutorials/web-qa-embeddings/how-to-build-an-ai-that-can-answer-questions-about-your-website" TargetMode="External"/><Relationship Id="rId5" Type="http://schemas.openxmlformats.org/officeDocument/2006/relationships/hyperlink" Target="https://platform.openai.com/docs/guides/gpt" TargetMode="External"/><Relationship Id="rId6" Type="http://schemas.openxmlformats.org/officeDocument/2006/relationships/hyperlink" Target="https://platform.openai.com/docs/tutorials/meeting-minutes/creating-an-automated-meeting-minutes-generator-with-whisper-and-gpt-4" TargetMode="External"/><Relationship Id="rId7" Type="http://schemas.openxmlformats.org/officeDocument/2006/relationships/hyperlink" Target="https://platform.openai.com/docs/tutorials/meeting-minutes" TargetMode="External"/><Relationship Id="rId8" Type="http://schemas.openxmlformats.org/officeDocument/2006/relationships/hyperlink" Target="https://platform.openai.com/docs/tutorials/meeting-minutes/creating-an-automated-meeting-minutes-generator-with-whisper-and-gpt-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youtu.be/5IYZR921toc?si=gftZgPaYUJE2zwW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3145800" y="880300"/>
            <a:ext cx="5402400" cy="225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highlight>
                  <a:schemeClr val="dk1"/>
                </a:highlight>
                <a:latin typeface="Avenir"/>
                <a:ea typeface="Avenir"/>
                <a:cs typeface="Avenir"/>
                <a:sym typeface="Avenir"/>
              </a:rPr>
              <a:t>Data Science Boot Camp Week 3, Second Class. </a:t>
            </a:r>
            <a:endParaRPr b="1" sz="23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t/>
            </a:r>
            <a:endParaRPr b="1" sz="2300">
              <a:highlight>
                <a:schemeClr val="dk1"/>
              </a:highlight>
              <a:latin typeface="Avenir"/>
              <a:ea typeface="Avenir"/>
              <a:cs typeface="Avenir"/>
              <a:sym typeface="Avenir"/>
            </a:endParaRPr>
          </a:p>
          <a:p>
            <a:pPr indent="0" lvl="0" marL="0" rtl="0" algn="l">
              <a:lnSpc>
                <a:spcPct val="115000"/>
              </a:lnSpc>
              <a:spcBef>
                <a:spcPts val="0"/>
              </a:spcBef>
              <a:spcAft>
                <a:spcPts val="0"/>
              </a:spcAft>
              <a:buNone/>
            </a:pPr>
            <a:r>
              <a:rPr b="1" lang="en" sz="2300">
                <a:highlight>
                  <a:schemeClr val="dk1"/>
                </a:highlight>
                <a:latin typeface="Avenir"/>
                <a:ea typeface="Avenir"/>
                <a:cs typeface="Avenir"/>
                <a:sym typeface="Avenir"/>
              </a:rPr>
              <a:t>Data Science Essentials. </a:t>
            </a:r>
            <a:endParaRPr b="1" sz="2400">
              <a:highlight>
                <a:schemeClr val="dk1"/>
              </a:highlight>
              <a:latin typeface="Avenir"/>
              <a:ea typeface="Avenir"/>
              <a:cs typeface="Avenir"/>
              <a:sym typeface="Avenir"/>
            </a:endParaRPr>
          </a:p>
        </p:txBody>
      </p:sp>
      <p:sp>
        <p:nvSpPr>
          <p:cNvPr id="136" name="Google Shape;136;p13"/>
          <p:cNvSpPr txBox="1"/>
          <p:nvPr/>
        </p:nvSpPr>
        <p:spPr>
          <a:xfrm>
            <a:off x="3048275" y="3062825"/>
            <a:ext cx="434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uFill>
                  <a:noFill/>
                </a:uFill>
                <a:latin typeface="Avenir"/>
                <a:ea typeface="Avenir"/>
                <a:cs typeface="Avenir"/>
                <a:sym typeface="Avenir"/>
                <a:hlinkClick r:id="rId3">
                  <a:extLst>
                    <a:ext uri="{A12FA001-AC4F-418D-AE19-62706E023703}">
                      <ahyp:hlinkClr val="tx"/>
                    </a:ext>
                  </a:extLst>
                </a:hlinkClick>
              </a:rPr>
              <a:t>@lux_academy</a:t>
            </a:r>
            <a:r>
              <a:rPr b="1" lang="en" sz="2100">
                <a:solidFill>
                  <a:schemeClr val="lt1"/>
                </a:solidFill>
                <a:latin typeface="Avenir"/>
                <a:ea typeface="Avenir"/>
                <a:cs typeface="Avenir"/>
                <a:sym typeface="Avenir"/>
              </a:rPr>
              <a:t> and </a:t>
            </a:r>
            <a:r>
              <a:rPr b="1" lang="en" sz="2100">
                <a:solidFill>
                  <a:schemeClr val="lt1"/>
                </a:solidFill>
                <a:uFill>
                  <a:noFill/>
                </a:uFill>
                <a:latin typeface="Avenir"/>
                <a:ea typeface="Avenir"/>
                <a:cs typeface="Avenir"/>
                <a:sym typeface="Avenir"/>
                <a:hlinkClick r:id="rId4">
                  <a:extLst>
                    <a:ext uri="{A12FA001-AC4F-418D-AE19-62706E023703}">
                      <ahyp:hlinkClr val="tx"/>
                    </a:ext>
                  </a:extLst>
                </a:hlinkClick>
              </a:rPr>
              <a:t>@DSEAfrica</a:t>
            </a:r>
            <a:endParaRPr b="1" sz="2100">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80025"/>
            <a:ext cx="7038900" cy="458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Avenir"/>
                <a:ea typeface="Avenir"/>
                <a:cs typeface="Avenir"/>
                <a:sym typeface="Avenir"/>
              </a:rPr>
              <a:t>Modern Data Stack </a:t>
            </a:r>
            <a:endParaRPr b="1" sz="2000">
              <a:latin typeface="Avenir"/>
              <a:ea typeface="Avenir"/>
              <a:cs typeface="Avenir"/>
              <a:sym typeface="Avenir"/>
            </a:endParaRPr>
          </a:p>
        </p:txBody>
      </p:sp>
      <p:sp>
        <p:nvSpPr>
          <p:cNvPr id="190" name="Google Shape;190;p22"/>
          <p:cNvSpPr txBox="1"/>
          <p:nvPr>
            <p:ph idx="1" type="body"/>
          </p:nvPr>
        </p:nvSpPr>
        <p:spPr>
          <a:xfrm>
            <a:off x="1297500" y="480150"/>
            <a:ext cx="7578000" cy="46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venir"/>
                <a:ea typeface="Avenir"/>
                <a:cs typeface="Avenir"/>
                <a:sym typeface="Avenir"/>
              </a:rPr>
              <a:t>Benefits of Modern Data Stack? </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Scalability:</a:t>
            </a:r>
            <a:r>
              <a:rPr lang="en" sz="1200">
                <a:latin typeface="Avenir"/>
                <a:ea typeface="Avenir"/>
                <a:cs typeface="Avenir"/>
                <a:sym typeface="Avenir"/>
              </a:rPr>
              <a:t> Modern data stacks are designed to scale to meet the needs of businesses of all sizes. They can handle large volumes of data and complex data processing tasks.</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Flexibility:</a:t>
            </a:r>
            <a:r>
              <a:rPr lang="en" sz="1200">
                <a:latin typeface="Avenir"/>
                <a:ea typeface="Avenir"/>
                <a:cs typeface="Avenir"/>
                <a:sym typeface="Avenir"/>
              </a:rPr>
              <a:t> Modern data stacks are flexible and can be customized to meet the specific needs of a business. They can be used to support a variety of data use cases, such as analytics, machine learning, and artificial intelligence.</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Cost-effectiveness:</a:t>
            </a:r>
            <a:r>
              <a:rPr lang="en" sz="1200">
                <a:latin typeface="Avenir"/>
                <a:ea typeface="Avenir"/>
                <a:cs typeface="Avenir"/>
                <a:sym typeface="Avenir"/>
              </a:rPr>
              <a:t> Modern data stacks are often more cost-effective than traditional data stacks. This is because they are based on cloud computing, which offers a pay-as-you-go pricing model.</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Ease of use:</a:t>
            </a:r>
            <a:r>
              <a:rPr lang="en" sz="1200">
                <a:latin typeface="Avenir"/>
                <a:ea typeface="Avenir"/>
                <a:cs typeface="Avenir"/>
                <a:sym typeface="Avenir"/>
              </a:rPr>
              <a:t> Modern data stacks are typically easier to use than traditional data stacks. They are often cloud-based and have user-friendly interfaces.</a:t>
            </a:r>
            <a:endParaRPr sz="1200">
              <a:latin typeface="Avenir"/>
              <a:ea typeface="Avenir"/>
              <a:cs typeface="Avenir"/>
              <a:sym typeface="Avenir"/>
            </a:endParaRPr>
          </a:p>
          <a:p>
            <a:pPr indent="-304800" lvl="0" marL="457200" rtl="0" algn="l">
              <a:spcBef>
                <a:spcPts val="0"/>
              </a:spcBef>
              <a:spcAft>
                <a:spcPts val="0"/>
              </a:spcAft>
              <a:buClr>
                <a:srgbClr val="0E101A"/>
              </a:buClr>
              <a:buSzPts val="1200"/>
              <a:buFont typeface="Avenir"/>
              <a:buChar char="●"/>
            </a:pPr>
            <a:r>
              <a:t/>
            </a:r>
            <a:endParaRPr sz="1200">
              <a:latin typeface="Avenir"/>
              <a:ea typeface="Avenir"/>
              <a:cs typeface="Avenir"/>
              <a:sym typeface="Avenir"/>
            </a:endParaRPr>
          </a:p>
          <a:p>
            <a:pPr indent="0" lvl="0" marL="0" rtl="0" algn="l">
              <a:spcBef>
                <a:spcPts val="0"/>
              </a:spcBef>
              <a:spcAft>
                <a:spcPts val="0"/>
              </a:spcAft>
              <a:buNone/>
            </a:pPr>
            <a:r>
              <a:rPr b="1" lang="en" sz="1400">
                <a:latin typeface="Avenir"/>
                <a:ea typeface="Avenir"/>
                <a:cs typeface="Avenir"/>
                <a:sym typeface="Avenir"/>
              </a:rPr>
              <a:t>If you are considering implementing a modern data stack, there are a few things to keep in mind:</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Choose the right tools:</a:t>
            </a:r>
            <a:r>
              <a:rPr lang="en" sz="1200">
                <a:latin typeface="Avenir"/>
                <a:ea typeface="Avenir"/>
                <a:cs typeface="Avenir"/>
                <a:sym typeface="Avenir"/>
              </a:rPr>
              <a:t> There are a variety of tools available for each component of the modern data stack. It is important to choose the right tools for your specific needs and budget.</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Plan your data architecture:</a:t>
            </a:r>
            <a:r>
              <a:rPr lang="en" sz="1200">
                <a:latin typeface="Avenir"/>
                <a:ea typeface="Avenir"/>
                <a:cs typeface="Avenir"/>
                <a:sym typeface="Avenir"/>
              </a:rPr>
              <a:t> It is important to plan your data architecture before implementing a modern data stack. This includes determining how you will collect, store, process, and analyze your data.</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Get buy-in from stakeholders:</a:t>
            </a:r>
            <a:r>
              <a:rPr lang="en" sz="1200">
                <a:latin typeface="Avenir"/>
                <a:ea typeface="Avenir"/>
                <a:cs typeface="Avenir"/>
                <a:sym typeface="Avenir"/>
              </a:rPr>
              <a:t> It is important to get buy-in from all stakeholders before implementing a modern data stack. This will help ensure that the implementation is successful and that the stack is used effectively.</a:t>
            </a:r>
            <a:endParaRPr sz="1200">
              <a:latin typeface="Avenir"/>
              <a:ea typeface="Avenir"/>
              <a:cs typeface="Avenir"/>
              <a:sym typeface="Avenir"/>
            </a:endParaRPr>
          </a:p>
          <a:p>
            <a:pPr indent="0" lvl="0" marL="0" rtl="0" algn="l">
              <a:spcBef>
                <a:spcPts val="0"/>
              </a:spcBef>
              <a:spcAft>
                <a:spcPts val="0"/>
              </a:spcAft>
              <a:buNone/>
            </a:pPr>
            <a:r>
              <a:rPr lang="en" sz="1200">
                <a:latin typeface="Avenir"/>
                <a:ea typeface="Avenir"/>
                <a:cs typeface="Avenir"/>
                <a:sym typeface="Avenir"/>
              </a:rPr>
              <a:t>t</a:t>
            </a:r>
            <a:endParaRPr sz="1200">
              <a:latin typeface="Avenir"/>
              <a:ea typeface="Avenir"/>
              <a:cs typeface="Avenir"/>
              <a:sym typeface="Avenir"/>
            </a:endParaRPr>
          </a:p>
          <a:p>
            <a:pPr indent="0" lvl="0" marL="457200" rtl="0" algn="l">
              <a:spcBef>
                <a:spcPts val="0"/>
              </a:spcBef>
              <a:spcAft>
                <a:spcPts val="1200"/>
              </a:spcAft>
              <a:buNone/>
            </a:pPr>
            <a:r>
              <a:t/>
            </a:r>
            <a:endParaRPr sz="1200">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6225"/>
            <a:ext cx="7038900" cy="363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Avenir"/>
                <a:ea typeface="Avenir"/>
                <a:cs typeface="Avenir"/>
                <a:sym typeface="Avenir"/>
              </a:rPr>
              <a:t>Creating a Modern Resume</a:t>
            </a:r>
            <a:endParaRPr b="1" sz="2000">
              <a:latin typeface="Avenir"/>
              <a:ea typeface="Avenir"/>
              <a:cs typeface="Avenir"/>
              <a:sym typeface="Avenir"/>
            </a:endParaRPr>
          </a:p>
        </p:txBody>
      </p:sp>
      <p:sp>
        <p:nvSpPr>
          <p:cNvPr id="196" name="Google Shape;196;p23"/>
          <p:cNvSpPr txBox="1"/>
          <p:nvPr>
            <p:ph idx="1" type="body"/>
          </p:nvPr>
        </p:nvSpPr>
        <p:spPr>
          <a:xfrm>
            <a:off x="1297500" y="400125"/>
            <a:ext cx="7731000" cy="46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venir"/>
                <a:ea typeface="Avenir"/>
                <a:cs typeface="Avenir"/>
                <a:sym typeface="Avenir"/>
              </a:rPr>
              <a:t>When breaking it a new field it is advisable to start by learning and understanding the basics, then you can build 5 projects and create 5 project after which you can start </a:t>
            </a:r>
            <a:r>
              <a:rPr lang="en" sz="1400">
                <a:latin typeface="Avenir"/>
                <a:ea typeface="Avenir"/>
                <a:cs typeface="Avenir"/>
                <a:sym typeface="Avenir"/>
              </a:rPr>
              <a:t>applying for</a:t>
            </a:r>
            <a:r>
              <a:rPr lang="en" sz="1400">
                <a:latin typeface="Avenir"/>
                <a:ea typeface="Avenir"/>
                <a:cs typeface="Avenir"/>
                <a:sym typeface="Avenir"/>
              </a:rPr>
              <a:t> jobs.</a:t>
            </a:r>
            <a:endParaRPr sz="1400">
              <a:latin typeface="Avenir"/>
              <a:ea typeface="Avenir"/>
              <a:cs typeface="Avenir"/>
              <a:sym typeface="Avenir"/>
            </a:endParaRPr>
          </a:p>
          <a:p>
            <a:pPr indent="0" lvl="0" marL="0" rtl="0" algn="l">
              <a:spcBef>
                <a:spcPts val="0"/>
              </a:spcBef>
              <a:spcAft>
                <a:spcPts val="0"/>
              </a:spcAft>
              <a:buNone/>
            </a:pPr>
            <a:r>
              <a:rPr b="1" lang="en" sz="1400" u="sng">
                <a:solidFill>
                  <a:srgbClr val="FF0000"/>
                </a:solidFill>
                <a:highlight>
                  <a:srgbClr val="00FFFF"/>
                </a:highlight>
                <a:latin typeface="Avenir"/>
                <a:ea typeface="Avenir"/>
                <a:cs typeface="Avenir"/>
                <a:sym typeface="Avenir"/>
              </a:rPr>
              <a:t>Your Resume: </a:t>
            </a:r>
            <a:endParaRPr b="1" sz="1400" u="sng">
              <a:solidFill>
                <a:srgbClr val="FF0000"/>
              </a:solidFill>
              <a:highlight>
                <a:srgbClr val="00FFFF"/>
              </a:highlight>
              <a:latin typeface="Avenir"/>
              <a:ea typeface="Avenir"/>
              <a:cs typeface="Avenir"/>
              <a:sym typeface="Avenir"/>
            </a:endParaRPr>
          </a:p>
          <a:p>
            <a:pPr indent="0" lvl="0" marL="0" rtl="0" algn="l">
              <a:spcBef>
                <a:spcPts val="0"/>
              </a:spcBef>
              <a:spcAft>
                <a:spcPts val="0"/>
              </a:spcAft>
              <a:buNone/>
            </a:pPr>
            <a:r>
              <a:rPr lang="en" sz="1400">
                <a:latin typeface="Avenir"/>
                <a:ea typeface="Avenir"/>
                <a:cs typeface="Avenir"/>
                <a:sym typeface="Avenir"/>
              </a:rPr>
              <a:t>- Keep your CV in an easily editable format and tailor make it to each job you apply for. </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0" lvl="0" marL="0" rtl="0" algn="l">
              <a:spcBef>
                <a:spcPts val="0"/>
              </a:spcBef>
              <a:spcAft>
                <a:spcPts val="0"/>
              </a:spcAft>
              <a:buNone/>
            </a:pPr>
            <a:r>
              <a:rPr lang="en" sz="1400">
                <a:latin typeface="Avenir"/>
                <a:ea typeface="Avenir"/>
                <a:cs typeface="Avenir"/>
                <a:sym typeface="Avenir"/>
              </a:rPr>
              <a:t>- Remove unnecessary information, especially which might reduce your chases of getting the job, for example the year you joined campus and graduated. </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0" lvl="0" marL="0" rtl="0" algn="l">
              <a:spcBef>
                <a:spcPts val="0"/>
              </a:spcBef>
              <a:spcAft>
                <a:spcPts val="0"/>
              </a:spcAft>
              <a:buNone/>
            </a:pPr>
            <a:r>
              <a:rPr lang="en" sz="1400">
                <a:latin typeface="Avenir"/>
                <a:ea typeface="Avenir"/>
                <a:cs typeface="Avenir"/>
                <a:sym typeface="Avenir"/>
              </a:rPr>
              <a:t>- Highlight the skills and experience that are most relevant to the specific job. You can use a skills section to highlight your most relevant skills.</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0" lvl="0" marL="0" rtl="0" algn="l">
              <a:spcBef>
                <a:spcPts val="0"/>
              </a:spcBef>
              <a:spcAft>
                <a:spcPts val="0"/>
              </a:spcAft>
              <a:buNone/>
            </a:pPr>
            <a:r>
              <a:rPr lang="en" sz="1400">
                <a:latin typeface="Avenir"/>
                <a:ea typeface="Avenir"/>
                <a:cs typeface="Avenir"/>
                <a:sym typeface="Avenir"/>
              </a:rPr>
              <a:t>- Quantify your accomplishments whenever possible. For example, instead of saying "increased sales," say "increased sales by 15%."</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0" lvl="0" marL="0" rtl="0" algn="l">
              <a:spcBef>
                <a:spcPts val="0"/>
              </a:spcBef>
              <a:spcAft>
                <a:spcPts val="0"/>
              </a:spcAft>
              <a:buNone/>
            </a:pPr>
            <a:r>
              <a:rPr lang="en" sz="1400">
                <a:latin typeface="Avenir"/>
                <a:ea typeface="Avenir"/>
                <a:cs typeface="Avenir"/>
                <a:sym typeface="Avenir"/>
              </a:rPr>
              <a:t>- Lastly, proofread your resume carefully before submitting it.  </a:t>
            </a:r>
            <a:endParaRPr sz="1400">
              <a:latin typeface="Avenir"/>
              <a:ea typeface="Avenir"/>
              <a:cs typeface="Avenir"/>
              <a:sym typeface="Avenir"/>
            </a:endParaRPr>
          </a:p>
          <a:p>
            <a:pPr indent="0" lvl="0" marL="0" rtl="0" algn="l">
              <a:spcBef>
                <a:spcPts val="0"/>
              </a:spcBef>
              <a:spcAft>
                <a:spcPts val="0"/>
              </a:spcAft>
              <a:buNone/>
            </a:pPr>
            <a:r>
              <a:rPr lang="en" sz="1400">
                <a:latin typeface="Avenir"/>
                <a:ea typeface="Avenir"/>
                <a:cs typeface="Avenir"/>
                <a:sym typeface="Avenir"/>
              </a:rPr>
              <a:t>Template: </a:t>
            </a:r>
            <a:r>
              <a:rPr lang="en" sz="1400" u="sng">
                <a:solidFill>
                  <a:schemeClr val="hlink"/>
                </a:solidFill>
                <a:latin typeface="Avenir"/>
                <a:ea typeface="Avenir"/>
                <a:cs typeface="Avenir"/>
                <a:sym typeface="Avenir"/>
                <a:hlinkClick r:id="rId3"/>
              </a:rPr>
              <a:t>https://docs.google.com/document/d/1OgJNrzQdlJ41DtFBxpRcAOVjuapsOtCdnDqDzU1pGb0/edit?usp=sharing</a:t>
            </a:r>
            <a:endParaRPr sz="1400">
              <a:latin typeface="Avenir"/>
              <a:ea typeface="Avenir"/>
              <a:cs typeface="Avenir"/>
              <a:sym typeface="Avenir"/>
            </a:endParaRPr>
          </a:p>
          <a:p>
            <a:pPr indent="0" lvl="0" marL="457200" rtl="0" algn="l">
              <a:spcBef>
                <a:spcPts val="0"/>
              </a:spcBef>
              <a:spcAft>
                <a:spcPts val="1200"/>
              </a:spcAft>
              <a:buNone/>
            </a:pPr>
            <a:r>
              <a:t/>
            </a:r>
            <a:endParaRPr sz="1400">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6225"/>
            <a:ext cx="7038900" cy="363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Avenir"/>
                <a:ea typeface="Avenir"/>
                <a:cs typeface="Avenir"/>
                <a:sym typeface="Avenir"/>
              </a:rPr>
              <a:t>Open AI  Resources: </a:t>
            </a:r>
            <a:endParaRPr b="1" sz="2000">
              <a:latin typeface="Avenir"/>
              <a:ea typeface="Avenir"/>
              <a:cs typeface="Avenir"/>
              <a:sym typeface="Avenir"/>
            </a:endParaRPr>
          </a:p>
        </p:txBody>
      </p:sp>
      <p:sp>
        <p:nvSpPr>
          <p:cNvPr id="202" name="Google Shape;202;p24"/>
          <p:cNvSpPr txBox="1"/>
          <p:nvPr>
            <p:ph idx="1" type="body"/>
          </p:nvPr>
        </p:nvSpPr>
        <p:spPr>
          <a:xfrm>
            <a:off x="1297500" y="400125"/>
            <a:ext cx="7731000" cy="46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lang="en" sz="1400">
                <a:latin typeface="Avenir"/>
                <a:ea typeface="Avenir"/>
                <a:cs typeface="Avenir"/>
                <a:sym typeface="Avenir"/>
              </a:rPr>
              <a:t>Start with getting the key by creating an account on</a:t>
            </a:r>
            <a:r>
              <a:rPr b="1" lang="en" sz="1600">
                <a:latin typeface="Avenir"/>
                <a:ea typeface="Avenir"/>
                <a:cs typeface="Avenir"/>
                <a:sym typeface="Avenir"/>
              </a:rPr>
              <a:t> </a:t>
            </a:r>
            <a:r>
              <a:rPr b="1" lang="en" sz="1600" u="sng">
                <a:solidFill>
                  <a:schemeClr val="hlink"/>
                </a:solidFill>
                <a:latin typeface="Avenir"/>
                <a:ea typeface="Avenir"/>
                <a:cs typeface="Avenir"/>
                <a:sym typeface="Avenir"/>
                <a:hlinkClick r:id="rId3"/>
              </a:rPr>
              <a:t>https://platform.openai.com/</a:t>
            </a:r>
            <a:r>
              <a:rPr b="1" lang="en" sz="1600">
                <a:latin typeface="Avenir"/>
                <a:ea typeface="Avenir"/>
                <a:cs typeface="Avenir"/>
                <a:sym typeface="Avenir"/>
              </a:rPr>
              <a:t> </a:t>
            </a:r>
            <a:endParaRPr b="1" sz="1600">
              <a:latin typeface="Avenir"/>
              <a:ea typeface="Avenir"/>
              <a:cs typeface="Avenir"/>
              <a:sym typeface="Avenir"/>
            </a:endParaRPr>
          </a:p>
          <a:p>
            <a:pPr indent="-330200" lvl="0" marL="457200" rtl="0" algn="l">
              <a:spcBef>
                <a:spcPts val="0"/>
              </a:spcBef>
              <a:spcAft>
                <a:spcPts val="0"/>
              </a:spcAft>
              <a:buSzPts val="1600"/>
              <a:buFont typeface="Avenir"/>
              <a:buChar char="-"/>
            </a:pPr>
            <a:r>
              <a:rPr b="1" lang="en" sz="1600">
                <a:latin typeface="Avenir"/>
                <a:ea typeface="Avenir"/>
                <a:cs typeface="Avenir"/>
                <a:sym typeface="Avenir"/>
              </a:rPr>
              <a:t>Resources: </a:t>
            </a:r>
            <a:endParaRPr b="1" sz="1600">
              <a:latin typeface="Avenir"/>
              <a:ea typeface="Avenir"/>
              <a:cs typeface="Avenir"/>
              <a:sym typeface="Avenir"/>
            </a:endParaRPr>
          </a:p>
          <a:p>
            <a:pPr indent="-330200" lvl="1" marL="914400" rtl="0" algn="l">
              <a:spcBef>
                <a:spcPts val="0"/>
              </a:spcBef>
              <a:spcAft>
                <a:spcPts val="0"/>
              </a:spcAft>
              <a:buSzPts val="1600"/>
              <a:buFont typeface="Avenir"/>
              <a:buChar char="-"/>
            </a:pPr>
            <a:r>
              <a:rPr b="1" lang="en" sz="1600" u="sng">
                <a:solidFill>
                  <a:schemeClr val="hlink"/>
                </a:solidFill>
                <a:latin typeface="Avenir"/>
                <a:ea typeface="Avenir"/>
                <a:cs typeface="Avenir"/>
                <a:sym typeface="Avenir"/>
                <a:hlinkClick r:id="rId4"/>
              </a:rPr>
              <a:t>https://platform.openai.com/</a:t>
            </a:r>
            <a:r>
              <a:rPr b="1" lang="en" sz="1600">
                <a:latin typeface="Avenir"/>
                <a:ea typeface="Avenir"/>
                <a:cs typeface="Avenir"/>
                <a:sym typeface="Avenir"/>
              </a:rPr>
              <a:t> </a:t>
            </a:r>
            <a:endParaRPr b="1" sz="1600">
              <a:latin typeface="Avenir"/>
              <a:ea typeface="Avenir"/>
              <a:cs typeface="Avenir"/>
              <a:sym typeface="Avenir"/>
            </a:endParaRPr>
          </a:p>
          <a:p>
            <a:pPr indent="-330200" lvl="1" marL="914400" rtl="0" algn="l">
              <a:spcBef>
                <a:spcPts val="0"/>
              </a:spcBef>
              <a:spcAft>
                <a:spcPts val="0"/>
              </a:spcAft>
              <a:buSzPts val="1600"/>
              <a:buFont typeface="Avenir"/>
              <a:buChar char="-"/>
            </a:pPr>
            <a:r>
              <a:rPr b="1" lang="en" sz="1600" u="sng">
                <a:solidFill>
                  <a:schemeClr val="hlink"/>
                </a:solidFill>
                <a:latin typeface="Avenir"/>
                <a:ea typeface="Avenir"/>
                <a:cs typeface="Avenir"/>
                <a:sym typeface="Avenir"/>
                <a:hlinkClick r:id="rId5"/>
              </a:rPr>
              <a:t>https://platform.openai.com/docs/guides/gpt</a:t>
            </a:r>
            <a:r>
              <a:rPr b="1" lang="en" sz="1600">
                <a:latin typeface="Avenir"/>
                <a:ea typeface="Avenir"/>
                <a:cs typeface="Avenir"/>
                <a:sym typeface="Avenir"/>
              </a:rPr>
              <a:t> </a:t>
            </a:r>
            <a:endParaRPr b="1" sz="1600">
              <a:latin typeface="Avenir"/>
              <a:ea typeface="Avenir"/>
              <a:cs typeface="Avenir"/>
              <a:sym typeface="Avenir"/>
            </a:endParaRPr>
          </a:p>
          <a:p>
            <a:pPr indent="0" lvl="0" marL="914400" rtl="0" algn="l">
              <a:spcBef>
                <a:spcPts val="1200"/>
              </a:spcBef>
              <a:spcAft>
                <a:spcPts val="0"/>
              </a:spcAft>
              <a:buNone/>
            </a:pPr>
            <a:r>
              <a:t/>
            </a:r>
            <a:endParaRPr b="1" sz="800">
              <a:latin typeface="Avenir"/>
              <a:ea typeface="Avenir"/>
              <a:cs typeface="Avenir"/>
              <a:sym typeface="Avenir"/>
            </a:endParaRPr>
          </a:p>
          <a:p>
            <a:pPr indent="-342900" lvl="0" marL="914400" rtl="0" algn="l">
              <a:lnSpc>
                <a:spcPct val="125000"/>
              </a:lnSpc>
              <a:spcBef>
                <a:spcPts val="1200"/>
              </a:spcBef>
              <a:spcAft>
                <a:spcPts val="0"/>
              </a:spcAft>
              <a:buSzPts val="1800"/>
              <a:buFont typeface="Avenir"/>
              <a:buChar char="-"/>
            </a:pPr>
            <a:r>
              <a:rPr b="1" lang="en" sz="1800">
                <a:uFill>
                  <a:noFill/>
                </a:uFill>
                <a:latin typeface="Avenir"/>
                <a:ea typeface="Avenir"/>
                <a:cs typeface="Avenir"/>
                <a:sym typeface="Avenir"/>
                <a:hlinkClick r:id="rId6"/>
              </a:rPr>
              <a:t>Creating an automated meeting minutes generator with Whisper and GPT-4</a:t>
            </a:r>
            <a:endParaRPr/>
          </a:p>
          <a:p>
            <a:pPr indent="0" lvl="0" marL="914400" rtl="0" algn="l">
              <a:lnSpc>
                <a:spcPct val="125000"/>
              </a:lnSpc>
              <a:spcBef>
                <a:spcPts val="0"/>
              </a:spcBef>
              <a:spcAft>
                <a:spcPts val="0"/>
              </a:spcAft>
              <a:buNone/>
            </a:pPr>
            <a:r>
              <a:rPr lang="en"/>
              <a:t>	</a:t>
            </a:r>
            <a:r>
              <a:rPr lang="en" sz="1400" u="sng">
                <a:solidFill>
                  <a:schemeClr val="hlink"/>
                </a:solidFill>
                <a:hlinkClick r:id="rId7"/>
              </a:rPr>
              <a:t>https://platform.openai.com/docs/tutorials/meeting-minutes</a:t>
            </a:r>
            <a:r>
              <a:rPr lang="en" sz="1400"/>
              <a:t> </a:t>
            </a:r>
            <a:endParaRPr sz="1400"/>
          </a:p>
          <a:p>
            <a:pPr indent="0" lvl="0" marL="0" rtl="0" algn="l">
              <a:lnSpc>
                <a:spcPct val="125000"/>
              </a:lnSpc>
              <a:spcBef>
                <a:spcPts val="0"/>
              </a:spcBef>
              <a:spcAft>
                <a:spcPts val="0"/>
              </a:spcAft>
              <a:buNone/>
            </a:pPr>
            <a:r>
              <a:t/>
            </a:r>
            <a:endParaRPr sz="1800">
              <a:uFill>
                <a:noFill/>
              </a:uFill>
              <a:latin typeface="Avenir"/>
              <a:ea typeface="Avenir"/>
              <a:cs typeface="Avenir"/>
              <a:sym typeface="Avenir"/>
              <a:hlinkClick r:id="rId8"/>
            </a:endParaRPr>
          </a:p>
          <a:p>
            <a:pPr indent="-342900" lvl="0" marL="914400" rtl="0" algn="l">
              <a:lnSpc>
                <a:spcPct val="125000"/>
              </a:lnSpc>
              <a:spcBef>
                <a:spcPts val="0"/>
              </a:spcBef>
              <a:spcAft>
                <a:spcPts val="0"/>
              </a:spcAft>
              <a:buSzPts val="1800"/>
              <a:buFont typeface="Avenir"/>
              <a:buChar char="-"/>
            </a:pPr>
            <a:r>
              <a:rPr b="1" lang="en" sz="1800">
                <a:uFill>
                  <a:noFill/>
                </a:uFill>
                <a:latin typeface="Avenir"/>
                <a:ea typeface="Avenir"/>
                <a:cs typeface="Avenir"/>
                <a:sym typeface="Avenir"/>
                <a:hlinkClick r:id="rId9"/>
              </a:rPr>
              <a:t>How to build an AI that can answer questions about your  website</a:t>
            </a:r>
            <a:endParaRPr/>
          </a:p>
          <a:p>
            <a:pPr indent="-349250" lvl="2" marL="1828800" rtl="0" algn="l">
              <a:lnSpc>
                <a:spcPct val="125000"/>
              </a:lnSpc>
              <a:spcBef>
                <a:spcPts val="0"/>
              </a:spcBef>
              <a:spcAft>
                <a:spcPts val="0"/>
              </a:spcAft>
              <a:buSzPts val="1900"/>
              <a:buFont typeface="Avenir"/>
              <a:buChar char="-"/>
            </a:pPr>
            <a:r>
              <a:rPr lang="en" sz="1300" u="sng">
                <a:solidFill>
                  <a:schemeClr val="hlink"/>
                </a:solidFill>
                <a:hlinkClick r:id="rId10"/>
              </a:rPr>
              <a:t>https://platform.openai.com/docs/tutorials/web-qa-embeddings</a:t>
            </a:r>
            <a:r>
              <a:rPr lang="en" sz="1200"/>
              <a:t> </a:t>
            </a:r>
            <a:endParaRPr sz="1200"/>
          </a:p>
          <a:p>
            <a:pPr indent="0" lvl="0" marL="1828800" rtl="0" algn="l">
              <a:lnSpc>
                <a:spcPct val="125000"/>
              </a:lnSpc>
              <a:spcBef>
                <a:spcPts val="0"/>
              </a:spcBef>
              <a:spcAft>
                <a:spcPts val="0"/>
              </a:spcAft>
              <a:buNone/>
            </a:pPr>
            <a:r>
              <a:t/>
            </a:r>
            <a:endParaRPr b="1" sz="1600">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65475"/>
            <a:ext cx="7038900" cy="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chemeClr val="dk1"/>
                </a:highlight>
                <a:latin typeface="Avenir"/>
                <a:ea typeface="Avenir"/>
                <a:cs typeface="Avenir"/>
                <a:sym typeface="Avenir"/>
              </a:rPr>
              <a:t>Data Science Essentials: </a:t>
            </a:r>
            <a:r>
              <a:rPr b="1" lang="en">
                <a:latin typeface="Avenir"/>
                <a:ea typeface="Avenir"/>
                <a:cs typeface="Avenir"/>
                <a:sym typeface="Avenir"/>
              </a:rPr>
              <a:t>What We Will Cover</a:t>
            </a:r>
            <a:endParaRPr b="1">
              <a:latin typeface="Avenir"/>
              <a:ea typeface="Avenir"/>
              <a:cs typeface="Avenir"/>
              <a:sym typeface="Avenir"/>
            </a:endParaRPr>
          </a:p>
        </p:txBody>
      </p:sp>
      <p:sp>
        <p:nvSpPr>
          <p:cNvPr id="142" name="Google Shape;142;p14"/>
          <p:cNvSpPr txBox="1"/>
          <p:nvPr>
            <p:ph idx="1" type="body"/>
          </p:nvPr>
        </p:nvSpPr>
        <p:spPr>
          <a:xfrm>
            <a:off x="1297500" y="640200"/>
            <a:ext cx="7689900" cy="45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venir"/>
                <a:ea typeface="Avenir"/>
                <a:cs typeface="Avenir"/>
                <a:sym typeface="Avenir"/>
              </a:rPr>
              <a:t>We are in our week 3 of our data science boot camp, by now we expect you have covered;</a:t>
            </a:r>
            <a:r>
              <a:rPr lang="en">
                <a:latin typeface="Avenir"/>
                <a:ea typeface="Avenir"/>
                <a:cs typeface="Avenir"/>
                <a:sym typeface="Avenir"/>
              </a:rPr>
              <a:t>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Data Science basics and different career paths. </a:t>
            </a:r>
            <a:endParaRPr>
              <a:latin typeface="Avenir"/>
              <a:ea typeface="Avenir"/>
              <a:cs typeface="Avenir"/>
              <a:sym typeface="Avenir"/>
            </a:endParaRPr>
          </a:p>
          <a:p>
            <a:pPr indent="0" lvl="0" marL="457200" rtl="0" algn="l">
              <a:spcBef>
                <a:spcPts val="0"/>
              </a:spcBef>
              <a:spcAft>
                <a:spcPts val="0"/>
              </a:spcAft>
              <a:buNone/>
            </a:pPr>
            <a:r>
              <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Mathematics and </a:t>
            </a:r>
            <a:r>
              <a:rPr lang="en">
                <a:latin typeface="Avenir"/>
                <a:ea typeface="Avenir"/>
                <a:cs typeface="Avenir"/>
                <a:sym typeface="Avenir"/>
              </a:rPr>
              <a:t>Statistics fundamentals</a:t>
            </a:r>
            <a:r>
              <a:rPr lang="en">
                <a:latin typeface="Avenir"/>
                <a:ea typeface="Avenir"/>
                <a:cs typeface="Avenir"/>
                <a:sym typeface="Avenir"/>
              </a:rPr>
              <a:t> for data science.</a:t>
            </a:r>
            <a:endParaRPr>
              <a:latin typeface="Avenir"/>
              <a:ea typeface="Avenir"/>
              <a:cs typeface="Avenir"/>
              <a:sym typeface="Avenir"/>
            </a:endParaRPr>
          </a:p>
          <a:p>
            <a:pPr indent="0" lvl="0" marL="457200" rtl="0" algn="l">
              <a:spcBef>
                <a:spcPts val="0"/>
              </a:spcBef>
              <a:spcAft>
                <a:spcPts val="0"/>
              </a:spcAft>
              <a:buNone/>
            </a:pPr>
            <a:r>
              <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How to use Jupyter notebooks, Kaggle Notebook and  Google Colabs </a:t>
            </a:r>
            <a:endParaRPr>
              <a:latin typeface="Avenir"/>
              <a:ea typeface="Avenir"/>
              <a:cs typeface="Avenir"/>
              <a:sym typeface="Avenir"/>
            </a:endParaRPr>
          </a:p>
          <a:p>
            <a:pPr indent="0" lvl="0" marL="457200" rtl="0" algn="l">
              <a:spcBef>
                <a:spcPts val="0"/>
              </a:spcBef>
              <a:spcAft>
                <a:spcPts val="0"/>
              </a:spcAft>
              <a:buNone/>
            </a:pPr>
            <a:r>
              <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Technical writing and documenting your data science  project and </a:t>
            </a:r>
            <a:r>
              <a:rPr lang="en">
                <a:latin typeface="Avenir"/>
                <a:ea typeface="Avenir"/>
                <a:cs typeface="Avenir"/>
                <a:sym typeface="Avenir"/>
              </a:rPr>
              <a:t>in-depth</a:t>
            </a:r>
            <a:r>
              <a:rPr lang="en">
                <a:latin typeface="Avenir"/>
                <a:ea typeface="Avenir"/>
                <a:cs typeface="Avenir"/>
                <a:sym typeface="Avenir"/>
              </a:rPr>
              <a:t> understanding the data life cycle. </a:t>
            </a:r>
            <a:endParaRPr>
              <a:latin typeface="Avenir"/>
              <a:ea typeface="Avenir"/>
              <a:cs typeface="Avenir"/>
              <a:sym typeface="Avenir"/>
            </a:endParaRPr>
          </a:p>
          <a:p>
            <a:pPr indent="0" lvl="0" marL="457200" rtl="0" algn="l">
              <a:spcBef>
                <a:spcPts val="0"/>
              </a:spcBef>
              <a:spcAft>
                <a:spcPts val="0"/>
              </a:spcAft>
              <a:buNone/>
            </a:pPr>
            <a:r>
              <a:t/>
            </a:r>
            <a:endParaRPr sz="1200">
              <a:latin typeface="Avenir"/>
              <a:ea typeface="Avenir"/>
              <a:cs typeface="Avenir"/>
              <a:sym typeface="Avenir"/>
            </a:endParaRPr>
          </a:p>
          <a:p>
            <a:pPr indent="0" lvl="0" marL="0" rtl="0" algn="l">
              <a:spcBef>
                <a:spcPts val="0"/>
              </a:spcBef>
              <a:spcAft>
                <a:spcPts val="0"/>
              </a:spcAft>
              <a:buNone/>
            </a:pPr>
            <a:r>
              <a:rPr b="1" lang="en" sz="1400">
                <a:latin typeface="Avenir"/>
                <a:ea typeface="Avenir"/>
                <a:cs typeface="Avenir"/>
                <a:sym typeface="Avenir"/>
              </a:rPr>
              <a:t>Today we are going to look at: </a:t>
            </a:r>
            <a:endParaRPr b="1" sz="1400">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Data Collection from different data sources (API Calls, Data Scraping, and Databases.),  build a machine learning model, and fine-tune the ChatGPT API on a scraped dataset.  </a:t>
            </a:r>
            <a:endParaRPr>
              <a:latin typeface="Avenir"/>
              <a:ea typeface="Avenir"/>
              <a:cs typeface="Avenir"/>
              <a:sym typeface="Avenir"/>
            </a:endParaRPr>
          </a:p>
          <a:p>
            <a:pPr indent="0" lvl="0" marL="457200" rtl="0" algn="l">
              <a:spcBef>
                <a:spcPts val="0"/>
              </a:spcBef>
              <a:spcAft>
                <a:spcPts val="0"/>
              </a:spcAft>
              <a:buNone/>
            </a:pPr>
            <a:r>
              <a:t/>
            </a:r>
            <a:endParaRPr>
              <a:latin typeface="Avenir"/>
              <a:ea typeface="Avenir"/>
              <a:cs typeface="Avenir"/>
              <a:sym typeface="Avenir"/>
            </a:endParaRPr>
          </a:p>
          <a:p>
            <a:pPr indent="-311150" lvl="0" marL="457200" rtl="0" algn="l">
              <a:spcBef>
                <a:spcPts val="0"/>
              </a:spcBef>
              <a:spcAft>
                <a:spcPts val="0"/>
              </a:spcAft>
              <a:buSzPts val="1300"/>
              <a:buFont typeface="Avenir"/>
              <a:buChar char="-"/>
            </a:pPr>
            <a:r>
              <a:rPr lang="en">
                <a:latin typeface="Avenir"/>
                <a:ea typeface="Avenir"/>
                <a:cs typeface="Avenir"/>
                <a:sym typeface="Avenir"/>
              </a:rPr>
              <a:t>Differentiate machine learning and artificial intelligence, with examples, explore modern data stack and learn how to write and optimize </a:t>
            </a:r>
            <a:r>
              <a:rPr lang="en">
                <a:latin typeface="Avenir"/>
                <a:ea typeface="Avenir"/>
                <a:cs typeface="Avenir"/>
                <a:sym typeface="Avenir"/>
              </a:rPr>
              <a:t>modern CV. </a:t>
            </a:r>
            <a:endParaRPr>
              <a:latin typeface="Avenir"/>
              <a:ea typeface="Avenir"/>
              <a:cs typeface="Avenir"/>
              <a:sym typeface="Avenir"/>
            </a:endParaRPr>
          </a:p>
          <a:p>
            <a:pPr indent="0" lvl="0" marL="45720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sz="1400">
                <a:latin typeface="Avenir"/>
                <a:ea typeface="Avenir"/>
                <a:cs typeface="Avenir"/>
                <a:sym typeface="Avenir"/>
              </a:rPr>
              <a:t>Lastly, we will save all the </a:t>
            </a:r>
            <a:r>
              <a:rPr lang="en" sz="1400">
                <a:latin typeface="Avenir"/>
                <a:ea typeface="Avenir"/>
                <a:cs typeface="Avenir"/>
                <a:sym typeface="Avenir"/>
              </a:rPr>
              <a:t>scraped</a:t>
            </a:r>
            <a:r>
              <a:rPr lang="en" sz="1400">
                <a:latin typeface="Avenir"/>
                <a:ea typeface="Avenir"/>
                <a:cs typeface="Avenir"/>
                <a:sym typeface="Avenir"/>
              </a:rPr>
              <a:t> data into a MySQL and PostgreSQL database, </a:t>
            </a:r>
            <a:endParaRPr sz="1100">
              <a:latin typeface="Arial"/>
              <a:ea typeface="Arial"/>
              <a:cs typeface="Arial"/>
              <a:sym typeface="Arial"/>
            </a:endParaRPr>
          </a:p>
          <a:p>
            <a:pPr indent="0" lvl="0" marL="0" rtl="0" algn="l">
              <a:spcBef>
                <a:spcPts val="0"/>
              </a:spcBef>
              <a:spcAft>
                <a:spcPts val="0"/>
              </a:spcAft>
              <a:buNone/>
            </a:pPr>
            <a:r>
              <a:t/>
            </a:r>
            <a:endParaRPr sz="14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19050" y="246525"/>
            <a:ext cx="7117500" cy="725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300">
                <a:highlight>
                  <a:schemeClr val="dk1"/>
                </a:highlight>
                <a:latin typeface="Avenir"/>
                <a:ea typeface="Avenir"/>
                <a:cs typeface="Avenir"/>
                <a:sym typeface="Avenir"/>
              </a:rPr>
              <a:t>Data Science Boot Camp Week 3 Optional Assignment</a:t>
            </a:r>
            <a:endParaRPr b="1" sz="2800">
              <a:latin typeface="Open Sans"/>
              <a:ea typeface="Open Sans"/>
              <a:cs typeface="Open Sans"/>
              <a:sym typeface="Open Sans"/>
            </a:endParaRPr>
          </a:p>
        </p:txBody>
      </p:sp>
      <p:sp>
        <p:nvSpPr>
          <p:cNvPr id="148" name="Google Shape;148;p15"/>
          <p:cNvSpPr txBox="1"/>
          <p:nvPr>
            <p:ph idx="1" type="body"/>
          </p:nvPr>
        </p:nvSpPr>
        <p:spPr>
          <a:xfrm>
            <a:off x="1219050" y="971625"/>
            <a:ext cx="7038900" cy="3774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venir"/>
              <a:buChar char="-"/>
            </a:pPr>
            <a:r>
              <a:rPr lang="en" sz="1400">
                <a:latin typeface="Avenir"/>
                <a:ea typeface="Avenir"/>
                <a:cs typeface="Avenir"/>
                <a:sym typeface="Avenir"/>
              </a:rPr>
              <a:t>During the class we had on Wednesday we agreed that you would take a look at what data modeling is and write an article titled </a:t>
            </a:r>
            <a:r>
              <a:rPr b="1" lang="en" sz="1400">
                <a:latin typeface="Avenir"/>
                <a:ea typeface="Avenir"/>
                <a:cs typeface="Avenir"/>
                <a:sym typeface="Avenir"/>
              </a:rPr>
              <a:t>"Introduction To Data Modeling.</a:t>
            </a:r>
            <a:endParaRPr b="1" sz="1400">
              <a:latin typeface="Avenir"/>
              <a:ea typeface="Avenir"/>
              <a:cs typeface="Avenir"/>
              <a:sym typeface="Avenir"/>
            </a:endParaRPr>
          </a:p>
          <a:p>
            <a:pPr indent="0" lvl="0" marL="457200" rtl="0" algn="l">
              <a:spcBef>
                <a:spcPts val="0"/>
              </a:spcBef>
              <a:spcAft>
                <a:spcPts val="0"/>
              </a:spcAft>
              <a:buNone/>
            </a:pPr>
            <a:r>
              <a:t/>
            </a:r>
            <a:endParaRPr b="1" sz="1400">
              <a:latin typeface="Avenir"/>
              <a:ea typeface="Avenir"/>
              <a:cs typeface="Avenir"/>
              <a:sym typeface="Avenir"/>
            </a:endParaRPr>
          </a:p>
          <a:p>
            <a:pPr indent="-317500" lvl="0" marL="457200" rtl="0" algn="l">
              <a:spcBef>
                <a:spcPts val="0"/>
              </a:spcBef>
              <a:spcAft>
                <a:spcPts val="0"/>
              </a:spcAft>
              <a:buSzPts val="1400"/>
              <a:buFont typeface="Open Sans"/>
              <a:buChar char="-"/>
            </a:pPr>
            <a:r>
              <a:rPr lang="en" sz="1400">
                <a:latin typeface="Avenir"/>
                <a:ea typeface="Avenir"/>
                <a:cs typeface="Avenir"/>
                <a:sym typeface="Avenir"/>
              </a:rPr>
              <a:t>Also, we provided materials where you can learn about data modeling, differentiate between</a:t>
            </a:r>
            <a:r>
              <a:rPr b="1" lang="en" sz="1400">
                <a:latin typeface="Avenir"/>
                <a:ea typeface="Avenir"/>
                <a:cs typeface="Avenir"/>
                <a:sym typeface="Avenir"/>
              </a:rPr>
              <a:t> Snowflake Schemas and Star Schemas, and understand the difference between fact tables and dimension table with examples.</a:t>
            </a:r>
            <a:endParaRPr b="1" sz="1400">
              <a:latin typeface="Avenir"/>
              <a:ea typeface="Avenir"/>
              <a:cs typeface="Avenir"/>
              <a:sym typeface="Avenir"/>
            </a:endParaRPr>
          </a:p>
          <a:p>
            <a:pPr indent="0" lvl="0" marL="457200" rtl="0" algn="l">
              <a:spcBef>
                <a:spcPts val="0"/>
              </a:spcBef>
              <a:spcAft>
                <a:spcPts val="0"/>
              </a:spcAft>
              <a:buNone/>
            </a:pPr>
            <a:r>
              <a:t/>
            </a:r>
            <a:endParaRPr b="1" sz="1400">
              <a:latin typeface="Avenir"/>
              <a:ea typeface="Avenir"/>
              <a:cs typeface="Avenir"/>
              <a:sym typeface="Avenir"/>
            </a:endParaRPr>
          </a:p>
          <a:p>
            <a:pPr indent="0" lvl="0" marL="457200" rtl="0" algn="l">
              <a:spcBef>
                <a:spcPts val="0"/>
              </a:spcBef>
              <a:spcAft>
                <a:spcPts val="0"/>
              </a:spcAft>
              <a:buNone/>
            </a:pPr>
            <a:r>
              <a:rPr b="1" lang="en" sz="1800" u="sng">
                <a:latin typeface="Avenir"/>
                <a:ea typeface="Avenir"/>
                <a:cs typeface="Avenir"/>
                <a:sym typeface="Avenir"/>
              </a:rPr>
              <a:t>Resources:</a:t>
            </a:r>
            <a:r>
              <a:rPr b="1" lang="en" sz="1800">
                <a:latin typeface="Avenir"/>
                <a:ea typeface="Avenir"/>
                <a:cs typeface="Avenir"/>
                <a:sym typeface="Avenir"/>
              </a:rPr>
              <a:t> </a:t>
            </a:r>
            <a:endParaRPr b="1" sz="1800">
              <a:latin typeface="Avenir"/>
              <a:ea typeface="Avenir"/>
              <a:cs typeface="Avenir"/>
              <a:sym typeface="Avenir"/>
            </a:endParaRPr>
          </a:p>
          <a:p>
            <a:pPr indent="0" lvl="0" marL="457200" rtl="0" algn="l">
              <a:spcBef>
                <a:spcPts val="0"/>
              </a:spcBef>
              <a:spcAft>
                <a:spcPts val="0"/>
              </a:spcAft>
              <a:buNone/>
            </a:pPr>
            <a:r>
              <a:t/>
            </a:r>
            <a:endParaRPr b="1" sz="1800">
              <a:latin typeface="Avenir"/>
              <a:ea typeface="Avenir"/>
              <a:cs typeface="Avenir"/>
              <a:sym typeface="Avenir"/>
            </a:endParaRPr>
          </a:p>
          <a:p>
            <a:pPr indent="-342900" lvl="0" marL="457200" rtl="0" algn="l">
              <a:spcBef>
                <a:spcPts val="0"/>
              </a:spcBef>
              <a:spcAft>
                <a:spcPts val="0"/>
              </a:spcAft>
              <a:buSzPts val="1800"/>
              <a:buFont typeface="Avenir"/>
              <a:buChar char="-"/>
            </a:pPr>
            <a:r>
              <a:rPr b="1" lang="en" sz="1800" u="sng">
                <a:solidFill>
                  <a:schemeClr val="hlink"/>
                </a:solidFill>
                <a:latin typeface="Avenir"/>
                <a:ea typeface="Avenir"/>
                <a:cs typeface="Avenir"/>
                <a:sym typeface="Avenir"/>
                <a:hlinkClick r:id="rId3"/>
              </a:rPr>
              <a:t>https://youtu.be/5IYZR921toc?si=gftZgPaYUJE2zwWv</a:t>
            </a:r>
            <a:r>
              <a:rPr b="1" lang="en" sz="1800">
                <a:latin typeface="Avenir"/>
                <a:ea typeface="Avenir"/>
                <a:cs typeface="Avenir"/>
                <a:sym typeface="Avenir"/>
              </a:rPr>
              <a:t>  </a:t>
            </a:r>
            <a:endParaRPr b="1" sz="18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181875"/>
            <a:ext cx="7038900" cy="480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Avenir"/>
                <a:ea typeface="Avenir"/>
                <a:cs typeface="Avenir"/>
                <a:sym typeface="Avenir"/>
              </a:rPr>
              <a:t>Data Collection from Different Data Sources </a:t>
            </a:r>
            <a:endParaRPr b="1" sz="2000">
              <a:latin typeface="Open Sans"/>
              <a:ea typeface="Open Sans"/>
              <a:cs typeface="Open Sans"/>
              <a:sym typeface="Open Sans"/>
            </a:endParaRPr>
          </a:p>
        </p:txBody>
      </p:sp>
      <p:sp>
        <p:nvSpPr>
          <p:cNvPr id="154" name="Google Shape;154;p16"/>
          <p:cNvSpPr txBox="1"/>
          <p:nvPr>
            <p:ph idx="1" type="body"/>
          </p:nvPr>
        </p:nvSpPr>
        <p:spPr>
          <a:xfrm>
            <a:off x="1297500" y="698400"/>
            <a:ext cx="7038900" cy="421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latin typeface="Avenir"/>
                <a:ea typeface="Avenir"/>
                <a:cs typeface="Avenir"/>
                <a:sym typeface="Avenir"/>
              </a:rPr>
              <a:t>The data science life cycle always begins with defining the right question, after defining the problem we are going to solve, we then have to identify where we will get data. </a:t>
            </a:r>
            <a:endParaRPr sz="1400">
              <a:latin typeface="Avenir"/>
              <a:ea typeface="Avenir"/>
              <a:cs typeface="Avenir"/>
              <a:sym typeface="Avenir"/>
            </a:endParaRPr>
          </a:p>
          <a:p>
            <a:pPr indent="0" lvl="0" marL="0" rtl="0" algn="l">
              <a:spcBef>
                <a:spcPts val="1200"/>
              </a:spcBef>
              <a:spcAft>
                <a:spcPts val="0"/>
              </a:spcAft>
              <a:buNone/>
            </a:pPr>
            <a:r>
              <a:rPr lang="en" sz="1400">
                <a:latin typeface="Avenir"/>
                <a:ea typeface="Avenir"/>
                <a:cs typeface="Avenir"/>
                <a:sym typeface="Avenir"/>
              </a:rPr>
              <a:t>Data sources may include; web scraping, API calls, databases, and storages. </a:t>
            </a:r>
            <a:r>
              <a:rPr i="1" lang="en" sz="1400">
                <a:latin typeface="Avenir"/>
                <a:ea typeface="Avenir"/>
                <a:cs typeface="Avenir"/>
                <a:sym typeface="Avenir"/>
              </a:rPr>
              <a:t>  </a:t>
            </a:r>
            <a:endParaRPr i="1" sz="1400">
              <a:latin typeface="Avenir"/>
              <a:ea typeface="Avenir"/>
              <a:cs typeface="Avenir"/>
              <a:sym typeface="Avenir"/>
            </a:endParaRPr>
          </a:p>
          <a:p>
            <a:pPr indent="0" lvl="0" marL="0" rtl="0" algn="l">
              <a:spcBef>
                <a:spcPts val="1200"/>
              </a:spcBef>
              <a:spcAft>
                <a:spcPts val="0"/>
              </a:spcAft>
              <a:buNone/>
            </a:pPr>
            <a:r>
              <a:rPr lang="en" sz="1400">
                <a:latin typeface="Avenir"/>
                <a:ea typeface="Avenir"/>
                <a:cs typeface="Avenir"/>
                <a:sym typeface="Avenir"/>
              </a:rPr>
              <a:t>Today we are </a:t>
            </a:r>
            <a:r>
              <a:rPr lang="en" sz="1400">
                <a:latin typeface="Avenir"/>
                <a:ea typeface="Avenir"/>
                <a:cs typeface="Avenir"/>
                <a:sym typeface="Avenir"/>
              </a:rPr>
              <a:t>going</a:t>
            </a:r>
            <a:r>
              <a:rPr lang="en" sz="1400">
                <a:latin typeface="Avenir"/>
                <a:ea typeface="Avenir"/>
                <a:cs typeface="Avenir"/>
                <a:sym typeface="Avenir"/>
              </a:rPr>
              <a:t> to focus on how we can </a:t>
            </a:r>
            <a:r>
              <a:rPr lang="en" sz="1400">
                <a:latin typeface="Avenir"/>
                <a:ea typeface="Avenir"/>
                <a:cs typeface="Avenir"/>
                <a:sym typeface="Avenir"/>
              </a:rPr>
              <a:t>scrape</a:t>
            </a:r>
            <a:r>
              <a:rPr lang="en" sz="1400">
                <a:latin typeface="Avenir"/>
                <a:ea typeface="Avenir"/>
                <a:cs typeface="Avenir"/>
                <a:sym typeface="Avenir"/>
              </a:rPr>
              <a:t> data from web, clean and </a:t>
            </a:r>
            <a:r>
              <a:rPr lang="en" sz="1400">
                <a:latin typeface="Avenir"/>
                <a:ea typeface="Avenir"/>
                <a:cs typeface="Avenir"/>
                <a:sym typeface="Avenir"/>
              </a:rPr>
              <a:t>analyze it</a:t>
            </a:r>
            <a:r>
              <a:rPr lang="en" sz="1400">
                <a:latin typeface="Avenir"/>
                <a:ea typeface="Avenir"/>
                <a:cs typeface="Avenir"/>
                <a:sym typeface="Avenir"/>
              </a:rPr>
              <a:t> to </a:t>
            </a:r>
            <a:r>
              <a:rPr lang="en" sz="1400">
                <a:latin typeface="Avenir"/>
                <a:ea typeface="Avenir"/>
                <a:cs typeface="Avenir"/>
                <a:sym typeface="Avenir"/>
              </a:rPr>
              <a:t>identify</a:t>
            </a:r>
            <a:r>
              <a:rPr lang="en" sz="1400">
                <a:latin typeface="Avenir"/>
                <a:ea typeface="Avenir"/>
                <a:cs typeface="Avenir"/>
                <a:sym typeface="Avenir"/>
              </a:rPr>
              <a:t> patterns, and use the data to build machine learning and AI project. </a:t>
            </a:r>
            <a:endParaRPr sz="1400">
              <a:latin typeface="Avenir"/>
              <a:ea typeface="Avenir"/>
              <a:cs typeface="Avenir"/>
              <a:sym typeface="Avenir"/>
            </a:endParaRPr>
          </a:p>
          <a:p>
            <a:pPr indent="0" lvl="0" marL="0" rtl="0" algn="l">
              <a:spcBef>
                <a:spcPts val="1200"/>
              </a:spcBef>
              <a:spcAft>
                <a:spcPts val="0"/>
              </a:spcAft>
              <a:buNone/>
            </a:pPr>
            <a:r>
              <a:rPr lang="en" sz="1400">
                <a:latin typeface="Avenir"/>
                <a:ea typeface="Avenir"/>
                <a:cs typeface="Avenir"/>
                <a:sym typeface="Avenir"/>
              </a:rPr>
              <a:t>Example: </a:t>
            </a:r>
            <a:endParaRPr sz="1400">
              <a:latin typeface="Avenir"/>
              <a:ea typeface="Avenir"/>
              <a:cs typeface="Avenir"/>
              <a:sym typeface="Avenir"/>
            </a:endParaRPr>
          </a:p>
          <a:p>
            <a:pPr indent="-317500" lvl="0" marL="457200" rtl="0" algn="l">
              <a:spcBef>
                <a:spcPts val="1200"/>
              </a:spcBef>
              <a:spcAft>
                <a:spcPts val="0"/>
              </a:spcAft>
              <a:buSzPts val="1400"/>
              <a:buFont typeface="Avenir"/>
              <a:buChar char="-"/>
            </a:pPr>
            <a:r>
              <a:rPr lang="en" sz="1400">
                <a:latin typeface="Avenir"/>
                <a:ea typeface="Avenir"/>
                <a:cs typeface="Avenir"/>
                <a:sym typeface="Avenir"/>
              </a:rPr>
              <a:t>You can scrap mental health data, fine tune Large Language models to build bots that can help mental health patient in their low moment, note that such applications </a:t>
            </a:r>
            <a:r>
              <a:rPr lang="en" sz="1400">
                <a:latin typeface="Avenir"/>
                <a:ea typeface="Avenir"/>
                <a:cs typeface="Avenir"/>
                <a:sym typeface="Avenir"/>
              </a:rPr>
              <a:t>hallucinate and are not intended to replace therapist. </a:t>
            </a:r>
            <a:endParaRPr sz="1400">
              <a:latin typeface="Avenir"/>
              <a:ea typeface="Avenir"/>
              <a:cs typeface="Avenir"/>
              <a:sym typeface="Avenir"/>
            </a:endParaRPr>
          </a:p>
          <a:p>
            <a:pPr indent="0" lvl="0" marL="457200" rtl="0" algn="l">
              <a:spcBef>
                <a:spcPts val="1200"/>
              </a:spcBef>
              <a:spcAft>
                <a:spcPts val="0"/>
              </a:spcAft>
              <a:buNone/>
            </a:pPr>
            <a:r>
              <a:t/>
            </a:r>
            <a:endParaRPr sz="1400">
              <a:latin typeface="Avenir"/>
              <a:ea typeface="Avenir"/>
              <a:cs typeface="Avenir"/>
              <a:sym typeface="Avenir"/>
            </a:endParaRPr>
          </a:p>
          <a:p>
            <a:pPr indent="-317500" lvl="0" marL="457200" rtl="0" algn="l">
              <a:spcBef>
                <a:spcPts val="1200"/>
              </a:spcBef>
              <a:spcAft>
                <a:spcPts val="0"/>
              </a:spcAft>
              <a:buSzPts val="1400"/>
              <a:buFont typeface="Avenir"/>
              <a:buChar char="-"/>
            </a:pPr>
            <a:r>
              <a:rPr lang="en" sz="1400">
                <a:latin typeface="Avenir"/>
                <a:ea typeface="Avenir"/>
                <a:cs typeface="Avenir"/>
                <a:sym typeface="Avenir"/>
              </a:rPr>
              <a:t>You can real estate data from house listing websites and fine tune large language models to advise clients about house budget and other information or build machine learning model for price predictions, customer segmentation among many other information.  </a:t>
            </a:r>
            <a:endParaRPr sz="1400">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181875"/>
            <a:ext cx="7038900" cy="480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Avenir"/>
                <a:ea typeface="Avenir"/>
                <a:cs typeface="Avenir"/>
                <a:sym typeface="Avenir"/>
              </a:rPr>
              <a:t>M</a:t>
            </a:r>
            <a:r>
              <a:rPr b="1" lang="en" sz="2000">
                <a:latin typeface="Avenir"/>
                <a:ea typeface="Avenir"/>
                <a:cs typeface="Avenir"/>
                <a:sym typeface="Avenir"/>
              </a:rPr>
              <a:t>achine learning vs  artificial intelligence with examples</a:t>
            </a:r>
            <a:endParaRPr b="1" sz="2000">
              <a:latin typeface="Avenir"/>
              <a:ea typeface="Avenir"/>
              <a:cs typeface="Avenir"/>
              <a:sym typeface="Avenir"/>
            </a:endParaRPr>
          </a:p>
        </p:txBody>
      </p:sp>
      <p:sp>
        <p:nvSpPr>
          <p:cNvPr id="160" name="Google Shape;160;p17"/>
          <p:cNvSpPr txBox="1"/>
          <p:nvPr>
            <p:ph idx="1" type="body"/>
          </p:nvPr>
        </p:nvSpPr>
        <p:spPr>
          <a:xfrm>
            <a:off x="1297500" y="698400"/>
            <a:ext cx="7038900" cy="421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latin typeface="Avenir"/>
                <a:ea typeface="Avenir"/>
                <a:cs typeface="Avenir"/>
                <a:sym typeface="Avenir"/>
              </a:rPr>
              <a:t>Scope</a:t>
            </a:r>
            <a:r>
              <a:rPr lang="en" sz="1400">
                <a:latin typeface="Avenir"/>
                <a:ea typeface="Avenir"/>
                <a:cs typeface="Avenir"/>
                <a:sym typeface="Avenir"/>
              </a:rPr>
              <a:t>:</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AI (Artificial Intelligence):</a:t>
            </a:r>
            <a:r>
              <a:rPr lang="en" sz="1400">
                <a:latin typeface="Avenir"/>
                <a:ea typeface="Avenir"/>
                <a:cs typeface="Avenir"/>
                <a:sym typeface="Avenir"/>
              </a:rPr>
              <a:t> AI is a broader field that encompasses the development of systems or machines that can perform tasks that typically require human intelligence. </a:t>
            </a:r>
            <a:endParaRPr sz="1400">
              <a:latin typeface="Avenir"/>
              <a:ea typeface="Avenir"/>
              <a:cs typeface="Avenir"/>
              <a:sym typeface="Avenir"/>
            </a:endParaRPr>
          </a:p>
          <a:p>
            <a:pPr indent="0" lvl="0" marL="457200" rtl="0" algn="l">
              <a:spcBef>
                <a:spcPts val="0"/>
              </a:spcBef>
              <a:spcAft>
                <a:spcPts val="0"/>
              </a:spcAft>
              <a:buNone/>
            </a:pPr>
            <a:r>
              <a:t/>
            </a:r>
            <a:endParaRPr sz="1400">
              <a:latin typeface="Avenir"/>
              <a:ea typeface="Avenir"/>
              <a:cs typeface="Avenir"/>
              <a:sym typeface="Avenir"/>
            </a:endParaRPr>
          </a:p>
          <a:p>
            <a:pPr indent="0" lvl="0" marL="457200" rtl="0" algn="l">
              <a:spcBef>
                <a:spcPts val="0"/>
              </a:spcBef>
              <a:spcAft>
                <a:spcPts val="0"/>
              </a:spcAft>
              <a:buNone/>
            </a:pPr>
            <a:r>
              <a:rPr lang="en" sz="1400">
                <a:latin typeface="Avenir"/>
                <a:ea typeface="Avenir"/>
                <a:cs typeface="Avenir"/>
                <a:sym typeface="Avenir"/>
              </a:rPr>
              <a:t>This includes tasks like problem-solving, natural language understanding, decision-making, and learning from experience. AI can include rule-based systems, expert systems, robotics, computer vision, natural language processing, and more.</a:t>
            </a:r>
            <a:endParaRPr sz="1400">
              <a:latin typeface="Avenir"/>
              <a:ea typeface="Avenir"/>
              <a:cs typeface="Avenir"/>
              <a:sym typeface="Avenir"/>
            </a:endParaRPr>
          </a:p>
          <a:p>
            <a:pPr indent="0" lvl="0" marL="457200" rtl="0" algn="l">
              <a:spcBef>
                <a:spcPts val="0"/>
              </a:spcBef>
              <a:spcAft>
                <a:spcPts val="0"/>
              </a:spcAft>
              <a:buNone/>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ML (Machine Learning): </a:t>
            </a:r>
            <a:r>
              <a:rPr lang="en" sz="1400">
                <a:latin typeface="Avenir"/>
                <a:ea typeface="Avenir"/>
                <a:cs typeface="Avenir"/>
                <a:sym typeface="Avenir"/>
              </a:rPr>
              <a:t>Machine learning is a subset of AI that specifically focuses on the development of algorithms and statistical models that allow computers to improve their performance on a specific task through experience (data).</a:t>
            </a:r>
            <a:endParaRPr sz="1400">
              <a:latin typeface="Avenir"/>
              <a:ea typeface="Avenir"/>
              <a:cs typeface="Avenir"/>
              <a:sym typeface="Avenir"/>
            </a:endParaRPr>
          </a:p>
          <a:p>
            <a:pPr indent="-317500" lvl="0" marL="457200" rtl="0" algn="l">
              <a:spcBef>
                <a:spcPts val="0"/>
              </a:spcBef>
              <a:spcAft>
                <a:spcPts val="0"/>
              </a:spcAft>
              <a:buClr>
                <a:srgbClr val="0E101A"/>
              </a:buClr>
              <a:buSzPts val="1400"/>
              <a:buFont typeface="Avenir"/>
              <a:buChar char="●"/>
            </a:pPr>
            <a:r>
              <a:t/>
            </a:r>
            <a:endParaRPr sz="1400">
              <a:latin typeface="Avenir"/>
              <a:ea typeface="Avenir"/>
              <a:cs typeface="Avenir"/>
              <a:sym typeface="Avenir"/>
            </a:endParaRPr>
          </a:p>
          <a:p>
            <a:pPr indent="0" lvl="0" marL="457200" rtl="0" algn="l">
              <a:spcBef>
                <a:spcPts val="0"/>
              </a:spcBef>
              <a:spcAft>
                <a:spcPts val="0"/>
              </a:spcAft>
              <a:buNone/>
            </a:pPr>
            <a:r>
              <a:rPr lang="en" sz="1400">
                <a:latin typeface="Avenir"/>
                <a:ea typeface="Avenir"/>
                <a:cs typeface="Avenir"/>
                <a:sym typeface="Avenir"/>
              </a:rPr>
              <a:t> ML is primarily concerned with making predictions or decisions based on data, learning patterns, and generalizing from data.</a:t>
            </a:r>
            <a:endParaRPr sz="1400">
              <a:latin typeface="Avenir"/>
              <a:ea typeface="Avenir"/>
              <a:cs typeface="Avenir"/>
              <a:sym typeface="Avenir"/>
            </a:endParaRPr>
          </a:p>
          <a:p>
            <a:pPr indent="0" lvl="0" marL="457200" rtl="0" algn="l">
              <a:spcBef>
                <a:spcPts val="0"/>
              </a:spcBef>
              <a:spcAft>
                <a:spcPts val="1200"/>
              </a:spcAft>
              <a:buNone/>
            </a:pPr>
            <a:r>
              <a:t/>
            </a:r>
            <a:endParaRPr sz="1400">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181875"/>
            <a:ext cx="7038900" cy="480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Avenir"/>
                <a:ea typeface="Avenir"/>
                <a:cs typeface="Avenir"/>
                <a:sym typeface="Avenir"/>
              </a:rPr>
              <a:t>Machine learning vs  artificial intelligence with examples</a:t>
            </a:r>
            <a:endParaRPr b="1" sz="2000">
              <a:latin typeface="Avenir"/>
              <a:ea typeface="Avenir"/>
              <a:cs typeface="Avenir"/>
              <a:sym typeface="Avenir"/>
            </a:endParaRPr>
          </a:p>
          <a:p>
            <a:pPr indent="0" lvl="0" marL="0" rtl="0" algn="ctr">
              <a:lnSpc>
                <a:spcPct val="115000"/>
              </a:lnSpc>
              <a:spcBef>
                <a:spcPts val="0"/>
              </a:spcBef>
              <a:spcAft>
                <a:spcPts val="0"/>
              </a:spcAft>
              <a:buNone/>
            </a:pPr>
            <a:r>
              <a:t/>
            </a:r>
            <a:endParaRPr b="1" sz="2000">
              <a:latin typeface="Avenir"/>
              <a:ea typeface="Avenir"/>
              <a:cs typeface="Avenir"/>
              <a:sym typeface="Avenir"/>
            </a:endParaRPr>
          </a:p>
        </p:txBody>
      </p:sp>
      <p:sp>
        <p:nvSpPr>
          <p:cNvPr id="166" name="Google Shape;166;p18"/>
          <p:cNvSpPr txBox="1"/>
          <p:nvPr>
            <p:ph idx="1" type="body"/>
          </p:nvPr>
        </p:nvSpPr>
        <p:spPr>
          <a:xfrm>
            <a:off x="1297500" y="698400"/>
            <a:ext cx="7038900" cy="42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a:latin typeface="Avenir"/>
              <a:ea typeface="Avenir"/>
              <a:cs typeface="Avenir"/>
              <a:sym typeface="Avenir"/>
            </a:endParaRPr>
          </a:p>
          <a:p>
            <a:pPr indent="0" lvl="0" marL="0" rtl="0" algn="l">
              <a:spcBef>
                <a:spcPts val="0"/>
              </a:spcBef>
              <a:spcAft>
                <a:spcPts val="0"/>
              </a:spcAft>
              <a:buNone/>
            </a:pPr>
            <a:r>
              <a:t/>
            </a:r>
            <a:endParaRPr b="1" sz="1400">
              <a:latin typeface="Avenir"/>
              <a:ea typeface="Avenir"/>
              <a:cs typeface="Avenir"/>
              <a:sym typeface="Avenir"/>
            </a:endParaRPr>
          </a:p>
          <a:p>
            <a:pPr indent="0" lvl="0" marL="0" rtl="0" algn="l">
              <a:spcBef>
                <a:spcPts val="0"/>
              </a:spcBef>
              <a:spcAft>
                <a:spcPts val="0"/>
              </a:spcAft>
              <a:buNone/>
            </a:pPr>
            <a:r>
              <a:rPr b="1" lang="en" sz="1400">
                <a:latin typeface="Avenir"/>
                <a:ea typeface="Avenir"/>
                <a:cs typeface="Avenir"/>
                <a:sym typeface="Avenir"/>
              </a:rPr>
              <a:t>Learning and Adaptation</a:t>
            </a:r>
            <a:r>
              <a:rPr lang="en" sz="1400">
                <a:latin typeface="Avenir"/>
                <a:ea typeface="Avenir"/>
                <a:cs typeface="Avenir"/>
                <a:sym typeface="Avenir"/>
              </a:rPr>
              <a:t>:</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AI</a:t>
            </a:r>
            <a:r>
              <a:rPr lang="en" sz="1400">
                <a:latin typeface="Avenir"/>
                <a:ea typeface="Avenir"/>
                <a:cs typeface="Avenir"/>
                <a:sym typeface="Avenir"/>
              </a:rPr>
              <a:t>: AI systems may or may not learn from data. Some AI systems are rule-based and do not adapt or learn over time. Others, like machine learning-based AI, can learn and improve their performance with data.</a:t>
            </a:r>
            <a:endParaRPr sz="1400">
              <a:latin typeface="Avenir"/>
              <a:ea typeface="Avenir"/>
              <a:cs typeface="Avenir"/>
              <a:sym typeface="Avenir"/>
            </a:endParaRPr>
          </a:p>
          <a:p>
            <a:pPr indent="-317500" lvl="0" marL="457200" rtl="0" algn="l">
              <a:spcBef>
                <a:spcPts val="0"/>
              </a:spcBef>
              <a:spcAft>
                <a:spcPts val="0"/>
              </a:spcAft>
              <a:buClr>
                <a:srgbClr val="0E101A"/>
              </a:buClr>
              <a:buSzPts val="1400"/>
              <a:buFont typeface="Avenir"/>
              <a:buChar char="●"/>
            </a:pPr>
            <a:r>
              <a:t/>
            </a:r>
            <a:endParaRPr sz="1400">
              <a:latin typeface="Avenir"/>
              <a:ea typeface="Avenir"/>
              <a:cs typeface="Avenir"/>
              <a:sym typeface="Avenir"/>
            </a:endParaRPr>
          </a:p>
          <a:p>
            <a:pPr indent="0" lvl="0" marL="457200" rtl="0" algn="l">
              <a:spcBef>
                <a:spcPts val="0"/>
              </a:spcBef>
              <a:spcAft>
                <a:spcPts val="0"/>
              </a:spcAft>
              <a:buNone/>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ML</a:t>
            </a:r>
            <a:r>
              <a:rPr lang="en" sz="1400">
                <a:latin typeface="Avenir"/>
                <a:ea typeface="Avenir"/>
                <a:cs typeface="Avenir"/>
                <a:sym typeface="Avenir"/>
              </a:rPr>
              <a:t>: ML systems are explicitly designed to learn from data. They improve their performance on a specific task as they receive more data and update their models.</a:t>
            </a:r>
            <a:endParaRPr sz="1400">
              <a:latin typeface="Avenir"/>
              <a:ea typeface="Avenir"/>
              <a:cs typeface="Avenir"/>
              <a:sym typeface="Avenir"/>
            </a:endParaRPr>
          </a:p>
          <a:p>
            <a:pPr indent="0" lvl="0" marL="457200" rtl="0" algn="l">
              <a:spcBef>
                <a:spcPts val="0"/>
              </a:spcBef>
              <a:spcAft>
                <a:spcPts val="0"/>
              </a:spcAft>
              <a:buNone/>
            </a:pPr>
            <a:r>
              <a:t/>
            </a:r>
            <a:endParaRPr b="1" sz="1400">
              <a:latin typeface="Avenir"/>
              <a:ea typeface="Avenir"/>
              <a:cs typeface="Avenir"/>
              <a:sym typeface="Avenir"/>
            </a:endParaRPr>
          </a:p>
          <a:p>
            <a:pPr indent="0" lvl="0" marL="457200" rtl="0" algn="l">
              <a:spcBef>
                <a:spcPts val="0"/>
              </a:spcBef>
              <a:spcAft>
                <a:spcPts val="0"/>
              </a:spcAft>
              <a:buNone/>
            </a:pPr>
            <a:r>
              <a:t/>
            </a:r>
            <a:endParaRPr sz="1400">
              <a:latin typeface="Avenir"/>
              <a:ea typeface="Avenir"/>
              <a:cs typeface="Avenir"/>
              <a:sym typeface="Avenir"/>
            </a:endParaRPr>
          </a:p>
          <a:p>
            <a:pPr indent="0" lvl="0" marL="457200" rtl="0" algn="l">
              <a:spcBef>
                <a:spcPts val="1200"/>
              </a:spcBef>
              <a:spcAft>
                <a:spcPts val="1200"/>
              </a:spcAft>
              <a:buNone/>
            </a:pPr>
            <a:r>
              <a:t/>
            </a:r>
            <a:endParaRPr sz="1400">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181875"/>
            <a:ext cx="7038900" cy="480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Avenir"/>
                <a:ea typeface="Avenir"/>
                <a:cs typeface="Avenir"/>
                <a:sym typeface="Avenir"/>
              </a:rPr>
              <a:t>Machine learning vs  artificial intelligence with examples</a:t>
            </a:r>
            <a:endParaRPr b="1" sz="2000">
              <a:latin typeface="Avenir"/>
              <a:ea typeface="Avenir"/>
              <a:cs typeface="Avenir"/>
              <a:sym typeface="Avenir"/>
            </a:endParaRPr>
          </a:p>
          <a:p>
            <a:pPr indent="0" lvl="0" marL="0" rtl="0" algn="ctr">
              <a:lnSpc>
                <a:spcPct val="115000"/>
              </a:lnSpc>
              <a:spcBef>
                <a:spcPts val="0"/>
              </a:spcBef>
              <a:spcAft>
                <a:spcPts val="0"/>
              </a:spcAft>
              <a:buNone/>
            </a:pPr>
            <a:r>
              <a:t/>
            </a:r>
            <a:endParaRPr b="1" sz="2000">
              <a:latin typeface="Avenir"/>
              <a:ea typeface="Avenir"/>
              <a:cs typeface="Avenir"/>
              <a:sym typeface="Avenir"/>
            </a:endParaRPr>
          </a:p>
        </p:txBody>
      </p:sp>
      <p:sp>
        <p:nvSpPr>
          <p:cNvPr id="172" name="Google Shape;172;p19"/>
          <p:cNvSpPr txBox="1"/>
          <p:nvPr>
            <p:ph idx="1" type="body"/>
          </p:nvPr>
        </p:nvSpPr>
        <p:spPr>
          <a:xfrm>
            <a:off x="1297500" y="698400"/>
            <a:ext cx="7038900" cy="42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a:latin typeface="Avenir"/>
              <a:ea typeface="Avenir"/>
              <a:cs typeface="Avenir"/>
              <a:sym typeface="Avenir"/>
            </a:endParaRPr>
          </a:p>
          <a:p>
            <a:pPr indent="0" lvl="0" marL="0" rtl="0" algn="l">
              <a:spcBef>
                <a:spcPts val="0"/>
              </a:spcBef>
              <a:spcAft>
                <a:spcPts val="0"/>
              </a:spcAft>
              <a:buNone/>
            </a:pPr>
            <a:r>
              <a:t/>
            </a:r>
            <a:endParaRPr b="1" sz="1400">
              <a:latin typeface="Avenir"/>
              <a:ea typeface="Avenir"/>
              <a:cs typeface="Avenir"/>
              <a:sym typeface="Avenir"/>
            </a:endParaRPr>
          </a:p>
          <a:p>
            <a:pPr indent="0" lvl="0" marL="0" rtl="0" algn="l">
              <a:spcBef>
                <a:spcPts val="0"/>
              </a:spcBef>
              <a:spcAft>
                <a:spcPts val="0"/>
              </a:spcAft>
              <a:buNone/>
            </a:pPr>
            <a:r>
              <a:rPr b="1" lang="en" sz="1400">
                <a:latin typeface="Avenir"/>
                <a:ea typeface="Avenir"/>
                <a:cs typeface="Avenir"/>
                <a:sym typeface="Avenir"/>
              </a:rPr>
              <a:t>Human-Like Behavior</a:t>
            </a:r>
            <a:r>
              <a:rPr lang="en" sz="1400">
                <a:latin typeface="Avenir"/>
                <a:ea typeface="Avenir"/>
                <a:cs typeface="Avenir"/>
                <a:sym typeface="Avenir"/>
              </a:rPr>
              <a:t>:</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AI</a:t>
            </a:r>
            <a:r>
              <a:rPr lang="en" sz="1400">
                <a:latin typeface="Avenir"/>
                <a:ea typeface="Avenir"/>
                <a:cs typeface="Avenir"/>
                <a:sym typeface="Avenir"/>
              </a:rPr>
              <a:t>: AI aims to simulate human-like intelligence or behavior in some cases, but it can also perform non-human-like tasks efficiently. It doesn't necessarily mimic human intelligence.</a:t>
            </a:r>
            <a:endParaRPr sz="1400">
              <a:latin typeface="Avenir"/>
              <a:ea typeface="Avenir"/>
              <a:cs typeface="Avenir"/>
              <a:sym typeface="Avenir"/>
            </a:endParaRPr>
          </a:p>
          <a:p>
            <a:pPr indent="0" lvl="0" marL="457200" rtl="0" algn="l">
              <a:spcBef>
                <a:spcPts val="0"/>
              </a:spcBef>
              <a:spcAft>
                <a:spcPts val="0"/>
              </a:spcAft>
              <a:buNone/>
            </a:pPr>
            <a:r>
              <a:t/>
            </a:r>
            <a:endParaRPr sz="1400">
              <a:latin typeface="Avenir"/>
              <a:ea typeface="Avenir"/>
              <a:cs typeface="Avenir"/>
              <a:sym typeface="Avenir"/>
            </a:endParaRPr>
          </a:p>
          <a:p>
            <a:pPr indent="0" lvl="0" marL="457200" rtl="0" algn="l">
              <a:spcBef>
                <a:spcPts val="0"/>
              </a:spcBef>
              <a:spcAft>
                <a:spcPts val="0"/>
              </a:spcAft>
              <a:buNone/>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ML</a:t>
            </a:r>
            <a:r>
              <a:rPr lang="en" sz="1400">
                <a:latin typeface="Avenir"/>
                <a:ea typeface="Avenir"/>
                <a:cs typeface="Avenir"/>
                <a:sym typeface="Avenir"/>
              </a:rPr>
              <a:t>: ML, while not necessarily human-like, focuses on specific tasks where learning patterns from data is useful. It doesn't aim to replicate human intelligence in a general sense.</a:t>
            </a:r>
            <a:endParaRPr sz="1400">
              <a:latin typeface="Avenir"/>
              <a:ea typeface="Avenir"/>
              <a:cs typeface="Avenir"/>
              <a:sym typeface="Avenir"/>
            </a:endParaRPr>
          </a:p>
          <a:p>
            <a:pPr indent="0" lvl="0" marL="457200" rtl="0" algn="l">
              <a:spcBef>
                <a:spcPts val="0"/>
              </a:spcBef>
              <a:spcAft>
                <a:spcPts val="0"/>
              </a:spcAft>
              <a:buNone/>
            </a:pPr>
            <a:r>
              <a:t/>
            </a:r>
            <a:endParaRPr b="1" sz="1400">
              <a:latin typeface="Avenir"/>
              <a:ea typeface="Avenir"/>
              <a:cs typeface="Avenir"/>
              <a:sym typeface="Avenir"/>
            </a:endParaRPr>
          </a:p>
          <a:p>
            <a:pPr indent="0" lvl="0" marL="457200" rtl="0" algn="l">
              <a:spcBef>
                <a:spcPts val="0"/>
              </a:spcBef>
              <a:spcAft>
                <a:spcPts val="1200"/>
              </a:spcAft>
              <a:buNone/>
            </a:pPr>
            <a:r>
              <a:t/>
            </a:r>
            <a:endParaRPr sz="1400">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181875"/>
            <a:ext cx="7038900" cy="480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Avenir"/>
                <a:ea typeface="Avenir"/>
                <a:cs typeface="Avenir"/>
                <a:sym typeface="Avenir"/>
              </a:rPr>
              <a:t>Machine learning vs  artificial intelligence with examples</a:t>
            </a:r>
            <a:endParaRPr b="1" sz="2000">
              <a:latin typeface="Avenir"/>
              <a:ea typeface="Avenir"/>
              <a:cs typeface="Avenir"/>
              <a:sym typeface="Avenir"/>
            </a:endParaRPr>
          </a:p>
          <a:p>
            <a:pPr indent="0" lvl="0" marL="0" rtl="0" algn="ctr">
              <a:lnSpc>
                <a:spcPct val="115000"/>
              </a:lnSpc>
              <a:spcBef>
                <a:spcPts val="0"/>
              </a:spcBef>
              <a:spcAft>
                <a:spcPts val="0"/>
              </a:spcAft>
              <a:buNone/>
            </a:pPr>
            <a:r>
              <a:t/>
            </a:r>
            <a:endParaRPr b="1" sz="2000">
              <a:latin typeface="Avenir"/>
              <a:ea typeface="Avenir"/>
              <a:cs typeface="Avenir"/>
              <a:sym typeface="Avenir"/>
            </a:endParaRPr>
          </a:p>
        </p:txBody>
      </p:sp>
      <p:sp>
        <p:nvSpPr>
          <p:cNvPr id="178" name="Google Shape;178;p20"/>
          <p:cNvSpPr txBox="1"/>
          <p:nvPr>
            <p:ph idx="1" type="body"/>
          </p:nvPr>
        </p:nvSpPr>
        <p:spPr>
          <a:xfrm>
            <a:off x="1297500" y="698400"/>
            <a:ext cx="7038900" cy="42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Avenir"/>
                <a:ea typeface="Avenir"/>
                <a:cs typeface="Avenir"/>
                <a:sym typeface="Avenir"/>
              </a:rPr>
              <a:t>Examples</a:t>
            </a:r>
            <a:r>
              <a:rPr lang="en" sz="1400">
                <a:latin typeface="Avenir"/>
                <a:ea typeface="Avenir"/>
                <a:cs typeface="Avenir"/>
                <a:sym typeface="Avenir"/>
              </a:rPr>
              <a:t>:</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AI</a:t>
            </a:r>
            <a:r>
              <a:rPr lang="en" sz="1400">
                <a:latin typeface="Avenir"/>
                <a:ea typeface="Avenir"/>
                <a:cs typeface="Avenir"/>
                <a:sym typeface="Avenir"/>
              </a:rPr>
              <a:t>: AI systems can include virtual personal assistants (like Siri or Alexa), self-driving cars, and robots with decision-making capabilities.</a:t>
            </a:r>
            <a:endParaRPr sz="1400">
              <a:latin typeface="Avenir"/>
              <a:ea typeface="Avenir"/>
              <a:cs typeface="Avenir"/>
              <a:sym typeface="Avenir"/>
            </a:endParaRPr>
          </a:p>
          <a:p>
            <a:pPr indent="0" lvl="0" marL="0" rtl="0" algn="l">
              <a:spcBef>
                <a:spcPts val="0"/>
              </a:spcBef>
              <a:spcAft>
                <a:spcPts val="0"/>
              </a:spcAft>
              <a:buNone/>
            </a:pPr>
            <a:r>
              <a:t/>
            </a:r>
            <a:endParaRPr sz="1400">
              <a:latin typeface="Avenir"/>
              <a:ea typeface="Avenir"/>
              <a:cs typeface="Avenir"/>
              <a:sym typeface="Avenir"/>
            </a:endParaRPr>
          </a:p>
          <a:p>
            <a:pPr indent="-317500" lvl="0" marL="457200" rtl="0" algn="l">
              <a:spcBef>
                <a:spcPts val="0"/>
              </a:spcBef>
              <a:spcAft>
                <a:spcPts val="0"/>
              </a:spcAft>
              <a:buClr>
                <a:schemeClr val="lt1"/>
              </a:buClr>
              <a:buSzPts val="1400"/>
              <a:buFont typeface="Arial"/>
              <a:buChar char="●"/>
            </a:pPr>
            <a:r>
              <a:rPr b="1" lang="en" sz="1400">
                <a:latin typeface="Avenir"/>
                <a:ea typeface="Avenir"/>
                <a:cs typeface="Avenir"/>
                <a:sym typeface="Avenir"/>
              </a:rPr>
              <a:t>ML</a:t>
            </a:r>
            <a:r>
              <a:rPr lang="en" sz="1400">
                <a:latin typeface="Avenir"/>
                <a:ea typeface="Avenir"/>
                <a:cs typeface="Avenir"/>
                <a:sym typeface="Avenir"/>
              </a:rPr>
              <a:t>: ML is used in recommendation systems (e.g., Netflix recommendations), image and speech recognition, fraud detection, and many other applications that involve pattern recognition.</a:t>
            </a:r>
            <a:endParaRPr sz="1400">
              <a:latin typeface="Avenir"/>
              <a:ea typeface="Avenir"/>
              <a:cs typeface="Avenir"/>
              <a:sym typeface="Avenir"/>
            </a:endParaRPr>
          </a:p>
          <a:p>
            <a:pPr indent="0" lvl="0" marL="0" rtl="0" algn="l">
              <a:lnSpc>
                <a:spcPct val="175000"/>
              </a:lnSpc>
              <a:spcBef>
                <a:spcPts val="1500"/>
              </a:spcBef>
              <a:spcAft>
                <a:spcPts val="0"/>
              </a:spcAft>
              <a:buNone/>
            </a:pPr>
            <a:r>
              <a:rPr lang="en" sz="1400">
                <a:latin typeface="Avenir"/>
                <a:ea typeface="Avenir"/>
                <a:cs typeface="Avenir"/>
                <a:sym typeface="Avenir"/>
              </a:rPr>
              <a:t>AI is a broader field that encompasses the development of systems with various degrees of intelligence, while machine learning is a specific subset of AI focused on developing algorithms that can learn and make predictions from data.</a:t>
            </a:r>
            <a:endParaRPr sz="1400">
              <a:latin typeface="Avenir"/>
              <a:ea typeface="Avenir"/>
              <a:cs typeface="Avenir"/>
              <a:sym typeface="Avenir"/>
            </a:endParaRPr>
          </a:p>
          <a:p>
            <a:pPr indent="0" lvl="0" marL="0" rtl="0" algn="l">
              <a:lnSpc>
                <a:spcPct val="175000"/>
              </a:lnSpc>
              <a:spcBef>
                <a:spcPts val="1500"/>
              </a:spcBef>
              <a:spcAft>
                <a:spcPts val="0"/>
              </a:spcAft>
              <a:buNone/>
            </a:pPr>
            <a:r>
              <a:rPr lang="en" sz="1400">
                <a:latin typeface="Avenir"/>
                <a:ea typeface="Avenir"/>
                <a:cs typeface="Avenir"/>
                <a:sym typeface="Avenir"/>
              </a:rPr>
              <a:t> AI can include both rule-based systems and systems that learn from data, while ML is primarily focused on learning from data to make predictions or decisions.</a:t>
            </a:r>
            <a:endParaRPr b="1" sz="1400">
              <a:latin typeface="Avenir"/>
              <a:ea typeface="Avenir"/>
              <a:cs typeface="Avenir"/>
              <a:sym typeface="Avenir"/>
            </a:endParaRPr>
          </a:p>
          <a:p>
            <a:pPr indent="0" lvl="0" marL="457200" rtl="0" algn="l">
              <a:spcBef>
                <a:spcPts val="0"/>
              </a:spcBef>
              <a:spcAft>
                <a:spcPts val="1200"/>
              </a:spcAft>
              <a:buNone/>
            </a:pPr>
            <a:r>
              <a:t/>
            </a:r>
            <a:endParaRPr sz="1400">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181875"/>
            <a:ext cx="7038900" cy="480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Avenir"/>
                <a:ea typeface="Avenir"/>
                <a:cs typeface="Avenir"/>
                <a:sym typeface="Avenir"/>
              </a:rPr>
              <a:t>Modern Data Stack </a:t>
            </a:r>
            <a:endParaRPr b="1" sz="2000">
              <a:latin typeface="Avenir"/>
              <a:ea typeface="Avenir"/>
              <a:cs typeface="Avenir"/>
              <a:sym typeface="Avenir"/>
            </a:endParaRPr>
          </a:p>
        </p:txBody>
      </p:sp>
      <p:sp>
        <p:nvSpPr>
          <p:cNvPr id="184" name="Google Shape;184;p21"/>
          <p:cNvSpPr txBox="1"/>
          <p:nvPr>
            <p:ph idx="1" type="body"/>
          </p:nvPr>
        </p:nvSpPr>
        <p:spPr>
          <a:xfrm>
            <a:off x="1297500" y="589275"/>
            <a:ext cx="7578000" cy="43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venir"/>
                <a:ea typeface="Avenir"/>
                <a:cs typeface="Avenir"/>
                <a:sym typeface="Avenir"/>
              </a:rPr>
              <a:t>The modern data stack is often referred to as an "ELT" stack, which stands for Extract, Load, Transform. This is because, in contrast to traditional "ETL" stacks, which transform data before loading it into the data warehouse, modern data stacks typically load data into the data warehouse and then transform it there. This makes it easier to scale and manage data pipelines. </a:t>
            </a:r>
            <a:endParaRPr sz="1200">
              <a:latin typeface="Avenir"/>
              <a:ea typeface="Avenir"/>
              <a:cs typeface="Avenir"/>
              <a:sym typeface="Avenir"/>
            </a:endParaRPr>
          </a:p>
          <a:p>
            <a:pPr indent="0" lvl="0" marL="0" rtl="0" algn="l">
              <a:spcBef>
                <a:spcPts val="0"/>
              </a:spcBef>
              <a:spcAft>
                <a:spcPts val="0"/>
              </a:spcAft>
              <a:buNone/>
            </a:pPr>
            <a:r>
              <a:t/>
            </a:r>
            <a:endParaRPr sz="1200">
              <a:latin typeface="Avenir"/>
              <a:ea typeface="Avenir"/>
              <a:cs typeface="Avenir"/>
              <a:sym typeface="Avenir"/>
            </a:endParaRPr>
          </a:p>
          <a:p>
            <a:pPr indent="0" lvl="0" marL="0" rtl="0" algn="l">
              <a:spcBef>
                <a:spcPts val="0"/>
              </a:spcBef>
              <a:spcAft>
                <a:spcPts val="0"/>
              </a:spcAft>
              <a:buNone/>
            </a:pPr>
            <a:r>
              <a:rPr lang="en" sz="1200">
                <a:latin typeface="Avenir"/>
                <a:ea typeface="Avenir"/>
                <a:cs typeface="Avenir"/>
                <a:sym typeface="Avenir"/>
              </a:rPr>
              <a:t>A modern data stack is a collection of cloud-based tools and technologies that are used to collect, store, process, and analyze data. It is designed to be more scalable, flexible, and efficient than traditional data stacks, which are often based on on-premises hardware and software.</a:t>
            </a:r>
            <a:endParaRPr sz="1200">
              <a:latin typeface="Avenir"/>
              <a:ea typeface="Avenir"/>
              <a:cs typeface="Avenir"/>
              <a:sym typeface="Avenir"/>
            </a:endParaRPr>
          </a:p>
          <a:p>
            <a:pPr indent="0" lvl="0" marL="0" rtl="0" algn="l">
              <a:spcBef>
                <a:spcPts val="0"/>
              </a:spcBef>
              <a:spcAft>
                <a:spcPts val="0"/>
              </a:spcAft>
              <a:buNone/>
            </a:pPr>
            <a:r>
              <a:t/>
            </a:r>
            <a:endParaRPr sz="1200">
              <a:latin typeface="Avenir"/>
              <a:ea typeface="Avenir"/>
              <a:cs typeface="Avenir"/>
              <a:sym typeface="Avenir"/>
            </a:endParaRPr>
          </a:p>
          <a:p>
            <a:pPr indent="0" lvl="0" marL="0" rtl="0" algn="l">
              <a:spcBef>
                <a:spcPts val="0"/>
              </a:spcBef>
              <a:spcAft>
                <a:spcPts val="0"/>
              </a:spcAft>
              <a:buNone/>
            </a:pPr>
            <a:r>
              <a:rPr lang="en" sz="1200">
                <a:latin typeface="Avenir"/>
                <a:ea typeface="Avenir"/>
                <a:cs typeface="Avenir"/>
                <a:sym typeface="Avenir"/>
              </a:rPr>
              <a:t>The modern data stack is typically composed of the following components:</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Data warehouse:</a:t>
            </a:r>
            <a:r>
              <a:rPr lang="en" sz="1200">
                <a:latin typeface="Avenir"/>
                <a:ea typeface="Avenir"/>
                <a:cs typeface="Avenir"/>
                <a:sym typeface="Avenir"/>
              </a:rPr>
              <a:t> A cloud-based data warehouse is used to store and process data from a variety of sources. Popular data warehouses include Snowflake, Google BigQuery, and Amazon Redshift.</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Data integration tools:</a:t>
            </a:r>
            <a:r>
              <a:rPr lang="en" sz="1200">
                <a:latin typeface="Avenir"/>
                <a:ea typeface="Avenir"/>
                <a:cs typeface="Avenir"/>
                <a:sym typeface="Avenir"/>
              </a:rPr>
              <a:t> Data integration tools are used to extract, load, and transform data from a variety of sources into the data warehouse. Popular data integration tools include Fivetran, Stitch, and Meltano.</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Data transformation tools:</a:t>
            </a:r>
            <a:r>
              <a:rPr lang="en" sz="1200">
                <a:latin typeface="Avenir"/>
                <a:ea typeface="Avenir"/>
                <a:cs typeface="Avenir"/>
                <a:sym typeface="Avenir"/>
              </a:rPr>
              <a:t> Data transformation tools are used to clean, transform, and enrich data in the data warehouse. Popular data transformation tools include dbt and Airflow.</a:t>
            </a:r>
            <a:endParaRPr sz="1200">
              <a:latin typeface="Avenir"/>
              <a:ea typeface="Avenir"/>
              <a:cs typeface="Avenir"/>
              <a:sym typeface="Avenir"/>
            </a:endParaRPr>
          </a:p>
          <a:p>
            <a:pPr indent="-304800" lvl="0" marL="457200" rtl="0" algn="l">
              <a:spcBef>
                <a:spcPts val="0"/>
              </a:spcBef>
              <a:spcAft>
                <a:spcPts val="0"/>
              </a:spcAft>
              <a:buClr>
                <a:schemeClr val="lt1"/>
              </a:buClr>
              <a:buSzPts val="1200"/>
              <a:buFont typeface="Arial"/>
              <a:buChar char="●"/>
            </a:pPr>
            <a:r>
              <a:rPr b="1" lang="en" sz="1200">
                <a:latin typeface="Avenir"/>
                <a:ea typeface="Avenir"/>
                <a:cs typeface="Avenir"/>
                <a:sym typeface="Avenir"/>
              </a:rPr>
              <a:t>Data analytics tools:</a:t>
            </a:r>
            <a:r>
              <a:rPr lang="en" sz="1200">
                <a:latin typeface="Avenir"/>
                <a:ea typeface="Avenir"/>
                <a:cs typeface="Avenir"/>
                <a:sym typeface="Avenir"/>
              </a:rPr>
              <a:t> Data analytics tools are used to query and analyze data in the data warehouse. Popular data analytics tools include Tableau, Power BI, and Looker.</a:t>
            </a:r>
            <a:endParaRPr sz="1200">
              <a:latin typeface="Avenir"/>
              <a:ea typeface="Avenir"/>
              <a:cs typeface="Avenir"/>
              <a:sym typeface="Avenir"/>
            </a:endParaRPr>
          </a:p>
          <a:p>
            <a:pPr indent="0" lvl="0" marL="457200" rtl="0" algn="l">
              <a:spcBef>
                <a:spcPts val="0"/>
              </a:spcBef>
              <a:spcAft>
                <a:spcPts val="1200"/>
              </a:spcAft>
              <a:buNone/>
            </a:pPr>
            <a:r>
              <a:t/>
            </a:r>
            <a:endParaRPr b="1" sz="1200">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