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0a63388f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0a63388f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1e395bd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1e395bd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599e2137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599e2137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56983ac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56983ac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e94058ce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e94058ce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e94058ce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e94058ce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e94058ce9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e94058ce9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cad6e09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8cad6e09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8cad6e095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8cad6e095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6" name="Shape 106"/>
        <p:cNvGrpSpPr/>
        <p:nvPr/>
      </p:nvGrpSpPr>
      <p:grpSpPr>
        <a:xfrm>
          <a:off x="0" y="0"/>
          <a:ext cx="0" cy="0"/>
          <a:chOff x="0" y="0"/>
          <a:chExt cx="0" cy="0"/>
        </a:xfrm>
      </p:grpSpPr>
      <p:grpSp>
        <p:nvGrpSpPr>
          <p:cNvPr id="107" name="Google Shape;107;p11"/>
          <p:cNvGrpSpPr/>
          <p:nvPr/>
        </p:nvGrpSpPr>
        <p:grpSpPr>
          <a:xfrm>
            <a:off x="4406400" y="0"/>
            <a:ext cx="4737600" cy="5143065"/>
            <a:chOff x="4406400" y="0"/>
            <a:chExt cx="4737600" cy="5143065"/>
          </a:xfrm>
        </p:grpSpPr>
        <p:sp>
          <p:nvSpPr>
            <p:cNvPr id="108" name="Google Shape;108;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7" name="Google Shape;127;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8" name="Google Shape;12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56800" y="-136025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91" name="Google Shape;91;p8"/>
          <p:cNvPicPr preferRelativeResize="0"/>
          <p:nvPr/>
        </p:nvPicPr>
        <p:blipFill>
          <a:blip r:embed="rId2">
            <a:alphaModFix/>
          </a:blip>
          <a:stretch>
            <a:fillRect/>
          </a:stretch>
        </p:blipFill>
        <p:spPr>
          <a:xfrm>
            <a:off x="6376950" y="866763"/>
            <a:ext cx="2095500" cy="21812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grpSp>
        <p:nvGrpSpPr>
          <p:cNvPr id="93" name="Google Shape;93;p9"/>
          <p:cNvGrpSpPr/>
          <p:nvPr/>
        </p:nvGrpSpPr>
        <p:grpSpPr>
          <a:xfrm>
            <a:off x="0" y="381001"/>
            <a:ext cx="1037850" cy="1016287"/>
            <a:chOff x="0" y="381001"/>
            <a:chExt cx="1037850" cy="1016287"/>
          </a:xfrm>
        </p:grpSpPr>
        <p:sp>
          <p:nvSpPr>
            <p:cNvPr id="94" name="Google Shape;94;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7" name="Google Shape;97;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8" name="Google Shape;98;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grpSp>
        <p:nvGrpSpPr>
          <p:cNvPr id="101" name="Google Shape;101;p10"/>
          <p:cNvGrpSpPr/>
          <p:nvPr/>
        </p:nvGrpSpPr>
        <p:grpSpPr>
          <a:xfrm>
            <a:off x="0" y="4128572"/>
            <a:ext cx="698925" cy="684657"/>
            <a:chOff x="0" y="3785672"/>
            <a:chExt cx="698925" cy="684657"/>
          </a:xfrm>
        </p:grpSpPr>
        <p:sp>
          <p:nvSpPr>
            <p:cNvPr id="102" name="Google Shape;102;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5" name="Google Shape;10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twitter.com/lux_academy" TargetMode="External"/><Relationship Id="rId4" Type="http://schemas.openxmlformats.org/officeDocument/2006/relationships/hyperlink" Target="https://twitter.com/DSEAfric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3"/>
          <p:cNvSpPr txBox="1"/>
          <p:nvPr>
            <p:ph type="ctrTitle"/>
          </p:nvPr>
        </p:nvSpPr>
        <p:spPr>
          <a:xfrm>
            <a:off x="3145800" y="880300"/>
            <a:ext cx="5402400" cy="225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highlight>
                  <a:schemeClr val="dk1"/>
                </a:highlight>
                <a:latin typeface="Avenir"/>
                <a:ea typeface="Avenir"/>
                <a:cs typeface="Avenir"/>
                <a:sym typeface="Avenir"/>
              </a:rPr>
              <a:t>Data Science Boot Camp Week 4, First Class. </a:t>
            </a:r>
            <a:endParaRPr b="1" sz="2400">
              <a:highlight>
                <a:schemeClr val="dk1"/>
              </a:highlight>
              <a:latin typeface="Avenir"/>
              <a:ea typeface="Avenir"/>
              <a:cs typeface="Avenir"/>
              <a:sym typeface="Avenir"/>
            </a:endParaRPr>
          </a:p>
          <a:p>
            <a:pPr indent="0" lvl="0" marL="0" rtl="0" algn="l">
              <a:lnSpc>
                <a:spcPct val="115000"/>
              </a:lnSpc>
              <a:spcBef>
                <a:spcPts val="0"/>
              </a:spcBef>
              <a:spcAft>
                <a:spcPts val="0"/>
              </a:spcAft>
              <a:buNone/>
            </a:pPr>
            <a:r>
              <a:t/>
            </a:r>
            <a:endParaRPr b="1" sz="2300">
              <a:highlight>
                <a:schemeClr val="dk1"/>
              </a:highlight>
              <a:latin typeface="Avenir"/>
              <a:ea typeface="Avenir"/>
              <a:cs typeface="Avenir"/>
              <a:sym typeface="Avenir"/>
            </a:endParaRPr>
          </a:p>
          <a:p>
            <a:pPr indent="0" lvl="0" marL="0" rtl="0" algn="l">
              <a:lnSpc>
                <a:spcPct val="115000"/>
              </a:lnSpc>
              <a:spcBef>
                <a:spcPts val="0"/>
              </a:spcBef>
              <a:spcAft>
                <a:spcPts val="0"/>
              </a:spcAft>
              <a:buNone/>
            </a:pPr>
            <a:r>
              <a:rPr b="1" lang="en" sz="1400">
                <a:latin typeface="Avenir"/>
                <a:ea typeface="Avenir"/>
                <a:cs typeface="Avenir"/>
                <a:sym typeface="Avenir"/>
              </a:rPr>
              <a:t>Intermediate Data Science Concepts and Time Series Modeling.</a:t>
            </a:r>
            <a:endParaRPr b="1" sz="1400">
              <a:latin typeface="Avenir"/>
              <a:ea typeface="Avenir"/>
              <a:cs typeface="Avenir"/>
              <a:sym typeface="Avenir"/>
            </a:endParaRPr>
          </a:p>
          <a:p>
            <a:pPr indent="0" lvl="0" marL="0" rtl="0" algn="l">
              <a:lnSpc>
                <a:spcPct val="115000"/>
              </a:lnSpc>
              <a:spcBef>
                <a:spcPts val="0"/>
              </a:spcBef>
              <a:spcAft>
                <a:spcPts val="0"/>
              </a:spcAft>
              <a:buNone/>
            </a:pPr>
            <a:r>
              <a:t/>
            </a:r>
            <a:endParaRPr b="1" sz="2300">
              <a:highlight>
                <a:schemeClr val="dk1"/>
              </a:highlight>
              <a:latin typeface="Avenir"/>
              <a:ea typeface="Avenir"/>
              <a:cs typeface="Avenir"/>
              <a:sym typeface="Avenir"/>
            </a:endParaRPr>
          </a:p>
        </p:txBody>
      </p:sp>
      <p:sp>
        <p:nvSpPr>
          <p:cNvPr id="136" name="Google Shape;136;p13"/>
          <p:cNvSpPr txBox="1"/>
          <p:nvPr/>
        </p:nvSpPr>
        <p:spPr>
          <a:xfrm>
            <a:off x="3048275" y="3062825"/>
            <a:ext cx="4343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1"/>
                </a:solidFill>
                <a:highlight>
                  <a:srgbClr val="FFFF00"/>
                </a:highlight>
                <a:uFill>
                  <a:noFill/>
                </a:uFill>
                <a:latin typeface="Avenir"/>
                <a:ea typeface="Avenir"/>
                <a:cs typeface="Avenir"/>
                <a:sym typeface="Avenir"/>
                <a:hlinkClick r:id="rId3">
                  <a:extLst>
                    <a:ext uri="{A12FA001-AC4F-418D-AE19-62706E023703}">
                      <ahyp:hlinkClr val="tx"/>
                    </a:ext>
                  </a:extLst>
                </a:hlinkClick>
              </a:rPr>
              <a:t>@lux_academy</a:t>
            </a:r>
            <a:r>
              <a:rPr b="1" lang="en" sz="1900">
                <a:solidFill>
                  <a:schemeClr val="dk1"/>
                </a:solidFill>
                <a:highlight>
                  <a:srgbClr val="FFFF00"/>
                </a:highlight>
                <a:latin typeface="Avenir"/>
                <a:ea typeface="Avenir"/>
                <a:cs typeface="Avenir"/>
                <a:sym typeface="Avenir"/>
              </a:rPr>
              <a:t> and </a:t>
            </a:r>
            <a:r>
              <a:rPr b="1" lang="en" sz="1900">
                <a:solidFill>
                  <a:schemeClr val="dk1"/>
                </a:solidFill>
                <a:highlight>
                  <a:srgbClr val="FFFF00"/>
                </a:highlight>
                <a:uFill>
                  <a:noFill/>
                </a:uFill>
                <a:latin typeface="Avenir"/>
                <a:ea typeface="Avenir"/>
                <a:cs typeface="Avenir"/>
                <a:sym typeface="Avenir"/>
                <a:hlinkClick r:id="rId4">
                  <a:extLst>
                    <a:ext uri="{A12FA001-AC4F-418D-AE19-62706E023703}">
                      <ahyp:hlinkClr val="tx"/>
                    </a:ext>
                  </a:extLst>
                </a:hlinkClick>
              </a:rPr>
              <a:t>@DSEAfrica</a:t>
            </a:r>
            <a:endParaRPr b="1" sz="1900">
              <a:solidFill>
                <a:schemeClr val="dk1"/>
              </a:solidFill>
              <a:highlight>
                <a:srgbClr val="FFFF00"/>
              </a:highlight>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Avenir"/>
                <a:ea typeface="Avenir"/>
                <a:cs typeface="Avenir"/>
                <a:sym typeface="Avenir"/>
              </a:rPr>
              <a:t>FROM OUR LAST DISCUSSION </a:t>
            </a:r>
            <a:endParaRPr b="1">
              <a:latin typeface="Avenir"/>
              <a:ea typeface="Avenir"/>
              <a:cs typeface="Avenir"/>
              <a:sym typeface="Avenir"/>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venir"/>
              <a:buChar char="-"/>
            </a:pPr>
            <a:r>
              <a:rPr lang="en">
                <a:latin typeface="Avenir"/>
                <a:ea typeface="Avenir"/>
                <a:cs typeface="Avenir"/>
                <a:sym typeface="Avenir"/>
              </a:rPr>
              <a:t>We always uses Python dotenv packages to secure APIs.</a:t>
            </a:r>
            <a:endParaRPr>
              <a:latin typeface="Avenir"/>
              <a:ea typeface="Avenir"/>
              <a:cs typeface="Avenir"/>
              <a:sym typeface="Avenir"/>
            </a:endParaRPr>
          </a:p>
          <a:p>
            <a:pPr indent="-311150" lvl="0" marL="457200" rtl="0" algn="l">
              <a:spcBef>
                <a:spcPts val="0"/>
              </a:spcBef>
              <a:spcAft>
                <a:spcPts val="0"/>
              </a:spcAft>
              <a:buSzPts val="1300"/>
              <a:buFont typeface="Avenir"/>
              <a:buChar char="-"/>
            </a:pPr>
            <a:r>
              <a:rPr lang="en">
                <a:latin typeface="Avenir"/>
                <a:ea typeface="Avenir"/>
                <a:cs typeface="Avenir"/>
                <a:sym typeface="Avenir"/>
              </a:rPr>
              <a:t>Always create Python </a:t>
            </a:r>
            <a:r>
              <a:rPr lang="en">
                <a:latin typeface="Avenir"/>
                <a:ea typeface="Avenir"/>
                <a:cs typeface="Avenir"/>
                <a:sym typeface="Avenir"/>
              </a:rPr>
              <a:t>virtual</a:t>
            </a:r>
            <a:r>
              <a:rPr lang="en">
                <a:latin typeface="Avenir"/>
                <a:ea typeface="Avenir"/>
                <a:cs typeface="Avenir"/>
                <a:sym typeface="Avenir"/>
              </a:rPr>
              <a:t>env to package your project. </a:t>
            </a:r>
            <a:endParaRPr>
              <a:latin typeface="Avenir"/>
              <a:ea typeface="Avenir"/>
              <a:cs typeface="Avenir"/>
              <a:sym typeface="Avenir"/>
            </a:endParaRPr>
          </a:p>
          <a:p>
            <a:pPr indent="-311150" lvl="0" marL="457200" rtl="0" algn="l">
              <a:spcBef>
                <a:spcPts val="0"/>
              </a:spcBef>
              <a:spcAft>
                <a:spcPts val="0"/>
              </a:spcAft>
              <a:buSzPts val="1300"/>
              <a:buFont typeface="Avenir"/>
              <a:buChar char="-"/>
            </a:pPr>
            <a:r>
              <a:rPr lang="en">
                <a:latin typeface="Avenir"/>
                <a:ea typeface="Avenir"/>
                <a:cs typeface="Avenir"/>
                <a:sym typeface="Avenir"/>
              </a:rPr>
              <a:t>You can collect data from different Sources; API Calls, Databases or Scrap from web. </a:t>
            </a:r>
            <a:endParaRPr>
              <a:latin typeface="Avenir"/>
              <a:ea typeface="Avenir"/>
              <a:cs typeface="Avenir"/>
              <a:sym typeface="Avenir"/>
            </a:endParaRPr>
          </a:p>
          <a:p>
            <a:pPr indent="-311150" lvl="0" marL="457200" rtl="0" algn="l">
              <a:spcBef>
                <a:spcPts val="0"/>
              </a:spcBef>
              <a:spcAft>
                <a:spcPts val="0"/>
              </a:spcAft>
              <a:buSzPts val="1300"/>
              <a:buFont typeface="Avenir"/>
              <a:buChar char="-"/>
            </a:pPr>
            <a:r>
              <a:rPr lang="en">
                <a:latin typeface="Avenir"/>
                <a:ea typeface="Avenir"/>
                <a:cs typeface="Avenir"/>
                <a:sym typeface="Avenir"/>
              </a:rPr>
              <a:t>You can clearly </a:t>
            </a:r>
            <a:r>
              <a:rPr lang="en">
                <a:latin typeface="Avenir"/>
                <a:ea typeface="Avenir"/>
                <a:cs typeface="Avenir"/>
                <a:sym typeface="Avenir"/>
              </a:rPr>
              <a:t>differentiate</a:t>
            </a:r>
            <a:r>
              <a:rPr lang="en">
                <a:latin typeface="Avenir"/>
                <a:ea typeface="Avenir"/>
                <a:cs typeface="Avenir"/>
                <a:sym typeface="Avenir"/>
              </a:rPr>
              <a:t> AI and Machine learning.</a:t>
            </a:r>
            <a:endParaRPr>
              <a:latin typeface="Avenir"/>
              <a:ea typeface="Avenir"/>
              <a:cs typeface="Avenir"/>
              <a:sym typeface="Avenir"/>
            </a:endParaRPr>
          </a:p>
          <a:p>
            <a:pPr indent="-311150" lvl="0" marL="457200" rtl="0" algn="l">
              <a:spcBef>
                <a:spcPts val="0"/>
              </a:spcBef>
              <a:spcAft>
                <a:spcPts val="0"/>
              </a:spcAft>
              <a:buSzPts val="1300"/>
              <a:buFont typeface="Avenir"/>
              <a:buChar char="-"/>
            </a:pPr>
            <a:r>
              <a:rPr lang="en">
                <a:latin typeface="Avenir"/>
                <a:ea typeface="Avenir"/>
                <a:cs typeface="Avenir"/>
                <a:sym typeface="Avenir"/>
              </a:rPr>
              <a:t>You can comfortably </a:t>
            </a:r>
            <a:r>
              <a:rPr lang="en">
                <a:latin typeface="Avenir"/>
                <a:ea typeface="Avenir"/>
                <a:cs typeface="Avenir"/>
                <a:sym typeface="Avenir"/>
              </a:rPr>
              <a:t>scrape</a:t>
            </a:r>
            <a:r>
              <a:rPr lang="en">
                <a:latin typeface="Avenir"/>
                <a:ea typeface="Avenir"/>
                <a:cs typeface="Avenir"/>
                <a:sym typeface="Avenir"/>
              </a:rPr>
              <a:t> data with </a:t>
            </a:r>
            <a:r>
              <a:rPr lang="en">
                <a:latin typeface="Avenir"/>
                <a:ea typeface="Avenir"/>
                <a:cs typeface="Avenir"/>
                <a:sym typeface="Avenir"/>
              </a:rPr>
              <a:t>beautifulsoup</a:t>
            </a:r>
            <a:r>
              <a:rPr lang="en">
                <a:latin typeface="Avenir"/>
                <a:ea typeface="Avenir"/>
                <a:cs typeface="Avenir"/>
                <a:sym typeface="Avenir"/>
              </a:rPr>
              <a:t>, NOW EXPLORE SELENIUM.</a:t>
            </a:r>
            <a:endParaRPr>
              <a:latin typeface="Avenir"/>
              <a:ea typeface="Avenir"/>
              <a:cs typeface="Avenir"/>
              <a:sym typeface="Avenir"/>
            </a:endParaRPr>
          </a:p>
          <a:p>
            <a:pPr indent="-311150" lvl="0" marL="457200" rtl="0" algn="l">
              <a:spcBef>
                <a:spcPts val="0"/>
              </a:spcBef>
              <a:spcAft>
                <a:spcPts val="0"/>
              </a:spcAft>
              <a:buSzPts val="1300"/>
              <a:buFont typeface="Avenir"/>
              <a:buChar char="-"/>
            </a:pPr>
            <a:r>
              <a:rPr lang="en">
                <a:latin typeface="Avenir"/>
                <a:ea typeface="Avenir"/>
                <a:cs typeface="Avenir"/>
                <a:sym typeface="Avenir"/>
              </a:rPr>
              <a:t>You can </a:t>
            </a:r>
            <a:r>
              <a:rPr lang="en">
                <a:latin typeface="Avenir"/>
                <a:ea typeface="Avenir"/>
                <a:cs typeface="Avenir"/>
                <a:sym typeface="Avenir"/>
              </a:rPr>
              <a:t>create</a:t>
            </a:r>
            <a:r>
              <a:rPr lang="en">
                <a:latin typeface="Avenir"/>
                <a:ea typeface="Avenir"/>
                <a:cs typeface="Avenir"/>
                <a:sym typeface="Avenir"/>
              </a:rPr>
              <a:t> a basic data science project following all steps and best practices </a:t>
            </a:r>
            <a:endParaRPr>
              <a:latin typeface="Avenir"/>
              <a:ea typeface="Avenir"/>
              <a:cs typeface="Avenir"/>
              <a:sym typeface="Avenir"/>
            </a:endParaRPr>
          </a:p>
          <a:p>
            <a:pPr indent="-311150" lvl="0" marL="457200" rtl="0" algn="l">
              <a:spcBef>
                <a:spcPts val="0"/>
              </a:spcBef>
              <a:spcAft>
                <a:spcPts val="0"/>
              </a:spcAft>
              <a:buSzPts val="1300"/>
              <a:buFont typeface="Avenir"/>
              <a:buChar char="-"/>
            </a:pPr>
            <a:r>
              <a:rPr lang="en">
                <a:latin typeface="Avenir"/>
                <a:ea typeface="Avenir"/>
                <a:cs typeface="Avenir"/>
                <a:sym typeface="Avenir"/>
              </a:rPr>
              <a:t>You can push code to GitHub. </a:t>
            </a:r>
            <a:endParaRPr>
              <a:latin typeface="Avenir"/>
              <a:ea typeface="Avenir"/>
              <a:cs typeface="Avenir"/>
              <a:sym typeface="Avenir"/>
            </a:endParaRPr>
          </a:p>
          <a:p>
            <a:pPr indent="-311150" lvl="0" marL="457200" rtl="0" algn="l">
              <a:spcBef>
                <a:spcPts val="0"/>
              </a:spcBef>
              <a:spcAft>
                <a:spcPts val="0"/>
              </a:spcAft>
              <a:buSzPts val="1300"/>
              <a:buFont typeface="Avenir"/>
              <a:buChar char="-"/>
            </a:pPr>
            <a:r>
              <a:rPr lang="en">
                <a:latin typeface="Avenir"/>
                <a:ea typeface="Avenir"/>
                <a:cs typeface="Avenir"/>
                <a:sym typeface="Avenir"/>
              </a:rPr>
              <a:t>You can work </a:t>
            </a:r>
            <a:r>
              <a:rPr lang="en">
                <a:latin typeface="Avenir"/>
                <a:ea typeface="Avenir"/>
                <a:cs typeface="Avenir"/>
                <a:sym typeface="Avenir"/>
              </a:rPr>
              <a:t>comfortably</a:t>
            </a:r>
            <a:r>
              <a:rPr lang="en">
                <a:latin typeface="Avenir"/>
                <a:ea typeface="Avenir"/>
                <a:cs typeface="Avenir"/>
                <a:sym typeface="Avenir"/>
              </a:rPr>
              <a:t> with kaggle, Jupyter Notebook, and Google Colabs.</a:t>
            </a:r>
            <a:endParaRPr>
              <a:latin typeface="Avenir"/>
              <a:ea typeface="Avenir"/>
              <a:cs typeface="Avenir"/>
              <a:sym typeface="Avenir"/>
            </a:endParaRPr>
          </a:p>
          <a:p>
            <a:pPr indent="-311150" lvl="0" marL="457200" rtl="0" algn="l">
              <a:spcBef>
                <a:spcPts val="0"/>
              </a:spcBef>
              <a:spcAft>
                <a:spcPts val="0"/>
              </a:spcAft>
              <a:buSzPts val="1300"/>
              <a:buFont typeface="Avenir"/>
              <a:buChar char="-"/>
            </a:pPr>
            <a:r>
              <a:rPr lang="en">
                <a:latin typeface="Avenir"/>
                <a:ea typeface="Avenir"/>
                <a:cs typeface="Avenir"/>
                <a:sym typeface="Avenir"/>
              </a:rPr>
              <a:t>Use shortcut keys  for the specific </a:t>
            </a:r>
            <a:r>
              <a:rPr lang="en">
                <a:latin typeface="Avenir"/>
                <a:ea typeface="Avenir"/>
                <a:cs typeface="Avenir"/>
                <a:sym typeface="Avenir"/>
              </a:rPr>
              <a:t>environment</a:t>
            </a:r>
            <a:r>
              <a:rPr lang="en">
                <a:latin typeface="Avenir"/>
                <a:ea typeface="Avenir"/>
                <a:cs typeface="Avenir"/>
                <a:sym typeface="Avenir"/>
              </a:rPr>
              <a:t> you are running on.  </a:t>
            </a:r>
            <a:endParaRPr>
              <a:latin typeface="Avenir"/>
              <a:ea typeface="Avenir"/>
              <a:cs typeface="Avenir"/>
              <a:sym typeface="Avenir"/>
            </a:endParaRPr>
          </a:p>
          <a:p>
            <a:pPr indent="0" lvl="0" marL="0" rtl="0" algn="l">
              <a:spcBef>
                <a:spcPts val="1200"/>
              </a:spcBef>
              <a:spcAft>
                <a:spcPts val="1200"/>
              </a:spcAft>
              <a:buNone/>
            </a:pPr>
            <a:r>
              <a:rPr b="1" lang="en" sz="1500">
                <a:latin typeface="Avenir"/>
                <a:ea typeface="Avenir"/>
                <a:cs typeface="Avenir"/>
                <a:sym typeface="Avenir"/>
              </a:rPr>
              <a:t>We will have a class on </a:t>
            </a:r>
            <a:r>
              <a:rPr b="1" lang="en" sz="1500">
                <a:latin typeface="Avenir"/>
                <a:ea typeface="Avenir"/>
                <a:cs typeface="Avenir"/>
                <a:sym typeface="Avenir"/>
              </a:rPr>
              <a:t>Saturday</a:t>
            </a:r>
            <a:r>
              <a:rPr b="1" lang="en" sz="1500">
                <a:latin typeface="Avenir"/>
                <a:ea typeface="Avenir"/>
                <a:cs typeface="Avenir"/>
                <a:sym typeface="Avenir"/>
              </a:rPr>
              <a:t> with an external person Martin.</a:t>
            </a:r>
            <a:endParaRPr b="1" sz="1500">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65475"/>
            <a:ext cx="7426800" cy="50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Avenir"/>
                <a:ea typeface="Avenir"/>
                <a:cs typeface="Avenir"/>
                <a:sym typeface="Avenir"/>
              </a:rPr>
              <a:t>Intermediate Data Science Concepts and Time Series Modeling.</a:t>
            </a:r>
            <a:endParaRPr b="1" sz="1800">
              <a:latin typeface="Avenir"/>
              <a:ea typeface="Avenir"/>
              <a:cs typeface="Avenir"/>
              <a:sym typeface="Avenir"/>
            </a:endParaRPr>
          </a:p>
          <a:p>
            <a:pPr indent="0" lvl="0" marL="0" rtl="0" algn="l">
              <a:spcBef>
                <a:spcPts val="0"/>
              </a:spcBef>
              <a:spcAft>
                <a:spcPts val="0"/>
              </a:spcAft>
              <a:buNone/>
            </a:pPr>
            <a:r>
              <a:t/>
            </a:r>
            <a:endParaRPr b="1" sz="1800">
              <a:highlight>
                <a:schemeClr val="dk1"/>
              </a:highlight>
              <a:latin typeface="Avenir"/>
              <a:ea typeface="Avenir"/>
              <a:cs typeface="Avenir"/>
              <a:sym typeface="Avenir"/>
            </a:endParaRPr>
          </a:p>
        </p:txBody>
      </p:sp>
      <p:sp>
        <p:nvSpPr>
          <p:cNvPr id="142" name="Google Shape;142;p14"/>
          <p:cNvSpPr txBox="1"/>
          <p:nvPr>
            <p:ph idx="1" type="body"/>
          </p:nvPr>
        </p:nvSpPr>
        <p:spPr>
          <a:xfrm>
            <a:off x="1297500" y="640200"/>
            <a:ext cx="7689900" cy="45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Avenir"/>
              <a:ea typeface="Avenir"/>
              <a:cs typeface="Avenir"/>
              <a:sym typeface="Avenir"/>
            </a:endParaRPr>
          </a:p>
          <a:p>
            <a:pPr indent="0" lvl="0" marL="0" rtl="0" algn="l">
              <a:spcBef>
                <a:spcPts val="0"/>
              </a:spcBef>
              <a:spcAft>
                <a:spcPts val="0"/>
              </a:spcAft>
              <a:buNone/>
            </a:pPr>
            <a:r>
              <a:rPr b="1" lang="en">
                <a:latin typeface="Avenir"/>
                <a:ea typeface="Avenir"/>
                <a:cs typeface="Avenir"/>
                <a:sym typeface="Avenir"/>
              </a:rPr>
              <a:t>Here is the list of week 4 Todos:</a:t>
            </a:r>
            <a:endParaRPr b="1">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 Learn dimensionality reduction techniques, a way to reduce the number of features in a dataset without losing too much information. This will be helpful in improving the performance of machine learning models.</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 Learn feature engineering, the process of transforming raw data into features that are more informative and useful for machine learning models.</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 Learn ensemble learning, a technique that combines multiple machine learning models to improve the overall performance.</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 Learn neural networks, a type of machine learning model that can learn complex relationships between features and labels.</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 Learn Time series analysis modelling, the process of analyzing data that is collected over time. T</a:t>
            </a:r>
            <a:r>
              <a:rPr lang="en">
                <a:latin typeface="Avenir"/>
                <a:ea typeface="Avenir"/>
                <a:cs typeface="Avenir"/>
                <a:sym typeface="Avenir"/>
              </a:rPr>
              <a:t>h</a:t>
            </a:r>
            <a:r>
              <a:rPr lang="en">
                <a:latin typeface="Avenir"/>
                <a:ea typeface="Avenir"/>
                <a:cs typeface="Avenir"/>
                <a:sym typeface="Avenir"/>
              </a:rPr>
              <a:t>is can be used to forecast future trends or identify patterns in the data.</a:t>
            </a:r>
            <a:endParaRPr>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19050" y="246525"/>
            <a:ext cx="7117500" cy="725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2022">
                <a:latin typeface="Avenir"/>
                <a:ea typeface="Avenir"/>
                <a:cs typeface="Avenir"/>
                <a:sym typeface="Avenir"/>
              </a:rPr>
              <a:t>Intermediate Data Science Concepts and Time Series Modeling.</a:t>
            </a:r>
            <a:endParaRPr b="1" sz="2022">
              <a:latin typeface="Avenir"/>
              <a:ea typeface="Avenir"/>
              <a:cs typeface="Avenir"/>
              <a:sym typeface="Avenir"/>
            </a:endParaRPr>
          </a:p>
          <a:p>
            <a:pPr indent="0" lvl="0" marL="0" rtl="0" algn="l">
              <a:spcBef>
                <a:spcPts val="0"/>
              </a:spcBef>
              <a:spcAft>
                <a:spcPts val="0"/>
              </a:spcAft>
              <a:buNone/>
            </a:pPr>
            <a:r>
              <a:t/>
            </a:r>
            <a:endParaRPr b="1" sz="1800">
              <a:highlight>
                <a:schemeClr val="dk1"/>
              </a:highlight>
              <a:latin typeface="Avenir"/>
              <a:ea typeface="Avenir"/>
              <a:cs typeface="Avenir"/>
              <a:sym typeface="Avenir"/>
            </a:endParaRPr>
          </a:p>
          <a:p>
            <a:pPr indent="0" lvl="0" marL="0" rtl="0" algn="l">
              <a:lnSpc>
                <a:spcPct val="115000"/>
              </a:lnSpc>
              <a:spcBef>
                <a:spcPts val="0"/>
              </a:spcBef>
              <a:spcAft>
                <a:spcPts val="0"/>
              </a:spcAft>
              <a:buNone/>
            </a:pPr>
            <a:r>
              <a:t/>
            </a:r>
            <a:endParaRPr b="1" sz="2300">
              <a:highlight>
                <a:schemeClr val="dk1"/>
              </a:highlight>
              <a:latin typeface="Avenir"/>
              <a:ea typeface="Avenir"/>
              <a:cs typeface="Avenir"/>
              <a:sym typeface="Avenir"/>
            </a:endParaRPr>
          </a:p>
        </p:txBody>
      </p:sp>
      <p:sp>
        <p:nvSpPr>
          <p:cNvPr id="148" name="Google Shape;148;p15"/>
          <p:cNvSpPr txBox="1"/>
          <p:nvPr>
            <p:ph idx="1" type="body"/>
          </p:nvPr>
        </p:nvSpPr>
        <p:spPr>
          <a:xfrm>
            <a:off x="1219050" y="868925"/>
            <a:ext cx="7038900" cy="3877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00">
                <a:latin typeface="Avenir"/>
                <a:ea typeface="Avenir"/>
                <a:cs typeface="Avenir"/>
                <a:sym typeface="Avenir"/>
              </a:rPr>
              <a:t>Dimensionality reduction</a:t>
            </a:r>
            <a:r>
              <a:rPr lang="en" sz="1400">
                <a:latin typeface="Avenir"/>
                <a:ea typeface="Avenir"/>
                <a:cs typeface="Avenir"/>
                <a:sym typeface="Avenir"/>
              </a:rPr>
              <a:t> is a process of transforming a high-dimensional dataset into a lower-dimensional dataset while preserving the most important information.</a:t>
            </a:r>
            <a:endParaRPr sz="1400">
              <a:latin typeface="Avenir"/>
              <a:ea typeface="Avenir"/>
              <a:cs typeface="Avenir"/>
              <a:sym typeface="Avenir"/>
            </a:endParaRPr>
          </a:p>
          <a:p>
            <a:pPr indent="0" lvl="0" marL="0" rtl="0" algn="l">
              <a:spcBef>
                <a:spcPts val="0"/>
              </a:spcBef>
              <a:spcAft>
                <a:spcPts val="0"/>
              </a:spcAft>
              <a:buNone/>
            </a:pPr>
            <a:r>
              <a:t/>
            </a:r>
            <a:endParaRPr sz="1400">
              <a:latin typeface="Avenir"/>
              <a:ea typeface="Avenir"/>
              <a:cs typeface="Avenir"/>
              <a:sym typeface="Avenir"/>
            </a:endParaRPr>
          </a:p>
          <a:p>
            <a:pPr indent="0" lvl="0" marL="0" rtl="0" algn="l">
              <a:spcBef>
                <a:spcPts val="0"/>
              </a:spcBef>
              <a:spcAft>
                <a:spcPts val="0"/>
              </a:spcAft>
              <a:buNone/>
            </a:pPr>
            <a:r>
              <a:rPr lang="en" sz="1400">
                <a:latin typeface="Avenir"/>
                <a:ea typeface="Avenir"/>
                <a:cs typeface="Avenir"/>
                <a:sym typeface="Avenir"/>
              </a:rPr>
              <a:t> This can be useful for a number of reasons, including:</a:t>
            </a:r>
            <a:endParaRPr sz="1400">
              <a:latin typeface="Avenir"/>
              <a:ea typeface="Avenir"/>
              <a:cs typeface="Avenir"/>
              <a:sym typeface="Avenir"/>
            </a:endParaRPr>
          </a:p>
          <a:p>
            <a:pPr indent="-317500" lvl="0" marL="457200" rtl="0" algn="l">
              <a:spcBef>
                <a:spcPts val="0"/>
              </a:spcBef>
              <a:spcAft>
                <a:spcPts val="0"/>
              </a:spcAft>
              <a:buClr>
                <a:schemeClr val="lt1"/>
              </a:buClr>
              <a:buSzPts val="1400"/>
              <a:buFont typeface="Arial"/>
              <a:buChar char="●"/>
            </a:pPr>
            <a:r>
              <a:rPr b="1" lang="en" sz="1400">
                <a:latin typeface="Avenir"/>
                <a:ea typeface="Avenir"/>
                <a:cs typeface="Avenir"/>
                <a:sym typeface="Avenir"/>
              </a:rPr>
              <a:t>Improved performance of machine learning models:</a:t>
            </a:r>
            <a:r>
              <a:rPr lang="en" sz="1400">
                <a:latin typeface="Avenir"/>
                <a:ea typeface="Avenir"/>
                <a:cs typeface="Avenir"/>
                <a:sym typeface="Avenir"/>
              </a:rPr>
              <a:t> High-dimensional datasets can be difficult and computationally expensive to train machine learning models on. Dimensionality reduction can help to improve the performance of these models by reducing the number of features that they need to learn.</a:t>
            </a:r>
            <a:endParaRPr sz="1400">
              <a:latin typeface="Avenir"/>
              <a:ea typeface="Avenir"/>
              <a:cs typeface="Avenir"/>
              <a:sym typeface="Avenir"/>
            </a:endParaRPr>
          </a:p>
          <a:p>
            <a:pPr indent="-317500" lvl="0" marL="457200" rtl="0" algn="l">
              <a:spcBef>
                <a:spcPts val="0"/>
              </a:spcBef>
              <a:spcAft>
                <a:spcPts val="0"/>
              </a:spcAft>
              <a:buClr>
                <a:srgbClr val="0E101A"/>
              </a:buClr>
              <a:buSzPts val="1400"/>
              <a:buFont typeface="Avenir"/>
              <a:buChar char="●"/>
            </a:pPr>
            <a:r>
              <a:t/>
            </a:r>
            <a:endParaRPr sz="1400">
              <a:latin typeface="Avenir"/>
              <a:ea typeface="Avenir"/>
              <a:cs typeface="Avenir"/>
              <a:sym typeface="Avenir"/>
            </a:endParaRPr>
          </a:p>
          <a:p>
            <a:pPr indent="-317500" lvl="0" marL="457200" rtl="0" algn="l">
              <a:spcBef>
                <a:spcPts val="0"/>
              </a:spcBef>
              <a:spcAft>
                <a:spcPts val="0"/>
              </a:spcAft>
              <a:buClr>
                <a:schemeClr val="lt1"/>
              </a:buClr>
              <a:buSzPts val="1400"/>
              <a:buFont typeface="Arial"/>
              <a:buChar char="●"/>
            </a:pPr>
            <a:r>
              <a:rPr b="1" lang="en" sz="1400">
                <a:latin typeface="Avenir"/>
                <a:ea typeface="Avenir"/>
                <a:cs typeface="Avenir"/>
                <a:sym typeface="Avenir"/>
              </a:rPr>
              <a:t>Reduced noise:</a:t>
            </a:r>
            <a:r>
              <a:rPr lang="en" sz="1400">
                <a:latin typeface="Avenir"/>
                <a:ea typeface="Avenir"/>
                <a:cs typeface="Avenir"/>
                <a:sym typeface="Avenir"/>
              </a:rPr>
              <a:t> High-dimensional datasets can often contain a lot of noise. Dimensionality reduction can help to reduce this noise by identifying and removing the features that contribute the least to the signal.</a:t>
            </a:r>
            <a:endParaRPr sz="1400">
              <a:latin typeface="Avenir"/>
              <a:ea typeface="Avenir"/>
              <a:cs typeface="Avenir"/>
              <a:sym typeface="Avenir"/>
            </a:endParaRPr>
          </a:p>
          <a:p>
            <a:pPr indent="-317500" lvl="0" marL="457200" rtl="0" algn="l">
              <a:spcBef>
                <a:spcPts val="0"/>
              </a:spcBef>
              <a:spcAft>
                <a:spcPts val="0"/>
              </a:spcAft>
              <a:buClr>
                <a:srgbClr val="0E101A"/>
              </a:buClr>
              <a:buSzPts val="1400"/>
              <a:buFont typeface="Avenir"/>
              <a:buChar char="●"/>
            </a:pPr>
            <a:r>
              <a:t/>
            </a:r>
            <a:endParaRPr sz="1400">
              <a:latin typeface="Avenir"/>
              <a:ea typeface="Avenir"/>
              <a:cs typeface="Avenir"/>
              <a:sym typeface="Avenir"/>
            </a:endParaRPr>
          </a:p>
          <a:p>
            <a:pPr indent="-317500" lvl="0" marL="457200" rtl="0" algn="l">
              <a:spcBef>
                <a:spcPts val="0"/>
              </a:spcBef>
              <a:spcAft>
                <a:spcPts val="0"/>
              </a:spcAft>
              <a:buClr>
                <a:schemeClr val="lt1"/>
              </a:buClr>
              <a:buSzPts val="1400"/>
              <a:buFont typeface="Arial"/>
              <a:buChar char="●"/>
            </a:pPr>
            <a:r>
              <a:rPr b="1" lang="en" sz="1400">
                <a:latin typeface="Avenir"/>
                <a:ea typeface="Avenir"/>
                <a:cs typeface="Avenir"/>
                <a:sym typeface="Avenir"/>
              </a:rPr>
              <a:t>Improved interpretability:</a:t>
            </a:r>
            <a:r>
              <a:rPr lang="en" sz="1400">
                <a:latin typeface="Avenir"/>
                <a:ea typeface="Avenir"/>
                <a:cs typeface="Avenir"/>
                <a:sym typeface="Avenir"/>
              </a:rPr>
              <a:t> High-dimensional datasets can be difficult to interpret and visualize. Dimensionality reduction can help to improve the interpretability of these datasets by reducing them to a lower dimension.</a:t>
            </a:r>
            <a:endParaRPr sz="1400">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126125"/>
            <a:ext cx="7038900" cy="378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Avenir"/>
                <a:ea typeface="Avenir"/>
                <a:cs typeface="Avenir"/>
                <a:sym typeface="Avenir"/>
              </a:rPr>
              <a:t>Intermediate Data Science Concepts and Time Series Modeling.</a:t>
            </a:r>
            <a:endParaRPr b="1" sz="1800">
              <a:latin typeface="Avenir"/>
              <a:ea typeface="Avenir"/>
              <a:cs typeface="Avenir"/>
              <a:sym typeface="Avenir"/>
            </a:endParaRPr>
          </a:p>
          <a:p>
            <a:pPr indent="0" lvl="0" marL="0" rtl="0" algn="l">
              <a:spcBef>
                <a:spcPts val="0"/>
              </a:spcBef>
              <a:spcAft>
                <a:spcPts val="0"/>
              </a:spcAft>
              <a:buNone/>
            </a:pPr>
            <a:r>
              <a:t/>
            </a:r>
            <a:endParaRPr b="1" sz="1800">
              <a:highlight>
                <a:schemeClr val="dk1"/>
              </a:highlight>
              <a:latin typeface="Avenir"/>
              <a:ea typeface="Avenir"/>
              <a:cs typeface="Avenir"/>
              <a:sym typeface="Avenir"/>
            </a:endParaRPr>
          </a:p>
          <a:p>
            <a:pPr indent="0" lvl="0" marL="0" rtl="0" algn="l">
              <a:lnSpc>
                <a:spcPct val="115000"/>
              </a:lnSpc>
              <a:spcBef>
                <a:spcPts val="0"/>
              </a:spcBef>
              <a:spcAft>
                <a:spcPts val="0"/>
              </a:spcAft>
              <a:buNone/>
            </a:pPr>
            <a:r>
              <a:t/>
            </a:r>
            <a:endParaRPr b="1" sz="1800">
              <a:highlight>
                <a:schemeClr val="dk1"/>
              </a:highlight>
              <a:latin typeface="Avenir"/>
              <a:ea typeface="Avenir"/>
              <a:cs typeface="Avenir"/>
              <a:sym typeface="Avenir"/>
            </a:endParaRPr>
          </a:p>
          <a:p>
            <a:pPr indent="0" lvl="0" marL="0" rtl="0" algn="ctr">
              <a:lnSpc>
                <a:spcPct val="115000"/>
              </a:lnSpc>
              <a:spcBef>
                <a:spcPts val="0"/>
              </a:spcBef>
              <a:spcAft>
                <a:spcPts val="0"/>
              </a:spcAft>
              <a:buNone/>
            </a:pPr>
            <a:r>
              <a:t/>
            </a:r>
            <a:endParaRPr b="1" sz="1800">
              <a:latin typeface="Avenir"/>
              <a:ea typeface="Avenir"/>
              <a:cs typeface="Avenir"/>
              <a:sym typeface="Avenir"/>
            </a:endParaRPr>
          </a:p>
        </p:txBody>
      </p:sp>
      <p:sp>
        <p:nvSpPr>
          <p:cNvPr id="154" name="Google Shape;154;p16"/>
          <p:cNvSpPr txBox="1"/>
          <p:nvPr>
            <p:ph idx="1" type="body"/>
          </p:nvPr>
        </p:nvSpPr>
        <p:spPr>
          <a:xfrm>
            <a:off x="1297500" y="581625"/>
            <a:ext cx="7038900" cy="44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venir"/>
                <a:ea typeface="Avenir"/>
                <a:cs typeface="Avenir"/>
                <a:sym typeface="Avenir"/>
              </a:rPr>
              <a:t>There are a number of different dimensionality reduction techniques available. </a:t>
            </a:r>
            <a:endParaRPr sz="1400">
              <a:latin typeface="Avenir"/>
              <a:ea typeface="Avenir"/>
              <a:cs typeface="Avenir"/>
              <a:sym typeface="Avenir"/>
            </a:endParaRPr>
          </a:p>
          <a:p>
            <a:pPr indent="0" lvl="0" marL="0" rtl="0" algn="l">
              <a:spcBef>
                <a:spcPts val="0"/>
              </a:spcBef>
              <a:spcAft>
                <a:spcPts val="0"/>
              </a:spcAft>
              <a:buNone/>
            </a:pPr>
            <a:r>
              <a:t/>
            </a:r>
            <a:endParaRPr b="1" sz="1400">
              <a:latin typeface="Avenir"/>
              <a:ea typeface="Avenir"/>
              <a:cs typeface="Avenir"/>
              <a:sym typeface="Avenir"/>
            </a:endParaRPr>
          </a:p>
          <a:p>
            <a:pPr indent="0" lvl="0" marL="0" rtl="0" algn="l">
              <a:spcBef>
                <a:spcPts val="0"/>
              </a:spcBef>
              <a:spcAft>
                <a:spcPts val="0"/>
              </a:spcAft>
              <a:buNone/>
            </a:pPr>
            <a:r>
              <a:rPr b="1" lang="en" sz="1400">
                <a:latin typeface="Avenir"/>
                <a:ea typeface="Avenir"/>
                <a:cs typeface="Avenir"/>
                <a:sym typeface="Avenir"/>
              </a:rPr>
              <a:t>Some of the most common techniques include:</a:t>
            </a:r>
            <a:endParaRPr b="1" sz="1400">
              <a:latin typeface="Avenir"/>
              <a:ea typeface="Avenir"/>
              <a:cs typeface="Avenir"/>
              <a:sym typeface="Avenir"/>
            </a:endParaRPr>
          </a:p>
          <a:p>
            <a:pPr indent="-317500" lvl="0" marL="457200" rtl="0" algn="l">
              <a:spcBef>
                <a:spcPts val="0"/>
              </a:spcBef>
              <a:spcAft>
                <a:spcPts val="0"/>
              </a:spcAft>
              <a:buClr>
                <a:schemeClr val="lt1"/>
              </a:buClr>
              <a:buSzPts val="1400"/>
              <a:buFont typeface="Arial"/>
              <a:buChar char="●"/>
            </a:pPr>
            <a:r>
              <a:rPr b="1" lang="en" sz="1400">
                <a:latin typeface="Avenir"/>
                <a:ea typeface="Avenir"/>
                <a:cs typeface="Avenir"/>
                <a:sym typeface="Avenir"/>
              </a:rPr>
              <a:t>Principal component analysis (PCA)</a:t>
            </a:r>
            <a:r>
              <a:rPr lang="en" sz="1400">
                <a:latin typeface="Avenir"/>
                <a:ea typeface="Avenir"/>
                <a:cs typeface="Avenir"/>
                <a:sym typeface="Avenir"/>
              </a:rPr>
              <a:t>: PCA is a linear dimensionality reduction technique that projects the data onto a set of orthogonal axes called principal components. The principal components are ordered in such a way that the first principal component captures the most variance in the data, and the subsequent principal components capture progressively less variance.</a:t>
            </a:r>
            <a:endParaRPr sz="1400">
              <a:latin typeface="Avenir"/>
              <a:ea typeface="Avenir"/>
              <a:cs typeface="Avenir"/>
              <a:sym typeface="Avenir"/>
            </a:endParaRPr>
          </a:p>
          <a:p>
            <a:pPr indent="-317500" lvl="0" marL="457200" rtl="0" algn="l">
              <a:spcBef>
                <a:spcPts val="0"/>
              </a:spcBef>
              <a:spcAft>
                <a:spcPts val="0"/>
              </a:spcAft>
              <a:buClr>
                <a:schemeClr val="lt1"/>
              </a:buClr>
              <a:buSzPts val="1400"/>
              <a:buFont typeface="Arial"/>
              <a:buChar char="●"/>
            </a:pPr>
            <a:r>
              <a:rPr b="1" lang="en" sz="1400">
                <a:latin typeface="Avenir"/>
                <a:ea typeface="Avenir"/>
                <a:cs typeface="Avenir"/>
                <a:sym typeface="Avenir"/>
              </a:rPr>
              <a:t>T-distributed stochastic neighbor embedding (t-SNE)</a:t>
            </a:r>
            <a:r>
              <a:rPr lang="en" sz="1400">
                <a:latin typeface="Avenir"/>
                <a:ea typeface="Avenir"/>
                <a:cs typeface="Avenir"/>
                <a:sym typeface="Avenir"/>
              </a:rPr>
              <a:t>: t-SNE is a non-linear dimensionality reduction technique that projects the data onto a lower-dimensional space in a way that preserves the similarity of nearby points in the high-dimensional space. This makes t-SNE well-suited for visualizing high-dimensional data.</a:t>
            </a:r>
            <a:endParaRPr sz="1400">
              <a:latin typeface="Avenir"/>
              <a:ea typeface="Avenir"/>
              <a:cs typeface="Avenir"/>
              <a:sym typeface="Avenir"/>
            </a:endParaRPr>
          </a:p>
          <a:p>
            <a:pPr indent="-317500" lvl="0" marL="457200" rtl="0" algn="l">
              <a:spcBef>
                <a:spcPts val="0"/>
              </a:spcBef>
              <a:spcAft>
                <a:spcPts val="0"/>
              </a:spcAft>
              <a:buClr>
                <a:schemeClr val="lt1"/>
              </a:buClr>
              <a:buSzPts val="1400"/>
              <a:buFont typeface="Arial"/>
              <a:buChar char="●"/>
            </a:pPr>
            <a:r>
              <a:rPr b="1" lang="en" sz="1400">
                <a:latin typeface="Avenir"/>
                <a:ea typeface="Avenir"/>
                <a:cs typeface="Avenir"/>
                <a:sym typeface="Avenir"/>
              </a:rPr>
              <a:t>Linear discriminant analysis (LDA)</a:t>
            </a:r>
            <a:r>
              <a:rPr lang="en" sz="1400">
                <a:latin typeface="Avenir"/>
                <a:ea typeface="Avenir"/>
                <a:cs typeface="Avenir"/>
                <a:sym typeface="Avenir"/>
              </a:rPr>
              <a:t>: LDA is a supervised dimensionality reduction technique that projects the data onto a lower-dimensional space in a way that maximizes the discrimination between two or more groups. This makes LDA well-suited for classification tasks.</a:t>
            </a:r>
            <a:endParaRPr sz="1400">
              <a:latin typeface="Avenir"/>
              <a:ea typeface="Avenir"/>
              <a:cs typeface="Avenir"/>
              <a:sym typeface="Avenir"/>
            </a:endParaRPr>
          </a:p>
          <a:p>
            <a:pPr indent="0" lvl="0" marL="0" rtl="0" algn="l">
              <a:spcBef>
                <a:spcPts val="0"/>
              </a:spcBef>
              <a:spcAft>
                <a:spcPts val="1200"/>
              </a:spcAft>
              <a:buNone/>
            </a:pPr>
            <a:r>
              <a:t/>
            </a:r>
            <a:endParaRPr sz="1400">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181875"/>
            <a:ext cx="7038900" cy="406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Avenir"/>
                <a:ea typeface="Avenir"/>
                <a:cs typeface="Avenir"/>
                <a:sym typeface="Avenir"/>
              </a:rPr>
              <a:t>Intermediate Data Science Concepts and Time Series Modeling.</a:t>
            </a:r>
            <a:endParaRPr b="1" sz="1800">
              <a:latin typeface="Avenir"/>
              <a:ea typeface="Avenir"/>
              <a:cs typeface="Avenir"/>
              <a:sym typeface="Avenir"/>
            </a:endParaRPr>
          </a:p>
          <a:p>
            <a:pPr indent="0" lvl="0" marL="0" rtl="0" algn="l">
              <a:spcBef>
                <a:spcPts val="0"/>
              </a:spcBef>
              <a:spcAft>
                <a:spcPts val="0"/>
              </a:spcAft>
              <a:buNone/>
            </a:pPr>
            <a:r>
              <a:t/>
            </a:r>
            <a:endParaRPr b="1" sz="1800">
              <a:highlight>
                <a:schemeClr val="dk1"/>
              </a:highlight>
              <a:latin typeface="Avenir"/>
              <a:ea typeface="Avenir"/>
              <a:cs typeface="Avenir"/>
              <a:sym typeface="Avenir"/>
            </a:endParaRPr>
          </a:p>
          <a:p>
            <a:pPr indent="0" lvl="0" marL="0" rtl="0" algn="l">
              <a:lnSpc>
                <a:spcPct val="115000"/>
              </a:lnSpc>
              <a:spcBef>
                <a:spcPts val="0"/>
              </a:spcBef>
              <a:spcAft>
                <a:spcPts val="0"/>
              </a:spcAft>
              <a:buNone/>
            </a:pPr>
            <a:r>
              <a:t/>
            </a:r>
            <a:endParaRPr b="1" sz="1800">
              <a:highlight>
                <a:schemeClr val="dk1"/>
              </a:highlight>
              <a:latin typeface="Avenir"/>
              <a:ea typeface="Avenir"/>
              <a:cs typeface="Avenir"/>
              <a:sym typeface="Avenir"/>
            </a:endParaRPr>
          </a:p>
          <a:p>
            <a:pPr indent="0" lvl="0" marL="0" rtl="0" algn="ctr">
              <a:lnSpc>
                <a:spcPct val="115000"/>
              </a:lnSpc>
              <a:spcBef>
                <a:spcPts val="0"/>
              </a:spcBef>
              <a:spcAft>
                <a:spcPts val="0"/>
              </a:spcAft>
              <a:buNone/>
            </a:pPr>
            <a:r>
              <a:t/>
            </a:r>
            <a:endParaRPr b="1" sz="1800">
              <a:latin typeface="Avenir"/>
              <a:ea typeface="Avenir"/>
              <a:cs typeface="Avenir"/>
              <a:sym typeface="Avenir"/>
            </a:endParaRPr>
          </a:p>
        </p:txBody>
      </p:sp>
      <p:sp>
        <p:nvSpPr>
          <p:cNvPr id="160" name="Google Shape;160;p17"/>
          <p:cNvSpPr txBox="1"/>
          <p:nvPr>
            <p:ph idx="1" type="body"/>
          </p:nvPr>
        </p:nvSpPr>
        <p:spPr>
          <a:xfrm>
            <a:off x="1297500" y="522025"/>
            <a:ext cx="7038900" cy="42555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a:solidFill>
                  <a:srgbClr val="E3E3E3"/>
                </a:solidFill>
                <a:highlight>
                  <a:schemeClr val="dk1"/>
                </a:highlight>
                <a:latin typeface="Avenir"/>
                <a:ea typeface="Avenir"/>
                <a:cs typeface="Avenir"/>
                <a:sym typeface="Avenir"/>
              </a:rPr>
              <a:t>Here are some tips for applying dimensionality reduction techniques to machine learning:</a:t>
            </a:r>
            <a:endParaRPr>
              <a:solidFill>
                <a:srgbClr val="E3E3E3"/>
              </a:solidFill>
              <a:highlight>
                <a:schemeClr val="dk1"/>
              </a:highlight>
              <a:latin typeface="Avenir"/>
              <a:ea typeface="Avenir"/>
              <a:cs typeface="Avenir"/>
              <a:sym typeface="Avenir"/>
            </a:endParaRPr>
          </a:p>
          <a:p>
            <a:pPr indent="-304800" lvl="0" marL="457200" rtl="0" algn="l">
              <a:spcBef>
                <a:spcPts val="1800"/>
              </a:spcBef>
              <a:spcAft>
                <a:spcPts val="0"/>
              </a:spcAft>
              <a:buClr>
                <a:srgbClr val="E3E3E3"/>
              </a:buClr>
              <a:buSzPts val="1200"/>
              <a:buFont typeface="Avenir"/>
              <a:buChar char="●"/>
            </a:pPr>
            <a:r>
              <a:rPr lang="en" sz="1200">
                <a:solidFill>
                  <a:srgbClr val="E3E3E3"/>
                </a:solidFill>
                <a:highlight>
                  <a:schemeClr val="dk1"/>
                </a:highlight>
                <a:latin typeface="Avenir"/>
                <a:ea typeface="Avenir"/>
                <a:cs typeface="Avenir"/>
                <a:sym typeface="Avenir"/>
              </a:rPr>
              <a:t>Choose the right technique: There is no one-size-fits-all dimensionality reduction technique. The best technique to use will depend on the specific application.</a:t>
            </a:r>
            <a:endParaRPr sz="1200">
              <a:solidFill>
                <a:srgbClr val="E3E3E3"/>
              </a:solidFill>
              <a:highlight>
                <a:schemeClr val="dk1"/>
              </a:highlight>
              <a:latin typeface="Avenir"/>
              <a:ea typeface="Avenir"/>
              <a:cs typeface="Avenir"/>
              <a:sym typeface="Avenir"/>
            </a:endParaRPr>
          </a:p>
          <a:p>
            <a:pPr indent="-304800" lvl="0" marL="457200" rtl="0" algn="l">
              <a:spcBef>
                <a:spcPts val="0"/>
              </a:spcBef>
              <a:spcAft>
                <a:spcPts val="0"/>
              </a:spcAft>
              <a:buClr>
                <a:srgbClr val="E3E3E3"/>
              </a:buClr>
              <a:buSzPts val="1200"/>
              <a:buFont typeface="Avenir"/>
              <a:buChar char="●"/>
            </a:pPr>
            <a:r>
              <a:rPr lang="en" sz="1200">
                <a:solidFill>
                  <a:srgbClr val="E3E3E3"/>
                </a:solidFill>
                <a:highlight>
                  <a:schemeClr val="dk1"/>
                </a:highlight>
                <a:latin typeface="Avenir"/>
                <a:ea typeface="Avenir"/>
                <a:cs typeface="Avenir"/>
                <a:sym typeface="Avenir"/>
              </a:rPr>
              <a:t>Clean the data: Before applying dimensionality reduction, it is important to clean the data and remove any noise. This will help to ensure that the technique is able to learn the most important information in the data.</a:t>
            </a:r>
            <a:endParaRPr sz="1200">
              <a:solidFill>
                <a:srgbClr val="E3E3E3"/>
              </a:solidFill>
              <a:highlight>
                <a:schemeClr val="dk1"/>
              </a:highlight>
              <a:latin typeface="Avenir"/>
              <a:ea typeface="Avenir"/>
              <a:cs typeface="Avenir"/>
              <a:sym typeface="Avenir"/>
            </a:endParaRPr>
          </a:p>
          <a:p>
            <a:pPr indent="-304800" lvl="0" marL="457200" rtl="0" algn="l">
              <a:spcBef>
                <a:spcPts val="0"/>
              </a:spcBef>
              <a:spcAft>
                <a:spcPts val="0"/>
              </a:spcAft>
              <a:buClr>
                <a:srgbClr val="E3E3E3"/>
              </a:buClr>
              <a:buSzPts val="1200"/>
              <a:buFont typeface="Avenir"/>
              <a:buChar char="●"/>
            </a:pPr>
            <a:r>
              <a:rPr lang="en" sz="1200">
                <a:solidFill>
                  <a:srgbClr val="E3E3E3"/>
                </a:solidFill>
                <a:highlight>
                  <a:schemeClr val="dk1"/>
                </a:highlight>
                <a:latin typeface="Avenir"/>
                <a:ea typeface="Avenir"/>
                <a:cs typeface="Avenir"/>
                <a:sym typeface="Avenir"/>
              </a:rPr>
              <a:t>Tune the parameters: Most dimensionality reduction techniques have a number of parameters that can be tuned to improve their performance. It is important to tune these parameters carefully to achieve the best results.</a:t>
            </a:r>
            <a:endParaRPr sz="1200">
              <a:solidFill>
                <a:srgbClr val="E3E3E3"/>
              </a:solidFill>
              <a:highlight>
                <a:schemeClr val="dk1"/>
              </a:highlight>
              <a:latin typeface="Avenir"/>
              <a:ea typeface="Avenir"/>
              <a:cs typeface="Avenir"/>
              <a:sym typeface="Avenir"/>
            </a:endParaRPr>
          </a:p>
          <a:p>
            <a:pPr indent="-304800" lvl="0" marL="457200" rtl="0" algn="l">
              <a:spcBef>
                <a:spcPts val="0"/>
              </a:spcBef>
              <a:spcAft>
                <a:spcPts val="0"/>
              </a:spcAft>
              <a:buClr>
                <a:srgbClr val="E3E3E3"/>
              </a:buClr>
              <a:buSzPts val="1200"/>
              <a:buFont typeface="Avenir"/>
              <a:buChar char="●"/>
            </a:pPr>
            <a:r>
              <a:rPr lang="en" sz="1200">
                <a:solidFill>
                  <a:srgbClr val="E3E3E3"/>
                </a:solidFill>
                <a:highlight>
                  <a:schemeClr val="dk1"/>
                </a:highlight>
                <a:latin typeface="Avenir"/>
                <a:ea typeface="Avenir"/>
                <a:cs typeface="Avenir"/>
                <a:sym typeface="Avenir"/>
              </a:rPr>
              <a:t>Evaluate the results: Once you have applied dimensionality reduction, it is important to evaluate the results to ensure that the technique has preserved the most important information in the data. This can be done by comparing the performance of a machine learning model trained on the reduced-dimensional data to the performance of a model trained on the original data.</a:t>
            </a:r>
            <a:endParaRPr sz="1200">
              <a:solidFill>
                <a:srgbClr val="E3E3E3"/>
              </a:solidFill>
              <a:highlight>
                <a:schemeClr val="dk1"/>
              </a:highlight>
              <a:latin typeface="Avenir"/>
              <a:ea typeface="Avenir"/>
              <a:cs typeface="Avenir"/>
              <a:sym typeface="Avenir"/>
            </a:endParaRPr>
          </a:p>
          <a:p>
            <a:pPr indent="0" lvl="0" marL="0" rtl="0" algn="ctr">
              <a:spcBef>
                <a:spcPts val="1800"/>
              </a:spcBef>
              <a:spcAft>
                <a:spcPts val="1800"/>
              </a:spcAft>
              <a:buNone/>
            </a:pPr>
            <a:r>
              <a:rPr b="1" lang="en" sz="1000">
                <a:solidFill>
                  <a:srgbClr val="E3E3E3"/>
                </a:solidFill>
                <a:highlight>
                  <a:schemeClr val="dk1"/>
                </a:highlight>
                <a:latin typeface="Avenir"/>
                <a:ea typeface="Avenir"/>
                <a:cs typeface="Avenir"/>
                <a:sym typeface="Avenir"/>
              </a:rPr>
              <a:t>‘</a:t>
            </a:r>
            <a:r>
              <a:rPr b="1" lang="en" sz="1000">
                <a:solidFill>
                  <a:srgbClr val="E3E3E3"/>
                </a:solidFill>
                <a:highlight>
                  <a:schemeClr val="dk1"/>
                </a:highlight>
                <a:latin typeface="Avenir"/>
                <a:ea typeface="Avenir"/>
                <a:cs typeface="Avenir"/>
                <a:sym typeface="Avenir"/>
              </a:rPr>
              <a:t>The best dimensionality reduction technique to use will depend on the specific application. In general, it is important to choose a technique that is able to preserve the most important information in the data while reducing the number of features to a manageable level.”</a:t>
            </a:r>
            <a:endParaRPr b="1" sz="1000">
              <a:highlight>
                <a:schemeClr val="dk1"/>
              </a:highlight>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181875"/>
            <a:ext cx="7038900" cy="480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Avenir"/>
                <a:ea typeface="Avenir"/>
                <a:cs typeface="Avenir"/>
                <a:sym typeface="Avenir"/>
              </a:rPr>
              <a:t>Intermediate Data Science Concepts and Time Series Modeling.</a:t>
            </a:r>
            <a:endParaRPr b="1" sz="1800">
              <a:latin typeface="Avenir"/>
              <a:ea typeface="Avenir"/>
              <a:cs typeface="Avenir"/>
              <a:sym typeface="Avenir"/>
            </a:endParaRPr>
          </a:p>
          <a:p>
            <a:pPr indent="0" lvl="0" marL="0" rtl="0" algn="l">
              <a:spcBef>
                <a:spcPts val="0"/>
              </a:spcBef>
              <a:spcAft>
                <a:spcPts val="0"/>
              </a:spcAft>
              <a:buNone/>
            </a:pPr>
            <a:r>
              <a:t/>
            </a:r>
            <a:endParaRPr b="1" sz="1800">
              <a:highlight>
                <a:schemeClr val="dk1"/>
              </a:highlight>
              <a:latin typeface="Avenir"/>
              <a:ea typeface="Avenir"/>
              <a:cs typeface="Avenir"/>
              <a:sym typeface="Avenir"/>
            </a:endParaRPr>
          </a:p>
          <a:p>
            <a:pPr indent="0" lvl="0" marL="0" rtl="0" algn="l">
              <a:lnSpc>
                <a:spcPct val="115000"/>
              </a:lnSpc>
              <a:spcBef>
                <a:spcPts val="0"/>
              </a:spcBef>
              <a:spcAft>
                <a:spcPts val="0"/>
              </a:spcAft>
              <a:buNone/>
            </a:pPr>
            <a:r>
              <a:t/>
            </a:r>
            <a:endParaRPr b="1" sz="1800">
              <a:highlight>
                <a:schemeClr val="dk1"/>
              </a:highlight>
              <a:latin typeface="Avenir"/>
              <a:ea typeface="Avenir"/>
              <a:cs typeface="Avenir"/>
              <a:sym typeface="Avenir"/>
            </a:endParaRPr>
          </a:p>
          <a:p>
            <a:pPr indent="0" lvl="0" marL="0" rtl="0" algn="ctr">
              <a:lnSpc>
                <a:spcPct val="115000"/>
              </a:lnSpc>
              <a:spcBef>
                <a:spcPts val="0"/>
              </a:spcBef>
              <a:spcAft>
                <a:spcPts val="0"/>
              </a:spcAft>
              <a:buNone/>
            </a:pPr>
            <a:r>
              <a:t/>
            </a:r>
            <a:endParaRPr b="1" sz="1800">
              <a:latin typeface="Avenir"/>
              <a:ea typeface="Avenir"/>
              <a:cs typeface="Avenir"/>
              <a:sym typeface="Avenir"/>
            </a:endParaRPr>
          </a:p>
        </p:txBody>
      </p:sp>
      <p:sp>
        <p:nvSpPr>
          <p:cNvPr id="166" name="Google Shape;166;p18"/>
          <p:cNvSpPr txBox="1"/>
          <p:nvPr>
            <p:ph idx="1" type="body"/>
          </p:nvPr>
        </p:nvSpPr>
        <p:spPr>
          <a:xfrm>
            <a:off x="1297500" y="777825"/>
            <a:ext cx="7038900" cy="4140000"/>
          </a:xfrm>
          <a:prstGeom prst="rect">
            <a:avLst/>
          </a:prstGeom>
        </p:spPr>
        <p:txBody>
          <a:bodyPr anchorCtr="0" anchor="t" bIns="91425" lIns="91425" spcFirstLastPara="1" rIns="91425" wrap="square" tIns="91425">
            <a:noAutofit/>
          </a:bodyPr>
          <a:lstStyle/>
          <a:p>
            <a:pPr indent="0" lvl="0" marL="0" rtl="0" algn="l">
              <a:lnSpc>
                <a:spcPct val="95000"/>
              </a:lnSpc>
              <a:spcBef>
                <a:spcPts val="1800"/>
              </a:spcBef>
              <a:spcAft>
                <a:spcPts val="0"/>
              </a:spcAft>
              <a:buNone/>
            </a:pPr>
            <a:r>
              <a:rPr lang="en" sz="1200">
                <a:solidFill>
                  <a:srgbClr val="E3E3E3"/>
                </a:solidFill>
                <a:highlight>
                  <a:schemeClr val="dk1"/>
                </a:highlight>
                <a:latin typeface="Avenir"/>
                <a:ea typeface="Avenir"/>
                <a:cs typeface="Avenir"/>
                <a:sym typeface="Avenir"/>
              </a:rPr>
              <a:t>Example:</a:t>
            </a:r>
            <a:endParaRPr sz="1200">
              <a:solidFill>
                <a:srgbClr val="E3E3E3"/>
              </a:solidFill>
              <a:highlight>
                <a:schemeClr val="dk1"/>
              </a:highlight>
              <a:latin typeface="Avenir"/>
              <a:ea typeface="Avenir"/>
              <a:cs typeface="Avenir"/>
              <a:sym typeface="Avenir"/>
            </a:endParaRPr>
          </a:p>
          <a:p>
            <a:pPr indent="0" lvl="0" marL="0" rtl="0" algn="l">
              <a:lnSpc>
                <a:spcPct val="95000"/>
              </a:lnSpc>
              <a:spcBef>
                <a:spcPts val="1800"/>
              </a:spcBef>
              <a:spcAft>
                <a:spcPts val="0"/>
              </a:spcAft>
              <a:buNone/>
            </a:pPr>
            <a:r>
              <a:rPr lang="en" sz="1200">
                <a:solidFill>
                  <a:srgbClr val="E3E3E3"/>
                </a:solidFill>
                <a:highlight>
                  <a:schemeClr val="dk1"/>
                </a:highlight>
                <a:latin typeface="Avenir"/>
                <a:ea typeface="Avenir"/>
                <a:cs typeface="Avenir"/>
                <a:sym typeface="Avenir"/>
              </a:rPr>
              <a:t>Suppose you have a dataset of images of handwritten digits, where each image is represented by a vector of 28 * 28 = 784 pixels. This is a high-dimensional dataset, and it may be difficult and computationally expensive to train a machine learning model to classify the digits in this dataset.</a:t>
            </a:r>
            <a:endParaRPr sz="1200">
              <a:solidFill>
                <a:srgbClr val="E3E3E3"/>
              </a:solidFill>
              <a:highlight>
                <a:schemeClr val="dk1"/>
              </a:highlight>
              <a:latin typeface="Avenir"/>
              <a:ea typeface="Avenir"/>
              <a:cs typeface="Avenir"/>
              <a:sym typeface="Avenir"/>
            </a:endParaRPr>
          </a:p>
          <a:p>
            <a:pPr indent="0" lvl="0" marL="0" rtl="0" algn="l">
              <a:lnSpc>
                <a:spcPct val="95000"/>
              </a:lnSpc>
              <a:spcBef>
                <a:spcPts val="1800"/>
              </a:spcBef>
              <a:spcAft>
                <a:spcPts val="0"/>
              </a:spcAft>
              <a:buNone/>
            </a:pPr>
            <a:r>
              <a:rPr lang="en" sz="1200">
                <a:solidFill>
                  <a:srgbClr val="E3E3E3"/>
                </a:solidFill>
                <a:highlight>
                  <a:schemeClr val="dk1"/>
                </a:highlight>
                <a:latin typeface="Avenir"/>
                <a:ea typeface="Avenir"/>
                <a:cs typeface="Avenir"/>
                <a:sym typeface="Avenir"/>
              </a:rPr>
              <a:t>You can use dimensionality reduction to reduce the number of features in the dataset without losing too much information. For example, you could use PCA to project the data onto a set of 10 principal components. This would reduce the number of features in the dataset from 784 to 10, while still preserving the most important information in the data.</a:t>
            </a:r>
            <a:endParaRPr sz="1200">
              <a:solidFill>
                <a:srgbClr val="E3E3E3"/>
              </a:solidFill>
              <a:highlight>
                <a:schemeClr val="dk1"/>
              </a:highlight>
              <a:latin typeface="Avenir"/>
              <a:ea typeface="Avenir"/>
              <a:cs typeface="Avenir"/>
              <a:sym typeface="Avenir"/>
            </a:endParaRPr>
          </a:p>
          <a:p>
            <a:pPr indent="0" lvl="0" marL="0" rtl="0" algn="l">
              <a:lnSpc>
                <a:spcPct val="95000"/>
              </a:lnSpc>
              <a:spcBef>
                <a:spcPts val="1800"/>
              </a:spcBef>
              <a:spcAft>
                <a:spcPts val="0"/>
              </a:spcAft>
              <a:buNone/>
            </a:pPr>
            <a:r>
              <a:rPr lang="en" sz="1200">
                <a:solidFill>
                  <a:srgbClr val="E3E3E3"/>
                </a:solidFill>
                <a:highlight>
                  <a:schemeClr val="dk1"/>
                </a:highlight>
                <a:latin typeface="Avenir"/>
                <a:ea typeface="Avenir"/>
                <a:cs typeface="Avenir"/>
                <a:sym typeface="Avenir"/>
              </a:rPr>
              <a:t>Once you have reduced the dimensionality of the dataset, you can train a machine learning model on the reduced-dimensional data to classify the digits. This model will likely be easier to train and will perform better on unseen data than a model trained on the original high-dimensional data.</a:t>
            </a:r>
            <a:endParaRPr sz="1200">
              <a:solidFill>
                <a:srgbClr val="E3E3E3"/>
              </a:solidFill>
              <a:highlight>
                <a:schemeClr val="dk1"/>
              </a:highlight>
              <a:latin typeface="Avenir"/>
              <a:ea typeface="Avenir"/>
              <a:cs typeface="Avenir"/>
              <a:sym typeface="Avenir"/>
            </a:endParaRPr>
          </a:p>
          <a:p>
            <a:pPr indent="0" lvl="0" marL="0" rtl="0" algn="l">
              <a:lnSpc>
                <a:spcPct val="95000"/>
              </a:lnSpc>
              <a:spcBef>
                <a:spcPts val="1800"/>
              </a:spcBef>
              <a:spcAft>
                <a:spcPts val="0"/>
              </a:spcAft>
              <a:buNone/>
            </a:pPr>
            <a:r>
              <a:rPr lang="en" sz="1200">
                <a:solidFill>
                  <a:srgbClr val="E3E3E3"/>
                </a:solidFill>
                <a:highlight>
                  <a:schemeClr val="dk1"/>
                </a:highlight>
                <a:latin typeface="Avenir"/>
                <a:ea typeface="Avenir"/>
                <a:cs typeface="Avenir"/>
                <a:sym typeface="Avenir"/>
              </a:rPr>
              <a:t>Dimensionality reduction is a powerful technique that can be used to improve the performance of machine learning models. By carefully choosing the right technique and tuning the parameters, you can reduce the number of features in your dataset without losing too much information, which can lead to improved performance and interpretability of your models.</a:t>
            </a:r>
            <a:endParaRPr sz="1200">
              <a:solidFill>
                <a:srgbClr val="E3E3E3"/>
              </a:solidFill>
              <a:highlight>
                <a:schemeClr val="dk1"/>
              </a:highlight>
              <a:latin typeface="Avenir"/>
              <a:ea typeface="Avenir"/>
              <a:cs typeface="Avenir"/>
              <a:sym typeface="Avenir"/>
            </a:endParaRPr>
          </a:p>
          <a:p>
            <a:pPr indent="0" lvl="0" marL="0" rtl="0" algn="l">
              <a:lnSpc>
                <a:spcPct val="95000"/>
              </a:lnSpc>
              <a:spcBef>
                <a:spcPts val="1800"/>
              </a:spcBef>
              <a:spcAft>
                <a:spcPts val="1200"/>
              </a:spcAft>
              <a:buNone/>
            </a:pPr>
            <a:r>
              <a:t/>
            </a:r>
            <a:endParaRPr sz="1400">
              <a:highlight>
                <a:schemeClr val="dk1"/>
              </a:highlight>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181875"/>
            <a:ext cx="7038900" cy="480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Avenir"/>
                <a:ea typeface="Avenir"/>
                <a:cs typeface="Avenir"/>
                <a:sym typeface="Avenir"/>
              </a:rPr>
              <a:t>Intermediate Data Science Concepts and Time Series Modeling.</a:t>
            </a:r>
            <a:endParaRPr b="1" sz="1800">
              <a:latin typeface="Avenir"/>
              <a:ea typeface="Avenir"/>
              <a:cs typeface="Avenir"/>
              <a:sym typeface="Avenir"/>
            </a:endParaRPr>
          </a:p>
          <a:p>
            <a:pPr indent="0" lvl="0" marL="0" rtl="0" algn="l">
              <a:spcBef>
                <a:spcPts val="0"/>
              </a:spcBef>
              <a:spcAft>
                <a:spcPts val="0"/>
              </a:spcAft>
              <a:buNone/>
            </a:pPr>
            <a:r>
              <a:t/>
            </a:r>
            <a:endParaRPr b="1" sz="1800">
              <a:highlight>
                <a:schemeClr val="dk1"/>
              </a:highlight>
              <a:latin typeface="Avenir"/>
              <a:ea typeface="Avenir"/>
              <a:cs typeface="Avenir"/>
              <a:sym typeface="Avenir"/>
            </a:endParaRPr>
          </a:p>
          <a:p>
            <a:pPr indent="0" lvl="0" marL="0" rtl="0" algn="l">
              <a:lnSpc>
                <a:spcPct val="115000"/>
              </a:lnSpc>
              <a:spcBef>
                <a:spcPts val="0"/>
              </a:spcBef>
              <a:spcAft>
                <a:spcPts val="0"/>
              </a:spcAft>
              <a:buNone/>
            </a:pPr>
            <a:r>
              <a:t/>
            </a:r>
            <a:endParaRPr b="1" sz="1800">
              <a:highlight>
                <a:schemeClr val="dk1"/>
              </a:highlight>
              <a:latin typeface="Avenir"/>
              <a:ea typeface="Avenir"/>
              <a:cs typeface="Avenir"/>
              <a:sym typeface="Avenir"/>
            </a:endParaRPr>
          </a:p>
          <a:p>
            <a:pPr indent="0" lvl="0" marL="0" rtl="0" algn="ctr">
              <a:lnSpc>
                <a:spcPct val="115000"/>
              </a:lnSpc>
              <a:spcBef>
                <a:spcPts val="0"/>
              </a:spcBef>
              <a:spcAft>
                <a:spcPts val="0"/>
              </a:spcAft>
              <a:buNone/>
            </a:pPr>
            <a:r>
              <a:t/>
            </a:r>
            <a:endParaRPr b="1" sz="1800">
              <a:latin typeface="Avenir"/>
              <a:ea typeface="Avenir"/>
              <a:cs typeface="Avenir"/>
              <a:sym typeface="Avenir"/>
            </a:endParaRPr>
          </a:p>
        </p:txBody>
      </p:sp>
      <p:sp>
        <p:nvSpPr>
          <p:cNvPr id="172" name="Google Shape;172;p19"/>
          <p:cNvSpPr txBox="1"/>
          <p:nvPr>
            <p:ph idx="1" type="body"/>
          </p:nvPr>
        </p:nvSpPr>
        <p:spPr>
          <a:xfrm>
            <a:off x="1297500" y="662175"/>
            <a:ext cx="7038900" cy="43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E3E3E3"/>
                </a:solidFill>
                <a:highlight>
                  <a:schemeClr val="dk1"/>
                </a:highlight>
                <a:latin typeface="Avenir"/>
                <a:ea typeface="Avenir"/>
                <a:cs typeface="Avenir"/>
                <a:sym typeface="Avenir"/>
              </a:rPr>
              <a:t>Feature engineering is the process of transforming raw data into features that are more informative and useful for machine learning models. This can involve a variety of tasks, such as:</a:t>
            </a:r>
            <a:endParaRPr sz="1400">
              <a:solidFill>
                <a:srgbClr val="E3E3E3"/>
              </a:solidFill>
              <a:highlight>
                <a:schemeClr val="dk1"/>
              </a:highlight>
              <a:latin typeface="Avenir"/>
              <a:ea typeface="Avenir"/>
              <a:cs typeface="Avenir"/>
              <a:sym typeface="Avenir"/>
            </a:endParaRPr>
          </a:p>
          <a:p>
            <a:pPr indent="-317500" lvl="0" marL="457200" rtl="0" algn="l">
              <a:spcBef>
                <a:spcPts val="1800"/>
              </a:spcBef>
              <a:spcAft>
                <a:spcPts val="0"/>
              </a:spcAft>
              <a:buClr>
                <a:srgbClr val="E3E3E3"/>
              </a:buClr>
              <a:buSzPts val="1400"/>
              <a:buFont typeface="Avenir"/>
              <a:buChar char="●"/>
            </a:pPr>
            <a:r>
              <a:rPr lang="en" sz="1400">
                <a:solidFill>
                  <a:srgbClr val="E3E3E3"/>
                </a:solidFill>
                <a:highlight>
                  <a:schemeClr val="dk1"/>
                </a:highlight>
                <a:latin typeface="Avenir"/>
                <a:ea typeface="Avenir"/>
                <a:cs typeface="Avenir"/>
                <a:sym typeface="Avenir"/>
              </a:rPr>
              <a:t>Data cleaning: This involves removing noise and inconsistencies from the data.</a:t>
            </a:r>
            <a:endParaRPr sz="1400">
              <a:solidFill>
                <a:srgbClr val="E3E3E3"/>
              </a:solidFill>
              <a:highlight>
                <a:schemeClr val="dk1"/>
              </a:highlight>
              <a:latin typeface="Avenir"/>
              <a:ea typeface="Avenir"/>
              <a:cs typeface="Avenir"/>
              <a:sym typeface="Avenir"/>
            </a:endParaRPr>
          </a:p>
          <a:p>
            <a:pPr indent="-317500" lvl="0" marL="457200" rtl="0" algn="l">
              <a:spcBef>
                <a:spcPts val="0"/>
              </a:spcBef>
              <a:spcAft>
                <a:spcPts val="0"/>
              </a:spcAft>
              <a:buClr>
                <a:srgbClr val="E3E3E3"/>
              </a:buClr>
              <a:buSzPts val="1400"/>
              <a:buFont typeface="Avenir"/>
              <a:buChar char="●"/>
            </a:pPr>
            <a:r>
              <a:rPr lang="en" sz="1400">
                <a:solidFill>
                  <a:srgbClr val="E3E3E3"/>
                </a:solidFill>
                <a:highlight>
                  <a:schemeClr val="dk1"/>
                </a:highlight>
                <a:latin typeface="Avenir"/>
                <a:ea typeface="Avenir"/>
                <a:cs typeface="Avenir"/>
                <a:sym typeface="Avenir"/>
              </a:rPr>
              <a:t>Data transformation: This involves converting the data into a format that is more suitable for the machine learning model. For example, you may need to convert categorical data to numerical data, or normalize the data so that all features are on the same scale.</a:t>
            </a:r>
            <a:endParaRPr sz="1400">
              <a:solidFill>
                <a:srgbClr val="E3E3E3"/>
              </a:solidFill>
              <a:highlight>
                <a:schemeClr val="dk1"/>
              </a:highlight>
              <a:latin typeface="Avenir"/>
              <a:ea typeface="Avenir"/>
              <a:cs typeface="Avenir"/>
              <a:sym typeface="Avenir"/>
            </a:endParaRPr>
          </a:p>
          <a:p>
            <a:pPr indent="-317500" lvl="0" marL="457200" rtl="0" algn="l">
              <a:spcBef>
                <a:spcPts val="0"/>
              </a:spcBef>
              <a:spcAft>
                <a:spcPts val="0"/>
              </a:spcAft>
              <a:buClr>
                <a:srgbClr val="E3E3E3"/>
              </a:buClr>
              <a:buSzPts val="1400"/>
              <a:buFont typeface="Avenir"/>
              <a:buChar char="●"/>
            </a:pPr>
            <a:r>
              <a:rPr lang="en" sz="1400">
                <a:solidFill>
                  <a:srgbClr val="E3E3E3"/>
                </a:solidFill>
                <a:highlight>
                  <a:schemeClr val="dk1"/>
                </a:highlight>
                <a:latin typeface="Avenir"/>
                <a:ea typeface="Avenir"/>
                <a:cs typeface="Avenir"/>
                <a:sym typeface="Avenir"/>
              </a:rPr>
              <a:t>Feature creation: This involves creating new features from the existing data. For example, you could create a new feature that represents the ratio of two existing features.</a:t>
            </a:r>
            <a:endParaRPr sz="1400">
              <a:solidFill>
                <a:srgbClr val="E3E3E3"/>
              </a:solidFill>
              <a:highlight>
                <a:schemeClr val="dk1"/>
              </a:highlight>
              <a:latin typeface="Avenir"/>
              <a:ea typeface="Avenir"/>
              <a:cs typeface="Avenir"/>
              <a:sym typeface="Avenir"/>
            </a:endParaRPr>
          </a:p>
          <a:p>
            <a:pPr indent="0" lvl="0" marL="0" rtl="0" algn="l">
              <a:spcBef>
                <a:spcPts val="1800"/>
              </a:spcBef>
              <a:spcAft>
                <a:spcPts val="0"/>
              </a:spcAft>
              <a:buNone/>
            </a:pPr>
            <a:r>
              <a:rPr lang="en" sz="1400">
                <a:solidFill>
                  <a:srgbClr val="E3E3E3"/>
                </a:solidFill>
                <a:highlight>
                  <a:schemeClr val="dk1"/>
                </a:highlight>
                <a:latin typeface="Avenir"/>
                <a:ea typeface="Avenir"/>
                <a:cs typeface="Avenir"/>
                <a:sym typeface="Avenir"/>
              </a:rPr>
              <a:t>Feature engineering is an important step in the machine learning process, and it can have a significant impact on the performance of the model. By carefully engineering your features, you can make your model more accurate and robust.</a:t>
            </a:r>
            <a:endParaRPr sz="1400">
              <a:solidFill>
                <a:srgbClr val="E3E3E3"/>
              </a:solidFill>
              <a:highlight>
                <a:schemeClr val="dk1"/>
              </a:highlight>
              <a:latin typeface="Avenir"/>
              <a:ea typeface="Avenir"/>
              <a:cs typeface="Avenir"/>
              <a:sym typeface="Avenir"/>
            </a:endParaRPr>
          </a:p>
          <a:p>
            <a:pPr indent="0" lvl="0" marL="457200" rtl="0" algn="l">
              <a:spcBef>
                <a:spcPts val="1800"/>
              </a:spcBef>
              <a:spcAft>
                <a:spcPts val="1200"/>
              </a:spcAft>
              <a:buNone/>
            </a:pPr>
            <a:r>
              <a:t/>
            </a:r>
            <a:endParaRPr sz="1400">
              <a:highlight>
                <a:schemeClr val="dk1"/>
              </a:highlight>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181875"/>
            <a:ext cx="7038900" cy="480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Avenir"/>
                <a:ea typeface="Avenir"/>
                <a:cs typeface="Avenir"/>
                <a:sym typeface="Avenir"/>
              </a:rPr>
              <a:t>Intermediate Data Science Concepts and Time Series Modeling.</a:t>
            </a:r>
            <a:endParaRPr b="1" sz="1800">
              <a:latin typeface="Avenir"/>
              <a:ea typeface="Avenir"/>
              <a:cs typeface="Avenir"/>
              <a:sym typeface="Avenir"/>
            </a:endParaRPr>
          </a:p>
          <a:p>
            <a:pPr indent="0" lvl="0" marL="0" rtl="0" algn="l">
              <a:spcBef>
                <a:spcPts val="0"/>
              </a:spcBef>
              <a:spcAft>
                <a:spcPts val="0"/>
              </a:spcAft>
              <a:buNone/>
            </a:pPr>
            <a:r>
              <a:t/>
            </a:r>
            <a:endParaRPr b="1" sz="1800">
              <a:highlight>
                <a:schemeClr val="dk1"/>
              </a:highlight>
              <a:latin typeface="Avenir"/>
              <a:ea typeface="Avenir"/>
              <a:cs typeface="Avenir"/>
              <a:sym typeface="Avenir"/>
            </a:endParaRPr>
          </a:p>
          <a:p>
            <a:pPr indent="0" lvl="0" marL="0" rtl="0" algn="l">
              <a:lnSpc>
                <a:spcPct val="115000"/>
              </a:lnSpc>
              <a:spcBef>
                <a:spcPts val="0"/>
              </a:spcBef>
              <a:spcAft>
                <a:spcPts val="0"/>
              </a:spcAft>
              <a:buNone/>
            </a:pPr>
            <a:r>
              <a:t/>
            </a:r>
            <a:endParaRPr b="1" sz="1800">
              <a:highlight>
                <a:schemeClr val="dk1"/>
              </a:highlight>
              <a:latin typeface="Avenir"/>
              <a:ea typeface="Avenir"/>
              <a:cs typeface="Avenir"/>
              <a:sym typeface="Avenir"/>
            </a:endParaRPr>
          </a:p>
          <a:p>
            <a:pPr indent="0" lvl="0" marL="0" rtl="0" algn="ctr">
              <a:lnSpc>
                <a:spcPct val="115000"/>
              </a:lnSpc>
              <a:spcBef>
                <a:spcPts val="0"/>
              </a:spcBef>
              <a:spcAft>
                <a:spcPts val="0"/>
              </a:spcAft>
              <a:buNone/>
            </a:pPr>
            <a:r>
              <a:t/>
            </a:r>
            <a:endParaRPr b="1" sz="1800">
              <a:latin typeface="Avenir"/>
              <a:ea typeface="Avenir"/>
              <a:cs typeface="Avenir"/>
              <a:sym typeface="Avenir"/>
            </a:endParaRPr>
          </a:p>
        </p:txBody>
      </p:sp>
      <p:sp>
        <p:nvSpPr>
          <p:cNvPr id="178" name="Google Shape;178;p20"/>
          <p:cNvSpPr txBox="1"/>
          <p:nvPr>
            <p:ph idx="1" type="body"/>
          </p:nvPr>
        </p:nvSpPr>
        <p:spPr>
          <a:xfrm>
            <a:off x="1297500" y="693750"/>
            <a:ext cx="7578000" cy="42243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sz="1200">
                <a:solidFill>
                  <a:srgbClr val="E3E3E3"/>
                </a:solidFill>
                <a:highlight>
                  <a:schemeClr val="dk1"/>
                </a:highlight>
                <a:latin typeface="Avenir"/>
                <a:ea typeface="Avenir"/>
                <a:cs typeface="Avenir"/>
                <a:sym typeface="Avenir"/>
              </a:rPr>
              <a:t>Ensemble learning is a technique that combines multiple machine learning models to improve the overall performance. This is done by training each model on the data independently, and then combining the predictions of the models to produce a final prediction.</a:t>
            </a:r>
            <a:endParaRPr sz="1200">
              <a:solidFill>
                <a:srgbClr val="E3E3E3"/>
              </a:solidFill>
              <a:highlight>
                <a:schemeClr val="dk1"/>
              </a:highlight>
              <a:latin typeface="Avenir"/>
              <a:ea typeface="Avenir"/>
              <a:cs typeface="Avenir"/>
              <a:sym typeface="Avenir"/>
            </a:endParaRPr>
          </a:p>
          <a:p>
            <a:pPr indent="0" lvl="0" marL="0" rtl="0" algn="l">
              <a:spcBef>
                <a:spcPts val="1800"/>
              </a:spcBef>
              <a:spcAft>
                <a:spcPts val="0"/>
              </a:spcAft>
              <a:buNone/>
            </a:pPr>
            <a:r>
              <a:rPr lang="en" sz="1200">
                <a:solidFill>
                  <a:srgbClr val="E3E3E3"/>
                </a:solidFill>
                <a:highlight>
                  <a:schemeClr val="dk1"/>
                </a:highlight>
                <a:latin typeface="Avenir"/>
                <a:ea typeface="Avenir"/>
                <a:cs typeface="Avenir"/>
                <a:sym typeface="Avenir"/>
              </a:rPr>
              <a:t>There are a number of different ensemble learning techniques available. Some of the most common techniques include:</a:t>
            </a:r>
            <a:endParaRPr sz="1200">
              <a:solidFill>
                <a:srgbClr val="E3E3E3"/>
              </a:solidFill>
              <a:highlight>
                <a:schemeClr val="dk1"/>
              </a:highlight>
              <a:latin typeface="Avenir"/>
              <a:ea typeface="Avenir"/>
              <a:cs typeface="Avenir"/>
              <a:sym typeface="Avenir"/>
            </a:endParaRPr>
          </a:p>
          <a:p>
            <a:pPr indent="-304800" lvl="0" marL="457200" rtl="0" algn="l">
              <a:spcBef>
                <a:spcPts val="1800"/>
              </a:spcBef>
              <a:spcAft>
                <a:spcPts val="0"/>
              </a:spcAft>
              <a:buClr>
                <a:srgbClr val="E3E3E3"/>
              </a:buClr>
              <a:buSzPts val="1200"/>
              <a:buFont typeface="Avenir"/>
              <a:buChar char="●"/>
            </a:pPr>
            <a:r>
              <a:rPr lang="en" sz="1200">
                <a:solidFill>
                  <a:srgbClr val="E3E3E3"/>
                </a:solidFill>
                <a:highlight>
                  <a:schemeClr val="dk1"/>
                </a:highlight>
                <a:latin typeface="Avenir"/>
                <a:ea typeface="Avenir"/>
                <a:cs typeface="Avenir"/>
                <a:sym typeface="Avenir"/>
              </a:rPr>
              <a:t>Bagging: Bagging works by creating multiple subsets of the data, and then training a model on each subset. The predictions of the models are then combined to produce a final prediction.</a:t>
            </a:r>
            <a:endParaRPr sz="1200">
              <a:solidFill>
                <a:srgbClr val="E3E3E3"/>
              </a:solidFill>
              <a:highlight>
                <a:schemeClr val="dk1"/>
              </a:highlight>
              <a:latin typeface="Avenir"/>
              <a:ea typeface="Avenir"/>
              <a:cs typeface="Avenir"/>
              <a:sym typeface="Avenir"/>
            </a:endParaRPr>
          </a:p>
          <a:p>
            <a:pPr indent="-304800" lvl="0" marL="457200" rtl="0" algn="l">
              <a:spcBef>
                <a:spcPts val="0"/>
              </a:spcBef>
              <a:spcAft>
                <a:spcPts val="0"/>
              </a:spcAft>
              <a:buClr>
                <a:srgbClr val="E3E3E3"/>
              </a:buClr>
              <a:buSzPts val="1200"/>
              <a:buFont typeface="Avenir"/>
              <a:buChar char="●"/>
            </a:pPr>
            <a:r>
              <a:rPr lang="en" sz="1200">
                <a:solidFill>
                  <a:srgbClr val="E3E3E3"/>
                </a:solidFill>
                <a:highlight>
                  <a:schemeClr val="dk1"/>
                </a:highlight>
                <a:latin typeface="Avenir"/>
                <a:ea typeface="Avenir"/>
                <a:cs typeface="Avenir"/>
                <a:sym typeface="Avenir"/>
              </a:rPr>
              <a:t>Boosting: Boosting works by training a sequence of models, where each model is trained to correct the errors of the previous model. The predictions of the models are then combined to produce a final prediction.</a:t>
            </a:r>
            <a:endParaRPr sz="1200">
              <a:solidFill>
                <a:srgbClr val="E3E3E3"/>
              </a:solidFill>
              <a:highlight>
                <a:schemeClr val="dk1"/>
              </a:highlight>
              <a:latin typeface="Avenir"/>
              <a:ea typeface="Avenir"/>
              <a:cs typeface="Avenir"/>
              <a:sym typeface="Avenir"/>
            </a:endParaRPr>
          </a:p>
          <a:p>
            <a:pPr indent="-304800" lvl="0" marL="457200" rtl="0" algn="l">
              <a:spcBef>
                <a:spcPts val="0"/>
              </a:spcBef>
              <a:spcAft>
                <a:spcPts val="0"/>
              </a:spcAft>
              <a:buClr>
                <a:srgbClr val="E3E3E3"/>
              </a:buClr>
              <a:buSzPts val="1200"/>
              <a:buFont typeface="Avenir"/>
              <a:buChar char="●"/>
            </a:pPr>
            <a:r>
              <a:rPr lang="en" sz="1200">
                <a:solidFill>
                  <a:srgbClr val="E3E3E3"/>
                </a:solidFill>
                <a:highlight>
                  <a:schemeClr val="dk1"/>
                </a:highlight>
                <a:latin typeface="Avenir"/>
                <a:ea typeface="Avenir"/>
                <a:cs typeface="Avenir"/>
                <a:sym typeface="Avenir"/>
              </a:rPr>
              <a:t>Stacking: Stacking works by training a model to predict the predictions of other models. This model is then used to produce the final prediction.</a:t>
            </a:r>
            <a:endParaRPr sz="1200">
              <a:solidFill>
                <a:srgbClr val="E3E3E3"/>
              </a:solidFill>
              <a:highlight>
                <a:schemeClr val="dk1"/>
              </a:highlight>
              <a:latin typeface="Avenir"/>
              <a:ea typeface="Avenir"/>
              <a:cs typeface="Avenir"/>
              <a:sym typeface="Avenir"/>
            </a:endParaRPr>
          </a:p>
          <a:p>
            <a:pPr indent="0" lvl="0" marL="0" rtl="0" algn="l">
              <a:spcBef>
                <a:spcPts val="1100"/>
              </a:spcBef>
              <a:spcAft>
                <a:spcPts val="0"/>
              </a:spcAft>
              <a:buNone/>
            </a:pPr>
            <a:r>
              <a:rPr lang="en" sz="1200">
                <a:solidFill>
                  <a:srgbClr val="E3E3E3"/>
                </a:solidFill>
                <a:highlight>
                  <a:schemeClr val="dk1"/>
                </a:highlight>
                <a:latin typeface="Avenir"/>
                <a:ea typeface="Avenir"/>
                <a:cs typeface="Avenir"/>
                <a:sym typeface="Avenir"/>
              </a:rPr>
              <a:t>Ensemble learning can be a very effective way to improve the performance of machine learning models. By combining the predictions of multiple models, ensemble learning can reduce the risk of overfitting and improve the accuracy of the model.</a:t>
            </a:r>
            <a:endParaRPr sz="1200">
              <a:solidFill>
                <a:srgbClr val="E3E3E3"/>
              </a:solidFill>
              <a:highlight>
                <a:schemeClr val="dk1"/>
              </a:highlight>
              <a:latin typeface="Avenir"/>
              <a:ea typeface="Avenir"/>
              <a:cs typeface="Avenir"/>
              <a:sym typeface="Avenir"/>
            </a:endParaRPr>
          </a:p>
          <a:p>
            <a:pPr indent="0" lvl="0" marL="457200" rtl="0" algn="l">
              <a:spcBef>
                <a:spcPts val="1100"/>
              </a:spcBef>
              <a:spcAft>
                <a:spcPts val="1200"/>
              </a:spcAft>
              <a:buNone/>
            </a:pPr>
            <a:r>
              <a:t/>
            </a:r>
            <a:endParaRPr b="1" sz="1200">
              <a:highlight>
                <a:schemeClr val="dk1"/>
              </a:highlight>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6225"/>
            <a:ext cx="7038900" cy="36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Avenir"/>
                <a:ea typeface="Avenir"/>
                <a:cs typeface="Avenir"/>
                <a:sym typeface="Avenir"/>
              </a:rPr>
              <a:t>Intermediate Data Science Concepts and Time Series Modeling.</a:t>
            </a:r>
            <a:endParaRPr b="1" sz="1800">
              <a:latin typeface="Avenir"/>
              <a:ea typeface="Avenir"/>
              <a:cs typeface="Avenir"/>
              <a:sym typeface="Avenir"/>
            </a:endParaRPr>
          </a:p>
          <a:p>
            <a:pPr indent="0" lvl="0" marL="0" rtl="0" algn="l">
              <a:spcBef>
                <a:spcPts val="0"/>
              </a:spcBef>
              <a:spcAft>
                <a:spcPts val="0"/>
              </a:spcAft>
              <a:buNone/>
            </a:pPr>
            <a:r>
              <a:t/>
            </a:r>
            <a:endParaRPr b="1" sz="1800">
              <a:highlight>
                <a:schemeClr val="dk1"/>
              </a:highlight>
              <a:latin typeface="Avenir"/>
              <a:ea typeface="Avenir"/>
              <a:cs typeface="Avenir"/>
              <a:sym typeface="Avenir"/>
            </a:endParaRPr>
          </a:p>
          <a:p>
            <a:pPr indent="0" lvl="0" marL="0" rtl="0" algn="l">
              <a:lnSpc>
                <a:spcPct val="115000"/>
              </a:lnSpc>
              <a:spcBef>
                <a:spcPts val="0"/>
              </a:spcBef>
              <a:spcAft>
                <a:spcPts val="0"/>
              </a:spcAft>
              <a:buNone/>
            </a:pPr>
            <a:r>
              <a:t/>
            </a:r>
            <a:endParaRPr b="1" sz="1800">
              <a:highlight>
                <a:schemeClr val="dk1"/>
              </a:highlight>
              <a:latin typeface="Avenir"/>
              <a:ea typeface="Avenir"/>
              <a:cs typeface="Avenir"/>
              <a:sym typeface="Avenir"/>
            </a:endParaRPr>
          </a:p>
          <a:p>
            <a:pPr indent="0" lvl="0" marL="0" rtl="0" algn="ctr">
              <a:lnSpc>
                <a:spcPct val="115000"/>
              </a:lnSpc>
              <a:spcBef>
                <a:spcPts val="0"/>
              </a:spcBef>
              <a:spcAft>
                <a:spcPts val="0"/>
              </a:spcAft>
              <a:buNone/>
            </a:pPr>
            <a:r>
              <a:t/>
            </a:r>
            <a:endParaRPr b="1" sz="1800">
              <a:latin typeface="Avenir"/>
              <a:ea typeface="Avenir"/>
              <a:cs typeface="Avenir"/>
              <a:sym typeface="Avenir"/>
            </a:endParaRPr>
          </a:p>
        </p:txBody>
      </p:sp>
      <p:sp>
        <p:nvSpPr>
          <p:cNvPr id="184" name="Google Shape;184;p21"/>
          <p:cNvSpPr txBox="1"/>
          <p:nvPr>
            <p:ph idx="1" type="body"/>
          </p:nvPr>
        </p:nvSpPr>
        <p:spPr>
          <a:xfrm>
            <a:off x="1297500" y="476500"/>
            <a:ext cx="7731000" cy="458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chemeClr val="dk1"/>
                </a:highlight>
                <a:latin typeface="Avenir"/>
                <a:ea typeface="Avenir"/>
                <a:cs typeface="Avenir"/>
                <a:sym typeface="Avenir"/>
              </a:rPr>
              <a:t>Here are some tips for applying feature engineering and ensemble learning to machine learning:</a:t>
            </a:r>
            <a:endParaRPr sz="1200">
              <a:highlight>
                <a:schemeClr val="dk1"/>
              </a:highlight>
              <a:latin typeface="Avenir"/>
              <a:ea typeface="Avenir"/>
              <a:cs typeface="Avenir"/>
              <a:sym typeface="Avenir"/>
            </a:endParaRPr>
          </a:p>
          <a:p>
            <a:pPr indent="0" lvl="0" marL="0" rtl="0" algn="l">
              <a:spcBef>
                <a:spcPts val="0"/>
              </a:spcBef>
              <a:spcAft>
                <a:spcPts val="0"/>
              </a:spcAft>
              <a:buNone/>
            </a:pPr>
            <a:r>
              <a:t/>
            </a:r>
            <a:endParaRPr sz="1200">
              <a:highlight>
                <a:schemeClr val="dk1"/>
              </a:highlight>
              <a:latin typeface="Avenir"/>
              <a:ea typeface="Avenir"/>
              <a:cs typeface="Avenir"/>
              <a:sym typeface="Avenir"/>
            </a:endParaRPr>
          </a:p>
          <a:p>
            <a:pPr indent="-304800" lvl="0" marL="457200" rtl="0" algn="l">
              <a:spcBef>
                <a:spcPts val="0"/>
              </a:spcBef>
              <a:spcAft>
                <a:spcPts val="0"/>
              </a:spcAft>
              <a:buClr>
                <a:schemeClr val="lt1"/>
              </a:buClr>
              <a:buSzPts val="1200"/>
              <a:buFont typeface="Arial"/>
              <a:buChar char="●"/>
            </a:pPr>
            <a:r>
              <a:rPr b="1" lang="en" sz="1200">
                <a:highlight>
                  <a:schemeClr val="dk1"/>
                </a:highlight>
                <a:latin typeface="Avenir"/>
                <a:ea typeface="Avenir"/>
                <a:cs typeface="Avenir"/>
                <a:sym typeface="Avenir"/>
              </a:rPr>
              <a:t>Start by understanding the data:</a:t>
            </a:r>
            <a:r>
              <a:rPr lang="en" sz="1200">
                <a:highlight>
                  <a:schemeClr val="dk1"/>
                </a:highlight>
                <a:latin typeface="Avenir"/>
                <a:ea typeface="Avenir"/>
                <a:cs typeface="Avenir"/>
                <a:sym typeface="Avenir"/>
              </a:rPr>
              <a:t> Before you can start engineering features or building an ensemble model, it is important to understand the data. This includes understanding the features that are available, the relationships between the features, and the target variable.</a:t>
            </a:r>
            <a:endParaRPr sz="1200">
              <a:highlight>
                <a:schemeClr val="dk1"/>
              </a:highlight>
              <a:latin typeface="Avenir"/>
              <a:ea typeface="Avenir"/>
              <a:cs typeface="Avenir"/>
              <a:sym typeface="Avenir"/>
            </a:endParaRPr>
          </a:p>
          <a:p>
            <a:pPr indent="-304800" lvl="0" marL="457200" rtl="0" algn="l">
              <a:spcBef>
                <a:spcPts val="0"/>
              </a:spcBef>
              <a:spcAft>
                <a:spcPts val="0"/>
              </a:spcAft>
              <a:buClr>
                <a:srgbClr val="0E101A"/>
              </a:buClr>
              <a:buSzPts val="1200"/>
              <a:buFont typeface="Avenir"/>
              <a:buChar char="●"/>
            </a:pPr>
            <a:r>
              <a:t/>
            </a:r>
            <a:endParaRPr sz="1200">
              <a:highlight>
                <a:schemeClr val="dk1"/>
              </a:highlight>
              <a:latin typeface="Avenir"/>
              <a:ea typeface="Avenir"/>
              <a:cs typeface="Avenir"/>
              <a:sym typeface="Avenir"/>
            </a:endParaRPr>
          </a:p>
          <a:p>
            <a:pPr indent="-304800" lvl="0" marL="457200" rtl="0" algn="l">
              <a:spcBef>
                <a:spcPts val="0"/>
              </a:spcBef>
              <a:spcAft>
                <a:spcPts val="0"/>
              </a:spcAft>
              <a:buClr>
                <a:schemeClr val="lt1"/>
              </a:buClr>
              <a:buSzPts val="1200"/>
              <a:buFont typeface="Arial"/>
              <a:buChar char="●"/>
            </a:pPr>
            <a:r>
              <a:rPr b="1" lang="en" sz="1200">
                <a:highlight>
                  <a:schemeClr val="dk1"/>
                </a:highlight>
                <a:latin typeface="Avenir"/>
                <a:ea typeface="Avenir"/>
                <a:cs typeface="Avenir"/>
                <a:sym typeface="Avenir"/>
              </a:rPr>
              <a:t>Use a variety of feature engineering techniques:</a:t>
            </a:r>
            <a:r>
              <a:rPr lang="en" sz="1200">
                <a:highlight>
                  <a:schemeClr val="dk1"/>
                </a:highlight>
                <a:latin typeface="Avenir"/>
                <a:ea typeface="Avenir"/>
                <a:cs typeface="Avenir"/>
                <a:sym typeface="Avenir"/>
              </a:rPr>
              <a:t> There is no one-size-fits-all approach to feature engineering. The best techniques to use will depend on the specific dataset. It is important to experiment with a variety of techniques to see what works best.</a:t>
            </a:r>
            <a:endParaRPr sz="1200">
              <a:highlight>
                <a:schemeClr val="dk1"/>
              </a:highlight>
              <a:latin typeface="Avenir"/>
              <a:ea typeface="Avenir"/>
              <a:cs typeface="Avenir"/>
              <a:sym typeface="Avenir"/>
            </a:endParaRPr>
          </a:p>
          <a:p>
            <a:pPr indent="-304800" lvl="0" marL="457200" rtl="0" algn="l">
              <a:spcBef>
                <a:spcPts val="0"/>
              </a:spcBef>
              <a:spcAft>
                <a:spcPts val="0"/>
              </a:spcAft>
              <a:buClr>
                <a:srgbClr val="0E101A"/>
              </a:buClr>
              <a:buSzPts val="1200"/>
              <a:buFont typeface="Avenir"/>
              <a:buChar char="●"/>
            </a:pPr>
            <a:r>
              <a:t/>
            </a:r>
            <a:endParaRPr sz="1200">
              <a:highlight>
                <a:schemeClr val="dk1"/>
              </a:highlight>
              <a:latin typeface="Avenir"/>
              <a:ea typeface="Avenir"/>
              <a:cs typeface="Avenir"/>
              <a:sym typeface="Avenir"/>
            </a:endParaRPr>
          </a:p>
          <a:p>
            <a:pPr indent="-304800" lvl="0" marL="457200" rtl="0" algn="l">
              <a:spcBef>
                <a:spcPts val="0"/>
              </a:spcBef>
              <a:spcAft>
                <a:spcPts val="0"/>
              </a:spcAft>
              <a:buClr>
                <a:schemeClr val="lt1"/>
              </a:buClr>
              <a:buSzPts val="1200"/>
              <a:buFont typeface="Arial"/>
              <a:buChar char="●"/>
            </a:pPr>
            <a:r>
              <a:rPr b="1" lang="en" sz="1200">
                <a:highlight>
                  <a:schemeClr val="dk1"/>
                </a:highlight>
                <a:latin typeface="Avenir"/>
                <a:ea typeface="Avenir"/>
                <a:cs typeface="Avenir"/>
                <a:sym typeface="Avenir"/>
              </a:rPr>
              <a:t>Use a variety of ensemble learning techniques:</a:t>
            </a:r>
            <a:r>
              <a:rPr lang="en" sz="1200">
                <a:highlight>
                  <a:schemeClr val="dk1"/>
                </a:highlight>
                <a:latin typeface="Avenir"/>
                <a:ea typeface="Avenir"/>
                <a:cs typeface="Avenir"/>
                <a:sym typeface="Avenir"/>
              </a:rPr>
              <a:t> There is also no one-size-fits-all approach to ensemble learning. The best technique to use will depend on the specific dataset and machine learning models that you are using. It is important to experiment with a variety of techniques to see what works best.</a:t>
            </a:r>
            <a:endParaRPr sz="1200">
              <a:highlight>
                <a:schemeClr val="dk1"/>
              </a:highlight>
              <a:latin typeface="Avenir"/>
              <a:ea typeface="Avenir"/>
              <a:cs typeface="Avenir"/>
              <a:sym typeface="Avenir"/>
            </a:endParaRPr>
          </a:p>
          <a:p>
            <a:pPr indent="-304800" lvl="0" marL="457200" rtl="0" algn="l">
              <a:spcBef>
                <a:spcPts val="0"/>
              </a:spcBef>
              <a:spcAft>
                <a:spcPts val="0"/>
              </a:spcAft>
              <a:buClr>
                <a:srgbClr val="0E101A"/>
              </a:buClr>
              <a:buSzPts val="1200"/>
              <a:buFont typeface="Avenir"/>
              <a:buChar char="●"/>
            </a:pPr>
            <a:r>
              <a:t/>
            </a:r>
            <a:endParaRPr sz="1200">
              <a:highlight>
                <a:schemeClr val="dk1"/>
              </a:highlight>
              <a:latin typeface="Avenir"/>
              <a:ea typeface="Avenir"/>
              <a:cs typeface="Avenir"/>
              <a:sym typeface="Avenir"/>
            </a:endParaRPr>
          </a:p>
          <a:p>
            <a:pPr indent="-304800" lvl="0" marL="457200" rtl="0" algn="l">
              <a:spcBef>
                <a:spcPts val="0"/>
              </a:spcBef>
              <a:spcAft>
                <a:spcPts val="0"/>
              </a:spcAft>
              <a:buClr>
                <a:schemeClr val="lt1"/>
              </a:buClr>
              <a:buSzPts val="1200"/>
              <a:buFont typeface="Arial"/>
              <a:buChar char="●"/>
            </a:pPr>
            <a:r>
              <a:rPr b="1" lang="en" sz="1200">
                <a:highlight>
                  <a:schemeClr val="dk1"/>
                </a:highlight>
                <a:latin typeface="Avenir"/>
                <a:ea typeface="Avenir"/>
                <a:cs typeface="Avenir"/>
                <a:sym typeface="Avenir"/>
              </a:rPr>
              <a:t>Evaluate the results:</a:t>
            </a:r>
            <a:r>
              <a:rPr lang="en" sz="1200">
                <a:highlight>
                  <a:schemeClr val="dk1"/>
                </a:highlight>
                <a:latin typeface="Avenir"/>
                <a:ea typeface="Avenir"/>
                <a:cs typeface="Avenir"/>
                <a:sym typeface="Avenir"/>
              </a:rPr>
              <a:t> Once you have engineered features and built an ensemble model, it is important to evaluate the results on a held-out test set. This will help you to assess the performance of the model on unseen data and to identify any areas where improvement is needed.</a:t>
            </a:r>
            <a:endParaRPr sz="1200">
              <a:highlight>
                <a:schemeClr val="dk1"/>
              </a:highlight>
              <a:latin typeface="Avenir"/>
              <a:ea typeface="Avenir"/>
              <a:cs typeface="Avenir"/>
              <a:sym typeface="Avenir"/>
            </a:endParaRPr>
          </a:p>
          <a:p>
            <a:pPr indent="-304800" lvl="0" marL="457200" rtl="0" algn="l">
              <a:spcBef>
                <a:spcPts val="0"/>
              </a:spcBef>
              <a:spcAft>
                <a:spcPts val="0"/>
              </a:spcAft>
              <a:buClr>
                <a:srgbClr val="0E101A"/>
              </a:buClr>
              <a:buSzPts val="1200"/>
              <a:buFont typeface="Avenir"/>
              <a:buChar char="●"/>
            </a:pPr>
            <a:r>
              <a:t/>
            </a:r>
            <a:endParaRPr sz="1200">
              <a:highlight>
                <a:schemeClr val="dk1"/>
              </a:highlight>
              <a:latin typeface="Avenir"/>
              <a:ea typeface="Avenir"/>
              <a:cs typeface="Avenir"/>
              <a:sym typeface="Avenir"/>
            </a:endParaRPr>
          </a:p>
          <a:p>
            <a:pPr indent="0" lvl="0" marL="0" rtl="0" algn="l">
              <a:spcBef>
                <a:spcPts val="0"/>
              </a:spcBef>
              <a:spcAft>
                <a:spcPts val="0"/>
              </a:spcAft>
              <a:buNone/>
            </a:pPr>
            <a:r>
              <a:rPr lang="en" sz="1200">
                <a:highlight>
                  <a:schemeClr val="dk1"/>
                </a:highlight>
                <a:latin typeface="Avenir"/>
                <a:ea typeface="Avenir"/>
                <a:cs typeface="Avenir"/>
                <a:sym typeface="Avenir"/>
              </a:rPr>
              <a:t>Feature engineering and ensemble learning are two powerful techniques that can be used to improve the performance of machine learning models. By carefully engineering your features and combining multiple models, you can make your models more accurate and robust.</a:t>
            </a:r>
            <a:endParaRPr sz="1200">
              <a:highlight>
                <a:schemeClr val="dk1"/>
              </a:highlight>
              <a:latin typeface="Avenir"/>
              <a:ea typeface="Avenir"/>
              <a:cs typeface="Avenir"/>
              <a:sym typeface="Avenir"/>
            </a:endParaRPr>
          </a:p>
          <a:p>
            <a:pPr indent="0" lvl="0" marL="0" rtl="0" algn="l">
              <a:lnSpc>
                <a:spcPct val="125000"/>
              </a:lnSpc>
              <a:spcBef>
                <a:spcPts val="0"/>
              </a:spcBef>
              <a:spcAft>
                <a:spcPts val="0"/>
              </a:spcAft>
              <a:buNone/>
            </a:pPr>
            <a:r>
              <a:t/>
            </a:r>
            <a:endParaRPr b="1" sz="1200">
              <a:highlight>
                <a:schemeClr val="dk1"/>
              </a:highlight>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