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47"/>
  </p:notesMasterIdLst>
  <p:sldIdLst>
    <p:sldId id="256" r:id="rId2"/>
    <p:sldId id="356" r:id="rId3"/>
    <p:sldId id="327" r:id="rId4"/>
    <p:sldId id="328" r:id="rId5"/>
    <p:sldId id="329" r:id="rId6"/>
    <p:sldId id="330" r:id="rId7"/>
    <p:sldId id="331" r:id="rId8"/>
    <p:sldId id="366" r:id="rId9"/>
    <p:sldId id="333" r:id="rId10"/>
    <p:sldId id="348" r:id="rId11"/>
    <p:sldId id="306" r:id="rId12"/>
    <p:sldId id="307" r:id="rId13"/>
    <p:sldId id="308" r:id="rId14"/>
    <p:sldId id="309" r:id="rId15"/>
    <p:sldId id="262" r:id="rId16"/>
    <p:sldId id="321" r:id="rId17"/>
    <p:sldId id="322" r:id="rId18"/>
    <p:sldId id="323" r:id="rId19"/>
    <p:sldId id="324" r:id="rId20"/>
    <p:sldId id="325" r:id="rId21"/>
    <p:sldId id="326" r:id="rId22"/>
    <p:sldId id="360" r:id="rId23"/>
    <p:sldId id="361" r:id="rId24"/>
    <p:sldId id="362" r:id="rId25"/>
    <p:sldId id="363" r:id="rId26"/>
    <p:sldId id="364" r:id="rId27"/>
    <p:sldId id="365" r:id="rId28"/>
    <p:sldId id="350" r:id="rId29"/>
    <p:sldId id="367" r:id="rId30"/>
    <p:sldId id="336" r:id="rId31"/>
    <p:sldId id="337" r:id="rId32"/>
    <p:sldId id="351" r:id="rId33"/>
    <p:sldId id="347" r:id="rId34"/>
    <p:sldId id="312" r:id="rId35"/>
    <p:sldId id="352" r:id="rId36"/>
    <p:sldId id="353" r:id="rId37"/>
    <p:sldId id="354" r:id="rId38"/>
    <p:sldId id="338" r:id="rId39"/>
    <p:sldId id="339" r:id="rId40"/>
    <p:sldId id="340" r:id="rId41"/>
    <p:sldId id="355" r:id="rId42"/>
    <p:sldId id="357" r:id="rId43"/>
    <p:sldId id="344" r:id="rId44"/>
    <p:sldId id="345" r:id="rId45"/>
    <p:sldId id="346" r:id="rId46"/>
  </p:sldIdLst>
  <p:sldSz cx="9144000" cy="5143500" type="screen16x9"/>
  <p:notesSz cx="6858000" cy="9144000"/>
  <p:custDataLst>
    <p:tags r:id="rId4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53" userDrawn="1">
          <p15:clr>
            <a:srgbClr val="A4A3A4"/>
          </p15:clr>
        </p15:guide>
        <p15:guide id="2" pos="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itsch" initials="MP" lastIdx="3" clrIdx="0">
    <p:extLst>
      <p:ext uri="{19B8F6BF-5375-455C-9EA6-DF929625EA0E}">
        <p15:presenceInfo xmlns:p15="http://schemas.microsoft.com/office/powerpoint/2012/main" userId="Paulits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3C60C7-0084-4E1F-9A73-73C20ED31FD4}">
  <a:tblStyle styleId="{803C60C7-0084-4E1F-9A73-73C20ED31F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2"/>
    <p:restoredTop sz="74585" autoAdjust="0"/>
  </p:normalViewPr>
  <p:slideViewPr>
    <p:cSldViewPr snapToGrid="0" snapToObjects="1" showGuides="1">
      <p:cViewPr varScale="1">
        <p:scale>
          <a:sx n="64" d="100"/>
          <a:sy n="64" d="100"/>
        </p:scale>
        <p:origin x="948" y="32"/>
      </p:cViewPr>
      <p:guideLst>
        <p:guide orient="horz" pos="1053"/>
        <p:guide pos="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331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Jochen Stein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532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1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119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71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Retrieve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Generate Attribute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Append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Get Pages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Data To </a:t>
            </a:r>
            <a:r>
              <a:rPr lang="de-DE" dirty="0" err="1"/>
              <a:t>Documents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Loop Collection / Cut </a:t>
            </a:r>
            <a:r>
              <a:rPr lang="de-DE" dirty="0" err="1"/>
              <a:t>Documents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</a:t>
            </a:r>
            <a:r>
              <a:rPr lang="de-DE" dirty="0" err="1"/>
              <a:t>Documents</a:t>
            </a:r>
            <a:r>
              <a:rPr lang="de-DE" dirty="0"/>
              <a:t> to Data)</a:t>
            </a:r>
            <a:br>
              <a:rPr lang="de-DE" dirty="0"/>
            </a:br>
            <a:r>
              <a:rPr lang="de-DE" dirty="0"/>
              <a:t>Filter</a:t>
            </a:r>
            <a:r>
              <a:rPr lang="de-DE"/>
              <a:t/>
            </a:r>
            <a:br>
              <a:rPr lang="de-DE"/>
            </a:br>
            <a:r>
              <a:rPr lang="de-DE"/>
              <a:t>Store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974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r>
              <a:rPr lang="de-DE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 die Daten aus dem Web nicht in dem Format vorliegen wie benötigt sind folgende Schritte notwendig.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- Transform Cases: mit </a:t>
            </a:r>
            <a:r>
              <a:rPr lang="de-DE" dirty="0" err="1"/>
              <a:t>transform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werden alle groß und </a:t>
            </a:r>
            <a:r>
              <a:rPr lang="de-DE" dirty="0" err="1"/>
              <a:t>kleinschreibungen</a:t>
            </a:r>
            <a:r>
              <a:rPr lang="de-DE" dirty="0"/>
              <a:t> ignoriert, dies kann bei der Datenauswertung entsprechend helfen. </a:t>
            </a:r>
            <a:br>
              <a:rPr lang="de-DE" dirty="0"/>
            </a:b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</a:t>
            </a:r>
            <a:r>
              <a:rPr lang="de-DE" dirty="0" err="1"/>
              <a:t>Tokenize</a:t>
            </a:r>
            <a:r>
              <a:rPr lang="de-DE" dirty="0"/>
              <a:t>: Dieser Operator ermöglicht es mit der Parameter-Einstellung „non-letter“, dass alle Satzzeichen </a:t>
            </a:r>
            <a:r>
              <a:rPr lang="de-DE" dirty="0" err="1"/>
              <a:t>rausgefilter</a:t>
            </a:r>
            <a:r>
              <a:rPr lang="de-DE" dirty="0"/>
              <a:t> werden. </a:t>
            </a:r>
            <a:br>
              <a:rPr lang="de-DE" dirty="0"/>
            </a:br>
            <a:r>
              <a:rPr lang="de-DE" dirty="0"/>
              <a:t>Somit kann es bei der Analyse der jeweiligen Zutaten nicht zu Problem kommen.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Den Operator „</a:t>
            </a:r>
            <a:r>
              <a:rPr lang="de-DE" dirty="0" err="1"/>
              <a:t>Stem</a:t>
            </a:r>
            <a:r>
              <a:rPr lang="de-DE" dirty="0"/>
              <a:t>“ gibt es in mehreren Varianten. In unserem Fall wurde die Variante „Porter“ verwendet. Ziel dieses Operatoren ist es, Wörter nach Wortstämmen zu untersuchen und entsprechend damit eine Vereinheitlichung zu schaffen. </a:t>
            </a:r>
            <a:br>
              <a:rPr lang="de-DE" dirty="0"/>
            </a:br>
            <a:r>
              <a:rPr lang="de-DE" dirty="0"/>
              <a:t>Somit kann beispielsweise Einzahl und Mehrzahl einer Zutaten vereinheitlicht werden. </a:t>
            </a:r>
            <a:br>
              <a:rPr lang="de-DE" dirty="0"/>
            </a:br>
            <a:r>
              <a:rPr lang="de-DE" dirty="0">
                <a:sym typeface="Wingdings" pitchFamily="2" charset="2"/>
              </a:rPr>
              <a:t> der Operator mit der Variante „</a:t>
            </a:r>
            <a:r>
              <a:rPr lang="de-DE" dirty="0" err="1">
                <a:sym typeface="Wingdings" pitchFamily="2" charset="2"/>
              </a:rPr>
              <a:t>Lovins</a:t>
            </a:r>
            <a:r>
              <a:rPr lang="de-DE" dirty="0">
                <a:sym typeface="Wingdings" pitchFamily="2" charset="2"/>
              </a:rPr>
              <a:t>“ wurde ebenfalls getestet, jedoch hat er die Zutaten nicht richtig dargestellt und somit war keine richtige Aussage mehr über die Zutaten-Bezeichnungen mehr möglich.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>
                <a:sym typeface="Wingdings" pitchFamily="2" charset="2"/>
              </a:rPr>
              <a:t>Mit dem Operator „Filter </a:t>
            </a:r>
            <a:r>
              <a:rPr lang="de-DE" dirty="0" err="1">
                <a:sym typeface="Wingdings" pitchFamily="2" charset="2"/>
              </a:rPr>
              <a:t>Stopwords</a:t>
            </a:r>
            <a:r>
              <a:rPr lang="de-DE" dirty="0">
                <a:sym typeface="Wingdings" pitchFamily="2" charset="2"/>
              </a:rPr>
              <a:t>“ können eigenerstellte Wörter eliminiert werden. </a:t>
            </a:r>
            <a:br>
              <a:rPr lang="de-DE" dirty="0">
                <a:sym typeface="Wingdings" pitchFamily="2" charset="2"/>
              </a:rPr>
            </a:br>
            <a:r>
              <a:rPr lang="de-DE" dirty="0">
                <a:sym typeface="Wingdings" pitchFamily="2" charset="2"/>
              </a:rPr>
              <a:t>Dies wurde ebenfalls hier gemacht. Dafür wurden die </a:t>
            </a:r>
            <a:r>
              <a:rPr lang="de-DE" dirty="0" err="1">
                <a:sym typeface="Wingdings" pitchFamily="2" charset="2"/>
              </a:rPr>
              <a:t>ingredients</a:t>
            </a:r>
            <a:r>
              <a:rPr lang="de-DE" dirty="0">
                <a:sym typeface="Wingdings" pitchFamily="2" charset="2"/>
              </a:rPr>
              <a:t> grundsätzlich angeschaut und erste </a:t>
            </a:r>
            <a:r>
              <a:rPr lang="de-DE" dirty="0" err="1">
                <a:sym typeface="Wingdings" pitchFamily="2" charset="2"/>
              </a:rPr>
              <a:t>unstimmigkeiten</a:t>
            </a:r>
            <a:r>
              <a:rPr lang="de-DE" dirty="0">
                <a:sym typeface="Wingdings" pitchFamily="2" charset="2"/>
              </a:rPr>
              <a:t> bereinigt.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097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r>
              <a:rPr lang="de-DE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Dateninput ist hier der Test- und der Trainingsdatensatz mit den jeweiligen Zutaten.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Um die absolute Nummer der Zutaten aller Rezepte innerhalb der jeweiligen Küche zur ermitteln musste zunächst auf die jeweilige Küche gefiltert werden. </a:t>
            </a:r>
            <a:br>
              <a:rPr lang="de-DE" dirty="0"/>
            </a:br>
            <a:r>
              <a:rPr lang="de-DE" dirty="0"/>
              <a:t>Dies erfolgte mit dem „Filter“-Operator.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Anschließend wurde der Operator „Aggregate“ verwendet. Dieser hat die einzelnen Zutaten aufgezählt mit der „</a:t>
            </a:r>
            <a:r>
              <a:rPr lang="de-DE" dirty="0" err="1"/>
              <a:t>aggregation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“ „</a:t>
            </a:r>
            <a:r>
              <a:rPr lang="de-DE" dirty="0" err="1"/>
              <a:t>count</a:t>
            </a:r>
            <a:r>
              <a:rPr lang="de-DE" dirty="0"/>
              <a:t>“.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642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r>
              <a:rPr lang="de-DE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Auch bei der Berechnung der relativen Nummer der unterschiedlichen Zutaten wurde zunächst folgender Dateninput gewählt: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Test- und Trainingsdaten inkl. Zutaten. </a:t>
            </a:r>
            <a:br>
              <a:rPr lang="de-DE" dirty="0"/>
            </a:br>
            <a:r>
              <a:rPr lang="de-DE" dirty="0"/>
              <a:t>Diese Daten wurden entsprechend nach den zwei unterschiedlichen Küchen gefiltert.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Um die Daten entsprechend zu gruppieren wurde eine Pivot-Tabelle erstellt. Diese Pivot-Tabelle ist wie folgt in den Parametern eingestellt :</a:t>
            </a:r>
            <a:br>
              <a:rPr lang="de-DE" dirty="0"/>
            </a:br>
            <a:r>
              <a:rPr lang="de-DE" dirty="0"/>
              <a:t>- gruppiert wird nach den entsprechenden Zutaten (</a:t>
            </a:r>
            <a:r>
              <a:rPr lang="de-DE" dirty="0" err="1"/>
              <a:t>ingredients</a:t>
            </a:r>
            <a:r>
              <a:rPr lang="de-DE" dirty="0"/>
              <a:t>). </a:t>
            </a:r>
            <a:br>
              <a:rPr lang="de-DE" dirty="0"/>
            </a:br>
            <a:r>
              <a:rPr lang="de-DE" dirty="0"/>
              <a:t>- die Spalten bildet das Attribut „Link“ </a:t>
            </a:r>
            <a:r>
              <a:rPr lang="de-DE" dirty="0">
                <a:sym typeface="Wingdings" pitchFamily="2" charset="2"/>
              </a:rPr>
              <a:t> Link ist die jeweilige URL-Adresse der Rezepte</a:t>
            </a:r>
            <a:br>
              <a:rPr lang="de-DE" dirty="0">
                <a:sym typeface="Wingdings" pitchFamily="2" charset="2"/>
              </a:rPr>
            </a:br>
            <a:r>
              <a:rPr lang="de-DE" dirty="0">
                <a:sym typeface="Wingdings" pitchFamily="2" charset="2"/>
              </a:rPr>
              <a:t>- Es wurde das Attribut „Link“ verwendet, da somit verhindert werden kann, dass falls Rezepte gleich heißen, dass sie dann entsprechend konsolidiert werden.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>
                <a:sym typeface="Wingdings" pitchFamily="2" charset="2"/>
              </a:rPr>
              <a:t>Mit dem Operator „</a:t>
            </a:r>
            <a:r>
              <a:rPr lang="de-DE" dirty="0" err="1">
                <a:sym typeface="Wingdings" pitchFamily="2" charset="2"/>
              </a:rPr>
              <a:t>aggregate</a:t>
            </a:r>
            <a:r>
              <a:rPr lang="de-DE" dirty="0">
                <a:sym typeface="Wingdings" pitchFamily="2" charset="2"/>
              </a:rPr>
              <a:t>“ werden wie bereits zuvor ebenfalls die zutaten wieder gezählt. </a:t>
            </a:r>
            <a:br>
              <a:rPr lang="de-DE" dirty="0">
                <a:sym typeface="Wingdings" pitchFamily="2" charset="2"/>
              </a:rPr>
            </a:br>
            <a:r>
              <a:rPr lang="de-DE" dirty="0">
                <a:sym typeface="Wingdings" pitchFamily="2" charset="2"/>
              </a:rPr>
              <a:t> somit erhält man die Anzahl der verschiedenen Zutaten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>
                <a:sym typeface="Wingdings" pitchFamily="2" charset="2"/>
              </a:rPr>
              <a:t>Mit dem Operator „</a:t>
            </a:r>
            <a:r>
              <a:rPr lang="de-DE" dirty="0" err="1">
                <a:sym typeface="Wingdings" pitchFamily="2" charset="2"/>
              </a:rPr>
              <a:t>Generate</a:t>
            </a:r>
            <a:r>
              <a:rPr lang="de-DE" dirty="0">
                <a:sym typeface="Wingdings" pitchFamily="2" charset="2"/>
              </a:rPr>
              <a:t> Attributes“ wird die relative Nummer der jeweiligen Küchen berechnet.</a:t>
            </a:r>
            <a:br>
              <a:rPr lang="de-DE" dirty="0">
                <a:sym typeface="Wingdings" pitchFamily="2" charset="2"/>
              </a:rPr>
            </a:br>
            <a:r>
              <a:rPr lang="de-DE" dirty="0">
                <a:sym typeface="Wingdings" pitchFamily="2" charset="2"/>
              </a:rPr>
              <a:t>Dies erfolgt durch folgende Rechnung: </a:t>
            </a:r>
            <a:br>
              <a:rPr lang="de-DE" dirty="0">
                <a:sym typeface="Wingdings" pitchFamily="2" charset="2"/>
              </a:rPr>
            </a:br>
            <a:r>
              <a:rPr lang="de-DE" dirty="0">
                <a:sym typeface="Wingdings" pitchFamily="2" charset="2"/>
              </a:rPr>
              <a:t/>
            </a:r>
            <a:br>
              <a:rPr lang="de-DE" dirty="0">
                <a:sym typeface="Wingdings" pitchFamily="2" charset="2"/>
              </a:rPr>
            </a:br>
            <a:r>
              <a:rPr lang="de-DE" dirty="0">
                <a:sym typeface="Wingdings" pitchFamily="2" charset="2"/>
              </a:rPr>
              <a:t>Relative Nummer = Anzahl der verschiedenen Zutaten / Absolute Nummer der Zutaten</a:t>
            </a:r>
          </a:p>
        </p:txBody>
      </p:sp>
    </p:spTree>
    <p:extLst>
      <p:ext uri="{BB962C8B-B14F-4D97-AF65-F5344CB8AC3E}">
        <p14:creationId xmlns:p14="http://schemas.microsoft.com/office/powerpoint/2010/main" val="3068831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r>
              <a:rPr lang="de-DE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Dateininput</a:t>
            </a:r>
            <a:r>
              <a:rPr lang="de-DE" dirty="0"/>
              <a:t> ist ebenfalls wieder der Trainingsdatensatz. </a:t>
            </a:r>
            <a:br>
              <a:rPr lang="de-DE" dirty="0"/>
            </a:br>
            <a:r>
              <a:rPr lang="de-DE" dirty="0"/>
              <a:t>Dieser wird wie zuvor in die jeweiligen Küchen getrennt.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Bei diesem Modell wird auch eine Pivot-Tabelle verwendet und hat folgende </a:t>
            </a:r>
            <a:r>
              <a:rPr lang="de-DE" dirty="0" err="1"/>
              <a:t>Paramenter</a:t>
            </a:r>
            <a:r>
              <a:rPr lang="de-DE" dirty="0"/>
              <a:t>-Einstellungen: </a:t>
            </a:r>
            <a:br>
              <a:rPr lang="de-DE" dirty="0"/>
            </a:br>
            <a:r>
              <a:rPr lang="de-DE" dirty="0"/>
              <a:t>- Gruppiert wird nach den Zutaten </a:t>
            </a:r>
            <a:br>
              <a:rPr lang="de-DE" dirty="0"/>
            </a:br>
            <a:r>
              <a:rPr lang="de-DE" dirty="0"/>
              <a:t>- in den Spalten wird das Attribut „</a:t>
            </a:r>
            <a:r>
              <a:rPr lang="de-DE" dirty="0" err="1"/>
              <a:t>cuisine</a:t>
            </a:r>
            <a:r>
              <a:rPr lang="de-DE" dirty="0"/>
              <a:t>“ verwendet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Und aggregiert werden die Zutaten.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Mit dem Operator „</a:t>
            </a:r>
            <a:r>
              <a:rPr lang="de-DE" dirty="0" err="1"/>
              <a:t>generate</a:t>
            </a:r>
            <a:r>
              <a:rPr lang="de-DE" dirty="0"/>
              <a:t> Attributes“ wird hier entsprechend die jeweilige Summe der Zutaten ermittelt und ein neues Attribut erstellt. </a:t>
            </a:r>
            <a:br>
              <a:rPr lang="de-DE" dirty="0"/>
            </a:br>
            <a:r>
              <a:rPr lang="de-DE" dirty="0"/>
              <a:t>Dies erfolgt mit folgender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: „[</a:t>
            </a:r>
            <a:r>
              <a:rPr lang="de-DE" dirty="0" err="1"/>
              <a:t>count</a:t>
            </a:r>
            <a:r>
              <a:rPr lang="de-DE" dirty="0"/>
              <a:t>(</a:t>
            </a:r>
            <a:r>
              <a:rPr lang="de-DE" dirty="0" err="1"/>
              <a:t>ingredients</a:t>
            </a:r>
            <a:r>
              <a:rPr lang="de-DE" dirty="0"/>
              <a:t>)_Chinese]“ (für die italienische Küche ist es entsprechend “[</a:t>
            </a:r>
            <a:r>
              <a:rPr lang="de-DE" dirty="0" err="1"/>
              <a:t>count</a:t>
            </a:r>
            <a:r>
              <a:rPr lang="de-DE" dirty="0"/>
              <a:t>(</a:t>
            </a:r>
            <a:r>
              <a:rPr lang="de-DE" dirty="0" err="1"/>
              <a:t>ingredients</a:t>
            </a:r>
            <a:r>
              <a:rPr lang="de-DE" dirty="0"/>
              <a:t>)_</a:t>
            </a:r>
            <a:r>
              <a:rPr lang="de-DE" dirty="0" err="1"/>
              <a:t>Italian</a:t>
            </a:r>
            <a:r>
              <a:rPr lang="de-DE" dirty="0"/>
              <a:t>]“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Um die 10 häufigsten Zutaten zu ermitteln wird der Operator „</a:t>
            </a:r>
            <a:r>
              <a:rPr lang="de-DE" dirty="0" err="1"/>
              <a:t>Sort</a:t>
            </a:r>
            <a:r>
              <a:rPr lang="de-DE" dirty="0"/>
              <a:t>“ verwendet. </a:t>
            </a:r>
            <a:br>
              <a:rPr lang="de-DE" dirty="0"/>
            </a:br>
            <a:r>
              <a:rPr lang="de-DE" dirty="0"/>
              <a:t>Dieser sortiert entsprechend die Aufzählungen ab bzw. auf, je nach Einstellung. </a:t>
            </a:r>
            <a:br>
              <a:rPr lang="de-DE" dirty="0"/>
            </a:br>
            <a:r>
              <a:rPr lang="de-DE" dirty="0"/>
              <a:t>In unsere Fall wird die häufigste Zutat als oberste Zutaten ausgewiesen. </a:t>
            </a:r>
          </a:p>
        </p:txBody>
      </p:sp>
    </p:spTree>
    <p:extLst>
      <p:ext uri="{BB962C8B-B14F-4D97-AF65-F5344CB8AC3E}">
        <p14:creationId xmlns:p14="http://schemas.microsoft.com/office/powerpoint/2010/main" val="21872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659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r>
              <a:rPr lang="de-DE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Hier wurde eine Assoziationsanalyse durchgeführt, da eine AA die Beziehungen zwischen den jeweiligen Daten untersucht.</a:t>
            </a:r>
            <a:br>
              <a:rPr lang="de-DE" dirty="0"/>
            </a:br>
            <a:r>
              <a:rPr lang="de-DE" dirty="0"/>
              <a:t>Dabei werden die Daten mit Hilfe von Klassifizierungs- oder </a:t>
            </a:r>
            <a:r>
              <a:rPr lang="de-DE" dirty="0" err="1"/>
              <a:t>Regeressionsalgorithmen</a:t>
            </a:r>
            <a:r>
              <a:rPr lang="de-DE" dirty="0"/>
              <a:t> auf gemeinsame Muster untersucht.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</a:t>
            </a:r>
            <a:r>
              <a:rPr lang="de-DE" dirty="0" err="1"/>
              <a:t>Dateininput</a:t>
            </a:r>
            <a:r>
              <a:rPr lang="de-DE" dirty="0"/>
              <a:t>: Trainingsdaten inkl. Zutaten</a:t>
            </a:r>
            <a:br>
              <a:rPr lang="de-DE" dirty="0"/>
            </a:br>
            <a:r>
              <a:rPr lang="de-DE" dirty="0"/>
              <a:t>- Mit dem Operator „Filter </a:t>
            </a:r>
            <a:r>
              <a:rPr lang="de-DE" dirty="0" err="1"/>
              <a:t>Examples</a:t>
            </a:r>
            <a:r>
              <a:rPr lang="de-DE" dirty="0"/>
              <a:t>“ wurden die jeweiligen Küchen ausgewählt.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Mit dem Operator „Pivot“ wurden die Daten entsprechend so aufgebaut, dass in den Spalten die jeweiligen Zutaten stehen und in den Zeilen die jeweiligen Rezepte. </a:t>
            </a:r>
            <a:br>
              <a:rPr lang="de-DE" dirty="0"/>
            </a:br>
            <a:r>
              <a:rPr lang="de-DE" dirty="0"/>
              <a:t>- Mit dem Operator „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“ wurden die Werte, die als „?“ angezeigt worden sind, als „0“-Werte ausgegeben. </a:t>
            </a:r>
            <a:br>
              <a:rPr lang="de-DE" dirty="0"/>
            </a:br>
            <a:r>
              <a:rPr lang="de-DE" dirty="0"/>
              <a:t>- Da die </a:t>
            </a:r>
            <a:r>
              <a:rPr lang="de-DE" dirty="0" err="1"/>
              <a:t>Associations</a:t>
            </a:r>
            <a:r>
              <a:rPr lang="de-DE" dirty="0"/>
              <a:t> </a:t>
            </a:r>
            <a:r>
              <a:rPr lang="de-DE" dirty="0" err="1"/>
              <a:t>analyse</a:t>
            </a:r>
            <a:r>
              <a:rPr lang="de-DE" dirty="0"/>
              <a:t> nur mit </a:t>
            </a:r>
            <a:r>
              <a:rPr lang="de-DE" dirty="0" err="1"/>
              <a:t>binominalen</a:t>
            </a:r>
            <a:r>
              <a:rPr lang="de-DE" dirty="0"/>
              <a:t> Daten arbeiten kann, war es wichtig, den Operator „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binominal</a:t>
            </a:r>
            <a:r>
              <a:rPr lang="de-DE" dirty="0"/>
              <a:t>“ zu verwendet. </a:t>
            </a:r>
            <a:br>
              <a:rPr lang="de-DE" dirty="0"/>
            </a:br>
            <a:r>
              <a:rPr lang="de-DE" dirty="0"/>
              <a:t>Dieser konvertiert die „1“ und „0“ (kommt eine Zutat in dem </a:t>
            </a:r>
            <a:r>
              <a:rPr lang="de-DE" dirty="0" err="1"/>
              <a:t>Repept</a:t>
            </a:r>
            <a:r>
              <a:rPr lang="de-DE" dirty="0"/>
              <a:t> vor = 1kommt sie nicht vor = 0) in „</a:t>
            </a:r>
            <a:r>
              <a:rPr lang="de-DE" dirty="0" err="1"/>
              <a:t>true</a:t>
            </a:r>
            <a:r>
              <a:rPr lang="de-DE" dirty="0"/>
              <a:t>“ bzw. „</a:t>
            </a:r>
            <a:r>
              <a:rPr lang="de-DE" dirty="0" err="1"/>
              <a:t>false</a:t>
            </a:r>
            <a:r>
              <a:rPr lang="de-DE" dirty="0"/>
              <a:t>“ um.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Der Operator FP-Growth wird verwendet um die entsprechenden Klassifizierungs- oder Regressionsalgorithmen auszuwählen. </a:t>
            </a:r>
            <a:br>
              <a:rPr lang="de-DE" dirty="0"/>
            </a:br>
            <a:r>
              <a:rPr lang="de-DE" dirty="0"/>
              <a:t>In diesem Fall wurde die Wahl anhand des „</a:t>
            </a:r>
            <a:r>
              <a:rPr lang="de-DE" dirty="0" err="1"/>
              <a:t>supports</a:t>
            </a:r>
            <a:r>
              <a:rPr lang="de-DE" dirty="0"/>
              <a:t>“ getroffen. </a:t>
            </a:r>
            <a:br>
              <a:rPr lang="de-DE" dirty="0"/>
            </a:br>
            <a:r>
              <a:rPr lang="de-DE" dirty="0"/>
              <a:t>Dabei gibt der Support die relative Häufigkeit des Auftretens eines Datenwertes an. </a:t>
            </a:r>
            <a:br>
              <a:rPr lang="de-DE" dirty="0"/>
            </a:br>
            <a:r>
              <a:rPr lang="de-DE" dirty="0"/>
              <a:t>Die anderen Einstellungsmöglichkeiten wie </a:t>
            </a:r>
            <a:r>
              <a:rPr lang="de-DE" dirty="0" err="1"/>
              <a:t>Confidence</a:t>
            </a:r>
            <a:r>
              <a:rPr lang="de-DE" dirty="0"/>
              <a:t> (misst die Wahrscheinlichkeit des Auftretens der Konsequenz der Regel aus allen Transaktionen) oder Lift.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Der Operator „Create </a:t>
            </a:r>
            <a:r>
              <a:rPr lang="de-DE" dirty="0" err="1"/>
              <a:t>Assiciation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“ erkennt Assoziationsregeln und erstellt darauf hin erkennbare Regeln.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093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Jochen Stein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62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Jochen Stein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r>
              <a:rPr lang="de-DE" dirty="0"/>
              <a:t>Absolute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ingredients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all </a:t>
            </a:r>
            <a:r>
              <a:rPr lang="de-DE" dirty="0" err="1"/>
              <a:t>recipes</a:t>
            </a:r>
            <a:r>
              <a:rPr lang="de-DE" dirty="0"/>
              <a:t> </a:t>
            </a:r>
            <a:r>
              <a:rPr lang="de-DE" dirty="0" err="1"/>
              <a:t>analyzed</a:t>
            </a:r>
            <a:r>
              <a:rPr lang="de-DE" dirty="0"/>
              <a:t> (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cuisine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Ermittlung der absoluten Anzahl der </a:t>
            </a:r>
            <a:r>
              <a:rPr lang="de-DE" dirty="0" err="1"/>
              <a:t>Ingredients</a:t>
            </a:r>
            <a:r>
              <a:rPr lang="de-DE" dirty="0"/>
              <a:t> Chinese und </a:t>
            </a:r>
            <a:r>
              <a:rPr lang="de-DE" dirty="0" err="1"/>
              <a:t>Italian</a:t>
            </a:r>
            <a:endParaRPr lang="de-DE" dirty="0"/>
          </a:p>
          <a:p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34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Jochen Stein</a:t>
            </a:r>
          </a:p>
          <a:p>
            <a:endParaRPr lang="de-DE" dirty="0"/>
          </a:p>
          <a:p>
            <a:r>
              <a:rPr lang="de-DE" dirty="0"/>
              <a:t>Relative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ingredients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all </a:t>
            </a:r>
            <a:r>
              <a:rPr lang="de-DE" dirty="0" err="1"/>
              <a:t>recipes</a:t>
            </a:r>
            <a:r>
              <a:rPr lang="de-DE" dirty="0"/>
              <a:t> </a:t>
            </a:r>
            <a:r>
              <a:rPr lang="de-DE" dirty="0" err="1"/>
              <a:t>analyzed</a:t>
            </a:r>
            <a:r>
              <a:rPr lang="de-DE" dirty="0"/>
              <a:t> (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cuisine</a:t>
            </a:r>
            <a:r>
              <a:rPr lang="de-DE" dirty="0"/>
              <a:t>) =</a:t>
            </a:r>
          </a:p>
          <a:p>
            <a:r>
              <a:rPr lang="de-DE" dirty="0"/>
              <a:t>Absolute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ingredients</a:t>
            </a:r>
            <a:r>
              <a:rPr lang="de-DE" dirty="0"/>
              <a:t> / Absolute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ingredients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97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Jochen Stein</a:t>
            </a:r>
          </a:p>
          <a:p>
            <a:endParaRPr lang="de-DE" dirty="0"/>
          </a:p>
          <a:p>
            <a:r>
              <a:rPr lang="de-DE" dirty="0"/>
              <a:t>Top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frequent</a:t>
            </a:r>
            <a:r>
              <a:rPr lang="de-DE" dirty="0"/>
              <a:t> </a:t>
            </a:r>
            <a:r>
              <a:rPr lang="de-DE" dirty="0" err="1"/>
              <a:t>ingredients</a:t>
            </a:r>
            <a:r>
              <a:rPr lang="de-DE" dirty="0"/>
              <a:t> (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2-grams) (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cuisine</a:t>
            </a:r>
            <a:r>
              <a:rPr lang="de-DE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969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Jochen Stein</a:t>
            </a:r>
          </a:p>
          <a:p>
            <a:endParaRPr lang="de-DE" dirty="0"/>
          </a:p>
          <a:p>
            <a:r>
              <a:rPr lang="de-DE" dirty="0"/>
              <a:t>Top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frequent</a:t>
            </a:r>
            <a:r>
              <a:rPr lang="de-DE" dirty="0"/>
              <a:t> </a:t>
            </a:r>
            <a:r>
              <a:rPr lang="de-DE" dirty="0" err="1"/>
              <a:t>ingredients</a:t>
            </a:r>
            <a:r>
              <a:rPr lang="de-DE" dirty="0"/>
              <a:t> (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2-grams) (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cuisine</a:t>
            </a:r>
            <a:r>
              <a:rPr lang="de-DE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89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Jochen Stein</a:t>
            </a:r>
          </a:p>
          <a:p>
            <a:endParaRPr lang="de-DE" dirty="0"/>
          </a:p>
          <a:p>
            <a:r>
              <a:rPr lang="de-DE" dirty="0"/>
              <a:t>Top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frequent</a:t>
            </a:r>
            <a:r>
              <a:rPr lang="de-DE" dirty="0"/>
              <a:t> </a:t>
            </a:r>
            <a:r>
              <a:rPr lang="de-DE" dirty="0" err="1"/>
              <a:t>ingredient</a:t>
            </a:r>
            <a:r>
              <a:rPr lang="de-DE" dirty="0"/>
              <a:t> </a:t>
            </a:r>
            <a:r>
              <a:rPr lang="de-DE" dirty="0" err="1"/>
              <a:t>combinations</a:t>
            </a:r>
            <a:r>
              <a:rPr lang="de-DE" dirty="0"/>
              <a:t> (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2-grams) (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cuisine</a:t>
            </a:r>
            <a:r>
              <a:rPr lang="de-DE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65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Jochen Stein</a:t>
            </a:r>
          </a:p>
          <a:p>
            <a:endParaRPr lang="de-DE" dirty="0"/>
          </a:p>
          <a:p>
            <a:r>
              <a:rPr lang="de-DE" dirty="0"/>
              <a:t>Top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frequent</a:t>
            </a:r>
            <a:r>
              <a:rPr lang="de-DE" dirty="0"/>
              <a:t> </a:t>
            </a:r>
            <a:r>
              <a:rPr lang="de-DE" dirty="0" err="1"/>
              <a:t>ingredient</a:t>
            </a:r>
            <a:r>
              <a:rPr lang="de-DE" dirty="0"/>
              <a:t> </a:t>
            </a:r>
            <a:r>
              <a:rPr lang="de-DE" dirty="0" err="1"/>
              <a:t>combinations</a:t>
            </a:r>
            <a:r>
              <a:rPr lang="de-DE" dirty="0"/>
              <a:t> (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2-grams) (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cuisine</a:t>
            </a:r>
            <a:r>
              <a:rPr lang="de-DE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13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212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0094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20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1417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6537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ym typeface="Wingdings" pitchFamily="2" charset="2"/>
              </a:rPr>
              <a:t> Man hätte bei der Modellerstellung die Daten noch in numerische Daten umwandeln können, sodass jede Küche eine entsprechende Nummer gewesen wäre.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8133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baseline="0" dirty="0"/>
              <a:t>Tatjana </a:t>
            </a:r>
            <a:r>
              <a:rPr lang="de-DE" baseline="0" dirty="0" err="1"/>
              <a:t>Kuxhaus</a:t>
            </a:r>
            <a:endParaRPr lang="de-DE" baseline="0" dirty="0"/>
          </a:p>
        </p:txBody>
      </p:sp>
    </p:spTree>
    <p:extLst>
      <p:ext uri="{BB962C8B-B14F-4D97-AF65-F5344CB8AC3E}">
        <p14:creationId xmlns:p14="http://schemas.microsoft.com/office/powerpoint/2010/main" val="4227857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538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432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6655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0016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9983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r>
              <a:rPr lang="de-DE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Wir haben versucht,</a:t>
            </a:r>
            <a:r>
              <a:rPr lang="de-DE" baseline="0" dirty="0"/>
              <a:t> verschiedene Varianten auszuprobieren.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Anzahl der Knoten</a:t>
            </a:r>
            <a:r>
              <a:rPr lang="de-DE" baseline="0" dirty="0"/>
              <a:t> der Hidden Layer laut einer Faustregel 2/3 der Anzahl der Input-Variablen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/>
              <a:t>Ob 2 oder mehr Knoten der Hidden-Layer-Schicht hatte keinen Effekt auf das Ergebnis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" dirty="0"/>
              <a:t>Die Veränderung von </a:t>
            </a:r>
            <a:r>
              <a:rPr lang="en" i="1" dirty="0"/>
              <a:t>Error Epsilon</a:t>
            </a:r>
            <a:r>
              <a:rPr lang="en" dirty="0"/>
              <a:t>, des </a:t>
            </a:r>
            <a:r>
              <a:rPr lang="en" i="1" dirty="0"/>
              <a:t>Split-Validation-Ratios</a:t>
            </a:r>
            <a:r>
              <a:rPr lang="en" dirty="0"/>
              <a:t> sowie vorhergehendes </a:t>
            </a:r>
            <a:r>
              <a:rPr lang="en" i="1" dirty="0"/>
              <a:t>Pruning</a:t>
            </a:r>
            <a:r>
              <a:rPr lang="en" dirty="0"/>
              <a:t> hatten keine Effekte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baseline="0" dirty="0"/>
          </a:p>
        </p:txBody>
      </p:sp>
    </p:spTree>
    <p:extLst>
      <p:ext uri="{BB962C8B-B14F-4D97-AF65-F5344CB8AC3E}">
        <p14:creationId xmlns:p14="http://schemas.microsoft.com/office/powerpoint/2010/main" val="3958189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3987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2984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8535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Tatjana </a:t>
            </a:r>
            <a:r>
              <a:rPr lang="de-DE" dirty="0" err="1"/>
              <a:t>Kuxhaus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7439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979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3871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04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82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r>
              <a:rPr lang="de-DE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Bei</a:t>
            </a:r>
            <a:r>
              <a:rPr lang="de-DE" baseline="0" dirty="0"/>
              <a:t> zukünftigen Online-Rezepten: Wie wahrscheinlich ist es dass in Reviews von Nutzern bestimmte Attribute zur Beschreibung/Bewertung des Rezeptes vorkommen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Trainieren</a:t>
            </a:r>
            <a:r>
              <a:rPr lang="de-DE" baseline="0" dirty="0"/>
              <a:t> von Modellen, welche Attribute bei bestimmten Rezepteigenschaften wahrscheinlich hinsichtlich ihres Auftretens sind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/>
              <a:t>Bei zukünftigen Rezepten werden diese </a:t>
            </a:r>
            <a:r>
              <a:rPr lang="de-DE" baseline="0" dirty="0" err="1"/>
              <a:t>Eigenscchaften</a:t>
            </a:r>
            <a:r>
              <a:rPr lang="de-DE" baseline="0" dirty="0"/>
              <a:t> bspw. als Tag zur </a:t>
            </a:r>
            <a:r>
              <a:rPr lang="de-DE" baseline="0" dirty="0" err="1"/>
              <a:t>verinfachten</a:t>
            </a:r>
            <a:r>
              <a:rPr lang="de-DE" baseline="0" dirty="0"/>
              <a:t> Suche genutzt werden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00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r>
              <a:rPr lang="de-DE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Annahme: Zutaten</a:t>
            </a:r>
            <a:r>
              <a:rPr lang="de-DE" baseline="0" dirty="0"/>
              <a:t> können durch andere Zutaten ersetzt werden, wenn Kochhandlungen übereinstimmen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/>
              <a:t>Einteilung der Rezepte in Gruppen (Salat, Suppe, frittiert, …)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/>
              <a:t>Was sind in einer Rezeptgruppe die charakteristischen Koch-Handlungen? Z.B. 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fry</a:t>
            </a:r>
            <a:r>
              <a:rPr lang="de-DE" baseline="0" dirty="0"/>
              <a:t> bei Croquette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/>
              <a:t>Was sind charakteristischen Handlungen bei den einzelnen Zutaten einer Rezeptgruppe? Z.B. </a:t>
            </a:r>
            <a:r>
              <a:rPr lang="de-DE" baseline="0" dirty="0" err="1"/>
              <a:t>crush</a:t>
            </a:r>
            <a:r>
              <a:rPr lang="de-DE" baseline="0" dirty="0"/>
              <a:t> oder 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fry</a:t>
            </a:r>
            <a:r>
              <a:rPr lang="de-DE" baseline="0" dirty="0"/>
              <a:t> bei </a:t>
            </a:r>
            <a:r>
              <a:rPr lang="de-DE" baseline="0" dirty="0" err="1"/>
              <a:t>potatoe</a:t>
            </a:r>
            <a:endParaRPr lang="de-DE" baseline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Wenn Zutaten</a:t>
            </a:r>
            <a:r>
              <a:rPr lang="de-DE" baseline="0" dirty="0"/>
              <a:t> in einer Rezeptgruppe sehr ähnlich hinsichtlich ihrer Handlungen, dann sind sie ersetzbar. Z.B. </a:t>
            </a:r>
            <a:r>
              <a:rPr lang="de-DE" baseline="0" dirty="0" err="1"/>
              <a:t>potatoe</a:t>
            </a:r>
            <a:r>
              <a:rPr lang="de-DE" baseline="0" dirty="0"/>
              <a:t> durch </a:t>
            </a:r>
            <a:r>
              <a:rPr lang="de-DE" baseline="0" dirty="0" err="1"/>
              <a:t>pumpkin</a:t>
            </a:r>
            <a:endParaRPr lang="de-DE" baseline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baseline="0" dirty="0"/>
              <a:t>Evaluation analog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381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355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62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userDrawn="1">
  <p:cSld name="CUSTOM_7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6026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Folie" r:id="rId5" imgW="425" imgH="424" progId="TCLayout.ActiveDocument.1">
                  <p:embed/>
                </p:oleObj>
              </mc:Choice>
              <mc:Fallback>
                <p:oleObj name="think-cell Folie" r:id="rId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 userDrawn="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 userDrawn="1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userDrawn="1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 userDrawn="1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45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441182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Folie" r:id="rId9" imgW="425" imgH="424" progId="TCLayout.ActiveDocument.1">
                  <p:embed/>
                </p:oleObj>
              </mc:Choice>
              <mc:Fallback>
                <p:oleObj name="think-cell Folie" r:id="rId9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Textplatzhalter 3"/>
          <p:cNvSpPr txBox="1">
            <a:spLocks/>
          </p:cNvSpPr>
          <p:nvPr userDrawn="1"/>
        </p:nvSpPr>
        <p:spPr>
          <a:xfrm>
            <a:off x="8319248" y="4808630"/>
            <a:ext cx="735106" cy="37763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79D6055-6505-41C9-8452-5D30E2C8093C}" type="slidenum">
              <a:rPr lang="de-DE" sz="1000" i="1" smtClean="0"/>
              <a:pPr/>
              <a:t>‹Nr.›</a:t>
            </a:fld>
            <a:endParaRPr lang="de-DE" sz="1000" i="1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71" r:id="rId4"/>
    <p:sldLayoutId id="214748367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ummly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836824" y="3521412"/>
            <a:ext cx="4509507" cy="875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de-DE" dirty="0"/>
              <a:t>BI- </a:t>
            </a:r>
            <a:r>
              <a:rPr lang="de-DE" dirty="0" err="1"/>
              <a:t>and</a:t>
            </a:r>
            <a:r>
              <a:rPr lang="de-DE" dirty="0"/>
              <a:t> Big-Data-Design Workshop 2</a:t>
            </a:r>
          </a:p>
          <a:p>
            <a:pPr marL="0" lvl="0" indent="0"/>
            <a:r>
              <a:rPr lang="de-DE" dirty="0"/>
              <a:t>Tatjana </a:t>
            </a:r>
            <a:r>
              <a:rPr lang="de-DE" dirty="0" err="1"/>
              <a:t>Kuxhaus</a:t>
            </a:r>
            <a:r>
              <a:rPr lang="de-DE" dirty="0"/>
              <a:t> – Michael </a:t>
            </a:r>
            <a:r>
              <a:rPr lang="de-DE" dirty="0" err="1"/>
              <a:t>Paulitsch</a:t>
            </a:r>
            <a:r>
              <a:rPr lang="de-DE" dirty="0"/>
              <a:t> – Jochen Stein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13.05.2020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solidFill>
                  <a:srgbClr val="434343"/>
                </a:solidFill>
              </a:rPr>
              <a:t>Recipe</a:t>
            </a:r>
            <a:r>
              <a:rPr lang="de-DE" dirty="0">
                <a:solidFill>
                  <a:srgbClr val="434343"/>
                </a:solidFill>
              </a:rPr>
              <a:t> Text Analysis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1.2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Jochen Stein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06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</a:t>
            </a:r>
            <a:r>
              <a:rPr lang="en-US" dirty="0"/>
              <a:t>-Quelle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Datenquelle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www.yummly.com</a:t>
            </a:r>
            <a:r>
              <a:rPr lang="en-US" sz="1200" dirty="0"/>
              <a:t> (Stand: </a:t>
            </a:r>
            <a:r>
              <a:rPr lang="en-US" sz="1200" dirty="0" err="1"/>
              <a:t>Anfang</a:t>
            </a:r>
            <a:r>
              <a:rPr lang="en-US" sz="1200" dirty="0"/>
              <a:t> April 2020)</a:t>
            </a: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i="1" dirty="0"/>
              <a:t>Auswahl von insgesamt 330 </a:t>
            </a:r>
            <a:r>
              <a:rPr lang="de-DE" sz="1200" i="1"/>
              <a:t>Recipes</a:t>
            </a: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i="1" dirty="0"/>
              <a:t>Jeweils 55 </a:t>
            </a:r>
            <a:r>
              <a:rPr lang="de-DE" sz="1200" i="1" dirty="0" err="1"/>
              <a:t>Recipes</a:t>
            </a:r>
            <a:r>
              <a:rPr lang="de-DE" sz="1200" i="1" dirty="0"/>
              <a:t> aus 6 </a:t>
            </a:r>
            <a:r>
              <a:rPr lang="de-DE" sz="1200" i="1" dirty="0" err="1"/>
              <a:t>Cuisines</a:t>
            </a:r>
            <a:r>
              <a:rPr lang="de-DE" sz="1200" i="1" dirty="0"/>
              <a:t>:</a:t>
            </a:r>
            <a:br>
              <a:rPr lang="de-DE" sz="1200" i="1" dirty="0"/>
            </a:br>
            <a:r>
              <a:rPr lang="de-DE" sz="1200" i="1" dirty="0"/>
              <a:t>	</a:t>
            </a:r>
            <a:r>
              <a:rPr lang="de-DE" sz="1200" i="1" dirty="0" err="1"/>
              <a:t>Croatian</a:t>
            </a:r>
            <a:r>
              <a:rPr lang="de-DE" sz="1200" i="1" dirty="0"/>
              <a:t>, Vietnamese, Chinese, </a:t>
            </a:r>
            <a:r>
              <a:rPr lang="de-DE" sz="1200" i="1" dirty="0" err="1"/>
              <a:t>Italian</a:t>
            </a:r>
            <a:r>
              <a:rPr lang="de-DE" sz="1200" i="1" dirty="0"/>
              <a:t>, Thai, Greek</a:t>
            </a: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Manuelle Festlegung der </a:t>
            </a:r>
            <a:r>
              <a:rPr lang="de-DE" sz="1200" dirty="0" err="1"/>
              <a:t>Cuisines</a:t>
            </a:r>
            <a:endParaRPr lang="de-DE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4690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Vorbereitung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Zusammenführung</a:t>
            </a:r>
            <a:r>
              <a:rPr lang="en-US" sz="1200" dirty="0"/>
              <a:t> der Recipes</a:t>
            </a: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i="1" dirty="0"/>
              <a:t>Auslesen der </a:t>
            </a:r>
            <a:r>
              <a:rPr lang="de-DE" sz="1200" i="1" dirty="0" err="1"/>
              <a:t>Recipes</a:t>
            </a:r>
            <a:r>
              <a:rPr lang="de-DE" sz="1200" i="1" dirty="0"/>
              <a:t> über </a:t>
            </a:r>
            <a:r>
              <a:rPr lang="de-DE" sz="1200" i="1" dirty="0" err="1"/>
              <a:t>RapidMiner-Process</a:t>
            </a: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i="1" dirty="0"/>
              <a:t>Split der </a:t>
            </a:r>
            <a:r>
              <a:rPr lang="de-DE" sz="1200" i="1" dirty="0" err="1"/>
              <a:t>Recipes</a:t>
            </a:r>
            <a:r>
              <a:rPr lang="de-DE" sz="1200" i="1" dirty="0"/>
              <a:t> in Trainingsdaten (300) und Testdaten (30)</a:t>
            </a: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4624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Datenstruktur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Aufbau: Cuisine, Recipe Name, URL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Aufbau für alle 6 </a:t>
            </a:r>
            <a:r>
              <a:rPr lang="de-DE" sz="1200" dirty="0" err="1"/>
              <a:t>Cuisines</a:t>
            </a:r>
            <a:r>
              <a:rPr lang="de-DE" sz="1200" dirty="0"/>
              <a:t> identisch</a:t>
            </a: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i="1" dirty="0"/>
              <a:t>Besonderheiten: </a:t>
            </a:r>
            <a:br>
              <a:rPr lang="de-DE" sz="1200" i="1" dirty="0"/>
            </a:br>
            <a:r>
              <a:rPr lang="de-DE" sz="1200" i="1" dirty="0"/>
              <a:t>Mengenangaben wahlweise metrisch / US</a:t>
            </a:r>
            <a:br>
              <a:rPr lang="de-DE" sz="1200" i="1" dirty="0"/>
            </a:br>
            <a:r>
              <a:rPr lang="de-DE" sz="1200" i="1" dirty="0" err="1"/>
              <a:t>Ingredients</a:t>
            </a:r>
            <a:r>
              <a:rPr lang="de-DE" sz="1200" i="1" dirty="0"/>
              <a:t> unterschiedlich betitelt (</a:t>
            </a:r>
            <a:r>
              <a:rPr lang="de-DE" sz="1200" i="1" dirty="0" err="1"/>
              <a:t>Bsp</a:t>
            </a:r>
            <a:r>
              <a:rPr lang="de-DE" sz="1200" i="1" dirty="0"/>
              <a:t>: </a:t>
            </a:r>
            <a:r>
              <a:rPr lang="de-DE" sz="1200" i="1" dirty="0" err="1"/>
              <a:t>Sliced</a:t>
            </a:r>
            <a:r>
              <a:rPr lang="de-DE" sz="1200" i="1" dirty="0"/>
              <a:t> </a:t>
            </a:r>
            <a:r>
              <a:rPr lang="de-DE" sz="1200" i="1" dirty="0" err="1"/>
              <a:t>Bread</a:t>
            </a:r>
            <a:r>
              <a:rPr lang="de-DE" sz="1200" i="1" dirty="0"/>
              <a:t>, </a:t>
            </a:r>
            <a:r>
              <a:rPr lang="de-DE" sz="1200" i="1" dirty="0" err="1"/>
              <a:t>Bread</a:t>
            </a:r>
            <a:r>
              <a:rPr lang="de-DE" sz="1200" i="1" dirty="0"/>
              <a:t>)</a:t>
            </a:r>
            <a:br>
              <a:rPr lang="de-DE" sz="1200" i="1" dirty="0"/>
            </a:br>
            <a:r>
              <a:rPr lang="de-DE" sz="1200" i="1" dirty="0"/>
              <a:t>Unterschiedliche Anzahl der </a:t>
            </a:r>
            <a:r>
              <a:rPr lang="de-DE" sz="1200" i="1" dirty="0" err="1"/>
              <a:t>Ingredients</a:t>
            </a:r>
            <a:r>
              <a:rPr lang="de-DE" sz="1200" i="1" dirty="0"/>
              <a:t> pro Recipe</a:t>
            </a:r>
            <a:br>
              <a:rPr lang="de-DE" sz="1200" i="1" dirty="0"/>
            </a:br>
            <a:r>
              <a:rPr lang="de-DE" sz="1200" i="1" dirty="0"/>
              <a:t>Angaben in Singular / Plural / Satzzeichen</a:t>
            </a:r>
            <a:br>
              <a:rPr lang="de-DE" sz="1200" i="1" dirty="0"/>
            </a:br>
            <a:r>
              <a:rPr lang="de-DE" sz="1200" i="1" dirty="0"/>
              <a:t>Upper Case / Lower Case</a:t>
            </a: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4637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Process: Web Crawl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Einlesen der Grunddaten Cuisine, Recipe Name, URL getrennt nach Test und Training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Vergabe der Attributes „Test“ und „Training“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Zusammenführen der beiden Sets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Abruf der URL-Inhalte</a:t>
            </a: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Inhalte als Dokumente aufbereiten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Extrahieren der </a:t>
            </a:r>
            <a:r>
              <a:rPr lang="de-DE" sz="1200" dirty="0" err="1"/>
              <a:t>Ingredients</a:t>
            </a:r>
            <a:endParaRPr lang="de-DE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baseline="30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242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42993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ingredients and ingredient combinations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1881175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2.0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Tatjana </a:t>
            </a:r>
            <a:r>
              <a:rPr lang="en" dirty="0" err="1"/>
              <a:t>Kuxhaus</a:t>
            </a:r>
            <a:r>
              <a:rPr lang="en" dirty="0"/>
              <a:t> und Jochen Stein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Data preprocessing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 err="1"/>
              <a:t>Grundsätzliche</a:t>
            </a:r>
            <a:r>
              <a:rPr lang="en" sz="1200" dirty="0"/>
              <a:t> A</a:t>
            </a:r>
            <a:r>
              <a:rPr lang="de-DE" sz="1200" dirty="0" err="1"/>
              <a:t>u</a:t>
            </a:r>
            <a:r>
              <a:rPr lang="en" sz="1200" dirty="0" err="1"/>
              <a:t>fbereitung</a:t>
            </a:r>
            <a:r>
              <a:rPr lang="en" sz="1200" dirty="0"/>
              <a:t> </a:t>
            </a:r>
            <a:r>
              <a:rPr lang="en" sz="1200" dirty="0" err="1"/>
              <a:t>mit</a:t>
            </a:r>
            <a:r>
              <a:rPr lang="en" sz="1200" dirty="0"/>
              <a:t> </a:t>
            </a:r>
            <a:r>
              <a:rPr lang="en" sz="1200" dirty="0" err="1"/>
              <a:t>Operatoren</a:t>
            </a:r>
            <a:r>
              <a:rPr lang="en" sz="1200" dirty="0"/>
              <a:t> </a:t>
            </a:r>
            <a:r>
              <a:rPr lang="en" sz="1200" dirty="0" err="1"/>
              <a:t>wie</a:t>
            </a:r>
            <a:r>
              <a:rPr lang="en" sz="1200" dirty="0"/>
              <a:t> </a:t>
            </a:r>
            <a:br>
              <a:rPr lang="en" sz="1200" dirty="0"/>
            </a:br>
            <a:r>
              <a:rPr lang="en" sz="1200" dirty="0"/>
              <a:t>“transform Cases”, “Tokenize”, “Stem” und “Filter </a:t>
            </a:r>
            <a:r>
              <a:rPr lang="en" sz="1200" dirty="0" err="1"/>
              <a:t>Stopwords</a:t>
            </a:r>
            <a:r>
              <a:rPr lang="en" sz="1200" dirty="0"/>
              <a:t>”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Die Daten liegen nicht pro jeweilige Küche vor </a:t>
            </a:r>
            <a:r>
              <a:rPr lang="de-DE" sz="1200" dirty="0">
                <a:sym typeface="Wingdings" pitchFamily="2" charset="2"/>
              </a:rPr>
              <a:t> Filterung der Daten notwendig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ym typeface="Wingdings" pitchFamily="2" charset="2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ym typeface="Wingdings" pitchFamily="2" charset="2"/>
              </a:rPr>
              <a:t>Für eine Analyse mussten Daten in eine Pivot-Tabelle gebracht werden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>
              <a:sym typeface="Wingdings" pitchFamily="2" charset="2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ym typeface="Wingdings" pitchFamily="2" charset="2"/>
              </a:rPr>
              <a:t>Datenformat wurde für ausgewählte Modelle verändert z.B. </a:t>
            </a:r>
            <a:r>
              <a:rPr lang="de-DE" sz="1200" dirty="0" err="1">
                <a:sym typeface="Wingdings" pitchFamily="2" charset="2"/>
              </a:rPr>
              <a:t>binominal</a:t>
            </a:r>
            <a:r>
              <a:rPr lang="de-DE" sz="1200" dirty="0">
                <a:sym typeface="Wingdings" pitchFamily="2" charset="2"/>
              </a:rPr>
              <a:t> (</a:t>
            </a:r>
            <a:r>
              <a:rPr lang="de-DE" sz="1200" dirty="0" err="1">
                <a:sym typeface="Wingdings" pitchFamily="2" charset="2"/>
              </a:rPr>
              <a:t>Association</a:t>
            </a:r>
            <a:r>
              <a:rPr lang="de-DE" sz="1200" dirty="0">
                <a:sym typeface="Wingdings" pitchFamily="2" charset="2"/>
              </a:rPr>
              <a:t> Analysis)</a:t>
            </a:r>
            <a:endParaRPr lang="de-DE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490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planning and building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b="1" dirty="0"/>
              <a:t>Absolute </a:t>
            </a: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ingredients</a:t>
            </a:r>
            <a:r>
              <a:rPr lang="de-DE" b="1" dirty="0"/>
              <a:t> </a:t>
            </a:r>
          </a:p>
          <a:p>
            <a:pPr marL="171450" lvl="0" indent="-171450" algn="l">
              <a:buFontTx/>
              <a:buChar char="-"/>
            </a:pPr>
            <a:endParaRPr lang="de-DE" b="1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3F74D5A3-E71F-1E44-8FE4-CDB79583E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2058608"/>
            <a:ext cx="3826374" cy="241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75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Model planning and building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b="1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b="1" dirty="0"/>
              <a:t>Relative </a:t>
            </a: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different </a:t>
            </a:r>
            <a:r>
              <a:rPr lang="de-DE" b="1" dirty="0" err="1"/>
              <a:t>ingredients</a:t>
            </a:r>
            <a:r>
              <a:rPr lang="de-DE" b="1" dirty="0"/>
              <a:t> </a:t>
            </a:r>
          </a:p>
          <a:p>
            <a:pPr marL="171450" lvl="0" indent="-171450" algn="l">
              <a:buFontTx/>
              <a:buChar char="-"/>
            </a:pPr>
            <a:endParaRPr lang="de-DE" b="1" dirty="0"/>
          </a:p>
          <a:p>
            <a:pPr marL="171450" lvl="0" indent="-171450" algn="l">
              <a:buFontTx/>
              <a:buChar char="-"/>
            </a:pPr>
            <a:endParaRPr lang="de-DE" b="1" dirty="0"/>
          </a:p>
          <a:p>
            <a:pPr marL="171450" lvl="0" indent="-171450" algn="l">
              <a:buFontTx/>
              <a:buChar char="-"/>
            </a:pPr>
            <a:endParaRPr lang="en" b="1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5637E715-8AC3-1446-8D14-9129A31FF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2066925"/>
            <a:ext cx="3869014" cy="200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58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Model planning and building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b="1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b="1" dirty="0"/>
              <a:t>Top 10 </a:t>
            </a:r>
            <a:r>
              <a:rPr lang="de-DE" b="1" dirty="0" err="1"/>
              <a:t>most</a:t>
            </a:r>
            <a:r>
              <a:rPr lang="de-DE" b="1" dirty="0"/>
              <a:t> </a:t>
            </a:r>
            <a:r>
              <a:rPr lang="de-DE" b="1" dirty="0" err="1"/>
              <a:t>frequent</a:t>
            </a:r>
            <a:r>
              <a:rPr lang="de-DE" b="1" dirty="0"/>
              <a:t> </a:t>
            </a:r>
            <a:r>
              <a:rPr lang="de-DE" b="1" dirty="0" err="1"/>
              <a:t>ingredients</a:t>
            </a:r>
            <a:r>
              <a:rPr lang="de-DE" b="1" dirty="0"/>
              <a:t> </a:t>
            </a:r>
          </a:p>
          <a:p>
            <a:pPr marL="171450" lvl="0" indent="-171450" algn="l">
              <a:buFontTx/>
              <a:buChar char="-"/>
            </a:pPr>
            <a:endParaRPr lang="de-DE" b="1" dirty="0"/>
          </a:p>
          <a:p>
            <a:pPr marL="171450" lvl="0" indent="-171450" algn="l">
              <a:buFontTx/>
              <a:buChar char="-"/>
            </a:pPr>
            <a:endParaRPr lang="de-DE" b="1" dirty="0"/>
          </a:p>
          <a:p>
            <a:pPr marL="171450" lvl="0" indent="-171450" algn="l">
              <a:buFontTx/>
              <a:buChar char="-"/>
            </a:pPr>
            <a:endParaRPr lang="en" b="1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C41CD3FE-9289-6F48-BF2D-002C8549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2066926"/>
            <a:ext cx="5347709" cy="205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42993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Research Task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190095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1.0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Michael </a:t>
            </a:r>
            <a:r>
              <a:rPr lang="en" dirty="0" err="1"/>
              <a:t>Paulitsch</a:t>
            </a:r>
            <a:r>
              <a:rPr lang="en" dirty="0"/>
              <a:t> und Jochen Stein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6732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Model planning and building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b="1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b="1" dirty="0"/>
              <a:t>Top 10 </a:t>
            </a:r>
            <a:r>
              <a:rPr lang="de-DE" b="1" dirty="0" err="1"/>
              <a:t>most</a:t>
            </a:r>
            <a:r>
              <a:rPr lang="de-DE" b="1" dirty="0"/>
              <a:t> </a:t>
            </a:r>
            <a:r>
              <a:rPr lang="de-DE" b="1" dirty="0" err="1"/>
              <a:t>frequent</a:t>
            </a:r>
            <a:r>
              <a:rPr lang="de-DE" b="1" dirty="0"/>
              <a:t> </a:t>
            </a:r>
            <a:r>
              <a:rPr lang="de-DE" b="1" dirty="0" err="1"/>
              <a:t>ingredients</a:t>
            </a:r>
            <a:r>
              <a:rPr lang="de-DE" b="1" dirty="0"/>
              <a:t> </a:t>
            </a:r>
            <a:r>
              <a:rPr lang="de-DE" b="1" dirty="0" err="1"/>
              <a:t>combinations</a:t>
            </a:r>
            <a:r>
              <a:rPr lang="de-DE" b="1" dirty="0"/>
              <a:t> (</a:t>
            </a:r>
            <a:r>
              <a:rPr lang="de-DE" b="1" dirty="0" err="1"/>
              <a:t>Association</a:t>
            </a:r>
            <a:r>
              <a:rPr lang="de-DE" b="1" dirty="0"/>
              <a:t> </a:t>
            </a:r>
            <a:r>
              <a:rPr lang="de-DE" b="1" dirty="0" err="1"/>
              <a:t>analysis</a:t>
            </a:r>
            <a:r>
              <a:rPr lang="de-DE" b="1" dirty="0"/>
              <a:t>)</a:t>
            </a:r>
          </a:p>
          <a:p>
            <a:pPr marL="171450" lvl="0" indent="-171450" algn="l">
              <a:buFontTx/>
              <a:buChar char="-"/>
            </a:pPr>
            <a:endParaRPr lang="de-DE" b="1" dirty="0"/>
          </a:p>
          <a:p>
            <a:pPr marL="171450" lvl="0" indent="-171450" algn="l">
              <a:buFontTx/>
              <a:buChar char="-"/>
            </a:pPr>
            <a:endParaRPr lang="de-DE" b="1" dirty="0"/>
          </a:p>
          <a:p>
            <a:pPr marL="171450" lvl="0" indent="-171450" algn="l">
              <a:buFontTx/>
              <a:buChar char="-"/>
            </a:pPr>
            <a:endParaRPr lang="en" b="1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C5A5FE4C-2A3B-B74F-9EB6-144E9A7B7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2066925"/>
            <a:ext cx="5654665" cy="192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Model evaluation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dirty="0"/>
              <a:t>Anpassungsmöglichkeiten: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Ingredients</a:t>
            </a:r>
            <a:r>
              <a:rPr lang="de-DE" dirty="0"/>
              <a:t> wie Salt, </a:t>
            </a:r>
            <a:r>
              <a:rPr lang="de-DE" dirty="0" err="1"/>
              <a:t>Water</a:t>
            </a:r>
            <a:r>
              <a:rPr lang="de-DE" dirty="0"/>
              <a:t>, etc. entfernen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dirty="0"/>
              <a:t>Unterschiede wie „Salt“, „</a:t>
            </a:r>
            <a:r>
              <a:rPr lang="de-DE" dirty="0" err="1"/>
              <a:t>Kosher</a:t>
            </a:r>
            <a:r>
              <a:rPr lang="de-DE" dirty="0"/>
              <a:t> Salt“ vereinheitlichen</a:t>
            </a:r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29068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Results presentations and interpretation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slide2">
            <a:extLst>
              <a:ext uri="{FF2B5EF4-FFF2-40B4-BE49-F238E27FC236}">
                <a16:creationId xmlns:a16="http://schemas.microsoft.com/office/drawing/2014/main" id="{3B1C9874-1571-7048-AD53-F16AC96F7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1671638"/>
            <a:ext cx="6958013" cy="150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58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Results presentations and interpretation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slide3">
            <a:extLst>
              <a:ext uri="{FF2B5EF4-FFF2-40B4-BE49-F238E27FC236}">
                <a16:creationId xmlns:a16="http://schemas.microsoft.com/office/drawing/2014/main" id="{EDAA0967-67DB-9144-9C89-E52A0215B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1671638"/>
            <a:ext cx="5815013" cy="150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91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Results presentations and interpretation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slide4">
            <a:extLst>
              <a:ext uri="{FF2B5EF4-FFF2-40B4-BE49-F238E27FC236}">
                <a16:creationId xmlns:a16="http://schemas.microsoft.com/office/drawing/2014/main" id="{ADE77249-1D98-9A43-A44F-80AF0834A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1671638"/>
            <a:ext cx="6958013" cy="26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1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Results presentations and interpretation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slide5">
            <a:extLst>
              <a:ext uri="{FF2B5EF4-FFF2-40B4-BE49-F238E27FC236}">
                <a16:creationId xmlns:a16="http://schemas.microsoft.com/office/drawing/2014/main" id="{68308591-6FCC-CB46-AA53-BB75BFBB7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21" y="1671638"/>
            <a:ext cx="6958013" cy="26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27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Results presentations and interpretation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slide6">
            <a:extLst>
              <a:ext uri="{FF2B5EF4-FFF2-40B4-BE49-F238E27FC236}">
                <a16:creationId xmlns:a16="http://schemas.microsoft.com/office/drawing/2014/main" id="{56909058-D330-B248-83DE-5891FD18B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1653467"/>
            <a:ext cx="4872038" cy="19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11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547068" y="672026"/>
            <a:ext cx="52433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Results presentations and interpretation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200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slide7">
            <a:extLst>
              <a:ext uri="{FF2B5EF4-FFF2-40B4-BE49-F238E27FC236}">
                <a16:creationId xmlns:a16="http://schemas.microsoft.com/office/drawing/2014/main" id="{CA0A1BBF-8650-6542-876F-AAA06BECE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1653467"/>
            <a:ext cx="4014788" cy="19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64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42993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Classify a recipe according to its ingredients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1881175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3.0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Tatjana </a:t>
            </a:r>
            <a:r>
              <a:rPr lang="en" dirty="0" err="1"/>
              <a:t>Kuxhaus</a:t>
            </a:r>
            <a:r>
              <a:rPr lang="en" dirty="0"/>
              <a:t> und Michael </a:t>
            </a:r>
            <a:r>
              <a:rPr lang="en" dirty="0" err="1"/>
              <a:t>Paulitsch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0821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614054"/>
            <a:ext cx="7362497" cy="3021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sz="1300" dirty="0"/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Grundsätzliche A</a:t>
            </a:r>
            <a:r>
              <a:rPr lang="de-DE" dirty="0"/>
              <a:t>u</a:t>
            </a:r>
            <a:r>
              <a:rPr lang="en" dirty="0"/>
              <a:t>fbereitung mit Operatoren wie </a:t>
            </a:r>
            <a:br>
              <a:rPr lang="en" dirty="0"/>
            </a:br>
            <a:r>
              <a:rPr lang="en" i="1" dirty="0" smtClean="0"/>
              <a:t>transform Cases</a:t>
            </a:r>
            <a:r>
              <a:rPr lang="en" dirty="0" smtClean="0"/>
              <a:t>, </a:t>
            </a:r>
            <a:r>
              <a:rPr lang="en" i="1" dirty="0" smtClean="0"/>
              <a:t>Tokenize</a:t>
            </a:r>
            <a:r>
              <a:rPr lang="en" dirty="0" smtClean="0"/>
              <a:t>, </a:t>
            </a:r>
            <a:r>
              <a:rPr lang="en" i="1" dirty="0" smtClean="0"/>
              <a:t>Stem</a:t>
            </a:r>
            <a:r>
              <a:rPr lang="en" dirty="0" smtClean="0"/>
              <a:t> </a:t>
            </a:r>
            <a:r>
              <a:rPr lang="en" dirty="0"/>
              <a:t>und </a:t>
            </a:r>
            <a:r>
              <a:rPr lang="en" i="1" dirty="0" smtClean="0"/>
              <a:t>Filter Stopwords </a:t>
            </a:r>
            <a:r>
              <a:rPr lang="en" dirty="0"/>
              <a:t>(siehe Task 2)</a:t>
            </a:r>
            <a:endParaRPr lang="de-DE" dirty="0"/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Jedes </a:t>
            </a:r>
            <a:r>
              <a:rPr lang="de-DE" dirty="0"/>
              <a:t>Verfahren mit und ohne </a:t>
            </a:r>
            <a:r>
              <a:rPr lang="de-DE" i="1" dirty="0" err="1" smtClean="0"/>
              <a:t>Pruning</a:t>
            </a:r>
            <a:r>
              <a:rPr lang="de-DE" dirty="0" smtClean="0"/>
              <a:t>: </a:t>
            </a:r>
            <a:r>
              <a:rPr lang="de-DE" i="1" dirty="0" smtClean="0"/>
              <a:t>Salz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i="1" dirty="0"/>
              <a:t>Knoblauch</a:t>
            </a:r>
            <a:r>
              <a:rPr lang="de-DE" dirty="0"/>
              <a:t> </a:t>
            </a:r>
            <a:r>
              <a:rPr lang="de-DE" dirty="0" smtClean="0"/>
              <a:t>(über </a:t>
            </a:r>
            <a:r>
              <a:rPr lang="de-DE" dirty="0"/>
              <a:t>die Rezeptgruppen gleichmäßig häufig </a:t>
            </a:r>
            <a:r>
              <a:rPr lang="de-DE" dirty="0" smtClean="0"/>
              <a:t>verteilt)</a:t>
            </a:r>
          </a:p>
          <a:p>
            <a:pPr marL="781050" lvl="1" indent="-171450">
              <a:buFont typeface="Arial" panose="020B0604020202020204" pitchFamily="34" charset="0"/>
              <a:buChar char="•"/>
            </a:pPr>
            <a:r>
              <a:rPr lang="de-DE" dirty="0"/>
              <a:t>Datenformat: </a:t>
            </a:r>
          </a:p>
          <a:p>
            <a:pPr marL="12382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100" dirty="0"/>
              <a:t>Jedes Rezept in eine Zeile und Zutaten in Spalten</a:t>
            </a:r>
          </a:p>
          <a:p>
            <a:pPr marL="12382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100" dirty="0"/>
              <a:t>Für </a:t>
            </a:r>
            <a:r>
              <a:rPr lang="de-DE" sz="1100" i="1" dirty="0"/>
              <a:t>Neuronales Netz-Modelle</a:t>
            </a:r>
            <a:r>
              <a:rPr lang="de-DE" sz="1100" dirty="0"/>
              <a:t>: Attribute in numerischen Format erforderlich</a:t>
            </a:r>
          </a:p>
          <a:p>
            <a:pPr marL="12382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100" dirty="0"/>
              <a:t>Für </a:t>
            </a:r>
            <a:r>
              <a:rPr lang="de-DE" sz="1100" i="1" dirty="0"/>
              <a:t>Naive </a:t>
            </a:r>
            <a:r>
              <a:rPr lang="de-DE" sz="1100" i="1" dirty="0" err="1"/>
              <a:t>Bayes</a:t>
            </a:r>
            <a:r>
              <a:rPr lang="de-DE" sz="1100" i="1" dirty="0"/>
              <a:t> </a:t>
            </a:r>
            <a:r>
              <a:rPr lang="de-DE" sz="1100" dirty="0"/>
              <a:t>und </a:t>
            </a:r>
            <a:r>
              <a:rPr lang="de-DE" sz="1100" i="1" dirty="0" err="1"/>
              <a:t>Decision</a:t>
            </a:r>
            <a:r>
              <a:rPr lang="de-DE" sz="1100" i="1" dirty="0"/>
              <a:t> </a:t>
            </a:r>
            <a:r>
              <a:rPr lang="de-DE" sz="1100" i="1" dirty="0" err="1"/>
              <a:t>Trees</a:t>
            </a:r>
            <a:r>
              <a:rPr lang="de-DE" sz="1100" i="1" dirty="0"/>
              <a:t> </a:t>
            </a:r>
            <a:r>
              <a:rPr lang="de-DE" sz="1100" dirty="0"/>
              <a:t>keine Besonderheiten beim Datenformat erforderlich</a:t>
            </a:r>
          </a:p>
          <a:p>
            <a:pPr marL="781050" lvl="1" indent="-171450">
              <a:buFont typeface="Arial" panose="020B0604020202020204" pitchFamily="34" charset="0"/>
              <a:buChar char="•"/>
            </a:pPr>
            <a:r>
              <a:rPr lang="de-DE" i="1" dirty="0" smtClean="0"/>
              <a:t>Einstellungen zur Modell-Validierung</a:t>
            </a:r>
          </a:p>
          <a:p>
            <a:pPr marL="12382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i="1" dirty="0" smtClean="0"/>
              <a:t>Split</a:t>
            </a:r>
            <a:r>
              <a:rPr lang="de-DE" dirty="0" smtClean="0"/>
              <a:t> bei </a:t>
            </a:r>
            <a:r>
              <a:rPr lang="de-DE" i="1" dirty="0" smtClean="0"/>
              <a:t>Validierung</a:t>
            </a:r>
            <a:r>
              <a:rPr lang="de-DE" dirty="0" smtClean="0"/>
              <a:t> jeweils mit 0.7 und 0.5 gerechnet</a:t>
            </a:r>
          </a:p>
          <a:p>
            <a:pPr marL="12382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Zuteilung </a:t>
            </a:r>
            <a:r>
              <a:rPr lang="de-DE" dirty="0"/>
              <a:t>zu Trainings- und Testdaten anhand des </a:t>
            </a:r>
            <a:r>
              <a:rPr lang="de-DE" i="1" dirty="0" err="1"/>
              <a:t>stratified</a:t>
            </a:r>
            <a:r>
              <a:rPr lang="de-DE" i="1" dirty="0"/>
              <a:t> </a:t>
            </a:r>
            <a:r>
              <a:rPr lang="de-DE" i="1" dirty="0" err="1"/>
              <a:t>sampling</a:t>
            </a:r>
            <a:r>
              <a:rPr lang="de-DE" dirty="0"/>
              <a:t>-Verfahrens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i="1" dirty="0"/>
          </a:p>
          <a:p>
            <a:pPr algn="l">
              <a:spcAft>
                <a:spcPts val="600"/>
              </a:spcAft>
              <a:buFontTx/>
              <a:buChar char="-"/>
            </a:pPr>
            <a:endParaRPr lang="de-DE" sz="1200" dirty="0"/>
          </a:p>
          <a:p>
            <a:pPr algn="l">
              <a:spcAft>
                <a:spcPts val="600"/>
              </a:spcAft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547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Exploration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Michael </a:t>
            </a:r>
            <a:r>
              <a:rPr lang="de-DE" dirty="0" err="1"/>
              <a:t>Paulitsch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181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614054"/>
            <a:ext cx="7362497" cy="3021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sz="1300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marL="152400" indent="0" algn="l">
              <a:spcAft>
                <a:spcPts val="600"/>
              </a:spcAft>
            </a:pPr>
            <a:endParaRPr lang="de-DE" sz="1200" dirty="0"/>
          </a:p>
          <a:p>
            <a:pPr algn="l">
              <a:spcAft>
                <a:spcPts val="600"/>
              </a:spcAft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954556BE-02D7-3E43-A0A6-B8BF1647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9" y="2066926"/>
            <a:ext cx="4664074" cy="19843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A4070AA-0F25-7D45-92A7-6FEAD4747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943" y="2066925"/>
            <a:ext cx="3016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32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941379" y="672026"/>
            <a:ext cx="4849071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de-DE" dirty="0"/>
              <a:t>Model </a:t>
            </a:r>
            <a:r>
              <a:rPr lang="de-DE" dirty="0" err="1"/>
              <a:t>planning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614054"/>
            <a:ext cx="7362497" cy="319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sz="1300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r>
              <a:rPr lang="de-DE" sz="1300" i="1" dirty="0"/>
              <a:t>Anwendung von drei </a:t>
            </a:r>
            <a:r>
              <a:rPr lang="de-DE" sz="1300" i="1" dirty="0" err="1"/>
              <a:t>Klassifkationsverfahren</a:t>
            </a:r>
            <a:endParaRPr lang="de-DE" sz="1300" i="1" dirty="0"/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Aufgrund von Empfehlung von Domain Exploration: </a:t>
            </a:r>
            <a:r>
              <a:rPr lang="de-DE" i="1" dirty="0" err="1"/>
              <a:t>Neural</a:t>
            </a:r>
            <a:r>
              <a:rPr lang="de-DE" i="1" dirty="0"/>
              <a:t> Networks </a:t>
            </a:r>
            <a:r>
              <a:rPr lang="de-DE" dirty="0"/>
              <a:t>und </a:t>
            </a:r>
            <a:r>
              <a:rPr lang="de-DE" i="1" dirty="0" err="1"/>
              <a:t>Decision</a:t>
            </a:r>
            <a:r>
              <a:rPr lang="de-DE" i="1" dirty="0"/>
              <a:t> </a:t>
            </a:r>
            <a:r>
              <a:rPr lang="de-DE" i="1" dirty="0" err="1"/>
              <a:t>Trees</a:t>
            </a:r>
            <a:r>
              <a:rPr lang="de-DE" i="1" dirty="0"/>
              <a:t> </a:t>
            </a:r>
            <a:r>
              <a:rPr lang="de-DE" dirty="0"/>
              <a:t>(</a:t>
            </a:r>
            <a:r>
              <a:rPr lang="de-DE" i="1" dirty="0"/>
              <a:t>Memory </a:t>
            </a:r>
            <a:r>
              <a:rPr lang="de-DE" i="1" dirty="0" err="1"/>
              <a:t>Based</a:t>
            </a:r>
            <a:r>
              <a:rPr lang="de-DE" i="1" dirty="0"/>
              <a:t> </a:t>
            </a:r>
            <a:r>
              <a:rPr lang="de-DE" i="1" dirty="0" err="1"/>
              <a:t>Reasoning</a:t>
            </a:r>
            <a:r>
              <a:rPr lang="de-DE" dirty="0"/>
              <a:t> nicht bei </a:t>
            </a:r>
            <a:r>
              <a:rPr lang="de-DE" dirty="0" err="1"/>
              <a:t>RapidMiner</a:t>
            </a:r>
            <a:r>
              <a:rPr lang="de-DE" dirty="0"/>
              <a:t> gefunden)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Zusätzlich </a:t>
            </a:r>
            <a:r>
              <a:rPr lang="de-DE" i="1" dirty="0" err="1"/>
              <a:t>Naïve</a:t>
            </a:r>
            <a:r>
              <a:rPr lang="de-DE" i="1" dirty="0"/>
              <a:t> </a:t>
            </a:r>
            <a:r>
              <a:rPr lang="de-DE" i="1" dirty="0" err="1"/>
              <a:t>Bayes</a:t>
            </a:r>
            <a:r>
              <a:rPr lang="de-DE" i="1" dirty="0"/>
              <a:t>, </a:t>
            </a:r>
            <a:r>
              <a:rPr lang="de-DE" dirty="0"/>
              <a:t>da es im Hinblick auf die Aufgabenstellung ein angemessenes Verfahren ist und in verschiedenen Anwendungsbereichen außerhalb von Rezept-Analysen als anderen Klassifikationsverfahren als überlegen</a:t>
            </a:r>
            <a:r>
              <a:rPr lang="de-DE" baseline="30000" dirty="0"/>
              <a:t>1 &amp; 2</a:t>
            </a:r>
            <a:r>
              <a:rPr lang="de-DE" dirty="0"/>
              <a:t> oder ebenbürtig</a:t>
            </a:r>
            <a:r>
              <a:rPr lang="de-DE" baseline="30000" dirty="0"/>
              <a:t>3 </a:t>
            </a:r>
            <a:r>
              <a:rPr lang="de-DE" dirty="0"/>
              <a:t>bzw. unter bestimmten  Bedingungen als ebenbürtig</a:t>
            </a:r>
            <a:r>
              <a:rPr lang="de-DE" baseline="30000" dirty="0"/>
              <a:t>4</a:t>
            </a:r>
            <a:r>
              <a:rPr lang="de-DE" dirty="0"/>
              <a:t> beschrieben wurde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Jedes Klassifikationsverfahren in drei Varianten mit jeweils unterschiedlichen Modellparametern gerechnet</a:t>
            </a:r>
          </a:p>
          <a:p>
            <a:pPr algn="l">
              <a:spcAft>
                <a:spcPts val="600"/>
              </a:spcAft>
              <a:buFontTx/>
              <a:buChar char="-"/>
            </a:pPr>
            <a:endParaRPr lang="de-DE" sz="1200" dirty="0"/>
          </a:p>
          <a:p>
            <a:pPr algn="l">
              <a:spcAft>
                <a:spcPts val="600"/>
              </a:spcAft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16569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160987" y="472966"/>
            <a:ext cx="5629464" cy="911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building</a:t>
            </a:r>
            <a:br>
              <a:rPr lang="en" dirty="0"/>
            </a:br>
            <a:r>
              <a:rPr lang="en" dirty="0"/>
              <a:t>Decision Trees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382271"/>
            <a:ext cx="7362497" cy="319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sz="1300" dirty="0"/>
          </a:p>
          <a:p>
            <a:pPr marL="152400" indent="0" algn="l">
              <a:spcAft>
                <a:spcPts val="600"/>
              </a:spcAft>
            </a:pPr>
            <a:r>
              <a:rPr lang="de-DE" sz="1300" i="1" dirty="0"/>
              <a:t>Allgemeines zum Verfahren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Entscheidungsbäume gehören zu den am häufigsten verwendeten Techniken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Bei diesem Verfahren wird der Datensatz in entsprechende Klassen getrennt. 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Normalerweise wird er bei zwei Klassen verwendet (Ja/Nein bzw. 1/0)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Sollten mehr als zwei Klassen gegeben sein, wird ein entsprechender Entscheidungsbaumalgorithmus verwendet.</a:t>
            </a: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70748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154214" y="672026"/>
            <a:ext cx="4636237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br>
              <a:rPr lang="en" dirty="0"/>
            </a:br>
            <a:r>
              <a:rPr lang="en" dirty="0"/>
              <a:t>Decision Trees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142999" y="4695900"/>
            <a:ext cx="7362497" cy="277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" dirty="0"/>
              <a:t>Die Veränderung des </a:t>
            </a:r>
            <a:r>
              <a:rPr lang="en" i="1" dirty="0"/>
              <a:t>Split-Validation-Ratios</a:t>
            </a:r>
            <a:r>
              <a:rPr lang="en" dirty="0"/>
              <a:t> sowie </a:t>
            </a:r>
            <a:r>
              <a:rPr lang="en" i="1" dirty="0"/>
              <a:t>Pruning</a:t>
            </a:r>
            <a:r>
              <a:rPr lang="en" dirty="0"/>
              <a:t> hatten keine Effekte</a:t>
            </a: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1308536" y="1446085"/>
          <a:ext cx="7031424" cy="324981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57856">
                  <a:extLst>
                    <a:ext uri="{9D8B030D-6E8A-4147-A177-3AD203B41FA5}">
                      <a16:colId xmlns:a16="http://schemas.microsoft.com/office/drawing/2014/main" val="3157129036"/>
                    </a:ext>
                  </a:extLst>
                </a:gridCol>
                <a:gridCol w="1757856">
                  <a:extLst>
                    <a:ext uri="{9D8B030D-6E8A-4147-A177-3AD203B41FA5}">
                      <a16:colId xmlns:a16="http://schemas.microsoft.com/office/drawing/2014/main" val="2786302277"/>
                    </a:ext>
                  </a:extLst>
                </a:gridCol>
                <a:gridCol w="1757856">
                  <a:extLst>
                    <a:ext uri="{9D8B030D-6E8A-4147-A177-3AD203B41FA5}">
                      <a16:colId xmlns:a16="http://schemas.microsoft.com/office/drawing/2014/main" val="2360432118"/>
                    </a:ext>
                  </a:extLst>
                </a:gridCol>
                <a:gridCol w="1757856">
                  <a:extLst>
                    <a:ext uri="{9D8B030D-6E8A-4147-A177-3AD203B41FA5}">
                      <a16:colId xmlns:a16="http://schemas.microsoft.com/office/drawing/2014/main" val="225450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Accuracy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44251"/>
                  </a:ext>
                </a:extLst>
              </a:tr>
              <a:tr h="176558">
                <a:tc gridSpan="4">
                  <a:txBody>
                    <a:bodyPr/>
                    <a:lstStyle/>
                    <a:p>
                      <a:r>
                        <a:rPr lang="de-DE" sz="1100" i="1" dirty="0"/>
                        <a:t>Trainings</a:t>
                      </a:r>
                      <a:r>
                        <a:rPr lang="de-DE" sz="1100" i="1" baseline="0" dirty="0"/>
                        <a:t>- und Testdaten (300)</a:t>
                      </a:r>
                      <a:endParaRPr lang="de-DE" sz="11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627433"/>
                  </a:ext>
                </a:extLst>
              </a:tr>
              <a:tr h="223198">
                <a:tc>
                  <a:txBody>
                    <a:bodyPr/>
                    <a:lstStyle/>
                    <a:p>
                      <a:r>
                        <a:rPr lang="de-DE" sz="1000" dirty="0" err="1"/>
                        <a:t>Criterion</a:t>
                      </a:r>
                      <a:r>
                        <a:rPr lang="de-DE" sz="1000" baseline="0" dirty="0"/>
                        <a:t>:             </a:t>
                      </a:r>
                      <a:r>
                        <a:rPr lang="de-DE" sz="1000" baseline="0" dirty="0" err="1"/>
                        <a:t>Gini</a:t>
                      </a:r>
                      <a:r>
                        <a:rPr lang="de-DE" sz="1000" baseline="0" dirty="0"/>
                        <a:t> Index</a:t>
                      </a:r>
                    </a:p>
                    <a:p>
                      <a:r>
                        <a:rPr lang="de-DE" sz="1000" baseline="0" dirty="0"/>
                        <a:t>Maximal </a:t>
                      </a:r>
                      <a:r>
                        <a:rPr lang="de-DE" sz="1000" baseline="0" dirty="0" err="1"/>
                        <a:t>depth</a:t>
                      </a:r>
                      <a:r>
                        <a:rPr lang="de-DE" sz="1000" baseline="0" dirty="0"/>
                        <a:t>:   10</a:t>
                      </a:r>
                      <a:endParaRPr lang="de-DE" sz="1000" dirty="0"/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50.00%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62.50% - 33.33%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86.67% - 6.67%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165679"/>
                  </a:ext>
                </a:extLst>
              </a:tr>
              <a:tr h="380013">
                <a:tc>
                  <a:txBody>
                    <a:bodyPr/>
                    <a:lstStyle/>
                    <a:p>
                      <a:r>
                        <a:rPr lang="de-DE" sz="1000" dirty="0" err="1"/>
                        <a:t>Criterion</a:t>
                      </a:r>
                      <a:r>
                        <a:rPr lang="de-DE" sz="1000" baseline="0" dirty="0"/>
                        <a:t>:            </a:t>
                      </a:r>
                      <a:r>
                        <a:rPr lang="de-DE" sz="1000" baseline="0" dirty="0" err="1"/>
                        <a:t>Gain</a:t>
                      </a:r>
                      <a:r>
                        <a:rPr lang="de-DE" sz="1000" baseline="0" dirty="0"/>
                        <a:t> Ratio</a:t>
                      </a:r>
                    </a:p>
                    <a:p>
                      <a:r>
                        <a:rPr lang="de-DE" sz="1000" baseline="0" dirty="0"/>
                        <a:t>Maximal </a:t>
                      </a:r>
                      <a:r>
                        <a:rPr lang="de-DE" sz="1000" baseline="0" dirty="0" err="1"/>
                        <a:t>depth</a:t>
                      </a:r>
                      <a:r>
                        <a:rPr lang="de-DE" sz="1000" baseline="0" dirty="0"/>
                        <a:t>:   10</a:t>
                      </a:r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42.22%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69.23%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630201"/>
                  </a:ext>
                </a:extLst>
              </a:tr>
              <a:tr h="380013">
                <a:tc>
                  <a:txBody>
                    <a:bodyPr/>
                    <a:lstStyle/>
                    <a:p>
                      <a:r>
                        <a:rPr lang="de-DE" sz="1000" dirty="0" err="1"/>
                        <a:t>Criterion</a:t>
                      </a:r>
                      <a:r>
                        <a:rPr lang="de-DE" sz="1000" baseline="0" dirty="0"/>
                        <a:t>:             </a:t>
                      </a:r>
                      <a:r>
                        <a:rPr lang="de-DE" sz="1000" baseline="0" dirty="0" err="1"/>
                        <a:t>Gain</a:t>
                      </a:r>
                      <a:r>
                        <a:rPr lang="de-DE" sz="1000" baseline="0" dirty="0"/>
                        <a:t> Ratio</a:t>
                      </a:r>
                    </a:p>
                    <a:p>
                      <a:r>
                        <a:rPr lang="de-DE" sz="1000" baseline="0" dirty="0"/>
                        <a:t>Maximal </a:t>
                      </a:r>
                      <a:r>
                        <a:rPr lang="de-DE" sz="1000" baseline="0" dirty="0" err="1"/>
                        <a:t>depth</a:t>
                      </a:r>
                      <a:r>
                        <a:rPr lang="de-DE" sz="1000" baseline="0" dirty="0"/>
                        <a:t>    4</a:t>
                      </a:r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30.00%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57.14%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0670788"/>
                  </a:ext>
                </a:extLst>
              </a:tr>
              <a:tr h="140166">
                <a:tc gridSpan="4">
                  <a:txBody>
                    <a:bodyPr/>
                    <a:lstStyle/>
                    <a:p>
                      <a:pPr algn="l"/>
                      <a:r>
                        <a:rPr lang="de-DE" sz="1100" i="1" dirty="0"/>
                        <a:t>Test mit</a:t>
                      </a:r>
                      <a:r>
                        <a:rPr lang="de-DE" sz="1100" i="1" baseline="0" dirty="0"/>
                        <a:t> 30 neuen Testdaten </a:t>
                      </a:r>
                      <a:endParaRPr lang="de-DE" sz="11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13853"/>
                  </a:ext>
                </a:extLst>
              </a:tr>
              <a:tr h="380013">
                <a:tc>
                  <a:txBody>
                    <a:bodyPr/>
                    <a:lstStyle/>
                    <a:p>
                      <a:r>
                        <a:rPr lang="de-DE" sz="1000" dirty="0" err="1"/>
                        <a:t>Criterion</a:t>
                      </a:r>
                      <a:r>
                        <a:rPr lang="de-DE" sz="1000" baseline="0" dirty="0"/>
                        <a:t>:             </a:t>
                      </a:r>
                      <a:r>
                        <a:rPr lang="de-DE" sz="1000" baseline="0" dirty="0" err="1"/>
                        <a:t>Gini</a:t>
                      </a:r>
                      <a:r>
                        <a:rPr lang="de-DE" sz="1000" baseline="0" dirty="0"/>
                        <a:t> Index</a:t>
                      </a:r>
                    </a:p>
                    <a:p>
                      <a:r>
                        <a:rPr lang="de-DE" sz="1000" baseline="0" dirty="0"/>
                        <a:t>Maximal </a:t>
                      </a:r>
                      <a:r>
                        <a:rPr lang="de-DE" sz="1000" baseline="0" dirty="0" err="1"/>
                        <a:t>depth</a:t>
                      </a:r>
                      <a:r>
                        <a:rPr lang="de-DE" sz="1000" baseline="0" dirty="0"/>
                        <a:t>:   10</a:t>
                      </a:r>
                      <a:endParaRPr lang="de-DE" sz="1000" dirty="0"/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56.67%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71.43%</a:t>
                      </a:r>
                      <a:r>
                        <a:rPr lang="de-DE" sz="1000" baseline="0" dirty="0"/>
                        <a:t> - 0.00%</a:t>
                      </a:r>
                      <a:endParaRPr lang="de-DE" sz="1000" dirty="0"/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100.00% - 0.00%</a:t>
                      </a:r>
                      <a:endParaRPr lang="de-DE" sz="1000" dirty="0"/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77655"/>
                  </a:ext>
                </a:extLst>
              </a:tr>
              <a:tr h="476135">
                <a:tc>
                  <a:txBody>
                    <a:bodyPr/>
                    <a:lstStyle/>
                    <a:p>
                      <a:r>
                        <a:rPr lang="de-DE" sz="1000" dirty="0" err="1"/>
                        <a:t>Criterion</a:t>
                      </a:r>
                      <a:r>
                        <a:rPr lang="de-DE" sz="1000" baseline="0" dirty="0"/>
                        <a:t>:            </a:t>
                      </a:r>
                      <a:r>
                        <a:rPr lang="de-DE" sz="1000" baseline="0" dirty="0" err="1"/>
                        <a:t>Gain</a:t>
                      </a:r>
                      <a:r>
                        <a:rPr lang="de-DE" sz="1000" baseline="0" dirty="0"/>
                        <a:t> Ratio</a:t>
                      </a:r>
                    </a:p>
                    <a:p>
                      <a:r>
                        <a:rPr lang="de-DE" sz="1000" baseline="0" dirty="0"/>
                        <a:t>Maximal </a:t>
                      </a:r>
                      <a:r>
                        <a:rPr lang="de-DE" sz="1000" baseline="0" dirty="0" err="1"/>
                        <a:t>depth</a:t>
                      </a:r>
                      <a:r>
                        <a:rPr lang="de-DE" sz="1000" baseline="0" dirty="0"/>
                        <a:t>:   10</a:t>
                      </a:r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53.33%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97897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r>
                        <a:rPr lang="de-DE" sz="1000" dirty="0" err="1"/>
                        <a:t>Criterion</a:t>
                      </a:r>
                      <a:r>
                        <a:rPr lang="de-DE" sz="1000" baseline="0" dirty="0"/>
                        <a:t>:             </a:t>
                      </a:r>
                      <a:r>
                        <a:rPr lang="de-DE" sz="1000" baseline="0" dirty="0" err="1"/>
                        <a:t>Gain</a:t>
                      </a:r>
                      <a:r>
                        <a:rPr lang="de-DE" sz="1000" baseline="0" dirty="0"/>
                        <a:t> Ratio</a:t>
                      </a:r>
                    </a:p>
                    <a:p>
                      <a:r>
                        <a:rPr lang="de-DE" sz="1000" baseline="0" dirty="0"/>
                        <a:t>Maximal </a:t>
                      </a:r>
                      <a:r>
                        <a:rPr lang="de-DE" sz="1000" baseline="0" dirty="0" err="1"/>
                        <a:t>depth</a:t>
                      </a:r>
                      <a:r>
                        <a:rPr lang="de-DE" sz="1000" baseline="0" dirty="0"/>
                        <a:t>:   4</a:t>
                      </a:r>
                      <a:endParaRPr lang="de-DE" sz="1000" dirty="0"/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43.33%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6488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85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1958109" y="672026"/>
            <a:ext cx="683234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" dirty="0"/>
              <a:t>Model evaluation</a:t>
            </a:r>
            <a:br>
              <a:rPr lang="en" dirty="0"/>
            </a:br>
            <a:r>
              <a:rPr lang="en" dirty="0"/>
              <a:t>Decision Trees (Auswahl)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382270"/>
            <a:ext cx="7362497" cy="3583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r>
              <a:rPr lang="de-DE" sz="1300" i="1" dirty="0"/>
              <a:t>Bestes Ergebnis (</a:t>
            </a:r>
            <a:r>
              <a:rPr lang="de-DE" sz="1300" i="1" dirty="0" err="1"/>
              <a:t>Accuracy</a:t>
            </a:r>
            <a:r>
              <a:rPr lang="de-DE" sz="1300" i="1" dirty="0"/>
              <a:t>)</a:t>
            </a:r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r>
              <a:rPr lang="de-DE" sz="1300" i="1" dirty="0"/>
              <a:t>				                 Schlechtestes Ergebnis (</a:t>
            </a:r>
            <a:r>
              <a:rPr lang="de-DE" sz="1300" i="1" dirty="0" err="1"/>
              <a:t>Accuracy</a:t>
            </a:r>
            <a:r>
              <a:rPr lang="de-DE" sz="1300" i="1" dirty="0"/>
              <a:t>)</a:t>
            </a:r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05" y="1701577"/>
            <a:ext cx="4737023" cy="15388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600" y="3602671"/>
            <a:ext cx="4429957" cy="14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3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025870" y="672026"/>
            <a:ext cx="676458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" dirty="0"/>
              <a:t>Model building </a:t>
            </a:r>
            <a:br>
              <a:rPr lang="en" dirty="0"/>
            </a:br>
            <a:r>
              <a:rPr lang="en" dirty="0"/>
              <a:t> Na</a:t>
            </a:r>
            <a:r>
              <a:rPr lang="de-DE" dirty="0"/>
              <a:t>ï</a:t>
            </a:r>
            <a:r>
              <a:rPr lang="en" dirty="0"/>
              <a:t>ve Bayes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631650"/>
            <a:ext cx="7362497" cy="319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sz="1300" dirty="0"/>
          </a:p>
          <a:p>
            <a:pPr marL="152400" indent="0" algn="l">
              <a:spcAft>
                <a:spcPts val="600"/>
              </a:spcAft>
            </a:pPr>
            <a:r>
              <a:rPr lang="de-DE" sz="1300" i="1" dirty="0"/>
              <a:t>Allgemeines zum Verfahren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Klassifikations-Algorithmen basierend auf dem </a:t>
            </a:r>
            <a:r>
              <a:rPr lang="de-DE" dirty="0" err="1"/>
              <a:t>Bayes</a:t>
            </a:r>
            <a:r>
              <a:rPr lang="de-DE" dirty="0"/>
              <a:t>-Theorem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Grundlage </a:t>
            </a:r>
            <a:r>
              <a:rPr lang="de-DE" i="1" dirty="0"/>
              <a:t>bedinge Wahrscheinlichkeiten</a:t>
            </a:r>
            <a:r>
              <a:rPr lang="de-DE" dirty="0"/>
              <a:t>: P(K|E).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Was ist die Wahrscheinlichkeit einer Klasse, bei gegebener Evidenz?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Klasse: Küchen wie thailändisch, vietnamesisch…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Evidenz: Zutaten der Rezepte</a:t>
            </a:r>
          </a:p>
          <a:p>
            <a:pPr algn="l">
              <a:spcAft>
                <a:spcPts val="600"/>
              </a:spcAft>
              <a:buFontTx/>
              <a:buChar char="-"/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201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874986" y="672026"/>
            <a:ext cx="7915465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 </a:t>
            </a:r>
            <a:br>
              <a:rPr lang="en" dirty="0"/>
            </a:br>
            <a:r>
              <a:rPr lang="en" dirty="0"/>
              <a:t>Na</a:t>
            </a:r>
            <a:r>
              <a:rPr lang="de-DE" dirty="0"/>
              <a:t>ï</a:t>
            </a:r>
            <a:r>
              <a:rPr lang="en" dirty="0"/>
              <a:t>ve Bayes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791840" y="4865766"/>
            <a:ext cx="7362497" cy="277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" dirty="0"/>
              <a:t>Veränderung des </a:t>
            </a:r>
            <a:r>
              <a:rPr lang="en" i="1" dirty="0"/>
              <a:t>Split-Validation-Ratios</a:t>
            </a:r>
            <a:r>
              <a:rPr lang="en" dirty="0"/>
              <a:t> und Einfügen von </a:t>
            </a:r>
            <a:r>
              <a:rPr lang="en" i="1" dirty="0"/>
              <a:t>Pruning</a:t>
            </a:r>
            <a:r>
              <a:rPr lang="en" dirty="0"/>
              <a:t> hatten keine Effekte</a:t>
            </a: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1878551" y="1560075"/>
          <a:ext cx="6911900" cy="334426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27975">
                  <a:extLst>
                    <a:ext uri="{9D8B030D-6E8A-4147-A177-3AD203B41FA5}">
                      <a16:colId xmlns:a16="http://schemas.microsoft.com/office/drawing/2014/main" val="3157129036"/>
                    </a:ext>
                  </a:extLst>
                </a:gridCol>
                <a:gridCol w="1727975">
                  <a:extLst>
                    <a:ext uri="{9D8B030D-6E8A-4147-A177-3AD203B41FA5}">
                      <a16:colId xmlns:a16="http://schemas.microsoft.com/office/drawing/2014/main" val="2786302277"/>
                    </a:ext>
                  </a:extLst>
                </a:gridCol>
                <a:gridCol w="1727975">
                  <a:extLst>
                    <a:ext uri="{9D8B030D-6E8A-4147-A177-3AD203B41FA5}">
                      <a16:colId xmlns:a16="http://schemas.microsoft.com/office/drawing/2014/main" val="2360432118"/>
                    </a:ext>
                  </a:extLst>
                </a:gridCol>
                <a:gridCol w="1727975">
                  <a:extLst>
                    <a:ext uri="{9D8B030D-6E8A-4147-A177-3AD203B41FA5}">
                      <a16:colId xmlns:a16="http://schemas.microsoft.com/office/drawing/2014/main" val="225450056"/>
                    </a:ext>
                  </a:extLst>
                </a:gridCol>
              </a:tblGrid>
              <a:tr h="279962">
                <a:tc>
                  <a:txBody>
                    <a:bodyPr/>
                    <a:lstStyle/>
                    <a:p>
                      <a:r>
                        <a:rPr lang="de-DE" sz="1100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Accuracy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44251"/>
                  </a:ext>
                </a:extLst>
              </a:tr>
              <a:tr h="279962">
                <a:tc gridSpan="4">
                  <a:txBody>
                    <a:bodyPr/>
                    <a:lstStyle/>
                    <a:p>
                      <a:r>
                        <a:rPr lang="de-DE" sz="1100" i="1" dirty="0"/>
                        <a:t>Trainings</a:t>
                      </a:r>
                      <a:r>
                        <a:rPr lang="de-DE" sz="1100" i="1" baseline="0" dirty="0"/>
                        <a:t>- und Testdaten (300)</a:t>
                      </a:r>
                      <a:endParaRPr lang="de-DE" sz="11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627433"/>
                  </a:ext>
                </a:extLst>
              </a:tr>
              <a:tr h="238220">
                <a:tc>
                  <a:txBody>
                    <a:bodyPr/>
                    <a:lstStyle/>
                    <a:p>
                      <a:r>
                        <a:rPr lang="de-DE" sz="900" dirty="0"/>
                        <a:t>„Ohne“ Kernel</a:t>
                      </a:r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55.56%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72.73%</a:t>
                      </a:r>
                      <a:r>
                        <a:rPr lang="de-DE" sz="1000" baseline="0" dirty="0"/>
                        <a:t> - 50.00%</a:t>
                      </a:r>
                      <a:endParaRPr lang="de-DE" sz="1000" dirty="0"/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- 20.00%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165679"/>
                  </a:ext>
                </a:extLst>
              </a:tr>
              <a:tr h="476440">
                <a:tc>
                  <a:txBody>
                    <a:bodyPr/>
                    <a:lstStyle/>
                    <a:p>
                      <a:r>
                        <a:rPr lang="de-DE" sz="900" dirty="0"/>
                        <a:t>„Mit Kernel“</a:t>
                      </a:r>
                    </a:p>
                    <a:p>
                      <a:r>
                        <a:rPr lang="de-DE" sz="900" dirty="0"/>
                        <a:t>Schätzverfahren</a:t>
                      </a:r>
                      <a:r>
                        <a:rPr lang="de-DE" sz="900" baseline="0" dirty="0"/>
                        <a:t> </a:t>
                      </a:r>
                      <a:r>
                        <a:rPr lang="de-DE" sz="900" i="1" baseline="0" dirty="0" err="1"/>
                        <a:t>full</a:t>
                      </a:r>
                      <a:endParaRPr lang="de-DE" sz="900" i="1" baseline="0" dirty="0"/>
                    </a:p>
                    <a:p>
                      <a:r>
                        <a:rPr lang="de-DE" sz="900" baseline="0" dirty="0" err="1"/>
                        <a:t>Bandwidth</a:t>
                      </a:r>
                      <a:r>
                        <a:rPr lang="de-DE" sz="900" baseline="0" dirty="0"/>
                        <a:t> </a:t>
                      </a:r>
                      <a:r>
                        <a:rPr lang="de-DE" sz="900" baseline="0" dirty="0" err="1"/>
                        <a:t>Selection</a:t>
                      </a:r>
                      <a:r>
                        <a:rPr lang="de-DE" sz="900" baseline="0" dirty="0"/>
                        <a:t>: </a:t>
                      </a:r>
                      <a:r>
                        <a:rPr lang="de-DE" sz="900" i="1" baseline="0" dirty="0"/>
                        <a:t>fix</a:t>
                      </a:r>
                      <a:endParaRPr lang="de-DE" sz="900" i="1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55.56%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64.71% - 36.36%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73.33% - 26.67%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630201"/>
                  </a:ext>
                </a:extLst>
              </a:tr>
              <a:tr h="476440">
                <a:tc>
                  <a:txBody>
                    <a:bodyPr/>
                    <a:lstStyle/>
                    <a:p>
                      <a:r>
                        <a:rPr lang="de-DE" sz="900" dirty="0"/>
                        <a:t>„Mit Kernel“</a:t>
                      </a:r>
                    </a:p>
                    <a:p>
                      <a:r>
                        <a:rPr lang="de-DE" sz="900" dirty="0"/>
                        <a:t>Schätzverfahren</a:t>
                      </a:r>
                      <a:r>
                        <a:rPr lang="de-DE" sz="900" baseline="0" dirty="0"/>
                        <a:t> </a:t>
                      </a:r>
                      <a:r>
                        <a:rPr lang="de-DE" sz="900" i="1" baseline="0" dirty="0" err="1"/>
                        <a:t>greedy</a:t>
                      </a:r>
                      <a:endParaRPr lang="de-DE" sz="900" i="1" baseline="0" dirty="0"/>
                    </a:p>
                    <a:p>
                      <a:r>
                        <a:rPr lang="de-DE" sz="900" baseline="0" dirty="0" err="1"/>
                        <a:t>Bandwidth</a:t>
                      </a:r>
                      <a:r>
                        <a:rPr lang="de-DE" sz="900" baseline="0" dirty="0"/>
                        <a:t> </a:t>
                      </a:r>
                      <a:r>
                        <a:rPr lang="de-DE" sz="900" baseline="0" dirty="0" err="1"/>
                        <a:t>Selection</a:t>
                      </a:r>
                      <a:r>
                        <a:rPr lang="de-DE" sz="900" baseline="0" dirty="0"/>
                        <a:t>: </a:t>
                      </a:r>
                      <a:r>
                        <a:rPr lang="de-DE" sz="900" i="1" baseline="0" dirty="0"/>
                        <a:t>fix</a:t>
                      </a:r>
                      <a:endParaRPr lang="de-DE" sz="900" i="1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55.56%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64.71%</a:t>
                      </a:r>
                      <a:r>
                        <a:rPr lang="de-DE" sz="1000" baseline="0" dirty="0"/>
                        <a:t> - 36.36%</a:t>
                      </a:r>
                      <a:endParaRPr lang="de-DE" sz="1000" dirty="0"/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73.33% - 26.67%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0670788"/>
                  </a:ext>
                </a:extLst>
              </a:tr>
              <a:tr h="279962">
                <a:tc gridSpan="4">
                  <a:txBody>
                    <a:bodyPr/>
                    <a:lstStyle/>
                    <a:p>
                      <a:pPr algn="l"/>
                      <a:r>
                        <a:rPr lang="de-DE" sz="1100" i="1" dirty="0"/>
                        <a:t>Test mit</a:t>
                      </a:r>
                      <a:r>
                        <a:rPr lang="de-DE" sz="1100" i="1" baseline="0" dirty="0"/>
                        <a:t> 30 neuen Testdaten </a:t>
                      </a:r>
                      <a:endParaRPr lang="de-DE" sz="11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13853"/>
                  </a:ext>
                </a:extLst>
              </a:tr>
              <a:tr h="248856">
                <a:tc>
                  <a:txBody>
                    <a:bodyPr/>
                    <a:lstStyle/>
                    <a:p>
                      <a:r>
                        <a:rPr lang="de-DE" sz="900" dirty="0"/>
                        <a:t>„Ohne“ Kernel</a:t>
                      </a:r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76.67%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- 66.67%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- 40.00%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077655"/>
                  </a:ext>
                </a:extLst>
              </a:tr>
              <a:tr h="476440">
                <a:tc>
                  <a:txBody>
                    <a:bodyPr/>
                    <a:lstStyle/>
                    <a:p>
                      <a:r>
                        <a:rPr lang="de-DE" sz="900" dirty="0"/>
                        <a:t>„Mit Kernel“</a:t>
                      </a:r>
                    </a:p>
                    <a:p>
                      <a:r>
                        <a:rPr lang="de-DE" sz="900" dirty="0"/>
                        <a:t>Schätzverfahren</a:t>
                      </a:r>
                      <a:r>
                        <a:rPr lang="de-DE" sz="900" baseline="0" dirty="0"/>
                        <a:t> </a:t>
                      </a:r>
                      <a:r>
                        <a:rPr lang="de-DE" sz="900" i="1" baseline="0" dirty="0" err="1"/>
                        <a:t>full</a:t>
                      </a:r>
                      <a:endParaRPr lang="de-DE" sz="900" i="1" baseline="0" dirty="0"/>
                    </a:p>
                    <a:p>
                      <a:r>
                        <a:rPr lang="de-DE" sz="900" baseline="0" dirty="0" err="1"/>
                        <a:t>Bandwidth</a:t>
                      </a:r>
                      <a:r>
                        <a:rPr lang="de-DE" sz="900" baseline="0" dirty="0"/>
                        <a:t> </a:t>
                      </a:r>
                      <a:r>
                        <a:rPr lang="de-DE" sz="900" baseline="0" dirty="0" err="1"/>
                        <a:t>Selection</a:t>
                      </a:r>
                      <a:r>
                        <a:rPr lang="de-DE" sz="900" baseline="0" dirty="0"/>
                        <a:t>: </a:t>
                      </a:r>
                      <a:r>
                        <a:rPr lang="de-DE" sz="900" i="1" baseline="0" dirty="0"/>
                        <a:t>fix</a:t>
                      </a:r>
                      <a:endParaRPr lang="de-DE" sz="900" i="1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80.00%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- 66.67%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- 40.00%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97897"/>
                  </a:ext>
                </a:extLst>
              </a:tr>
              <a:tr h="476440">
                <a:tc>
                  <a:txBody>
                    <a:bodyPr/>
                    <a:lstStyle/>
                    <a:p>
                      <a:r>
                        <a:rPr lang="de-DE" sz="900" dirty="0"/>
                        <a:t>„Mit Kernel“</a:t>
                      </a:r>
                    </a:p>
                    <a:p>
                      <a:r>
                        <a:rPr lang="de-DE" sz="900" dirty="0"/>
                        <a:t>Schätzverfahren</a:t>
                      </a:r>
                      <a:r>
                        <a:rPr lang="de-DE" sz="900" baseline="0" dirty="0"/>
                        <a:t> </a:t>
                      </a:r>
                      <a:r>
                        <a:rPr lang="de-DE" sz="900" i="1" baseline="0" dirty="0" err="1"/>
                        <a:t>greedy</a:t>
                      </a:r>
                      <a:endParaRPr lang="de-DE" sz="900" i="1" baseline="0" dirty="0"/>
                    </a:p>
                    <a:p>
                      <a:r>
                        <a:rPr lang="de-DE" sz="900" baseline="0" dirty="0" err="1"/>
                        <a:t>Bandwidth</a:t>
                      </a:r>
                      <a:r>
                        <a:rPr lang="de-DE" sz="900" baseline="0" dirty="0"/>
                        <a:t> </a:t>
                      </a:r>
                      <a:r>
                        <a:rPr lang="de-DE" sz="900" baseline="0" dirty="0" err="1"/>
                        <a:t>Selection</a:t>
                      </a:r>
                      <a:r>
                        <a:rPr lang="de-DE" sz="900" baseline="0" dirty="0"/>
                        <a:t>: </a:t>
                      </a:r>
                      <a:r>
                        <a:rPr lang="de-DE" sz="900" i="1" baseline="0" dirty="0"/>
                        <a:t>fix</a:t>
                      </a:r>
                      <a:endParaRPr lang="de-DE" sz="900" i="1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76.67%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- 62.50%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</a:t>
                      </a:r>
                      <a:r>
                        <a:rPr lang="de-DE" sz="1000" baseline="0" dirty="0"/>
                        <a:t> 40.00%</a:t>
                      </a:r>
                      <a:endParaRPr lang="de-DE" sz="1000" dirty="0"/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6488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858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1135118" y="659669"/>
            <a:ext cx="7655334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" dirty="0"/>
              <a:t>Model evaluation </a:t>
            </a:r>
            <a:br>
              <a:rPr lang="en" dirty="0"/>
            </a:br>
            <a:r>
              <a:rPr lang="en" dirty="0"/>
              <a:t> Na</a:t>
            </a:r>
            <a:r>
              <a:rPr lang="de-DE" dirty="0"/>
              <a:t>ï</a:t>
            </a:r>
            <a:r>
              <a:rPr lang="en" dirty="0"/>
              <a:t>ve Bayes (Auswahl)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382270"/>
            <a:ext cx="7362497" cy="3583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r>
              <a:rPr lang="de-DE" sz="1300" i="1" dirty="0"/>
              <a:t>Bestes Ergebnis (</a:t>
            </a:r>
            <a:r>
              <a:rPr lang="de-DE" sz="1300" i="1" dirty="0" err="1"/>
              <a:t>Accuracy</a:t>
            </a:r>
            <a:r>
              <a:rPr lang="de-DE" sz="1300" i="1" dirty="0"/>
              <a:t>)</a:t>
            </a:r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r>
              <a:rPr lang="de-DE" sz="1300" i="1" dirty="0"/>
              <a:t>				</a:t>
            </a:r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132" y="2289335"/>
            <a:ext cx="7277482" cy="23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7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160987" y="472966"/>
            <a:ext cx="5629464" cy="911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building</a:t>
            </a:r>
            <a:br>
              <a:rPr lang="en" dirty="0"/>
            </a:br>
            <a:r>
              <a:rPr lang="en" dirty="0"/>
              <a:t>Artificial Neural Networks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382271"/>
            <a:ext cx="7362497" cy="319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sz="1300" dirty="0"/>
          </a:p>
          <a:p>
            <a:pPr marL="152400" indent="0" algn="l">
              <a:spcAft>
                <a:spcPts val="600"/>
              </a:spcAft>
            </a:pPr>
            <a:r>
              <a:rPr lang="de-DE" sz="1300" i="1" dirty="0"/>
              <a:t>Allgemeines zum Verfahren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Verfahren zur Mustererkennung (Grundidee: biologische neuronale Netze)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Besteht aus </a:t>
            </a:r>
            <a:r>
              <a:rPr lang="de-DE" i="1" dirty="0"/>
              <a:t>Input-</a:t>
            </a:r>
            <a:r>
              <a:rPr lang="de-DE" dirty="0"/>
              <a:t> , </a:t>
            </a:r>
            <a:r>
              <a:rPr lang="de-DE" i="1" dirty="0"/>
              <a:t>Hidden-</a:t>
            </a:r>
            <a:r>
              <a:rPr lang="de-DE" dirty="0"/>
              <a:t> und </a:t>
            </a:r>
            <a:r>
              <a:rPr lang="de-DE" i="1" dirty="0"/>
              <a:t>Output-</a:t>
            </a:r>
            <a:r>
              <a:rPr lang="de-DE" i="1" dirty="0" err="1"/>
              <a:t>Layers</a:t>
            </a:r>
            <a:r>
              <a:rPr lang="de-DE" dirty="0"/>
              <a:t>, die neurale Knoten beinhalten.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Sehr vereinfacht: Jeder Knoten gibt einer Information ein Gewicht. Diese Information wird an die Knoten der nächsten Schicht weitergegeben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Input-Layer: Zutaten der Rezepte</a:t>
            </a:r>
          </a:p>
          <a:p>
            <a:pPr marL="3238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Output-Layer: Vietnamesische, thailändische usw. Küchen</a:t>
            </a:r>
          </a:p>
          <a:p>
            <a:pPr algn="l">
              <a:spcAft>
                <a:spcPts val="600"/>
              </a:spcAft>
              <a:buFontTx/>
              <a:buChar char="-"/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093" y="2975165"/>
            <a:ext cx="3046273" cy="170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64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154214" y="672026"/>
            <a:ext cx="4636237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br>
              <a:rPr lang="en" dirty="0"/>
            </a:br>
            <a:r>
              <a:rPr lang="en" dirty="0"/>
              <a:t>Artificial Neural Networks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142999" y="4593030"/>
            <a:ext cx="7362497" cy="277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" dirty="0"/>
              <a:t>Das </a:t>
            </a:r>
            <a:r>
              <a:rPr lang="en" dirty="0" err="1"/>
              <a:t>Verändern</a:t>
            </a:r>
            <a:r>
              <a:rPr lang="en" dirty="0"/>
              <a:t> der </a:t>
            </a:r>
            <a:r>
              <a:rPr lang="en" dirty="0" err="1"/>
              <a:t>Größe</a:t>
            </a:r>
            <a:r>
              <a:rPr lang="en" dirty="0"/>
              <a:t> der </a:t>
            </a:r>
            <a:r>
              <a:rPr lang="en" i="1" dirty="0"/>
              <a:t>Hidden Layer</a:t>
            </a:r>
            <a:r>
              <a:rPr lang="en" dirty="0"/>
              <a:t>, die Veränderung von </a:t>
            </a:r>
            <a:r>
              <a:rPr lang="en" i="1" dirty="0"/>
              <a:t>Error Epsilon</a:t>
            </a:r>
            <a:r>
              <a:rPr lang="en" dirty="0"/>
              <a:t>, des </a:t>
            </a:r>
            <a:r>
              <a:rPr lang="en" i="1" dirty="0"/>
              <a:t>Split-Validation-Ratios</a:t>
            </a:r>
            <a:r>
              <a:rPr lang="en" dirty="0"/>
              <a:t> sowie </a:t>
            </a:r>
            <a:r>
              <a:rPr lang="en" i="1" dirty="0"/>
              <a:t>Pruning</a:t>
            </a:r>
            <a:r>
              <a:rPr lang="en" dirty="0"/>
              <a:t> hatten keine Effekte</a:t>
            </a: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925239"/>
              </p:ext>
            </p:extLst>
          </p:nvPr>
        </p:nvGraphicFramePr>
        <p:xfrm>
          <a:off x="1308536" y="1446085"/>
          <a:ext cx="7031424" cy="317925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57856">
                  <a:extLst>
                    <a:ext uri="{9D8B030D-6E8A-4147-A177-3AD203B41FA5}">
                      <a16:colId xmlns:a16="http://schemas.microsoft.com/office/drawing/2014/main" val="3157129036"/>
                    </a:ext>
                  </a:extLst>
                </a:gridCol>
                <a:gridCol w="1757856">
                  <a:extLst>
                    <a:ext uri="{9D8B030D-6E8A-4147-A177-3AD203B41FA5}">
                      <a16:colId xmlns:a16="http://schemas.microsoft.com/office/drawing/2014/main" val="2786302277"/>
                    </a:ext>
                  </a:extLst>
                </a:gridCol>
                <a:gridCol w="1757856">
                  <a:extLst>
                    <a:ext uri="{9D8B030D-6E8A-4147-A177-3AD203B41FA5}">
                      <a16:colId xmlns:a16="http://schemas.microsoft.com/office/drawing/2014/main" val="2360432118"/>
                    </a:ext>
                  </a:extLst>
                </a:gridCol>
                <a:gridCol w="1757856">
                  <a:extLst>
                    <a:ext uri="{9D8B030D-6E8A-4147-A177-3AD203B41FA5}">
                      <a16:colId xmlns:a16="http://schemas.microsoft.com/office/drawing/2014/main" val="225450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Accuracy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44251"/>
                  </a:ext>
                </a:extLst>
              </a:tr>
              <a:tr h="176558">
                <a:tc gridSpan="4">
                  <a:txBody>
                    <a:bodyPr/>
                    <a:lstStyle/>
                    <a:p>
                      <a:r>
                        <a:rPr lang="de-DE" sz="1100" i="1" dirty="0"/>
                        <a:t>Trainings</a:t>
                      </a:r>
                      <a:r>
                        <a:rPr lang="de-DE" sz="1100" i="1" baseline="0" dirty="0"/>
                        <a:t>- und Testdaten (300)</a:t>
                      </a:r>
                      <a:endParaRPr lang="de-DE" sz="11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627433"/>
                  </a:ext>
                </a:extLst>
              </a:tr>
              <a:tr h="223198">
                <a:tc>
                  <a:txBody>
                    <a:bodyPr/>
                    <a:lstStyle/>
                    <a:p>
                      <a:r>
                        <a:rPr lang="de-DE" sz="1000" dirty="0"/>
                        <a:t>Training</a:t>
                      </a:r>
                      <a:r>
                        <a:rPr lang="de-DE" sz="1000" baseline="0" dirty="0"/>
                        <a:t> </a:t>
                      </a:r>
                      <a:r>
                        <a:rPr lang="de-DE" sz="1000" baseline="0" dirty="0" err="1"/>
                        <a:t>Cycles</a:t>
                      </a:r>
                      <a:r>
                        <a:rPr lang="de-DE" sz="1000" baseline="0" dirty="0"/>
                        <a:t>:  200</a:t>
                      </a:r>
                    </a:p>
                    <a:p>
                      <a:r>
                        <a:rPr lang="de-DE" sz="1000" baseline="0" dirty="0"/>
                        <a:t>Learning Rate:    0.01</a:t>
                      </a:r>
                      <a:endParaRPr lang="de-DE" sz="1000" dirty="0"/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53.33%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81.82% - 38.46%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73.33% - 20.00%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165679"/>
                  </a:ext>
                </a:extLst>
              </a:tr>
              <a:tr h="380013">
                <a:tc>
                  <a:txBody>
                    <a:bodyPr/>
                    <a:lstStyle/>
                    <a:p>
                      <a:r>
                        <a:rPr lang="de-DE" sz="1000" dirty="0"/>
                        <a:t>Training</a:t>
                      </a:r>
                      <a:r>
                        <a:rPr lang="de-DE" sz="1000" baseline="0" dirty="0"/>
                        <a:t> </a:t>
                      </a:r>
                      <a:r>
                        <a:rPr lang="de-DE" sz="1000" baseline="0" dirty="0" err="1"/>
                        <a:t>Cycles</a:t>
                      </a:r>
                      <a:r>
                        <a:rPr lang="de-DE" sz="1000" baseline="0" dirty="0"/>
                        <a:t>:  400</a:t>
                      </a:r>
                    </a:p>
                    <a:p>
                      <a:r>
                        <a:rPr lang="de-DE" sz="1000" baseline="0" dirty="0"/>
                        <a:t>Learning Rate:    0.01</a:t>
                      </a:r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54.44%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58.82% - 42.11%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66.67% - 46.67%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630201"/>
                  </a:ext>
                </a:extLst>
              </a:tr>
              <a:tr h="380013">
                <a:tc>
                  <a:txBody>
                    <a:bodyPr/>
                    <a:lstStyle/>
                    <a:p>
                      <a:r>
                        <a:rPr lang="de-DE" sz="1000" dirty="0"/>
                        <a:t>Training</a:t>
                      </a:r>
                      <a:r>
                        <a:rPr lang="de-DE" sz="1000" baseline="0" dirty="0"/>
                        <a:t> </a:t>
                      </a:r>
                      <a:r>
                        <a:rPr lang="de-DE" sz="1000" baseline="0" dirty="0" err="1"/>
                        <a:t>Cycles</a:t>
                      </a:r>
                      <a:r>
                        <a:rPr lang="de-DE" sz="1000" baseline="0" dirty="0"/>
                        <a:t>:  200</a:t>
                      </a:r>
                    </a:p>
                    <a:p>
                      <a:r>
                        <a:rPr lang="de-DE" sz="1000" baseline="0" dirty="0"/>
                        <a:t>Learning Rate:    0.03</a:t>
                      </a:r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18.89%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66.67%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0670788"/>
                  </a:ext>
                </a:extLst>
              </a:tr>
              <a:tr h="140166">
                <a:tc gridSpan="4">
                  <a:txBody>
                    <a:bodyPr/>
                    <a:lstStyle/>
                    <a:p>
                      <a:pPr algn="l"/>
                      <a:r>
                        <a:rPr lang="de-DE" sz="1100" i="1" dirty="0"/>
                        <a:t>Test mit</a:t>
                      </a:r>
                      <a:r>
                        <a:rPr lang="de-DE" sz="1100" i="1" baseline="0" dirty="0"/>
                        <a:t> 30 neuen Testdaten </a:t>
                      </a:r>
                      <a:endParaRPr lang="de-DE" sz="11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13853"/>
                  </a:ext>
                </a:extLst>
              </a:tr>
              <a:tr h="380013">
                <a:tc>
                  <a:txBody>
                    <a:bodyPr/>
                    <a:lstStyle/>
                    <a:p>
                      <a:r>
                        <a:rPr lang="de-DE" sz="1000" dirty="0"/>
                        <a:t>Training</a:t>
                      </a:r>
                      <a:r>
                        <a:rPr lang="de-DE" sz="1000" baseline="0" dirty="0"/>
                        <a:t> </a:t>
                      </a:r>
                      <a:r>
                        <a:rPr lang="de-DE" sz="1000" baseline="0" dirty="0" err="1"/>
                        <a:t>Cycles</a:t>
                      </a:r>
                      <a:r>
                        <a:rPr lang="de-DE" sz="1000" baseline="0" dirty="0"/>
                        <a:t>:  200</a:t>
                      </a:r>
                    </a:p>
                    <a:p>
                      <a:r>
                        <a:rPr lang="de-DE" sz="1000" baseline="0" dirty="0"/>
                        <a:t>Learning Rate:    0.01</a:t>
                      </a:r>
                      <a:endParaRPr lang="de-DE" sz="1000" dirty="0"/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73.33%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- 57.14%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- 20.00%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77655"/>
                  </a:ext>
                </a:extLst>
              </a:tr>
              <a:tr h="405575">
                <a:tc>
                  <a:txBody>
                    <a:bodyPr/>
                    <a:lstStyle/>
                    <a:p>
                      <a:r>
                        <a:rPr lang="de-DE" sz="1000" dirty="0"/>
                        <a:t>Training</a:t>
                      </a:r>
                      <a:r>
                        <a:rPr lang="de-DE" sz="1000" baseline="0" dirty="0"/>
                        <a:t> </a:t>
                      </a:r>
                      <a:r>
                        <a:rPr lang="de-DE" sz="1000" baseline="0" dirty="0" err="1"/>
                        <a:t>Cycles</a:t>
                      </a:r>
                      <a:r>
                        <a:rPr lang="de-DE" sz="1000" baseline="0" dirty="0"/>
                        <a:t>:  400</a:t>
                      </a:r>
                    </a:p>
                    <a:p>
                      <a:r>
                        <a:rPr lang="de-DE" sz="1000" baseline="0" dirty="0"/>
                        <a:t>Learning Rate:    0.01</a:t>
                      </a:r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70.00%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- 57.14%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 - 20.00%</a:t>
                      </a:r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97897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r>
                        <a:rPr lang="de-DE" sz="1000" dirty="0"/>
                        <a:t>Training</a:t>
                      </a:r>
                      <a:r>
                        <a:rPr lang="de-DE" sz="1000" baseline="0" dirty="0"/>
                        <a:t> </a:t>
                      </a:r>
                      <a:r>
                        <a:rPr lang="de-DE" sz="1000" baseline="0" dirty="0" err="1"/>
                        <a:t>Cycles</a:t>
                      </a:r>
                      <a:r>
                        <a:rPr lang="de-DE" sz="1000" baseline="0" dirty="0"/>
                        <a:t>:  200</a:t>
                      </a:r>
                    </a:p>
                    <a:p>
                      <a:r>
                        <a:rPr lang="de-DE" sz="1000" baseline="0" dirty="0"/>
                        <a:t>Learning Rate:    0.03</a:t>
                      </a:r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30.00%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100.00%</a:t>
                      </a:r>
                      <a:r>
                        <a:rPr lang="de-DE" sz="1000" baseline="0" dirty="0"/>
                        <a:t> - 0.00%</a:t>
                      </a:r>
                      <a:endParaRPr lang="de-DE" sz="1000" dirty="0"/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100.00% - 0.00%</a:t>
                      </a:r>
                      <a:endParaRPr lang="de-DE" sz="1000" dirty="0"/>
                    </a:p>
                  </a:txBody>
                  <a:tcPr anchor="ctr" anchorCtr="1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6488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18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Online-Marketing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95703" y="15431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Projektaufgabe kann als eine Maßnahme im Kontext des </a:t>
            </a:r>
            <a:r>
              <a:rPr lang="en" sz="1200" i="1" dirty="0"/>
              <a:t>digitalen</a:t>
            </a:r>
            <a:r>
              <a:rPr lang="en" sz="1200" dirty="0"/>
              <a:t> bzw. </a:t>
            </a:r>
            <a:r>
              <a:rPr lang="en" sz="1200" i="1" dirty="0"/>
              <a:t>Online-Marketings</a:t>
            </a:r>
            <a:r>
              <a:rPr lang="en" sz="1200" dirty="0"/>
              <a:t> angesehen werden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i="1" dirty="0"/>
              <a:t>Marketing </a:t>
            </a:r>
            <a:r>
              <a:rPr lang="de-DE" sz="1200" dirty="0"/>
              <a:t>besteht aus der gezielten und zielgruppenorientierten Ausrichtung der Unternehmensaktivitäten an den Bedürfnissen des Marktes, insbesondere das </a:t>
            </a:r>
            <a:r>
              <a:rPr lang="de-DE" sz="1200" b="1" dirty="0"/>
              <a:t>Anpreisen und Anbieten von Waren und Dienstleistungen</a:t>
            </a:r>
            <a:r>
              <a:rPr lang="de-DE" sz="1200" baseline="30000" dirty="0"/>
              <a:t>1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i="1" dirty="0"/>
              <a:t>Online</a:t>
            </a:r>
            <a:r>
              <a:rPr lang="de-DE" sz="1200" dirty="0"/>
              <a:t> oder </a:t>
            </a:r>
            <a:r>
              <a:rPr lang="de-DE" sz="1200" i="1" dirty="0"/>
              <a:t>Digitales Marketing </a:t>
            </a:r>
            <a:r>
              <a:rPr lang="de-DE" sz="1200" dirty="0"/>
              <a:t>beschreibt alle Maßnahmen und Strategien, die dazu beitragen, eine </a:t>
            </a:r>
            <a:r>
              <a:rPr lang="de-DE" sz="1200" b="1" dirty="0"/>
              <a:t>Webseite auf die gegenwärtigen und zukünftigen Erfordernisse des Marktes auszurichten </a:t>
            </a:r>
            <a:r>
              <a:rPr lang="de-DE" sz="1200" dirty="0"/>
              <a:t>und dabei zuvor festgelegte Ziele, wie beispielsweise </a:t>
            </a:r>
            <a:r>
              <a:rPr lang="de-DE" sz="1200" b="1" dirty="0"/>
              <a:t>Bekanntheit, Reichweite, Verkaufszahlen und weitere zu steigern</a:t>
            </a:r>
            <a:r>
              <a:rPr lang="de-DE" sz="1200" baseline="30000" dirty="0"/>
              <a:t>2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sz="1200" baseline="30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de-DE" sz="1200" dirty="0"/>
              <a:t>Mehrere Arbeiten bzw. wissenschaftliche Arbeiten haben sich mit dem Thema der </a:t>
            </a:r>
            <a:r>
              <a:rPr lang="de-DE" sz="1200" i="1" dirty="0" err="1"/>
              <a:t>Recipe</a:t>
            </a:r>
            <a:r>
              <a:rPr lang="de-DE" sz="1200" i="1" dirty="0"/>
              <a:t> Text Analysis </a:t>
            </a:r>
            <a:r>
              <a:rPr lang="de-DE" sz="1200" dirty="0"/>
              <a:t>mit unterschiedlichem Komplexitätsgrad und unterschiedlichen Zielen befasst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6124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1958109" y="672026"/>
            <a:ext cx="683234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" dirty="0"/>
              <a:t>Model evaluation</a:t>
            </a:r>
            <a:br>
              <a:rPr lang="en" dirty="0"/>
            </a:br>
            <a:r>
              <a:rPr lang="en" dirty="0"/>
              <a:t>Artificial Neural Networks (Auswahl)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382270"/>
            <a:ext cx="7362497" cy="3583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r>
              <a:rPr lang="de-DE" sz="1300" i="1" dirty="0"/>
              <a:t>Bestes Ergebnis (</a:t>
            </a:r>
            <a:r>
              <a:rPr lang="de-DE" sz="1300" i="1" dirty="0" err="1"/>
              <a:t>Accuracy</a:t>
            </a:r>
            <a:r>
              <a:rPr lang="de-DE" sz="1300" i="1" dirty="0"/>
              <a:t>)</a:t>
            </a:r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r>
              <a:rPr lang="de-DE" sz="1300" i="1" dirty="0"/>
              <a:t>				                 Schlechtestes Ergebnis (</a:t>
            </a:r>
            <a:r>
              <a:rPr lang="de-DE" sz="1300" i="1" dirty="0" err="1"/>
              <a:t>Accuracy</a:t>
            </a:r>
            <a:r>
              <a:rPr lang="de-DE" sz="1300" i="1" dirty="0"/>
              <a:t>)</a:t>
            </a:r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  <a:p>
            <a:pPr algn="l">
              <a:spcAft>
                <a:spcPts val="600"/>
              </a:spcAft>
            </a:pPr>
            <a:endParaRPr lang="de-DE" sz="1300" i="1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65" y="1721801"/>
            <a:ext cx="4545871" cy="139819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600" y="3613627"/>
            <a:ext cx="4545871" cy="14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50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222939" y="672026"/>
            <a:ext cx="656751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presentation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614054"/>
            <a:ext cx="7362497" cy="319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sz="1300" dirty="0">
              <a:solidFill>
                <a:srgbClr val="FF0000"/>
              </a:solidFill>
            </a:endParaRPr>
          </a:p>
          <a:p>
            <a:pPr algn="l">
              <a:spcAft>
                <a:spcPts val="600"/>
              </a:spcAft>
              <a:buFontTx/>
              <a:buChar char="-"/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slide8">
            <a:extLst>
              <a:ext uri="{FF2B5EF4-FFF2-40B4-BE49-F238E27FC236}">
                <a16:creationId xmlns:a16="http://schemas.microsoft.com/office/drawing/2014/main" id="{A60913C4-0936-5344-BD04-8964070EB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1681114"/>
            <a:ext cx="5032692" cy="30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61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222939" y="672026"/>
            <a:ext cx="656751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presentation</a:t>
            </a:r>
            <a:endParaRPr sz="28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slide9">
            <a:extLst>
              <a:ext uri="{FF2B5EF4-FFF2-40B4-BE49-F238E27FC236}">
                <a16:creationId xmlns:a16="http://schemas.microsoft.com/office/drawing/2014/main" id="{AFAB9C8E-0948-2D41-960A-D076E50B5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1671638"/>
            <a:ext cx="5048671" cy="313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50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222939" y="672026"/>
            <a:ext cx="656751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interpretation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614054"/>
            <a:ext cx="7362497" cy="319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spcAft>
                <a:spcPts val="600"/>
              </a:spcAft>
            </a:pPr>
            <a:r>
              <a:rPr lang="de-DE" sz="1200" i="1" dirty="0"/>
              <a:t>Vergleich der Verfahren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050" i="1" dirty="0" err="1"/>
              <a:t>Naïve</a:t>
            </a:r>
            <a:r>
              <a:rPr lang="de-DE" sz="1050" i="1" dirty="0"/>
              <a:t> </a:t>
            </a:r>
            <a:r>
              <a:rPr lang="de-DE" sz="1050" i="1" dirty="0" err="1"/>
              <a:t>Bayes</a:t>
            </a:r>
            <a:r>
              <a:rPr lang="de-DE" sz="1050" i="1" dirty="0"/>
              <a:t> </a:t>
            </a:r>
            <a:r>
              <a:rPr lang="de-DE" sz="1050" dirty="0"/>
              <a:t>zeigt die besten Ergebnisse, sie sind auch weitgehend stabil über die verschiedenen Modellvarianten 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050" i="1" dirty="0"/>
              <a:t>Künstliche Neuronale Netze </a:t>
            </a:r>
            <a:r>
              <a:rPr lang="de-DE" sz="1050" dirty="0"/>
              <a:t>sind ein komplexes Verfahren. Bei unseren Modellvariationen zeigte sich keine Überlegenheit </a:t>
            </a:r>
            <a:r>
              <a:rPr lang="de-DE" sz="1050" dirty="0" err="1"/>
              <a:t>ggü</a:t>
            </a:r>
            <a:r>
              <a:rPr lang="de-DE" sz="1050" dirty="0"/>
              <a:t>. anderen Modellen. Die Ergebnisse liegen leicht unter dem der </a:t>
            </a:r>
            <a:r>
              <a:rPr lang="de-DE" sz="1050" i="1" dirty="0"/>
              <a:t>Naive </a:t>
            </a:r>
            <a:r>
              <a:rPr lang="de-DE" sz="1050" i="1" dirty="0" err="1"/>
              <a:t>Bayes</a:t>
            </a:r>
            <a:r>
              <a:rPr lang="de-DE" sz="1050" dirty="0"/>
              <a:t>-Verfahren. Ggf. kann ein tieferes Verständnis das Potential des Verfahrens besser Ergebnisse generieren.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050" i="1" dirty="0" err="1"/>
              <a:t>Decision</a:t>
            </a:r>
            <a:r>
              <a:rPr lang="de-DE" sz="1050" i="1" dirty="0"/>
              <a:t> </a:t>
            </a:r>
            <a:r>
              <a:rPr lang="de-DE" sz="1050" i="1" dirty="0" err="1"/>
              <a:t>Trees</a:t>
            </a:r>
            <a:r>
              <a:rPr lang="de-DE" sz="1050" i="1" dirty="0"/>
              <a:t> </a:t>
            </a:r>
            <a:r>
              <a:rPr lang="de-DE" sz="1050" dirty="0"/>
              <a:t>hängt sehr stark von der Parametereinstellung ein, da eine Überanpassung der Trainingsdaten schnell gegeben ist. Verfahren ist eher für zwei Klassen geeignet. 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050" dirty="0"/>
              <a:t>Wie schon beschrieben, zeigen mehrere Artikel die Überlegenheit bzw. Ebenbürtigkeit des </a:t>
            </a:r>
            <a:r>
              <a:rPr lang="de-DE" sz="1050" i="1" dirty="0" err="1"/>
              <a:t>Naïve</a:t>
            </a:r>
            <a:r>
              <a:rPr lang="de-DE" sz="1050" i="1" dirty="0"/>
              <a:t> Bayes</a:t>
            </a:r>
            <a:r>
              <a:rPr lang="de-DE" sz="1050" dirty="0"/>
              <a:t>-Verfahrens</a:t>
            </a:r>
            <a:r>
              <a:rPr lang="de-DE" sz="1050" baseline="30000" dirty="0"/>
              <a:t>1-4</a:t>
            </a:r>
          </a:p>
          <a:p>
            <a:pPr marL="541338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Über alle Verfahren hinweg, bessere Ergebnisse beim Testen der 30 neuen Testdaten</a:t>
            </a:r>
          </a:p>
          <a:p>
            <a:pPr marL="541338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i="1" dirty="0" err="1"/>
              <a:t>Pruning</a:t>
            </a:r>
            <a:r>
              <a:rPr lang="de-DE" dirty="0"/>
              <a:t> und unterschiedlicher </a:t>
            </a:r>
            <a:r>
              <a:rPr lang="de-DE" i="1" dirty="0"/>
              <a:t>Split</a:t>
            </a:r>
            <a:r>
              <a:rPr lang="de-DE" dirty="0"/>
              <a:t> hatten bei keinem Verfahren Auswirkungen auf Ergebnisse</a:t>
            </a: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5038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2222939" y="672026"/>
            <a:ext cx="6567512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interpretation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614054"/>
            <a:ext cx="7362497" cy="319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endParaRPr lang="de-DE" i="1" dirty="0"/>
          </a:p>
          <a:p>
            <a:pPr algn="l">
              <a:spcAft>
                <a:spcPts val="600"/>
              </a:spcAft>
            </a:pPr>
            <a:r>
              <a:rPr lang="de-DE" sz="1300" i="1" dirty="0"/>
              <a:t>Mögliche alternative Verfahren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300" dirty="0"/>
              <a:t>K-</a:t>
            </a:r>
            <a:r>
              <a:rPr lang="de-DE" sz="1300" dirty="0" err="1"/>
              <a:t>nearest</a:t>
            </a:r>
            <a:r>
              <a:rPr lang="de-DE" sz="1300" dirty="0"/>
              <a:t> </a:t>
            </a:r>
            <a:r>
              <a:rPr lang="de-DE" sz="1300" dirty="0" err="1"/>
              <a:t>Neighbours</a:t>
            </a:r>
            <a:endParaRPr lang="de-DE" sz="1300" dirty="0"/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300" dirty="0" err="1"/>
              <a:t>Rule</a:t>
            </a:r>
            <a:r>
              <a:rPr lang="de-DE" sz="1300" dirty="0"/>
              <a:t> </a:t>
            </a:r>
            <a:r>
              <a:rPr lang="de-DE" sz="1300" dirty="0" err="1"/>
              <a:t>Induction</a:t>
            </a:r>
            <a:endParaRPr lang="de-DE" sz="1300" dirty="0"/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300" dirty="0"/>
              <a:t>SVM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300" dirty="0" err="1"/>
              <a:t>Polynomiale</a:t>
            </a:r>
            <a:r>
              <a:rPr lang="de-DE" sz="1300" dirty="0"/>
              <a:t> Regression</a:t>
            </a:r>
          </a:p>
          <a:p>
            <a:pPr algn="l">
              <a:spcAft>
                <a:spcPts val="600"/>
              </a:spcAft>
              <a:buFontTx/>
              <a:buChar char="-"/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4669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Quellen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106647" y="1800484"/>
            <a:ext cx="7362497" cy="2336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6700" indent="-114300" algn="l">
              <a:spcAft>
                <a:spcPts val="600"/>
              </a:spcAft>
            </a:pPr>
            <a:r>
              <a:rPr lang="de-DE" sz="1000" baseline="30000" dirty="0"/>
              <a:t>1  </a:t>
            </a:r>
            <a:r>
              <a:rPr lang="de-DE" sz="1050" dirty="0" err="1"/>
              <a:t>Xhemali</a:t>
            </a:r>
            <a:r>
              <a:rPr lang="de-DE" sz="1050" dirty="0"/>
              <a:t> D., Hinde C.J., &amp; Stone R.G. (2009). </a:t>
            </a:r>
            <a:r>
              <a:rPr lang="de-DE" sz="1050" dirty="0" err="1"/>
              <a:t>Naïve</a:t>
            </a:r>
            <a:r>
              <a:rPr lang="de-DE" sz="1050" dirty="0"/>
              <a:t> </a:t>
            </a:r>
            <a:r>
              <a:rPr lang="de-DE" sz="1050" dirty="0" err="1"/>
              <a:t>bayes</a:t>
            </a:r>
            <a:r>
              <a:rPr lang="de-DE" sz="1050" dirty="0"/>
              <a:t> vs. </a:t>
            </a:r>
            <a:r>
              <a:rPr lang="de-DE" sz="1050" dirty="0" err="1"/>
              <a:t>decision</a:t>
            </a:r>
            <a:r>
              <a:rPr lang="de-DE" sz="1050" dirty="0"/>
              <a:t> </a:t>
            </a:r>
            <a:r>
              <a:rPr lang="de-DE" sz="1050" dirty="0" err="1"/>
              <a:t>trees</a:t>
            </a:r>
            <a:r>
              <a:rPr lang="de-DE" sz="1050" dirty="0"/>
              <a:t> vs. </a:t>
            </a:r>
            <a:r>
              <a:rPr lang="de-DE" sz="1050" dirty="0" err="1"/>
              <a:t>neural</a:t>
            </a:r>
            <a:r>
              <a:rPr lang="de-DE" sz="1050" dirty="0"/>
              <a:t> </a:t>
            </a:r>
            <a:r>
              <a:rPr lang="de-DE" sz="1050" dirty="0" err="1"/>
              <a:t>networks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classification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training</a:t>
            </a:r>
            <a:r>
              <a:rPr lang="de-DE" sz="1050" dirty="0"/>
              <a:t> web </a:t>
            </a:r>
            <a:r>
              <a:rPr lang="de-DE" sz="1050" dirty="0" err="1"/>
              <a:t>pages</a:t>
            </a:r>
            <a:r>
              <a:rPr lang="de-DE" sz="1050" dirty="0"/>
              <a:t>. </a:t>
            </a:r>
            <a:r>
              <a:rPr lang="de-DE" sz="1050" i="1" dirty="0"/>
              <a:t>International Journal </a:t>
            </a:r>
            <a:r>
              <a:rPr lang="de-DE" sz="1050" i="1" dirty="0" err="1"/>
              <a:t>of</a:t>
            </a:r>
            <a:r>
              <a:rPr lang="de-DE" sz="1050" i="1" dirty="0"/>
              <a:t> Computer Science </a:t>
            </a:r>
            <a:r>
              <a:rPr lang="de-DE" sz="1050" i="1" dirty="0" err="1"/>
              <a:t>Issues</a:t>
            </a:r>
            <a:r>
              <a:rPr lang="de-DE" sz="1050" i="1" dirty="0"/>
              <a:t>, IJCSI</a:t>
            </a:r>
            <a:r>
              <a:rPr lang="de-DE" sz="1050" dirty="0"/>
              <a:t>, Volume 4, </a:t>
            </a:r>
            <a:r>
              <a:rPr lang="de-DE" sz="1050" dirty="0" err="1"/>
              <a:t>Issue</a:t>
            </a:r>
            <a:r>
              <a:rPr lang="de-DE" sz="1050" dirty="0"/>
              <a:t> 1, pp16-23, September 2009, </a:t>
            </a:r>
            <a:r>
              <a:rPr lang="de-DE" sz="1050" i="1" dirty="0"/>
              <a:t>4</a:t>
            </a:r>
            <a:r>
              <a:rPr lang="de-DE" sz="1050" dirty="0"/>
              <a:t>(1).</a:t>
            </a:r>
          </a:p>
          <a:p>
            <a:pPr marL="266700" indent="-114300" algn="l">
              <a:spcAft>
                <a:spcPts val="600"/>
              </a:spcAft>
            </a:pPr>
            <a:r>
              <a:rPr lang="en-US" sz="1050" baseline="30000" dirty="0"/>
              <a:t>2 </a:t>
            </a:r>
            <a:r>
              <a:rPr lang="en-US" sz="1050" dirty="0" err="1"/>
              <a:t>Ashari</a:t>
            </a:r>
            <a:r>
              <a:rPr lang="en-US" sz="1050" dirty="0"/>
              <a:t>, A., </a:t>
            </a:r>
            <a:r>
              <a:rPr lang="en-US" sz="1050" dirty="0" err="1"/>
              <a:t>Paryudi</a:t>
            </a:r>
            <a:r>
              <a:rPr lang="en-US" sz="1050" dirty="0"/>
              <a:t>, I., &amp; </a:t>
            </a:r>
            <a:r>
              <a:rPr lang="en-US" sz="1050" dirty="0" err="1"/>
              <a:t>Tjoa</a:t>
            </a:r>
            <a:r>
              <a:rPr lang="en-US" sz="1050" dirty="0"/>
              <a:t>, A. M. (2013). Performance comparison between Naïve Bayes, decision tree and k-nearest neighbor in searching alternative design in an energy simulation tool. </a:t>
            </a:r>
            <a:r>
              <a:rPr lang="en-US" sz="1050" i="1" dirty="0"/>
              <a:t>International Journal of Advanced Computer Science and Applications (IJACSA)</a:t>
            </a:r>
            <a:r>
              <a:rPr lang="en-US" sz="1050" dirty="0"/>
              <a:t>, </a:t>
            </a:r>
            <a:r>
              <a:rPr lang="en-US" sz="1050" i="1" dirty="0"/>
              <a:t>4</a:t>
            </a:r>
            <a:r>
              <a:rPr lang="en-US" sz="1050" dirty="0"/>
              <a:t>(11).</a:t>
            </a:r>
          </a:p>
          <a:p>
            <a:pPr marL="266700" indent="-114300" algn="l">
              <a:spcAft>
                <a:spcPts val="600"/>
              </a:spcAft>
            </a:pPr>
            <a:r>
              <a:rPr lang="en-US" sz="1050" baseline="30000" dirty="0"/>
              <a:t>3</a:t>
            </a:r>
            <a:r>
              <a:rPr lang="en-US" sz="1050" dirty="0"/>
              <a:t> Amor, N. B., </a:t>
            </a:r>
            <a:r>
              <a:rPr lang="en-US" sz="1050" dirty="0" err="1"/>
              <a:t>Benferhat</a:t>
            </a:r>
            <a:r>
              <a:rPr lang="en-US" sz="1050" dirty="0"/>
              <a:t>, S., &amp; </a:t>
            </a:r>
            <a:r>
              <a:rPr lang="en-US" sz="1050" dirty="0" err="1"/>
              <a:t>Elouedi</a:t>
            </a:r>
            <a:r>
              <a:rPr lang="en-US" sz="1050" dirty="0"/>
              <a:t>, Z. (2004, March). Naive </a:t>
            </a:r>
            <a:r>
              <a:rPr lang="en-US" sz="1050" dirty="0" err="1"/>
              <a:t>bayes</a:t>
            </a:r>
            <a:r>
              <a:rPr lang="en-US" sz="1050" dirty="0"/>
              <a:t> vs decision trees in intrusion detection systems. In </a:t>
            </a:r>
            <a:r>
              <a:rPr lang="en-US" sz="1050" i="1" dirty="0"/>
              <a:t>Proceedings of the 2004 ACM symposium on Applied computing</a:t>
            </a:r>
            <a:r>
              <a:rPr lang="en-US" sz="1050" dirty="0"/>
              <a:t> (pp. 420-424).</a:t>
            </a:r>
          </a:p>
          <a:p>
            <a:pPr marL="266700" indent="-114300" algn="l">
              <a:spcAft>
                <a:spcPts val="600"/>
              </a:spcAft>
            </a:pPr>
            <a:r>
              <a:rPr lang="en-US" sz="1050" baseline="30000" dirty="0"/>
              <a:t>4</a:t>
            </a:r>
            <a:r>
              <a:rPr lang="en-US" sz="1050" dirty="0"/>
              <a:t> https://www.datasciencecentral.com/profiles/blogs/comparing-classifiers-decision-trees-knn-naive-bayes</a:t>
            </a:r>
            <a:endParaRPr lang="en-US" sz="1050" baseline="30000" dirty="0"/>
          </a:p>
          <a:p>
            <a:pPr marL="266700" indent="-114300" algn="l">
              <a:spcAft>
                <a:spcPts val="600"/>
              </a:spcAft>
            </a:pPr>
            <a:endParaRPr lang="en-US" sz="1050" baseline="30000" dirty="0"/>
          </a:p>
          <a:p>
            <a:pPr marL="266700" indent="-114300" algn="l">
              <a:spcAft>
                <a:spcPts val="600"/>
              </a:spcAft>
            </a:pPr>
            <a:endParaRPr lang="de-DE" sz="1300" baseline="30000" dirty="0"/>
          </a:p>
          <a:p>
            <a:pPr algn="l">
              <a:spcAft>
                <a:spcPts val="600"/>
              </a:spcAft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51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177862" y="672026"/>
            <a:ext cx="4612587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US" sz="1800" dirty="0"/>
              <a:t>Text Mining Applications in E-Marketing: </a:t>
            </a:r>
            <a:br>
              <a:rPr lang="en-US" sz="1800" dirty="0"/>
            </a:br>
            <a:r>
              <a:rPr lang="en-US" sz="1800" dirty="0"/>
              <a:t>Analysis of Cooking Recipe Texts</a:t>
            </a:r>
            <a:r>
              <a:rPr lang="en-US" sz="1800" baseline="30000" dirty="0"/>
              <a:t>3</a:t>
            </a:r>
            <a:endParaRPr sz="1800" baseline="300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455904" y="1567080"/>
            <a:ext cx="8064075" cy="3404000"/>
          </a:xfrm>
          <a:prstGeom prst="rect">
            <a:avLst/>
          </a:prstGeom>
        </p:spPr>
        <p:txBody>
          <a:bodyPr spcFirstLastPara="1" wrap="square" lIns="91425" tIns="91425" rIns="91425" bIns="90000" anchor="t" anchorCtr="0">
            <a:noAutofit/>
          </a:bodyPr>
          <a:lstStyle/>
          <a:p>
            <a:pPr marL="0" indent="717550" algn="l"/>
            <a:r>
              <a:rPr lang="en-US" sz="1200" b="1" dirty="0" err="1"/>
              <a:t>Artikel</a:t>
            </a:r>
            <a:r>
              <a:rPr lang="en-US" sz="1200" b="1" dirty="0"/>
              <a:t>, der </a:t>
            </a:r>
            <a:r>
              <a:rPr lang="en-US" sz="1200" b="1" dirty="0" err="1"/>
              <a:t>grundlegende</a:t>
            </a:r>
            <a:r>
              <a:rPr lang="en-US" sz="1200" b="1" dirty="0"/>
              <a:t> </a:t>
            </a:r>
            <a:r>
              <a:rPr lang="en-US" sz="1200" b="1" dirty="0" err="1"/>
              <a:t>Analyse-Methoden</a:t>
            </a:r>
            <a:r>
              <a:rPr lang="en-US" sz="1200" b="1" dirty="0"/>
              <a:t> von Online-</a:t>
            </a:r>
            <a:r>
              <a:rPr lang="en-US" sz="1200" b="1" dirty="0" err="1"/>
              <a:t>Kochrezepten</a:t>
            </a:r>
            <a:r>
              <a:rPr lang="en-US" sz="1200" b="1" dirty="0"/>
              <a:t> </a:t>
            </a:r>
            <a:r>
              <a:rPr lang="en-US" sz="1200" b="1" dirty="0" err="1"/>
              <a:t>vorstellt</a:t>
            </a:r>
            <a:endParaRPr lang="en-US" sz="1200" b="1" dirty="0"/>
          </a:p>
          <a:p>
            <a:pPr marL="457200" lvl="1" indent="0"/>
            <a:endParaRPr lang="de-DE" i="1" dirty="0"/>
          </a:p>
          <a:p>
            <a:pPr marL="442913" lvl="1" indent="277813"/>
            <a:r>
              <a:rPr lang="de-DE" i="1" dirty="0"/>
              <a:t>Clusteranalyse der Zutaten: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Methoden zur Vektorgenerierung: </a:t>
            </a:r>
            <a:r>
              <a:rPr lang="de-DE" i="1" dirty="0" err="1"/>
              <a:t>Entropy</a:t>
            </a:r>
            <a:r>
              <a:rPr lang="de-DE" dirty="0"/>
              <a:t>, </a:t>
            </a:r>
            <a:r>
              <a:rPr lang="de-DE" i="1" dirty="0"/>
              <a:t>Mutual Information </a:t>
            </a:r>
            <a:r>
              <a:rPr lang="de-DE" dirty="0"/>
              <a:t>und </a:t>
            </a:r>
            <a:r>
              <a:rPr lang="en-US" i="1" dirty="0"/>
              <a:t>Global Frequency Times - Inverse Document Frequency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Ergebnis</a:t>
            </a:r>
            <a:r>
              <a:rPr lang="en-US" dirty="0"/>
              <a:t>: </a:t>
            </a:r>
            <a:r>
              <a:rPr lang="en-US" dirty="0" err="1"/>
              <a:t>Sieben</a:t>
            </a:r>
            <a:r>
              <a:rPr lang="en-US" dirty="0"/>
              <a:t> Cluster </a:t>
            </a:r>
            <a:r>
              <a:rPr lang="en-US" i="1" dirty="0"/>
              <a:t>e</a:t>
            </a:r>
            <a:r>
              <a:rPr lang="de-DE" i="1" dirty="0" err="1"/>
              <a:t>aster</a:t>
            </a:r>
            <a:r>
              <a:rPr lang="de-DE" i="1" dirty="0"/>
              <a:t> </a:t>
            </a:r>
            <a:r>
              <a:rPr lang="de-DE" i="1" dirty="0" err="1"/>
              <a:t>food</a:t>
            </a:r>
            <a:r>
              <a:rPr lang="de-DE" i="1" dirty="0"/>
              <a:t> </a:t>
            </a:r>
            <a:r>
              <a:rPr lang="de-DE" i="1" dirty="0" err="1"/>
              <a:t>recipes</a:t>
            </a:r>
            <a:r>
              <a:rPr lang="de-DE" dirty="0"/>
              <a:t>, </a:t>
            </a:r>
            <a:r>
              <a:rPr lang="de-DE" i="1" dirty="0" err="1"/>
              <a:t>halloween</a:t>
            </a:r>
            <a:r>
              <a:rPr lang="de-DE" dirty="0"/>
              <a:t>, </a:t>
            </a:r>
            <a:r>
              <a:rPr lang="de-DE" dirty="0" err="1"/>
              <a:t>s</a:t>
            </a:r>
            <a:r>
              <a:rPr lang="de-DE" i="1" dirty="0" err="1"/>
              <a:t>alads</a:t>
            </a:r>
            <a:r>
              <a:rPr lang="de-DE" dirty="0"/>
              <a:t>, </a:t>
            </a:r>
            <a:r>
              <a:rPr lang="de-DE" i="1" dirty="0" err="1"/>
              <a:t>sponge</a:t>
            </a:r>
            <a:r>
              <a:rPr lang="de-DE" i="1" dirty="0"/>
              <a:t> </a:t>
            </a:r>
            <a:r>
              <a:rPr lang="de-DE" i="1" dirty="0" err="1"/>
              <a:t>cake</a:t>
            </a:r>
            <a:r>
              <a:rPr lang="de-DE" dirty="0"/>
              <a:t>, </a:t>
            </a:r>
            <a:r>
              <a:rPr lang="de-DE" i="1" dirty="0" err="1"/>
              <a:t>cakes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whisking</a:t>
            </a:r>
            <a:r>
              <a:rPr lang="de-DE" i="1" dirty="0"/>
              <a:t> </a:t>
            </a:r>
            <a:r>
              <a:rPr lang="de-DE" i="1" dirty="0" err="1"/>
              <a:t>eggs</a:t>
            </a:r>
            <a:r>
              <a:rPr lang="de-DE" dirty="0"/>
              <a:t>, </a:t>
            </a:r>
            <a:r>
              <a:rPr lang="de-DE" i="1" dirty="0" err="1"/>
              <a:t>containing</a:t>
            </a:r>
            <a:r>
              <a:rPr lang="de-DE" i="1" dirty="0"/>
              <a:t> </a:t>
            </a:r>
            <a:r>
              <a:rPr lang="de-DE" i="1" dirty="0" err="1"/>
              <a:t>chicken</a:t>
            </a:r>
            <a:r>
              <a:rPr lang="de-DE" dirty="0"/>
              <a:t> und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specific</a:t>
            </a:r>
            <a:r>
              <a:rPr lang="de-DE" i="1" dirty="0"/>
              <a:t> </a:t>
            </a:r>
            <a:r>
              <a:rPr lang="de-DE" i="1" dirty="0" err="1"/>
              <a:t>recipes</a:t>
            </a:r>
            <a:endParaRPr lang="de-DE" i="1" dirty="0"/>
          </a:p>
          <a:p>
            <a:pPr marL="914400" lvl="2" indent="0"/>
            <a:endParaRPr lang="de-DE" i="1" dirty="0"/>
          </a:p>
          <a:p>
            <a:pPr marL="457200" lvl="1" indent="263525"/>
            <a:r>
              <a:rPr lang="de-DE" i="1" dirty="0"/>
              <a:t>Klassifikation von Rezepten bzw. ihrer Zutaten: 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Rezeptgruppen</a:t>
            </a:r>
            <a:r>
              <a:rPr lang="en-US" dirty="0"/>
              <a:t> gut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Modelle</a:t>
            </a:r>
            <a:r>
              <a:rPr lang="en-US" dirty="0"/>
              <a:t> </a:t>
            </a:r>
            <a:r>
              <a:rPr lang="en-US" dirty="0" err="1"/>
              <a:t>klassifiziert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, um </a:t>
            </a:r>
            <a:r>
              <a:rPr lang="en-US" dirty="0" err="1"/>
              <a:t>bspw</a:t>
            </a:r>
            <a:r>
              <a:rPr lang="en-US" dirty="0"/>
              <a:t>.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kennzeichnen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Rezept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Vegetarier</a:t>
            </a:r>
            <a:r>
              <a:rPr lang="en-US" dirty="0"/>
              <a:t> </a:t>
            </a:r>
            <a:r>
              <a:rPr lang="en-US" dirty="0" err="1"/>
              <a:t>geeignet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?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Rezeptgruppen</a:t>
            </a:r>
            <a:r>
              <a:rPr lang="en-US" dirty="0"/>
              <a:t>: </a:t>
            </a:r>
            <a:r>
              <a:rPr lang="en-US" i="1" dirty="0"/>
              <a:t>pancakes</a:t>
            </a:r>
            <a:r>
              <a:rPr lang="en-US" dirty="0"/>
              <a:t>,</a:t>
            </a:r>
            <a:r>
              <a:rPr lang="en-US" i="1" dirty="0"/>
              <a:t> meatballs</a:t>
            </a:r>
            <a:r>
              <a:rPr lang="en-US" dirty="0"/>
              <a:t> und </a:t>
            </a:r>
            <a:r>
              <a:rPr lang="en-US" i="1" dirty="0"/>
              <a:t>vegan dishes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Modelle</a:t>
            </a:r>
            <a:r>
              <a:rPr lang="en-US" dirty="0"/>
              <a:t>: </a:t>
            </a:r>
            <a:r>
              <a:rPr lang="en-US" i="1" dirty="0"/>
              <a:t>Neural Network, Decision Tr</a:t>
            </a:r>
            <a:r>
              <a:rPr lang="en-US" dirty="0"/>
              <a:t>ee und </a:t>
            </a:r>
            <a:r>
              <a:rPr lang="en-US" i="1" dirty="0"/>
              <a:t>Memory-Based Reasoning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/>
              <a:t>Ergebnis</a:t>
            </a:r>
            <a:r>
              <a:rPr lang="en-US" dirty="0"/>
              <a:t>: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Rezepte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 dirty="0"/>
              <a:t> </a:t>
            </a:r>
            <a:r>
              <a:rPr lang="en-US" dirty="0" err="1"/>
              <a:t>richtig</a:t>
            </a:r>
            <a:r>
              <a:rPr lang="en-US" dirty="0"/>
              <a:t> in die </a:t>
            </a:r>
            <a:r>
              <a:rPr lang="en-US" dirty="0" err="1"/>
              <a:t>Rezeptgruppen</a:t>
            </a:r>
            <a:r>
              <a:rPr lang="en-US" dirty="0"/>
              <a:t> </a:t>
            </a:r>
            <a:r>
              <a:rPr lang="en-US" dirty="0" err="1"/>
              <a:t>klassifiziert</a:t>
            </a:r>
            <a:r>
              <a:rPr lang="en-US" dirty="0"/>
              <a:t>.</a:t>
            </a:r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de-DE" dirty="0"/>
          </a:p>
          <a:p>
            <a:pPr marL="171450" lvl="0" indent="-171450" algn="l">
              <a:buFontTx/>
              <a:buChar char="-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1379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58254" y="672026"/>
            <a:ext cx="3832195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US" sz="1800" dirty="0"/>
              <a:t>Recipe attribute prediction using review text as supervision</a:t>
            </a:r>
            <a:r>
              <a:rPr lang="en-US" sz="1800" baseline="30000" dirty="0"/>
              <a:t>4</a:t>
            </a:r>
            <a:endParaRPr sz="1800" baseline="300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340069" y="1530608"/>
            <a:ext cx="7333340" cy="2552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b="1" dirty="0" err="1"/>
              <a:t>Ziel</a:t>
            </a:r>
            <a:r>
              <a:rPr lang="en-US" b="1" dirty="0"/>
              <a:t>: </a:t>
            </a:r>
            <a:r>
              <a:rPr lang="en-US" b="1" dirty="0" err="1"/>
              <a:t>Vorhersagen</a:t>
            </a:r>
            <a:r>
              <a:rPr lang="en-US" b="1" dirty="0"/>
              <a:t>, </a:t>
            </a:r>
            <a:r>
              <a:rPr lang="en-US" b="1" dirty="0" err="1"/>
              <a:t>wie</a:t>
            </a:r>
            <a:r>
              <a:rPr lang="en-US" b="1" dirty="0"/>
              <a:t> </a:t>
            </a:r>
            <a:r>
              <a:rPr lang="en-US" b="1" dirty="0" err="1"/>
              <a:t>Nutzer</a:t>
            </a:r>
            <a:r>
              <a:rPr lang="en-US" b="1" dirty="0"/>
              <a:t> in Reviews </a:t>
            </a:r>
            <a:r>
              <a:rPr lang="en-US" b="1" dirty="0" err="1"/>
              <a:t>ein</a:t>
            </a:r>
            <a:r>
              <a:rPr lang="en-US" b="1" dirty="0"/>
              <a:t> </a:t>
            </a:r>
            <a:r>
              <a:rPr lang="en-US" b="1" dirty="0" err="1"/>
              <a:t>Rezept</a:t>
            </a:r>
            <a:r>
              <a:rPr lang="en-US" b="1" dirty="0"/>
              <a:t> </a:t>
            </a:r>
            <a:r>
              <a:rPr lang="en-US" b="1" dirty="0" err="1"/>
              <a:t>beschreiben</a:t>
            </a:r>
            <a:r>
              <a:rPr lang="en-US" b="1" dirty="0"/>
              <a:t> </a:t>
            </a:r>
            <a:r>
              <a:rPr lang="en-US" b="1" dirty="0" err="1"/>
              <a:t>werden</a:t>
            </a:r>
            <a:r>
              <a:rPr lang="en-US" b="1" dirty="0"/>
              <a:t>: </a:t>
            </a:r>
            <a:r>
              <a:rPr lang="en-US" b="1" dirty="0" err="1"/>
              <a:t>Wird</a:t>
            </a:r>
            <a:r>
              <a:rPr lang="en-US" b="1" dirty="0"/>
              <a:t> </a:t>
            </a:r>
            <a:r>
              <a:rPr lang="en-US" b="1" dirty="0" err="1"/>
              <a:t>eine</a:t>
            </a:r>
            <a:r>
              <a:rPr lang="en-US" b="1" dirty="0"/>
              <a:t> </a:t>
            </a:r>
            <a:r>
              <a:rPr lang="en-US" b="1" dirty="0" err="1"/>
              <a:t>Suppe</a:t>
            </a:r>
            <a:r>
              <a:rPr lang="en-US" b="1" dirty="0"/>
              <a:t> </a:t>
            </a:r>
            <a:r>
              <a:rPr lang="en-US" b="1" dirty="0" err="1"/>
              <a:t>wahrscheinlich</a:t>
            </a:r>
            <a:r>
              <a:rPr lang="en-US" b="1" dirty="0"/>
              <a:t>  </a:t>
            </a:r>
            <a:r>
              <a:rPr lang="en-US" b="1" dirty="0" err="1"/>
              <a:t>als</a:t>
            </a:r>
            <a:r>
              <a:rPr lang="en-US" b="1" dirty="0"/>
              <a:t> </a:t>
            </a:r>
            <a:r>
              <a:rPr lang="en-US" b="1" i="1" dirty="0"/>
              <a:t>creamy</a:t>
            </a:r>
            <a:r>
              <a:rPr lang="en-US" b="1" dirty="0"/>
              <a:t> </a:t>
            </a:r>
            <a:r>
              <a:rPr lang="en-US" b="1" dirty="0" err="1"/>
              <a:t>oder</a:t>
            </a:r>
            <a:r>
              <a:rPr lang="en-US" b="1" dirty="0"/>
              <a:t> Cookies </a:t>
            </a:r>
            <a:r>
              <a:rPr lang="en-US" b="1" dirty="0" err="1"/>
              <a:t>als</a:t>
            </a:r>
            <a:r>
              <a:rPr lang="en-US" b="1" dirty="0"/>
              <a:t> </a:t>
            </a:r>
            <a:r>
              <a:rPr lang="en-US" b="1" i="1" dirty="0"/>
              <a:t>chewy </a:t>
            </a:r>
            <a:r>
              <a:rPr lang="en-US" b="1" dirty="0" err="1"/>
              <a:t>bezeichnet</a:t>
            </a:r>
            <a:r>
              <a:rPr lang="en-US" b="1" dirty="0"/>
              <a:t>?</a:t>
            </a:r>
          </a:p>
          <a:p>
            <a:pPr marL="0" lvl="0" indent="0" algn="l"/>
            <a:endParaRPr lang="en-US" dirty="0"/>
          </a:p>
          <a:p>
            <a:pPr marL="171450" lvl="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Hierfür</a:t>
            </a:r>
            <a:r>
              <a:rPr lang="en-US" dirty="0"/>
              <a:t> </a:t>
            </a:r>
            <a:r>
              <a:rPr lang="en-US" dirty="0" err="1"/>
              <a:t>Trainieren</a:t>
            </a:r>
            <a:r>
              <a:rPr lang="en-US" dirty="0"/>
              <a:t> von </a:t>
            </a:r>
            <a:r>
              <a:rPr lang="en-US" dirty="0" err="1"/>
              <a:t>Modellen</a:t>
            </a:r>
            <a:r>
              <a:rPr lang="en-US" dirty="0"/>
              <a:t> (log. Regression), die </a:t>
            </a:r>
            <a:r>
              <a:rPr lang="en-US" dirty="0" err="1"/>
              <a:t>die</a:t>
            </a:r>
            <a:r>
              <a:rPr lang="en-US" dirty="0"/>
              <a:t> </a:t>
            </a:r>
            <a:r>
              <a:rPr lang="en-US" dirty="0" err="1"/>
              <a:t>Wahrscheinlichkeit</a:t>
            </a:r>
            <a:r>
              <a:rPr lang="en-US" dirty="0"/>
              <a:t> </a:t>
            </a:r>
            <a:r>
              <a:rPr lang="en-US" dirty="0" err="1"/>
              <a:t>einstufen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Attribute </a:t>
            </a:r>
            <a:r>
              <a:rPr lang="en-US" dirty="0" err="1"/>
              <a:t>aufgrund</a:t>
            </a:r>
            <a:r>
              <a:rPr lang="en-US" dirty="0"/>
              <a:t> von </a:t>
            </a:r>
            <a:r>
              <a:rPr lang="en-US" dirty="0" err="1"/>
              <a:t>bestimmten</a:t>
            </a:r>
            <a:r>
              <a:rPr lang="en-US" dirty="0"/>
              <a:t> </a:t>
            </a:r>
            <a:r>
              <a:rPr lang="en-US" dirty="0" err="1"/>
              <a:t>Rezepteigenschaften</a:t>
            </a:r>
            <a:r>
              <a:rPr lang="en-US" dirty="0"/>
              <a:t> (</a:t>
            </a:r>
            <a:r>
              <a:rPr lang="en-US" i="1" dirty="0"/>
              <a:t>ingredients</a:t>
            </a:r>
            <a:r>
              <a:rPr lang="en-US" dirty="0"/>
              <a:t>, </a:t>
            </a:r>
            <a:r>
              <a:rPr lang="en-US" i="1" dirty="0"/>
              <a:t>preparation steps</a:t>
            </a:r>
            <a:r>
              <a:rPr lang="en-US" dirty="0"/>
              <a:t> und </a:t>
            </a:r>
            <a:r>
              <a:rPr lang="en-US" i="1" dirty="0"/>
              <a:t>recipe title)</a:t>
            </a:r>
            <a:r>
              <a:rPr lang="en-US" dirty="0"/>
              <a:t> in </a:t>
            </a:r>
            <a:r>
              <a:rPr lang="en-US" dirty="0" err="1"/>
              <a:t>zukünftigen</a:t>
            </a:r>
            <a:r>
              <a:rPr lang="en-US" dirty="0"/>
              <a:t> Reviews </a:t>
            </a:r>
            <a:r>
              <a:rPr lang="en-US" dirty="0" err="1"/>
              <a:t>vorkommen</a:t>
            </a:r>
            <a:r>
              <a:rPr lang="en-US" dirty="0"/>
              <a:t> </a:t>
            </a:r>
            <a:r>
              <a:rPr lang="en-US" dirty="0" err="1"/>
              <a:t>würden</a:t>
            </a:r>
            <a:r>
              <a:rPr lang="en-US" dirty="0"/>
              <a:t>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Beispiele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Attribute in </a:t>
            </a:r>
            <a:r>
              <a:rPr lang="en-US" dirty="0" err="1"/>
              <a:t>Nutzer</a:t>
            </a:r>
            <a:r>
              <a:rPr lang="en-US" dirty="0"/>
              <a:t>-Reviews: </a:t>
            </a:r>
            <a:r>
              <a:rPr lang="en-US" i="1" dirty="0" err="1"/>
              <a:t>Geschmacksrichtungen</a:t>
            </a:r>
            <a:r>
              <a:rPr lang="en-US" dirty="0"/>
              <a:t> (spicy, bitter, rich &amp; earthy) und </a:t>
            </a:r>
            <a:r>
              <a:rPr lang="en-US" i="1" dirty="0" err="1"/>
              <a:t>Anlässen</a:t>
            </a:r>
            <a:r>
              <a:rPr lang="en-US" dirty="0"/>
              <a:t> (party, picnic, Thanksgiving &amp; summer) </a:t>
            </a:r>
            <a:r>
              <a:rPr lang="en-US" dirty="0" err="1"/>
              <a:t>usw</a:t>
            </a:r>
            <a:r>
              <a:rPr lang="en-US" dirty="0"/>
              <a:t>.</a:t>
            </a:r>
          </a:p>
          <a:p>
            <a:pPr marL="171450" lvl="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Rezepte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</a:t>
            </a:r>
            <a:r>
              <a:rPr lang="en-US" dirty="0" err="1"/>
              <a:t>ihrer</a:t>
            </a:r>
            <a:r>
              <a:rPr lang="en-US" dirty="0"/>
              <a:t> </a:t>
            </a:r>
            <a:r>
              <a:rPr lang="en-US" dirty="0" err="1"/>
              <a:t>Attribut-Wahrscheinlichkeiten</a:t>
            </a:r>
            <a:r>
              <a:rPr lang="en-US" dirty="0"/>
              <a:t> </a:t>
            </a:r>
            <a:r>
              <a:rPr lang="en-US" dirty="0" err="1"/>
              <a:t>gerankt</a:t>
            </a:r>
            <a:r>
              <a:rPr lang="en-US" dirty="0"/>
              <a:t>, welches </a:t>
            </a:r>
            <a:r>
              <a:rPr lang="en-US" dirty="0" err="1"/>
              <a:t>Attribut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Rezepteigenschaften</a:t>
            </a:r>
            <a:r>
              <a:rPr lang="en-US" dirty="0"/>
              <a:t> am </a:t>
            </a:r>
            <a:r>
              <a:rPr lang="en-US" dirty="0" err="1"/>
              <a:t>wahrscheinlichsten</a:t>
            </a:r>
            <a:r>
              <a:rPr lang="en-US" dirty="0"/>
              <a:t> in den Reviews </a:t>
            </a:r>
            <a:r>
              <a:rPr lang="en-US" dirty="0" err="1"/>
              <a:t>vorkommen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erweiterten</a:t>
            </a:r>
            <a:r>
              <a:rPr lang="en-US" dirty="0"/>
              <a:t> </a:t>
            </a:r>
            <a:r>
              <a:rPr lang="en-US" dirty="0" err="1"/>
              <a:t>Beschreibung</a:t>
            </a:r>
            <a:r>
              <a:rPr lang="en-US" dirty="0"/>
              <a:t> von </a:t>
            </a:r>
            <a:r>
              <a:rPr lang="en-US" dirty="0" err="1"/>
              <a:t>Rezepten</a:t>
            </a:r>
            <a:r>
              <a:rPr lang="en-US" dirty="0"/>
              <a:t> </a:t>
            </a:r>
            <a:r>
              <a:rPr lang="en-US" dirty="0" err="1"/>
              <a:t>genutzt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: In Form von Tags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vereinfachten</a:t>
            </a:r>
            <a:r>
              <a:rPr lang="en-US" dirty="0"/>
              <a:t> </a:t>
            </a:r>
            <a:r>
              <a:rPr lang="en-US" dirty="0" err="1"/>
              <a:t>Suche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Empfehlungen</a:t>
            </a:r>
            <a:r>
              <a:rPr lang="en-US" dirty="0"/>
              <a:t> auf Basis </a:t>
            </a:r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 err="1"/>
              <a:t>genutzter</a:t>
            </a:r>
            <a:r>
              <a:rPr lang="en-US" dirty="0"/>
              <a:t> </a:t>
            </a:r>
            <a:r>
              <a:rPr lang="en-US" dirty="0" err="1"/>
              <a:t>Rezepte</a:t>
            </a:r>
            <a:endParaRPr lang="en-US" dirty="0"/>
          </a:p>
          <a:p>
            <a:pPr marL="457200" lvl="1" indent="0"/>
            <a:endParaRPr lang="en-US" dirty="0"/>
          </a:p>
          <a:p>
            <a:pPr marL="685800" lvl="1" indent="-2286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4957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121572" y="672026"/>
            <a:ext cx="5668878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US" sz="1800" dirty="0"/>
              <a:t>Finding replaceable materials in cooking recipe texts considering characteristic cooking actions</a:t>
            </a:r>
            <a:r>
              <a:rPr lang="en-US" sz="1800" baseline="30000" dirty="0"/>
              <a:t>5</a:t>
            </a:r>
            <a:endParaRPr sz="1800" baseline="300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340069" y="1530608"/>
            <a:ext cx="7333340" cy="3538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b="1" dirty="0" err="1"/>
              <a:t>Ziel</a:t>
            </a:r>
            <a:r>
              <a:rPr lang="en-US" b="1" dirty="0"/>
              <a:t>: </a:t>
            </a:r>
            <a:r>
              <a:rPr lang="en-US" b="1" dirty="0" err="1"/>
              <a:t>Entwicklung</a:t>
            </a:r>
            <a:r>
              <a:rPr lang="en-US" b="1" dirty="0"/>
              <a:t> </a:t>
            </a:r>
            <a:r>
              <a:rPr lang="en-US" b="1" dirty="0" err="1"/>
              <a:t>einer</a:t>
            </a:r>
            <a:r>
              <a:rPr lang="en-US" b="1" dirty="0"/>
              <a:t> </a:t>
            </a:r>
            <a:r>
              <a:rPr lang="en-US" b="1" dirty="0" err="1"/>
              <a:t>Methode</a:t>
            </a:r>
            <a:r>
              <a:rPr lang="en-US" b="1" dirty="0"/>
              <a:t>, die </a:t>
            </a:r>
            <a:r>
              <a:rPr lang="en-US" b="1" dirty="0" err="1"/>
              <a:t>bestehende</a:t>
            </a:r>
            <a:r>
              <a:rPr lang="en-US" b="1" dirty="0"/>
              <a:t> Online-</a:t>
            </a:r>
            <a:r>
              <a:rPr lang="en-US" b="1" dirty="0" err="1"/>
              <a:t>Rezepte</a:t>
            </a:r>
            <a:r>
              <a:rPr lang="en-US" b="1" dirty="0"/>
              <a:t> an die Situation von </a:t>
            </a:r>
            <a:r>
              <a:rPr lang="en-US" b="1" dirty="0" err="1"/>
              <a:t>Nutzern</a:t>
            </a:r>
            <a:r>
              <a:rPr lang="en-US" b="1" dirty="0"/>
              <a:t> </a:t>
            </a:r>
            <a:r>
              <a:rPr lang="en-US" b="1" dirty="0" err="1"/>
              <a:t>anpasst</a:t>
            </a:r>
            <a:r>
              <a:rPr lang="en-US" b="1" dirty="0"/>
              <a:t>. </a:t>
            </a:r>
          </a:p>
          <a:p>
            <a:pPr marL="0" lvl="0" indent="0" algn="l"/>
            <a:endParaRPr lang="en-US" b="1" dirty="0"/>
          </a:p>
          <a:p>
            <a:pPr marL="2286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Erkennen von Zutaten, die durch andere Zutaten angemessen ersetzt werden können.</a:t>
            </a:r>
          </a:p>
          <a:p>
            <a:pPr marL="2286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Annahme</a:t>
            </a:r>
            <a:r>
              <a:rPr lang="en-US" dirty="0"/>
              <a:t>: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Zutat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ersetzen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die </a:t>
            </a:r>
            <a:r>
              <a:rPr lang="en-US" dirty="0" err="1"/>
              <a:t>jeweiligen</a:t>
            </a:r>
            <a:r>
              <a:rPr lang="en-US" dirty="0"/>
              <a:t> </a:t>
            </a:r>
            <a:r>
              <a:rPr lang="en-US" dirty="0" err="1"/>
              <a:t>Kochhandlungen</a:t>
            </a:r>
            <a:r>
              <a:rPr lang="en-US" dirty="0"/>
              <a:t> </a:t>
            </a:r>
            <a:r>
              <a:rPr lang="en-US" dirty="0" err="1"/>
              <a:t>übereinstimmen</a:t>
            </a:r>
            <a:r>
              <a:rPr lang="en-US" dirty="0"/>
              <a:t>.</a:t>
            </a:r>
          </a:p>
          <a:p>
            <a:pPr marL="228600"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Daher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der </a:t>
            </a:r>
            <a:r>
              <a:rPr lang="en-US" dirty="0" err="1"/>
              <a:t>Beziehung</a:t>
            </a:r>
            <a:r>
              <a:rPr lang="en-US" dirty="0"/>
              <a:t> </a:t>
            </a:r>
            <a:r>
              <a:rPr lang="en-US" dirty="0" err="1"/>
              <a:t>zw</a:t>
            </a:r>
            <a:r>
              <a:rPr lang="en-US" dirty="0"/>
              <a:t>.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Zutat</a:t>
            </a:r>
            <a:r>
              <a:rPr lang="en-US" dirty="0"/>
              <a:t> und der </a:t>
            </a:r>
            <a:r>
              <a:rPr lang="en-US" dirty="0" err="1"/>
              <a:t>entspr</a:t>
            </a:r>
            <a:r>
              <a:rPr lang="en-US" dirty="0"/>
              <a:t>. </a:t>
            </a:r>
            <a:r>
              <a:rPr lang="en-US" dirty="0" err="1"/>
              <a:t>Kochhandlung</a:t>
            </a:r>
            <a:r>
              <a:rPr lang="en-US" dirty="0"/>
              <a:t>. </a:t>
            </a:r>
          </a:p>
          <a:p>
            <a:pPr marL="6858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Bildung</a:t>
            </a:r>
            <a:r>
              <a:rPr lang="en-US" sz="1000" dirty="0"/>
              <a:t> von </a:t>
            </a:r>
            <a:r>
              <a:rPr lang="en-US" sz="1000" dirty="0" err="1" smtClean="0"/>
              <a:t>Rezeptgruppen</a:t>
            </a:r>
            <a:r>
              <a:rPr lang="en-US" sz="1000" dirty="0" smtClean="0"/>
              <a:t>: Z.B</a:t>
            </a:r>
            <a:r>
              <a:rPr lang="en-US" sz="1000" dirty="0"/>
              <a:t>. </a:t>
            </a:r>
            <a:r>
              <a:rPr lang="en-US" sz="1000" dirty="0" err="1"/>
              <a:t>Gruppen</a:t>
            </a:r>
            <a:r>
              <a:rPr lang="en-US" sz="1000" dirty="0"/>
              <a:t> </a:t>
            </a:r>
            <a:r>
              <a:rPr lang="en-US" sz="1000" dirty="0" err="1"/>
              <a:t>wie</a:t>
            </a:r>
            <a:r>
              <a:rPr lang="en-US" sz="1000" dirty="0"/>
              <a:t> </a:t>
            </a:r>
            <a:r>
              <a:rPr lang="en-US" sz="1000" i="1" dirty="0" err="1"/>
              <a:t>Salat</a:t>
            </a:r>
            <a:r>
              <a:rPr lang="en-US" sz="1000" dirty="0"/>
              <a:t>, </a:t>
            </a:r>
            <a:r>
              <a:rPr lang="en-US" sz="1000" i="1" dirty="0" err="1"/>
              <a:t>Suppe</a:t>
            </a:r>
            <a:r>
              <a:rPr lang="en-US" sz="1000" dirty="0"/>
              <a:t>, </a:t>
            </a:r>
            <a:r>
              <a:rPr lang="en-US" sz="1000" i="1" dirty="0" err="1"/>
              <a:t>frittiert</a:t>
            </a:r>
            <a:r>
              <a:rPr lang="en-US" sz="1000" i="1" dirty="0"/>
              <a:t>…</a:t>
            </a:r>
          </a:p>
          <a:p>
            <a:pPr marL="6858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Durch</a:t>
            </a:r>
            <a:r>
              <a:rPr lang="en-US" sz="1000" dirty="0"/>
              <a:t> “</a:t>
            </a:r>
            <a:r>
              <a:rPr lang="en-US" sz="1000" dirty="0" err="1"/>
              <a:t>morphologische</a:t>
            </a:r>
            <a:r>
              <a:rPr lang="en-US" sz="1000" dirty="0"/>
              <a:t> </a:t>
            </a:r>
            <a:r>
              <a:rPr lang="en-US" sz="1000" dirty="0" err="1"/>
              <a:t>Analyse</a:t>
            </a:r>
            <a:r>
              <a:rPr lang="en-US" sz="1000" dirty="0"/>
              <a:t>” </a:t>
            </a:r>
            <a:r>
              <a:rPr lang="en-US" sz="1000" dirty="0" err="1"/>
              <a:t>wurden</a:t>
            </a:r>
            <a:r>
              <a:rPr lang="en-US" sz="1000" dirty="0"/>
              <a:t> </a:t>
            </a:r>
            <a:r>
              <a:rPr lang="en-US" sz="1000" dirty="0" err="1"/>
              <a:t>Zutaten</a:t>
            </a:r>
            <a:r>
              <a:rPr lang="en-US" sz="1000" dirty="0"/>
              <a:t> und Koch-</a:t>
            </a:r>
            <a:r>
              <a:rPr lang="en-US" sz="1000" dirty="0" err="1"/>
              <a:t>Handlungen</a:t>
            </a:r>
            <a:r>
              <a:rPr lang="en-US" sz="1000" dirty="0"/>
              <a:t> </a:t>
            </a:r>
            <a:r>
              <a:rPr lang="en-US" sz="1000" dirty="0" err="1"/>
              <a:t>getrennt</a:t>
            </a:r>
            <a:r>
              <a:rPr lang="en-US" sz="1000" dirty="0"/>
              <a:t> </a:t>
            </a:r>
            <a:r>
              <a:rPr lang="en-US" sz="1000" dirty="0" err="1"/>
              <a:t>aus</a:t>
            </a:r>
            <a:r>
              <a:rPr lang="en-US" sz="1000" dirty="0"/>
              <a:t> </a:t>
            </a:r>
            <a:r>
              <a:rPr lang="en-US" sz="1000" dirty="0" err="1"/>
              <a:t>Rezepten</a:t>
            </a:r>
            <a:r>
              <a:rPr lang="en-US" sz="1000" dirty="0"/>
              <a:t> </a:t>
            </a:r>
            <a:r>
              <a:rPr lang="en-US" sz="1000" dirty="0" err="1"/>
              <a:t>extrahiert</a:t>
            </a:r>
            <a:r>
              <a:rPr lang="en-US" sz="1000" dirty="0"/>
              <a:t>.</a:t>
            </a:r>
          </a:p>
          <a:p>
            <a:pPr marL="6858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Häufigkeit</a:t>
            </a:r>
            <a:r>
              <a:rPr lang="en-US" sz="1000" dirty="0"/>
              <a:t> von </a:t>
            </a:r>
            <a:r>
              <a:rPr lang="en-US" sz="1000" dirty="0" err="1"/>
              <a:t>Verben</a:t>
            </a:r>
            <a:r>
              <a:rPr lang="en-US" sz="1000" dirty="0"/>
              <a:t>: </a:t>
            </a:r>
            <a:r>
              <a:rPr lang="en-US" sz="1000" i="1" dirty="0"/>
              <a:t>TF-IDF </a:t>
            </a:r>
            <a:r>
              <a:rPr lang="en-US" sz="1000" dirty="0" err="1"/>
              <a:t>für</a:t>
            </a:r>
            <a:r>
              <a:rPr lang="en-US" sz="1000" dirty="0"/>
              <a:t> </a:t>
            </a:r>
            <a:r>
              <a:rPr lang="en-US" sz="1000" dirty="0" err="1"/>
              <a:t>jedes</a:t>
            </a:r>
            <a:r>
              <a:rPr lang="en-US" sz="1000" dirty="0"/>
              <a:t> Verb. </a:t>
            </a:r>
            <a:r>
              <a:rPr lang="en-US" sz="1000" dirty="0" err="1"/>
              <a:t>Verben</a:t>
            </a:r>
            <a:r>
              <a:rPr lang="en-US" sz="1000" dirty="0"/>
              <a:t> </a:t>
            </a:r>
            <a:r>
              <a:rPr lang="en-US" sz="1000" dirty="0" err="1"/>
              <a:t>mit</a:t>
            </a:r>
            <a:r>
              <a:rPr lang="en-US" sz="1000" dirty="0"/>
              <a:t> </a:t>
            </a:r>
            <a:r>
              <a:rPr lang="en-US" sz="1000" dirty="0" err="1"/>
              <a:t>Werten</a:t>
            </a:r>
            <a:r>
              <a:rPr lang="en-US" sz="1000" dirty="0"/>
              <a:t> &gt; 0.8 </a:t>
            </a:r>
            <a:r>
              <a:rPr lang="en-US" sz="1000" dirty="0" err="1"/>
              <a:t>als</a:t>
            </a:r>
            <a:r>
              <a:rPr lang="en-US" sz="1000" dirty="0"/>
              <a:t> </a:t>
            </a:r>
            <a:r>
              <a:rPr lang="en-US" sz="1000" dirty="0" err="1"/>
              <a:t>charakteristische</a:t>
            </a:r>
            <a:r>
              <a:rPr lang="en-US" sz="1000" dirty="0"/>
              <a:t> </a:t>
            </a:r>
            <a:r>
              <a:rPr lang="en-US" sz="1000" dirty="0" err="1"/>
              <a:t>Handung</a:t>
            </a:r>
            <a:r>
              <a:rPr lang="en-US" sz="1000" dirty="0"/>
              <a:t> </a:t>
            </a:r>
            <a:r>
              <a:rPr lang="en-US" sz="1000" dirty="0" err="1"/>
              <a:t>einer</a:t>
            </a:r>
            <a:r>
              <a:rPr lang="en-US" sz="1000" dirty="0"/>
              <a:t> </a:t>
            </a:r>
            <a:r>
              <a:rPr lang="en-US" sz="1000" dirty="0" err="1"/>
              <a:t>Rezeptgruppe</a:t>
            </a:r>
            <a:r>
              <a:rPr lang="en-US" sz="1000" dirty="0"/>
              <a:t> (</a:t>
            </a:r>
            <a:r>
              <a:rPr lang="en-US" sz="1000" dirty="0" err="1"/>
              <a:t>Gruppe</a:t>
            </a:r>
            <a:r>
              <a:rPr lang="en-US" sz="1000" dirty="0"/>
              <a:t> </a:t>
            </a:r>
            <a:r>
              <a:rPr lang="en-US" sz="1000" i="1" dirty="0"/>
              <a:t>croquette -&gt; </a:t>
            </a:r>
            <a:r>
              <a:rPr lang="en-US" sz="1000" dirty="0" err="1"/>
              <a:t>Handlung</a:t>
            </a:r>
            <a:r>
              <a:rPr lang="en-US" sz="1000" i="1" dirty="0"/>
              <a:t> deep fry); </a:t>
            </a:r>
            <a:r>
              <a:rPr lang="en-US" sz="1000" dirty="0" err="1"/>
              <a:t>andere</a:t>
            </a:r>
            <a:r>
              <a:rPr lang="en-US" sz="1000" dirty="0"/>
              <a:t> </a:t>
            </a:r>
            <a:r>
              <a:rPr lang="en-US" sz="1000" dirty="0" err="1"/>
              <a:t>Verben</a:t>
            </a:r>
            <a:r>
              <a:rPr lang="en-US" sz="1000" dirty="0"/>
              <a:t> </a:t>
            </a:r>
            <a:r>
              <a:rPr lang="en-US" sz="1000" dirty="0" err="1"/>
              <a:t>entfernt</a:t>
            </a:r>
            <a:r>
              <a:rPr lang="en-US" sz="1000" dirty="0"/>
              <a:t>.</a:t>
            </a:r>
          </a:p>
          <a:p>
            <a:pPr marL="6858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Handlungen</a:t>
            </a:r>
            <a:r>
              <a:rPr lang="en-US" sz="1000" dirty="0"/>
              <a:t>, die </a:t>
            </a:r>
            <a:r>
              <a:rPr lang="en-US" sz="1000" dirty="0" err="1"/>
              <a:t>häufiger</a:t>
            </a:r>
            <a:r>
              <a:rPr lang="en-US" sz="1000" dirty="0"/>
              <a:t> </a:t>
            </a:r>
            <a:r>
              <a:rPr lang="en-US" sz="1000" dirty="0" err="1"/>
              <a:t>als</a:t>
            </a:r>
            <a:r>
              <a:rPr lang="en-US" sz="1000" dirty="0"/>
              <a:t> 75% </a:t>
            </a:r>
            <a:r>
              <a:rPr lang="en-US" sz="1000" dirty="0" err="1"/>
              <a:t>bei</a:t>
            </a:r>
            <a:r>
              <a:rPr lang="en-US" sz="1000" dirty="0"/>
              <a:t> </a:t>
            </a:r>
            <a:r>
              <a:rPr lang="en-US" sz="1000" dirty="0" err="1"/>
              <a:t>einer</a:t>
            </a:r>
            <a:r>
              <a:rPr lang="en-US" sz="1000" dirty="0"/>
              <a:t> </a:t>
            </a:r>
            <a:r>
              <a:rPr lang="en-US" sz="1000" dirty="0" err="1"/>
              <a:t>Zutat</a:t>
            </a:r>
            <a:r>
              <a:rPr lang="en-US" sz="1000" dirty="0"/>
              <a:t> </a:t>
            </a:r>
            <a:r>
              <a:rPr lang="en-US" sz="1000" dirty="0" err="1"/>
              <a:t>vorkommen</a:t>
            </a:r>
            <a:r>
              <a:rPr lang="en-US" sz="1000" dirty="0"/>
              <a:t> (</a:t>
            </a:r>
            <a:r>
              <a:rPr lang="en-US" sz="1000" dirty="0" err="1"/>
              <a:t>Zutat</a:t>
            </a:r>
            <a:r>
              <a:rPr lang="en-US" sz="1000" dirty="0"/>
              <a:t> </a:t>
            </a:r>
            <a:r>
              <a:rPr lang="en-US" sz="1000" i="1" dirty="0" err="1"/>
              <a:t>potatoe</a:t>
            </a:r>
            <a:r>
              <a:rPr lang="en-US" sz="1000" dirty="0"/>
              <a:t> – </a:t>
            </a:r>
            <a:r>
              <a:rPr lang="en-US" sz="1000" dirty="0" err="1"/>
              <a:t>Handlung</a:t>
            </a:r>
            <a:r>
              <a:rPr lang="en-US" sz="1000" dirty="0"/>
              <a:t> </a:t>
            </a:r>
            <a:r>
              <a:rPr lang="en-US" sz="1000" i="1" dirty="0"/>
              <a:t>crush</a:t>
            </a:r>
            <a:r>
              <a:rPr lang="en-US" sz="1000" dirty="0"/>
              <a:t> </a:t>
            </a:r>
            <a:r>
              <a:rPr lang="en-US" sz="1000" dirty="0" err="1"/>
              <a:t>oder</a:t>
            </a:r>
            <a:r>
              <a:rPr lang="en-US" sz="1000" dirty="0"/>
              <a:t> </a:t>
            </a:r>
            <a:r>
              <a:rPr lang="en-US" sz="1000" i="1" dirty="0"/>
              <a:t>deep fry) </a:t>
            </a:r>
            <a:r>
              <a:rPr lang="en-US" sz="1000" dirty="0" err="1"/>
              <a:t>gelten</a:t>
            </a:r>
            <a:r>
              <a:rPr lang="en-US" sz="1000" dirty="0"/>
              <a:t> </a:t>
            </a:r>
            <a:r>
              <a:rPr lang="en-US" sz="1000" dirty="0" err="1"/>
              <a:t>als</a:t>
            </a:r>
            <a:r>
              <a:rPr lang="en-US" sz="1000" dirty="0"/>
              <a:t>  </a:t>
            </a:r>
            <a:r>
              <a:rPr lang="en-US" sz="1000" dirty="0" err="1"/>
              <a:t>charakteristisch</a:t>
            </a:r>
            <a:r>
              <a:rPr lang="en-US" sz="1000" dirty="0"/>
              <a:t> </a:t>
            </a:r>
            <a:r>
              <a:rPr lang="en-US" sz="1000" dirty="0" err="1"/>
              <a:t>für</a:t>
            </a:r>
            <a:r>
              <a:rPr lang="en-US" sz="1000" dirty="0"/>
              <a:t> </a:t>
            </a:r>
            <a:r>
              <a:rPr lang="en-US" sz="1000" dirty="0" err="1"/>
              <a:t>eine</a:t>
            </a:r>
            <a:r>
              <a:rPr lang="en-US" sz="1000" dirty="0"/>
              <a:t> </a:t>
            </a:r>
            <a:r>
              <a:rPr lang="en-US" sz="1000" dirty="0" err="1"/>
              <a:t>Zutat</a:t>
            </a:r>
            <a:r>
              <a:rPr lang="en-US" sz="1000" dirty="0"/>
              <a:t> in der </a:t>
            </a:r>
            <a:r>
              <a:rPr lang="en-US" sz="1000" dirty="0" err="1"/>
              <a:t>jeweiligen</a:t>
            </a:r>
            <a:r>
              <a:rPr lang="en-US" sz="1000" dirty="0"/>
              <a:t> </a:t>
            </a:r>
            <a:r>
              <a:rPr lang="en-US" sz="1000" dirty="0" err="1"/>
              <a:t>Rezeptgruppe</a:t>
            </a:r>
            <a:r>
              <a:rPr lang="en-US" sz="1000" dirty="0"/>
              <a:t>.</a:t>
            </a:r>
          </a:p>
          <a:p>
            <a:pPr marL="6858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Messung</a:t>
            </a:r>
            <a:r>
              <a:rPr lang="en-US" sz="1000" dirty="0"/>
              <a:t> der </a:t>
            </a:r>
            <a:r>
              <a:rPr lang="en-US" sz="1000" dirty="0" err="1"/>
              <a:t>Ähnlichkeit</a:t>
            </a:r>
            <a:r>
              <a:rPr lang="en-US" sz="1000" dirty="0"/>
              <a:t> der </a:t>
            </a:r>
            <a:r>
              <a:rPr lang="en-US" sz="1000" dirty="0" err="1"/>
              <a:t>Zutaten</a:t>
            </a:r>
            <a:r>
              <a:rPr lang="en-US" sz="1000" dirty="0"/>
              <a:t>: </a:t>
            </a:r>
            <a:r>
              <a:rPr lang="en-US" sz="1000" dirty="0" err="1"/>
              <a:t>Für</a:t>
            </a:r>
            <a:r>
              <a:rPr lang="en-US" sz="1000" dirty="0"/>
              <a:t> </a:t>
            </a:r>
            <a:r>
              <a:rPr lang="en-US" sz="1000" dirty="0" err="1"/>
              <a:t>jede</a:t>
            </a:r>
            <a:r>
              <a:rPr lang="en-US" sz="1000" dirty="0"/>
              <a:t> </a:t>
            </a:r>
            <a:r>
              <a:rPr lang="en-US" sz="1000" dirty="0" err="1"/>
              <a:t>Zutat</a:t>
            </a:r>
            <a:r>
              <a:rPr lang="en-US" sz="1000" dirty="0"/>
              <a:t> </a:t>
            </a:r>
            <a:r>
              <a:rPr lang="en-US" sz="1000" dirty="0" err="1"/>
              <a:t>Vergleich</a:t>
            </a:r>
            <a:r>
              <a:rPr lang="en-US" sz="1000" dirty="0"/>
              <a:t> der </a:t>
            </a:r>
            <a:r>
              <a:rPr lang="en-US" sz="1000" dirty="0" err="1"/>
              <a:t>Handlungsverktoren</a:t>
            </a:r>
            <a:r>
              <a:rPr lang="en-US" sz="1000" dirty="0"/>
              <a:t>. </a:t>
            </a:r>
            <a:r>
              <a:rPr lang="en-US" sz="1000" dirty="0" err="1"/>
              <a:t>Wenn</a:t>
            </a:r>
            <a:r>
              <a:rPr lang="en-US" sz="1000" dirty="0"/>
              <a:t> </a:t>
            </a:r>
            <a:r>
              <a:rPr lang="en-US" sz="1000" dirty="0" err="1"/>
              <a:t>kleine</a:t>
            </a:r>
            <a:r>
              <a:rPr lang="en-US" sz="1000" dirty="0"/>
              <a:t> </a:t>
            </a:r>
            <a:r>
              <a:rPr lang="en-US" sz="1000" dirty="0" err="1"/>
              <a:t>Cosinus-Distanz</a:t>
            </a:r>
            <a:r>
              <a:rPr lang="en-US" sz="1000" dirty="0"/>
              <a:t> </a:t>
            </a:r>
            <a:r>
              <a:rPr lang="en-US" sz="1000" dirty="0" err="1"/>
              <a:t>zweier</a:t>
            </a:r>
            <a:r>
              <a:rPr lang="en-US" sz="1000" dirty="0"/>
              <a:t> </a:t>
            </a:r>
            <a:r>
              <a:rPr lang="en-US" sz="1000" dirty="0" err="1"/>
              <a:t>Vektoren</a:t>
            </a:r>
            <a:r>
              <a:rPr lang="en-US" sz="1000" dirty="0"/>
              <a:t>, </a:t>
            </a:r>
            <a:r>
              <a:rPr lang="en-US" sz="1000" dirty="0" err="1"/>
              <a:t>dann</a:t>
            </a:r>
            <a:r>
              <a:rPr lang="en-US" sz="1000" dirty="0"/>
              <a:t> </a:t>
            </a:r>
            <a:r>
              <a:rPr lang="en-US" sz="1000" dirty="0" err="1"/>
              <a:t>werden</a:t>
            </a:r>
            <a:r>
              <a:rPr lang="en-US" sz="1000" dirty="0"/>
              <a:t> die </a:t>
            </a:r>
            <a:r>
              <a:rPr lang="en-US" sz="1000" dirty="0" err="1"/>
              <a:t>zwei</a:t>
            </a:r>
            <a:r>
              <a:rPr lang="en-US" sz="1000" dirty="0"/>
              <a:t> </a:t>
            </a:r>
            <a:r>
              <a:rPr lang="en-US" sz="1000" dirty="0" err="1"/>
              <a:t>Zutaten</a:t>
            </a:r>
            <a:r>
              <a:rPr lang="en-US" sz="1000" dirty="0"/>
              <a:t> </a:t>
            </a:r>
            <a:r>
              <a:rPr lang="en-US" sz="1000" dirty="0" err="1"/>
              <a:t>als</a:t>
            </a:r>
            <a:r>
              <a:rPr lang="en-US" sz="1000" dirty="0"/>
              <a:t> </a:t>
            </a:r>
            <a:r>
              <a:rPr lang="en-US" sz="1000" dirty="0" err="1"/>
              <a:t>einander</a:t>
            </a:r>
            <a:r>
              <a:rPr lang="en-US" sz="1000" dirty="0"/>
              <a:t> </a:t>
            </a:r>
            <a:r>
              <a:rPr lang="en-US" sz="1000" dirty="0" err="1"/>
              <a:t>ersetzbar</a:t>
            </a:r>
            <a:r>
              <a:rPr lang="en-US" sz="1000" dirty="0"/>
              <a:t> </a:t>
            </a:r>
            <a:r>
              <a:rPr lang="en-US" sz="1000" dirty="0" err="1"/>
              <a:t>angesehen</a:t>
            </a:r>
            <a:r>
              <a:rPr lang="en-US" sz="1000" dirty="0"/>
              <a:t>, </a:t>
            </a:r>
            <a:r>
              <a:rPr lang="en-US" sz="1000" dirty="0" err="1"/>
              <a:t>z.B</a:t>
            </a:r>
            <a:r>
              <a:rPr lang="en-US" sz="1000" dirty="0"/>
              <a:t>. </a:t>
            </a:r>
            <a:r>
              <a:rPr lang="en-US" sz="1000" i="1" dirty="0" err="1"/>
              <a:t>potatoe</a:t>
            </a:r>
            <a:r>
              <a:rPr lang="en-US" sz="1000" dirty="0"/>
              <a:t> </a:t>
            </a:r>
            <a:r>
              <a:rPr lang="en-US" sz="1000" dirty="0" err="1"/>
              <a:t>durch</a:t>
            </a:r>
            <a:r>
              <a:rPr lang="en-US" sz="1000" dirty="0"/>
              <a:t> </a:t>
            </a:r>
            <a:r>
              <a:rPr lang="en-US" sz="1000" i="1" dirty="0"/>
              <a:t>pumpkin </a:t>
            </a:r>
            <a:r>
              <a:rPr lang="en-US" sz="1000" dirty="0" err="1"/>
              <a:t>oder</a:t>
            </a:r>
            <a:r>
              <a:rPr lang="en-US" sz="1000" i="1" dirty="0"/>
              <a:t> ground chicken </a:t>
            </a:r>
            <a:r>
              <a:rPr lang="en-US" sz="1000" dirty="0" err="1"/>
              <a:t>durch</a:t>
            </a:r>
            <a:r>
              <a:rPr lang="en-US" sz="1000" dirty="0"/>
              <a:t> </a:t>
            </a:r>
            <a:r>
              <a:rPr lang="en-US" sz="1000" i="1" dirty="0"/>
              <a:t>ground pork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Evaluation </a:t>
            </a:r>
            <a:r>
              <a:rPr lang="en-US" sz="1000" dirty="0" err="1"/>
              <a:t>durch</a:t>
            </a:r>
            <a:r>
              <a:rPr lang="en-US" sz="1000" dirty="0"/>
              <a:t> Hausfrau </a:t>
            </a:r>
            <a:r>
              <a:rPr lang="en-US" sz="1000" dirty="0" err="1"/>
              <a:t>mit</a:t>
            </a:r>
            <a:r>
              <a:rPr lang="en-US" sz="1000" dirty="0"/>
              <a:t> </a:t>
            </a:r>
            <a:r>
              <a:rPr lang="en-US" sz="1000" dirty="0" err="1"/>
              <a:t>Ernährungsberatungs-Qualifikationen</a:t>
            </a:r>
            <a:r>
              <a:rPr lang="en-US" sz="1000" dirty="0"/>
              <a:t>: </a:t>
            </a:r>
            <a:r>
              <a:rPr lang="en-US" sz="1000" dirty="0" err="1"/>
              <a:t>Angemessene</a:t>
            </a:r>
            <a:r>
              <a:rPr lang="en-US" sz="1000" dirty="0"/>
              <a:t> </a:t>
            </a:r>
            <a:r>
              <a:rPr lang="en-US" sz="1000" dirty="0" err="1"/>
              <a:t>Ersetzung</a:t>
            </a:r>
            <a:r>
              <a:rPr lang="en-US" sz="1000" dirty="0"/>
              <a:t> von </a:t>
            </a:r>
            <a:r>
              <a:rPr lang="en-US" sz="1000" dirty="0" err="1"/>
              <a:t>Zutaten</a:t>
            </a:r>
            <a:r>
              <a:rPr lang="en-US" sz="1000" dirty="0"/>
              <a:t> </a:t>
            </a:r>
            <a:r>
              <a:rPr lang="en-US" sz="1000" dirty="0" err="1"/>
              <a:t>im</a:t>
            </a:r>
            <a:r>
              <a:rPr lang="en-US" sz="1000" dirty="0"/>
              <a:t> </a:t>
            </a:r>
            <a:r>
              <a:rPr lang="en-US" sz="1000" dirty="0" err="1"/>
              <a:t>Verhältnis</a:t>
            </a:r>
            <a:r>
              <a:rPr lang="en-US" sz="1000" dirty="0"/>
              <a:t> </a:t>
            </a:r>
            <a:r>
              <a:rPr lang="en-US" sz="1000" dirty="0" err="1"/>
              <a:t>zu</a:t>
            </a:r>
            <a:r>
              <a:rPr lang="en-US" sz="1000" dirty="0"/>
              <a:t> “</a:t>
            </a:r>
            <a:r>
              <a:rPr lang="en-US" sz="1000" dirty="0" err="1"/>
              <a:t>nicht</a:t>
            </a:r>
            <a:r>
              <a:rPr lang="en-US" sz="1000" dirty="0"/>
              <a:t> </a:t>
            </a:r>
            <a:r>
              <a:rPr lang="en-US" sz="1000" dirty="0" err="1"/>
              <a:t>angemessenen</a:t>
            </a:r>
            <a:r>
              <a:rPr lang="en-US" sz="1000" dirty="0"/>
              <a:t>” </a:t>
            </a:r>
            <a:r>
              <a:rPr lang="en-US" sz="1000" dirty="0" err="1"/>
              <a:t>oder</a:t>
            </a:r>
            <a:r>
              <a:rPr lang="en-US" sz="1000" dirty="0"/>
              <a:t> “</a:t>
            </a:r>
            <a:r>
              <a:rPr lang="en-US" sz="1000" dirty="0" err="1"/>
              <a:t>schwer</a:t>
            </a:r>
            <a:r>
              <a:rPr lang="en-US" sz="1000" dirty="0"/>
              <a:t> </a:t>
            </a:r>
            <a:r>
              <a:rPr lang="en-US" sz="1000" dirty="0" err="1"/>
              <a:t>bewertbar</a:t>
            </a:r>
            <a:r>
              <a:rPr lang="en-US" sz="1000" dirty="0"/>
              <a:t>” </a:t>
            </a:r>
            <a:r>
              <a:rPr lang="en-US" sz="1000" dirty="0" err="1"/>
              <a:t>bei</a:t>
            </a:r>
            <a:r>
              <a:rPr lang="en-US" sz="1000" dirty="0"/>
              <a:t> 3 </a:t>
            </a:r>
            <a:r>
              <a:rPr lang="en-US" sz="1000" dirty="0" err="1"/>
              <a:t>zu</a:t>
            </a:r>
            <a:r>
              <a:rPr lang="en-US" sz="1000" dirty="0"/>
              <a:t> 1.</a:t>
            </a:r>
            <a:endParaRPr lang="en-US" sz="1000" i="1" dirty="0"/>
          </a:p>
          <a:p>
            <a:pPr marL="685800" lvl="1" indent="-228600">
              <a:buFont typeface="+mj-lt"/>
              <a:buAutoNum type="arabicPeriod"/>
            </a:pPr>
            <a:endParaRPr lang="en-US" sz="11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303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3066393" y="672026"/>
            <a:ext cx="5724057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dirty="0" err="1"/>
              <a:t>Schlussfolgerungen</a:t>
            </a:r>
            <a:endParaRPr baseline="300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244653" y="1785049"/>
            <a:ext cx="7333340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Bei der Analyse von Online-Rezeptseiten gibt es vielfältige </a:t>
            </a:r>
            <a:r>
              <a:rPr lang="en" dirty="0"/>
              <a:t>Anwendungsmöglichkeiten mit unterschiedlichem Komplexitätsgrad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Uns </a:t>
            </a:r>
            <a:r>
              <a:rPr lang="en" dirty="0"/>
              <a:t>bekannte Verfahren werden eingesetzt: </a:t>
            </a:r>
            <a:r>
              <a:rPr lang="en-US" i="1" dirty="0"/>
              <a:t>Neural Network, Decision Tr</a:t>
            </a:r>
            <a:r>
              <a:rPr lang="en-US" dirty="0"/>
              <a:t>ee und </a:t>
            </a:r>
            <a:r>
              <a:rPr lang="en-US" i="1" dirty="0"/>
              <a:t>Memory-Based Reasoning </a:t>
            </a:r>
            <a:r>
              <a:rPr lang="en-US" dirty="0" err="1"/>
              <a:t>oder</a:t>
            </a:r>
            <a:r>
              <a:rPr lang="en-US" i="1" dirty="0"/>
              <a:t> </a:t>
            </a:r>
            <a:r>
              <a:rPr lang="en-US" i="1" dirty="0" err="1" smtClean="0"/>
              <a:t>Regressionsanalysen</a:t>
            </a:r>
            <a:r>
              <a:rPr lang="en-US" i="1" dirty="0" smtClean="0"/>
              <a:t>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Modellbildung</a:t>
            </a:r>
            <a:r>
              <a:rPr lang="en-US" dirty="0" smtClean="0"/>
              <a:t>:</a:t>
            </a:r>
            <a:endParaRPr lang="en-US" sz="1000" dirty="0" smtClean="0"/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U</a:t>
            </a:r>
            <a:r>
              <a:rPr lang="en-US" sz="1000" dirty="0" err="1" smtClean="0"/>
              <a:t>nterschiedliche</a:t>
            </a:r>
            <a:r>
              <a:rPr lang="en-US" sz="1000" dirty="0" smtClean="0"/>
              <a:t> </a:t>
            </a:r>
            <a:r>
              <a:rPr lang="en-US" sz="1000" dirty="0" err="1"/>
              <a:t>Begriffe</a:t>
            </a:r>
            <a:r>
              <a:rPr lang="en-US" sz="1000" dirty="0"/>
              <a:t> </a:t>
            </a:r>
            <a:r>
              <a:rPr lang="en-US" sz="1000" dirty="0" err="1"/>
              <a:t>für</a:t>
            </a:r>
            <a:r>
              <a:rPr lang="en-US" sz="1000" dirty="0"/>
              <a:t> </a:t>
            </a:r>
            <a:r>
              <a:rPr lang="en-US" sz="1000" dirty="0" err="1"/>
              <a:t>diesselbe</a:t>
            </a:r>
            <a:r>
              <a:rPr lang="en-US" sz="1000" dirty="0"/>
              <a:t> </a:t>
            </a:r>
            <a:r>
              <a:rPr lang="en-US" sz="1000" dirty="0" err="1"/>
              <a:t>Zutat</a:t>
            </a:r>
            <a:r>
              <a:rPr lang="en-US" sz="1000" dirty="0"/>
              <a:t>: “</a:t>
            </a:r>
            <a:r>
              <a:rPr lang="en-US" sz="1000" dirty="0" err="1"/>
              <a:t>Möhren</a:t>
            </a:r>
            <a:r>
              <a:rPr lang="en-US" sz="1000" dirty="0"/>
              <a:t>”, “</a:t>
            </a:r>
            <a:r>
              <a:rPr lang="en-US" sz="1000" dirty="0" err="1"/>
              <a:t>Karotten</a:t>
            </a:r>
            <a:r>
              <a:rPr lang="en-US" sz="1000" dirty="0"/>
              <a:t>” und “</a:t>
            </a:r>
            <a:r>
              <a:rPr lang="en-US" sz="1000" dirty="0" err="1" smtClean="0"/>
              <a:t>Rübli</a:t>
            </a:r>
            <a:r>
              <a:rPr lang="en-US" sz="1000" dirty="0" smtClean="0"/>
              <a:t>”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Je </a:t>
            </a:r>
            <a:r>
              <a:rPr lang="en-US" sz="1000" dirty="0" err="1" smtClean="0"/>
              <a:t>nachdem</a:t>
            </a:r>
            <a:r>
              <a:rPr lang="en-US" sz="1000" dirty="0" smtClean="0"/>
              <a:t> in </a:t>
            </a:r>
            <a:r>
              <a:rPr lang="en-US" sz="1000" dirty="0" err="1" smtClean="0"/>
              <a:t>welcher</a:t>
            </a:r>
            <a:r>
              <a:rPr lang="en-US" sz="1000" dirty="0" smtClean="0"/>
              <a:t> Form </a:t>
            </a:r>
            <a:r>
              <a:rPr lang="en-US" sz="1000" dirty="0" err="1"/>
              <a:t>Daten</a:t>
            </a:r>
            <a:r>
              <a:rPr lang="en-US" sz="1000" dirty="0"/>
              <a:t> </a:t>
            </a:r>
            <a:r>
              <a:rPr lang="en-US" sz="1000" dirty="0" err="1"/>
              <a:t>eines</a:t>
            </a:r>
            <a:r>
              <a:rPr lang="en-US" sz="1000" dirty="0"/>
              <a:t> </a:t>
            </a:r>
            <a:r>
              <a:rPr lang="en-US" sz="1000" dirty="0" err="1" smtClean="0"/>
              <a:t>Rezepts</a:t>
            </a:r>
            <a:r>
              <a:rPr lang="en-US" sz="1000" dirty="0" smtClean="0"/>
              <a:t> </a:t>
            </a:r>
            <a:r>
              <a:rPr lang="en-US" sz="1000" dirty="0" err="1" smtClean="0"/>
              <a:t>vorliegen</a:t>
            </a:r>
            <a:r>
              <a:rPr lang="en-US" sz="1000" dirty="0" smtClean="0"/>
              <a:t>, </a:t>
            </a:r>
            <a:r>
              <a:rPr lang="en-US" sz="1000" dirty="0" err="1"/>
              <a:t>kann</a:t>
            </a:r>
            <a:r>
              <a:rPr lang="en-US" sz="1000" dirty="0"/>
              <a:t> </a:t>
            </a:r>
            <a:r>
              <a:rPr lang="en-US" sz="1000" dirty="0" err="1"/>
              <a:t>Rauschen</a:t>
            </a:r>
            <a:r>
              <a:rPr lang="en-US" sz="1000" dirty="0"/>
              <a:t> (</a:t>
            </a:r>
            <a:r>
              <a:rPr lang="en-US" sz="1000" i="1" dirty="0"/>
              <a:t>“Noise”</a:t>
            </a:r>
            <a:r>
              <a:rPr lang="en-US" sz="1000" dirty="0"/>
              <a:t>) die </a:t>
            </a:r>
            <a:r>
              <a:rPr lang="en-US" sz="1000" dirty="0" err="1"/>
              <a:t>Ergebnisse</a:t>
            </a:r>
            <a:r>
              <a:rPr lang="en-US" sz="1000" dirty="0"/>
              <a:t> </a:t>
            </a:r>
            <a:r>
              <a:rPr lang="en-US" sz="1000" dirty="0" err="1"/>
              <a:t>verzerren</a:t>
            </a:r>
            <a:r>
              <a:rPr lang="en-US" sz="1000" dirty="0"/>
              <a:t>: </a:t>
            </a:r>
            <a:r>
              <a:rPr lang="en-US" sz="1000" dirty="0" err="1"/>
              <a:t>Einzelne</a:t>
            </a:r>
            <a:r>
              <a:rPr lang="en-US" sz="1000" dirty="0"/>
              <a:t> </a:t>
            </a:r>
            <a:r>
              <a:rPr lang="en-US" sz="1000" dirty="0" err="1"/>
              <a:t>Zutaten</a:t>
            </a:r>
            <a:r>
              <a:rPr lang="en-US" sz="1000" dirty="0"/>
              <a:t> vs. </a:t>
            </a:r>
            <a:r>
              <a:rPr lang="en-US" sz="1000" dirty="0" err="1"/>
              <a:t>Zutaten</a:t>
            </a:r>
            <a:r>
              <a:rPr lang="en-US" sz="1000" dirty="0"/>
              <a:t>/</a:t>
            </a:r>
            <a:r>
              <a:rPr lang="en-US" sz="1000" dirty="0" err="1"/>
              <a:t>Begriffe</a:t>
            </a:r>
            <a:r>
              <a:rPr lang="en-US" sz="1000" dirty="0"/>
              <a:t> in </a:t>
            </a:r>
            <a:r>
              <a:rPr lang="en-US" sz="1000" dirty="0" err="1" smtClean="0"/>
              <a:t>Rezeptbeschreibungen</a:t>
            </a:r>
            <a:endParaRPr lang="en-US" sz="1000" dirty="0" smtClean="0"/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Um </a:t>
            </a:r>
            <a:r>
              <a:rPr lang="en-US" sz="1000" dirty="0"/>
              <a:t>die </a:t>
            </a:r>
            <a:r>
              <a:rPr lang="en-US" sz="1000" dirty="0" err="1"/>
              <a:t>Überanpassung</a:t>
            </a:r>
            <a:r>
              <a:rPr lang="en-US" sz="1000" dirty="0"/>
              <a:t> von </a:t>
            </a:r>
            <a:r>
              <a:rPr lang="en-US" sz="1000" dirty="0" err="1"/>
              <a:t>Modellen</a:t>
            </a:r>
            <a:r>
              <a:rPr lang="en-US" sz="1000" dirty="0"/>
              <a:t> </a:t>
            </a:r>
            <a:r>
              <a:rPr lang="en-US" sz="1000" dirty="0" err="1"/>
              <a:t>zu</a:t>
            </a:r>
            <a:r>
              <a:rPr lang="en-US" sz="1000" dirty="0"/>
              <a:t> </a:t>
            </a:r>
            <a:r>
              <a:rPr lang="en-US" sz="1000" dirty="0" err="1"/>
              <a:t>verhindern</a:t>
            </a:r>
            <a:r>
              <a:rPr lang="en-US" sz="1000" dirty="0"/>
              <a:t>, </a:t>
            </a:r>
            <a:r>
              <a:rPr lang="en-US" sz="1000" i="1" dirty="0"/>
              <a:t>Pruning</a:t>
            </a:r>
            <a:r>
              <a:rPr lang="en-US" sz="1000" dirty="0"/>
              <a:t> von </a:t>
            </a:r>
            <a:r>
              <a:rPr lang="en-US" sz="1000" dirty="0" err="1"/>
              <a:t>Zutaten</a:t>
            </a:r>
            <a:r>
              <a:rPr lang="en-US" sz="1000" dirty="0"/>
              <a:t>, die </a:t>
            </a:r>
            <a:r>
              <a:rPr lang="en-US" sz="1000" dirty="0" err="1" smtClean="0"/>
              <a:t>bspw</a:t>
            </a:r>
            <a:r>
              <a:rPr lang="en-US" sz="1000" dirty="0" smtClean="0"/>
              <a:t>. </a:t>
            </a:r>
            <a:r>
              <a:rPr lang="en-US" sz="1000" dirty="0" err="1" smtClean="0"/>
              <a:t>seltener</a:t>
            </a:r>
            <a:r>
              <a:rPr lang="en-US" sz="1000" dirty="0" smtClean="0"/>
              <a:t> </a:t>
            </a:r>
            <a:r>
              <a:rPr lang="en-US" sz="1000" dirty="0" err="1"/>
              <a:t>als</a:t>
            </a:r>
            <a:r>
              <a:rPr lang="en-US" sz="1000" dirty="0"/>
              <a:t> 3x in </a:t>
            </a:r>
            <a:r>
              <a:rPr lang="en-US" sz="1000" dirty="0" err="1"/>
              <a:t>allen</a:t>
            </a:r>
            <a:r>
              <a:rPr lang="en-US" sz="1000" dirty="0"/>
              <a:t> </a:t>
            </a:r>
            <a:r>
              <a:rPr lang="en-US" sz="1000" dirty="0" err="1"/>
              <a:t>Rezepten</a:t>
            </a:r>
            <a:r>
              <a:rPr lang="en-US" sz="1000" dirty="0"/>
              <a:t> </a:t>
            </a:r>
            <a:r>
              <a:rPr lang="en-US" sz="1000" dirty="0" err="1" smtClean="0"/>
              <a:t>vorkamen</a:t>
            </a:r>
            <a:endParaRPr lang="en-US" sz="10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177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923150" y="672026"/>
            <a:ext cx="3867300" cy="71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Quellen</a:t>
            </a:r>
            <a:endParaRPr sz="2800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1008993" y="1614054"/>
            <a:ext cx="7362497" cy="19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r>
              <a:rPr lang="de-DE" sz="1200" baseline="30000" dirty="0"/>
              <a:t>1 </a:t>
            </a:r>
            <a:r>
              <a:rPr lang="de-DE" sz="1200" dirty="0"/>
              <a:t>https://www.gruenderszene.de/lexikon/begriffe/marketing?interstitial</a:t>
            </a:r>
          </a:p>
          <a:p>
            <a:pPr algn="l">
              <a:spcAft>
                <a:spcPts val="600"/>
              </a:spcAft>
            </a:pPr>
            <a:r>
              <a:rPr lang="de-DE" sz="1200" baseline="30000" dirty="0"/>
              <a:t>2 </a:t>
            </a:r>
            <a:r>
              <a:rPr lang="de-DE" sz="1200" dirty="0"/>
              <a:t>https://www.omt.de/online-marketing/</a:t>
            </a:r>
          </a:p>
          <a:p>
            <a:pPr marL="268288" indent="-115888" algn="l">
              <a:spcAft>
                <a:spcPts val="600"/>
              </a:spcAft>
            </a:pPr>
            <a:r>
              <a:rPr lang="de-DE" sz="1200" baseline="30000" dirty="0"/>
              <a:t>3</a:t>
            </a:r>
            <a:r>
              <a:rPr lang="de-DE" sz="1200" dirty="0"/>
              <a:t> </a:t>
            </a:r>
            <a:r>
              <a:rPr lang="de-DE" sz="1200" dirty="0" err="1"/>
              <a:t>Lasek</a:t>
            </a:r>
            <a:r>
              <a:rPr lang="de-DE" sz="1200" dirty="0"/>
              <a:t>, M., </a:t>
            </a:r>
            <a:r>
              <a:rPr lang="de-DE" sz="1200" dirty="0" err="1"/>
              <a:t>Kulikowska</a:t>
            </a:r>
            <a:r>
              <a:rPr lang="de-DE" sz="1200" dirty="0"/>
              <a:t>, K., </a:t>
            </a:r>
            <a:r>
              <a:rPr lang="de-DE" sz="1200" dirty="0" err="1"/>
              <a:t>Piwowaeska</a:t>
            </a:r>
            <a:r>
              <a:rPr lang="de-DE" sz="1200" dirty="0"/>
              <a:t>, M., &amp; </a:t>
            </a:r>
            <a:r>
              <a:rPr lang="de-DE" sz="1200" dirty="0" err="1"/>
              <a:t>Potoczna</a:t>
            </a:r>
            <a:r>
              <a:rPr lang="de-DE" sz="1200" dirty="0"/>
              <a:t>, M. Text Mining </a:t>
            </a:r>
            <a:r>
              <a:rPr lang="de-DE" sz="1200" dirty="0" err="1"/>
              <a:t>Applications</a:t>
            </a:r>
            <a:r>
              <a:rPr lang="de-DE" sz="1200" dirty="0"/>
              <a:t> in E-Marketing: Analysis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Cooking</a:t>
            </a:r>
            <a:r>
              <a:rPr lang="de-DE" sz="1200" dirty="0"/>
              <a:t> </a:t>
            </a:r>
            <a:r>
              <a:rPr lang="de-DE" sz="1200" dirty="0" err="1"/>
              <a:t>Recipe</a:t>
            </a:r>
            <a:r>
              <a:rPr lang="de-DE" sz="1200" dirty="0"/>
              <a:t> Texts.</a:t>
            </a:r>
          </a:p>
          <a:p>
            <a:pPr marL="268288" indent="-115888" algn="l">
              <a:spcAft>
                <a:spcPts val="600"/>
              </a:spcAft>
            </a:pPr>
            <a:r>
              <a:rPr lang="en-US" sz="1200" baseline="30000" dirty="0"/>
              <a:t>4 </a:t>
            </a:r>
            <a:r>
              <a:rPr lang="en-US" sz="1200" dirty="0" err="1"/>
              <a:t>Druck</a:t>
            </a:r>
            <a:r>
              <a:rPr lang="en-US" sz="1200" dirty="0"/>
              <a:t>, G. (2013). Recipe attribute prediction using review text as supervision. In Cooking with Computers 2013, IJCAI workshop.</a:t>
            </a:r>
          </a:p>
          <a:p>
            <a:pPr marL="268288" indent="-115888" algn="l">
              <a:spcAft>
                <a:spcPts val="600"/>
              </a:spcAft>
            </a:pPr>
            <a:r>
              <a:rPr lang="en-US" sz="1200" baseline="30000" dirty="0"/>
              <a:t>5</a:t>
            </a:r>
            <a:r>
              <a:rPr lang="en-US" sz="1200" dirty="0"/>
              <a:t> </a:t>
            </a:r>
            <a:r>
              <a:rPr lang="en-US" sz="1200" dirty="0" err="1"/>
              <a:t>Shidochi</a:t>
            </a:r>
            <a:r>
              <a:rPr lang="en-US" sz="1200" dirty="0"/>
              <a:t>, Y., Takahashi, T., Ide, I., &amp; </a:t>
            </a:r>
            <a:r>
              <a:rPr lang="en-US" sz="1200" dirty="0" err="1"/>
              <a:t>Murase</a:t>
            </a:r>
            <a:r>
              <a:rPr lang="en-US" sz="1200" dirty="0"/>
              <a:t>, H. (2009, October). Finding replaceable materials in cooking recipe texts considering characteristic cooking actions. In </a:t>
            </a:r>
            <a:r>
              <a:rPr lang="en-US" sz="1200" i="1" dirty="0"/>
              <a:t>Proceedings of the ACM multimedia 2009 workshop on Multimedia for cooking and eating activities</a:t>
            </a:r>
            <a:r>
              <a:rPr lang="en-US" sz="1200" dirty="0"/>
              <a:t> (pp. 9-14).</a:t>
            </a:r>
          </a:p>
          <a:p>
            <a:pPr algn="l">
              <a:spcAft>
                <a:spcPts val="600"/>
              </a:spcAft>
            </a:pPr>
            <a:endParaRPr lang="de-DE" sz="1300" dirty="0"/>
          </a:p>
          <a:p>
            <a:pPr algn="l">
              <a:spcAft>
                <a:spcPts val="600"/>
              </a:spcAft>
            </a:pPr>
            <a:endParaRPr lang="de-DE" dirty="0"/>
          </a:p>
          <a:p>
            <a:pPr marL="0" lvl="0" indent="0" algn="l"/>
            <a:endParaRPr lang="en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4805772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06859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2603</Words>
  <Application>Microsoft Office PowerPoint</Application>
  <PresentationFormat>Bildschirmpräsentation (16:9)</PresentationFormat>
  <Paragraphs>523</Paragraphs>
  <Slides>45</Slides>
  <Notes>45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3" baseType="lpstr">
      <vt:lpstr>Arial</vt:lpstr>
      <vt:lpstr>Exo 2</vt:lpstr>
      <vt:lpstr>Fira Sans Extra Condensed Medium</vt:lpstr>
      <vt:lpstr>Roboto Condensed Light</vt:lpstr>
      <vt:lpstr>Squada One</vt:lpstr>
      <vt:lpstr>Wingdings</vt:lpstr>
      <vt:lpstr>Tech Newsletter by Slidesgo</vt:lpstr>
      <vt:lpstr>think-cell Folie</vt:lpstr>
      <vt:lpstr>Recipe Text Analysis</vt:lpstr>
      <vt:lpstr>Research Task</vt:lpstr>
      <vt:lpstr>Domain Exploration</vt:lpstr>
      <vt:lpstr>Online-Marketing</vt:lpstr>
      <vt:lpstr>Text Mining Applications in E-Marketing:  Analysis of Cooking Recipe Texts3</vt:lpstr>
      <vt:lpstr>Recipe attribute prediction using review text as supervision4</vt:lpstr>
      <vt:lpstr>Finding replaceable materials in cooking recipe texts considering characteristic cooking actions5</vt:lpstr>
      <vt:lpstr>Schlussfolgerungen</vt:lpstr>
      <vt:lpstr>Quellen</vt:lpstr>
      <vt:lpstr>Data Exploration</vt:lpstr>
      <vt:lpstr>Daten-Quelle</vt:lpstr>
      <vt:lpstr>Vorbereitung</vt:lpstr>
      <vt:lpstr>Datenstruktur</vt:lpstr>
      <vt:lpstr>Process: Web Crawl</vt:lpstr>
      <vt:lpstr>Main ingredients and ingredient combinations</vt:lpstr>
      <vt:lpstr> Data preprocessing</vt:lpstr>
      <vt:lpstr>Model planning and building</vt:lpstr>
      <vt:lpstr> Model planning and building</vt:lpstr>
      <vt:lpstr> Model planning and building</vt:lpstr>
      <vt:lpstr> Model planning and building</vt:lpstr>
      <vt:lpstr> Model evaluation</vt:lpstr>
      <vt:lpstr> Results presentations and interpretation</vt:lpstr>
      <vt:lpstr> Results presentations and interpretation</vt:lpstr>
      <vt:lpstr> Results presentations and interpretation</vt:lpstr>
      <vt:lpstr> Results presentations and interpretation</vt:lpstr>
      <vt:lpstr> Results presentations and interpretation</vt:lpstr>
      <vt:lpstr> Results presentations and interpretation</vt:lpstr>
      <vt:lpstr>Classify a recipe according to its ingredients</vt:lpstr>
      <vt:lpstr>Data preprocessing</vt:lpstr>
      <vt:lpstr>Data preprocessing</vt:lpstr>
      <vt:lpstr>Model planning</vt:lpstr>
      <vt:lpstr>Model building Decision Trees</vt:lpstr>
      <vt:lpstr>Model evaluation Decision Trees</vt:lpstr>
      <vt:lpstr>Model evaluation Decision Trees (Auswahl)</vt:lpstr>
      <vt:lpstr>Model building   Naïve Bayes</vt:lpstr>
      <vt:lpstr>Model evaluation  Naïve Bayes</vt:lpstr>
      <vt:lpstr>Model evaluation   Naïve Bayes (Auswahl)</vt:lpstr>
      <vt:lpstr>Model building Artificial Neural Networks</vt:lpstr>
      <vt:lpstr>Model evaluation Artificial Neural Networks</vt:lpstr>
      <vt:lpstr>Model evaluation Artificial Neural Networks (Auswahl)</vt:lpstr>
      <vt:lpstr>Model presentation</vt:lpstr>
      <vt:lpstr>Model presentation</vt:lpstr>
      <vt:lpstr>Model interpretation</vt:lpstr>
      <vt:lpstr>Model interpretation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Michael Paulitsch</dc:creator>
  <cp:lastModifiedBy>Paulitsch</cp:lastModifiedBy>
  <cp:revision>222</cp:revision>
  <dcterms:modified xsi:type="dcterms:W3CDTF">2020-05-12T16:09:07Z</dcterms:modified>
</cp:coreProperties>
</file>