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2" r:id="rId2"/>
    <p:sldId id="256" r:id="rId3"/>
    <p:sldId id="257" r:id="rId4"/>
    <p:sldId id="258"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p:normalViewPr>
  <p:slideViewPr>
    <p:cSldViewPr snapToGrid="0">
      <p:cViewPr varScale="1">
        <p:scale>
          <a:sx n="49" d="100"/>
          <a:sy n="49" d="100"/>
        </p:scale>
        <p:origin x="6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C898E3B5-FF06-4CEC-94E4-BD2845E099F0}" type="datetimeFigureOut">
              <a:rPr lang="pt-BR" smtClean="0"/>
              <a:t>18/12/2021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B739E92-AD4F-4860-86AC-5B5F4E0DE9FE}"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12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898E3B5-FF06-4CEC-94E4-BD2845E099F0}" type="datetimeFigureOut">
              <a:rPr lang="pt-BR" smtClean="0"/>
              <a:t>18/12/2021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B739E92-AD4F-4860-86AC-5B5F4E0DE9FE}" type="slidenum">
              <a:rPr lang="pt-BR" smtClean="0"/>
              <a:t>‹nº›</a:t>
            </a:fld>
            <a:endParaRPr lang="pt-BR"/>
          </a:p>
        </p:txBody>
      </p:sp>
    </p:spTree>
    <p:extLst>
      <p:ext uri="{BB962C8B-B14F-4D97-AF65-F5344CB8AC3E}">
        <p14:creationId xmlns:p14="http://schemas.microsoft.com/office/powerpoint/2010/main" val="2610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898E3B5-FF06-4CEC-94E4-BD2845E099F0}" type="datetimeFigureOut">
              <a:rPr lang="pt-BR" smtClean="0"/>
              <a:t>18/12/2021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B739E92-AD4F-4860-86AC-5B5F4E0DE9FE}" type="slidenum">
              <a:rPr lang="pt-BR" smtClean="0"/>
              <a:t>‹nº›</a:t>
            </a:fld>
            <a:endParaRPr lang="pt-B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23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898E3B5-FF06-4CEC-94E4-BD2845E099F0}" type="datetimeFigureOut">
              <a:rPr lang="pt-BR" smtClean="0"/>
              <a:t>18/12/2021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B739E92-AD4F-4860-86AC-5B5F4E0DE9FE}" type="slidenum">
              <a:rPr lang="pt-BR" smtClean="0"/>
              <a:t>‹nº›</a:t>
            </a:fld>
            <a:endParaRPr lang="pt-BR"/>
          </a:p>
        </p:txBody>
      </p:sp>
    </p:spTree>
    <p:extLst>
      <p:ext uri="{BB962C8B-B14F-4D97-AF65-F5344CB8AC3E}">
        <p14:creationId xmlns:p14="http://schemas.microsoft.com/office/powerpoint/2010/main" val="244882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898E3B5-FF06-4CEC-94E4-BD2845E099F0}" type="datetimeFigureOut">
              <a:rPr lang="pt-BR" smtClean="0"/>
              <a:t>18/12/2021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B739E92-AD4F-4860-86AC-5B5F4E0DE9FE}"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23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898E3B5-FF06-4CEC-94E4-BD2845E099F0}" type="datetimeFigureOut">
              <a:rPr lang="pt-BR" smtClean="0"/>
              <a:t>18/12/2021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B739E92-AD4F-4860-86AC-5B5F4E0DE9FE}" type="slidenum">
              <a:rPr lang="pt-BR" smtClean="0"/>
              <a:t>‹nº›</a:t>
            </a:fld>
            <a:endParaRPr lang="pt-BR"/>
          </a:p>
        </p:txBody>
      </p:sp>
    </p:spTree>
    <p:extLst>
      <p:ext uri="{BB962C8B-B14F-4D97-AF65-F5344CB8AC3E}">
        <p14:creationId xmlns:p14="http://schemas.microsoft.com/office/powerpoint/2010/main" val="211300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2412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Clique para editar os estilos de texto Mestres</a:t>
            </a:r>
          </a:p>
        </p:txBody>
      </p:sp>
      <p:sp>
        <p:nvSpPr>
          <p:cNvPr id="6" name="Content Placeholder 5"/>
          <p:cNvSpPr>
            <a:spLocks noGrp="1"/>
          </p:cNvSpPr>
          <p:nvPr>
            <p:ph sz="quarter" idx="4"/>
          </p:nvPr>
        </p:nvSpPr>
        <p:spPr>
          <a:xfrm>
            <a:off x="599088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898E3B5-FF06-4CEC-94E4-BD2845E099F0}" type="datetimeFigureOut">
              <a:rPr lang="pt-BR" smtClean="0"/>
              <a:t>18/12/2021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B739E92-AD4F-4860-86AC-5B5F4E0DE9FE}" type="slidenum">
              <a:rPr lang="pt-BR" smtClean="0"/>
              <a:t>‹nº›</a:t>
            </a:fld>
            <a:endParaRPr lang="pt-BR"/>
          </a:p>
        </p:txBody>
      </p:sp>
    </p:spTree>
    <p:extLst>
      <p:ext uri="{BB962C8B-B14F-4D97-AF65-F5344CB8AC3E}">
        <p14:creationId xmlns:p14="http://schemas.microsoft.com/office/powerpoint/2010/main" val="228902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898E3B5-FF06-4CEC-94E4-BD2845E099F0}" type="datetimeFigureOut">
              <a:rPr lang="pt-BR" smtClean="0"/>
              <a:t>18/12/2021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B739E92-AD4F-4860-86AC-5B5F4E0DE9FE}" type="slidenum">
              <a:rPr lang="pt-BR" smtClean="0"/>
              <a:t>‹nº›</a:t>
            </a:fld>
            <a:endParaRPr lang="pt-BR"/>
          </a:p>
        </p:txBody>
      </p:sp>
    </p:spTree>
    <p:extLst>
      <p:ext uri="{BB962C8B-B14F-4D97-AF65-F5344CB8AC3E}">
        <p14:creationId xmlns:p14="http://schemas.microsoft.com/office/powerpoint/2010/main" val="127947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8E3B5-FF06-4CEC-94E4-BD2845E099F0}" type="datetimeFigureOut">
              <a:rPr lang="pt-BR" smtClean="0"/>
              <a:t>18/12/2021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B739E92-AD4F-4860-86AC-5B5F4E0DE9FE}" type="slidenum">
              <a:rPr lang="pt-BR" smtClean="0"/>
              <a:t>‹nº›</a:t>
            </a:fld>
            <a:endParaRPr lang="pt-BR"/>
          </a:p>
        </p:txBody>
      </p:sp>
    </p:spTree>
    <p:extLst>
      <p:ext uri="{BB962C8B-B14F-4D97-AF65-F5344CB8AC3E}">
        <p14:creationId xmlns:p14="http://schemas.microsoft.com/office/powerpoint/2010/main" val="245601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898E3B5-FF06-4CEC-94E4-BD2845E099F0}" type="datetimeFigureOut">
              <a:rPr lang="pt-BR" smtClean="0"/>
              <a:t>18/12/2021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B739E92-AD4F-4860-86AC-5B5F4E0DE9FE}" type="slidenum">
              <a:rPr lang="pt-BR" smtClean="0"/>
              <a:t>‹nº›</a:t>
            </a:fld>
            <a:endParaRPr lang="pt-BR"/>
          </a:p>
        </p:txBody>
      </p:sp>
    </p:spTree>
    <p:extLst>
      <p:ext uri="{BB962C8B-B14F-4D97-AF65-F5344CB8AC3E}">
        <p14:creationId xmlns:p14="http://schemas.microsoft.com/office/powerpoint/2010/main" val="78471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898E3B5-FF06-4CEC-94E4-BD2845E099F0}" type="datetimeFigureOut">
              <a:rPr lang="pt-BR" smtClean="0"/>
              <a:t>18/12/2021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B739E92-AD4F-4860-86AC-5B5F4E0DE9FE}"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2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98E3B5-FF06-4CEC-94E4-BD2845E099F0}" type="datetimeFigureOut">
              <a:rPr lang="pt-BR" smtClean="0"/>
              <a:t>18/12/2021</a:t>
            </a:fld>
            <a:endParaRPr lang="pt-B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B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739E92-AD4F-4860-86AC-5B5F4E0DE9FE}" type="slidenum">
              <a:rPr lang="pt-BR" smtClean="0"/>
              <a:t>‹nº›</a:t>
            </a:fld>
            <a:endParaRPr lang="pt-B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2702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34136B4-2A29-4788-AD38-52BA6AC81F29}"/>
              </a:ext>
            </a:extLst>
          </p:cNvPr>
          <p:cNvSpPr>
            <a:spLocks noGrp="1"/>
          </p:cNvSpPr>
          <p:nvPr>
            <p:ph type="title"/>
          </p:nvPr>
        </p:nvSpPr>
        <p:spPr/>
        <p:txBody>
          <a:bodyPr/>
          <a:lstStyle/>
          <a:p>
            <a:pPr algn="ctr"/>
            <a:r>
              <a:rPr lang="pt-BR" b="1" dirty="0"/>
              <a:t>Introdução</a:t>
            </a:r>
          </a:p>
        </p:txBody>
      </p:sp>
      <p:sp>
        <p:nvSpPr>
          <p:cNvPr id="5" name="Espaço Reservado para Conteúdo 4">
            <a:extLst>
              <a:ext uri="{FF2B5EF4-FFF2-40B4-BE49-F238E27FC236}">
                <a16:creationId xmlns:a16="http://schemas.microsoft.com/office/drawing/2014/main" id="{2413830E-0848-4DD7-8463-465AC8B27595}"/>
              </a:ext>
            </a:extLst>
          </p:cNvPr>
          <p:cNvSpPr>
            <a:spLocks noGrp="1"/>
          </p:cNvSpPr>
          <p:nvPr>
            <p:ph idx="1"/>
          </p:nvPr>
        </p:nvSpPr>
        <p:spPr/>
        <p:txBody>
          <a:bodyPr/>
          <a:lstStyle/>
          <a:p>
            <a:pPr algn="l"/>
            <a:r>
              <a:rPr lang="pt-BR" b="0" i="0" dirty="0">
                <a:solidFill>
                  <a:srgbClr val="414042"/>
                </a:solidFill>
                <a:effectLst/>
                <a:latin typeface="Montserrat" panose="00000500000000000000" pitchFamily="2" charset="0"/>
              </a:rPr>
              <a:t>Por que é tão importante ser curioso?</a:t>
            </a:r>
          </a:p>
          <a:p>
            <a:pPr algn="l"/>
            <a:r>
              <a:rPr lang="pt-BR" b="0" i="0" dirty="0">
                <a:solidFill>
                  <a:srgbClr val="333333"/>
                </a:solidFill>
                <a:effectLst/>
                <a:latin typeface="Montserrat" panose="00000500000000000000" pitchFamily="2" charset="0"/>
              </a:rPr>
              <a:t>Essa é uma das qualidades mais importantes hoje em dia. Vamos aprender mais sobre isso!</a:t>
            </a:r>
          </a:p>
          <a:p>
            <a:r>
              <a:rPr lang="pt-BR" b="0" i="0" dirty="0">
                <a:solidFill>
                  <a:srgbClr val="333333"/>
                </a:solidFill>
                <a:effectLst/>
                <a:latin typeface="Montserrat" panose="00000500000000000000" pitchFamily="2" charset="0"/>
              </a:rPr>
              <a:t>Provavelmente você já ouviu aquele ditado que diz:  “a curiosidade matou o gato”, não é verdade? Essa conotação negativa para essa característica não poderia estar mais errada. A curiosidade é uma grande qualidade e você precisa aproveitá-la ao máximo. Vamos conhecer alguns motivos que mostram toda a importância de ser curioso!</a:t>
            </a:r>
            <a:endParaRPr lang="pt-BR" dirty="0"/>
          </a:p>
        </p:txBody>
      </p:sp>
    </p:spTree>
    <p:extLst>
      <p:ext uri="{BB962C8B-B14F-4D97-AF65-F5344CB8AC3E}">
        <p14:creationId xmlns:p14="http://schemas.microsoft.com/office/powerpoint/2010/main" val="50296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B7DF9-3766-4FE3-BDD0-487DEEBA1AE3}"/>
              </a:ext>
            </a:extLst>
          </p:cNvPr>
          <p:cNvSpPr>
            <a:spLocks noGrp="1"/>
          </p:cNvSpPr>
          <p:nvPr>
            <p:ph type="title"/>
          </p:nvPr>
        </p:nvSpPr>
        <p:spPr/>
        <p:txBody>
          <a:bodyPr/>
          <a:lstStyle/>
          <a:p>
            <a:pPr algn="ctr"/>
            <a:r>
              <a:rPr lang="pt-BR" b="1" dirty="0"/>
              <a:t>Conclusão</a:t>
            </a:r>
          </a:p>
        </p:txBody>
      </p:sp>
      <p:sp>
        <p:nvSpPr>
          <p:cNvPr id="5" name="Espaço Reservado para Conteúdo 4">
            <a:extLst>
              <a:ext uri="{FF2B5EF4-FFF2-40B4-BE49-F238E27FC236}">
                <a16:creationId xmlns:a16="http://schemas.microsoft.com/office/drawing/2014/main" id="{A33DCAE1-8A58-48AB-AAE7-92F4BAC5AAF1}"/>
              </a:ext>
            </a:extLst>
          </p:cNvPr>
          <p:cNvSpPr>
            <a:spLocks noGrp="1"/>
          </p:cNvSpPr>
          <p:nvPr>
            <p:ph idx="1"/>
          </p:nvPr>
        </p:nvSpPr>
        <p:spPr>
          <a:xfrm>
            <a:off x="838200" y="1825625"/>
            <a:ext cx="10515600" cy="1603375"/>
          </a:xfrm>
        </p:spPr>
        <p:txBody>
          <a:bodyPr/>
          <a:lstStyle/>
          <a:p>
            <a:r>
              <a:rPr lang="pt-BR" b="0" i="0" dirty="0">
                <a:solidFill>
                  <a:srgbClr val="333333"/>
                </a:solidFill>
                <a:effectLst/>
                <a:latin typeface="Montserrat" panose="00000500000000000000" pitchFamily="2" charset="0"/>
              </a:rPr>
              <a:t>E aí, você se acha uma pessoa curiosa?</a:t>
            </a:r>
          </a:p>
          <a:p>
            <a:endParaRPr lang="pt-BR" dirty="0"/>
          </a:p>
        </p:txBody>
      </p:sp>
    </p:spTree>
    <p:extLst>
      <p:ext uri="{BB962C8B-B14F-4D97-AF65-F5344CB8AC3E}">
        <p14:creationId xmlns:p14="http://schemas.microsoft.com/office/powerpoint/2010/main" val="343129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B21C43A-06E3-49AD-BCCD-54F7EF9653CC}"/>
              </a:ext>
            </a:extLst>
          </p:cNvPr>
          <p:cNvSpPr>
            <a:spLocks noGrp="1"/>
          </p:cNvSpPr>
          <p:nvPr>
            <p:ph type="title"/>
          </p:nvPr>
        </p:nvSpPr>
        <p:spPr>
          <a:xfrm>
            <a:off x="604736" y="2611876"/>
            <a:ext cx="10515600" cy="1325563"/>
          </a:xfrm>
        </p:spPr>
        <p:txBody>
          <a:bodyPr>
            <a:normAutofit/>
          </a:bodyPr>
          <a:lstStyle/>
          <a:p>
            <a:pPr algn="ctr"/>
            <a:r>
              <a:rPr lang="pt-BR" sz="7200" b="1" u="sng" dirty="0"/>
              <a:t>O que é </a:t>
            </a:r>
            <a:r>
              <a:rPr lang="pt-BR" sz="7200" b="1" i="1" u="sng" dirty="0"/>
              <a:t>CURIOSIDADE?</a:t>
            </a:r>
          </a:p>
        </p:txBody>
      </p:sp>
    </p:spTree>
    <p:extLst>
      <p:ext uri="{BB962C8B-B14F-4D97-AF65-F5344CB8AC3E}">
        <p14:creationId xmlns:p14="http://schemas.microsoft.com/office/powerpoint/2010/main" val="130233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2B14EFE-AE77-4165-8066-093584016E6F}"/>
              </a:ext>
            </a:extLst>
          </p:cNvPr>
          <p:cNvSpPr>
            <a:spLocks noGrp="1"/>
          </p:cNvSpPr>
          <p:nvPr>
            <p:ph type="title"/>
          </p:nvPr>
        </p:nvSpPr>
        <p:spPr/>
        <p:txBody>
          <a:bodyPr/>
          <a:lstStyle/>
          <a:p>
            <a:pPr algn="ctr"/>
            <a:r>
              <a:rPr lang="pt-BR" b="1" dirty="0"/>
              <a:t>Significado: dicionário</a:t>
            </a:r>
          </a:p>
        </p:txBody>
      </p:sp>
      <p:sp>
        <p:nvSpPr>
          <p:cNvPr id="4" name="Espaço Reservado para Conteúdo 3">
            <a:extLst>
              <a:ext uri="{FF2B5EF4-FFF2-40B4-BE49-F238E27FC236}">
                <a16:creationId xmlns:a16="http://schemas.microsoft.com/office/drawing/2014/main" id="{6877A81D-1691-4E8B-9490-E0C864E4D576}"/>
              </a:ext>
            </a:extLst>
          </p:cNvPr>
          <p:cNvSpPr>
            <a:spLocks noGrp="1"/>
          </p:cNvSpPr>
          <p:nvPr>
            <p:ph idx="1"/>
          </p:nvPr>
        </p:nvSpPr>
        <p:spPr/>
        <p:txBody>
          <a:bodyPr/>
          <a:lstStyle/>
          <a:p>
            <a:pPr algn="l"/>
            <a:r>
              <a:rPr lang="pt-BR" b="0" i="1" dirty="0">
                <a:solidFill>
                  <a:srgbClr val="70757A"/>
                </a:solidFill>
                <a:effectLst/>
                <a:latin typeface="arial" panose="020B0604020202020204" pitchFamily="34" charset="0"/>
              </a:rPr>
              <a:t>substantivo feminino</a:t>
            </a:r>
            <a:endParaRPr lang="pt-BR" b="0" i="0" dirty="0">
              <a:solidFill>
                <a:srgbClr val="70757A"/>
              </a:solidFill>
              <a:effectLst/>
              <a:latin typeface="arial" panose="020B0604020202020204" pitchFamily="34" charset="0"/>
            </a:endParaRPr>
          </a:p>
          <a:p>
            <a:pPr algn="l">
              <a:buFont typeface="+mj-lt"/>
              <a:buAutoNum type="arabicPeriod"/>
            </a:pPr>
            <a:r>
              <a:rPr lang="pt-BR" b="0" i="0" dirty="0">
                <a:solidFill>
                  <a:srgbClr val="202124"/>
                </a:solidFill>
                <a:effectLst/>
                <a:latin typeface="arial" panose="020B0604020202020204" pitchFamily="34" charset="0"/>
              </a:rPr>
              <a:t>1.</a:t>
            </a:r>
          </a:p>
          <a:p>
            <a:pPr algn="l">
              <a:buFont typeface="+mj-lt"/>
              <a:buAutoNum type="arabicPeriod"/>
            </a:pPr>
            <a:r>
              <a:rPr lang="pt-BR" b="0" i="0" dirty="0">
                <a:solidFill>
                  <a:srgbClr val="202124"/>
                </a:solidFill>
                <a:effectLst/>
                <a:latin typeface="arial" panose="020B0604020202020204" pitchFamily="34" charset="0"/>
              </a:rPr>
              <a:t>característica ou qualidade de curioso.</a:t>
            </a:r>
          </a:p>
          <a:p>
            <a:pPr algn="l">
              <a:buFont typeface="+mj-lt"/>
              <a:buAutoNum type="arabicPeriod"/>
            </a:pPr>
            <a:r>
              <a:rPr lang="pt-BR" b="0" i="0" dirty="0">
                <a:solidFill>
                  <a:srgbClr val="202124"/>
                </a:solidFill>
                <a:effectLst/>
                <a:latin typeface="arial" panose="020B0604020202020204" pitchFamily="34" charset="0"/>
              </a:rPr>
              <a:t>2.</a:t>
            </a:r>
          </a:p>
          <a:p>
            <a:pPr algn="l">
              <a:buFont typeface="+mj-lt"/>
              <a:buAutoNum type="arabicPeriod"/>
            </a:pPr>
            <a:r>
              <a:rPr lang="pt-BR" b="0" i="0" dirty="0">
                <a:solidFill>
                  <a:srgbClr val="202124"/>
                </a:solidFill>
                <a:effectLst/>
                <a:latin typeface="arial" panose="020B0604020202020204" pitchFamily="34" charset="0"/>
              </a:rPr>
              <a:t>desejo intenso de ver, ouvir, conhecer, experimentar algo ger. novo, original, desconhecido.</a:t>
            </a:r>
          </a:p>
          <a:p>
            <a:pPr algn="l">
              <a:buFont typeface="+mj-lt"/>
              <a:buAutoNum type="arabicPeriod"/>
            </a:pPr>
            <a:r>
              <a:rPr lang="pt-BR" b="0" i="0" dirty="0">
                <a:solidFill>
                  <a:srgbClr val="70757A"/>
                </a:solidFill>
                <a:effectLst/>
                <a:latin typeface="arial" panose="020B0604020202020204" pitchFamily="34" charset="0"/>
              </a:rPr>
              <a:t>"o programa não satisfez a c. dos espectadores"</a:t>
            </a:r>
          </a:p>
          <a:p>
            <a:endParaRPr lang="pt-BR" dirty="0"/>
          </a:p>
        </p:txBody>
      </p:sp>
    </p:spTree>
    <p:extLst>
      <p:ext uri="{BB962C8B-B14F-4D97-AF65-F5344CB8AC3E}">
        <p14:creationId xmlns:p14="http://schemas.microsoft.com/office/powerpoint/2010/main" val="357170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94E6B-B388-4DCE-AD59-57DD0DEFB395}"/>
              </a:ext>
            </a:extLst>
          </p:cNvPr>
          <p:cNvSpPr>
            <a:spLocks noGrp="1"/>
          </p:cNvSpPr>
          <p:nvPr>
            <p:ph type="title"/>
          </p:nvPr>
        </p:nvSpPr>
        <p:spPr/>
        <p:txBody>
          <a:bodyPr/>
          <a:lstStyle/>
          <a:p>
            <a:pPr algn="ctr"/>
            <a:r>
              <a:rPr lang="pt-BR" b="1" dirty="0"/>
              <a:t>Conceito</a:t>
            </a:r>
          </a:p>
        </p:txBody>
      </p:sp>
      <p:sp>
        <p:nvSpPr>
          <p:cNvPr id="3" name="Espaço Reservado para Conteúdo 2">
            <a:extLst>
              <a:ext uri="{FF2B5EF4-FFF2-40B4-BE49-F238E27FC236}">
                <a16:creationId xmlns:a16="http://schemas.microsoft.com/office/drawing/2014/main" id="{887FACF9-1D04-462B-B9B1-FFDA3FDB77A9}"/>
              </a:ext>
            </a:extLst>
          </p:cNvPr>
          <p:cNvSpPr>
            <a:spLocks noGrp="1"/>
          </p:cNvSpPr>
          <p:nvPr>
            <p:ph idx="1"/>
          </p:nvPr>
        </p:nvSpPr>
        <p:spPr>
          <a:xfrm>
            <a:off x="838200" y="1825625"/>
            <a:ext cx="10515600" cy="3466222"/>
          </a:xfrm>
        </p:spPr>
        <p:txBody>
          <a:bodyPr/>
          <a:lstStyle/>
          <a:p>
            <a:r>
              <a:rPr lang="pt-BR" b="0" i="0" dirty="0">
                <a:solidFill>
                  <a:srgbClr val="4D5156"/>
                </a:solidFill>
                <a:effectLst/>
                <a:latin typeface="arial" panose="020B0604020202020204" pitchFamily="34" charset="0"/>
              </a:rPr>
              <a:t>A curiosidade é a capacidade natural e inata da </a:t>
            </a:r>
            <a:r>
              <a:rPr lang="pt-BR" b="0" i="0" dirty="0" err="1">
                <a:solidFill>
                  <a:srgbClr val="4D5156"/>
                </a:solidFill>
                <a:effectLst/>
                <a:latin typeface="arial" panose="020B0604020202020204" pitchFamily="34" charset="0"/>
              </a:rPr>
              <a:t>inquiribilidade</a:t>
            </a:r>
            <a:r>
              <a:rPr lang="pt-BR" b="0" i="0" dirty="0">
                <a:solidFill>
                  <a:srgbClr val="4D5156"/>
                </a:solidFill>
                <a:effectLst/>
                <a:latin typeface="arial" panose="020B0604020202020204" pitchFamily="34" charset="0"/>
              </a:rPr>
              <a:t>, evidente pela observação de muitas espécies animais, e no aspecto dos seres vivos que engendra a exploração, a investigação e o aprendizado.</a:t>
            </a:r>
            <a:endParaRPr lang="pt-BR" dirty="0"/>
          </a:p>
        </p:txBody>
      </p:sp>
    </p:spTree>
    <p:extLst>
      <p:ext uri="{BB962C8B-B14F-4D97-AF65-F5344CB8AC3E}">
        <p14:creationId xmlns:p14="http://schemas.microsoft.com/office/powerpoint/2010/main" val="315664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3AA39-BE5C-4BCF-A18E-24658586508B}"/>
              </a:ext>
            </a:extLst>
          </p:cNvPr>
          <p:cNvSpPr>
            <a:spLocks noGrp="1"/>
          </p:cNvSpPr>
          <p:nvPr>
            <p:ph type="title"/>
          </p:nvPr>
        </p:nvSpPr>
        <p:spPr/>
        <p:txBody>
          <a:bodyPr/>
          <a:lstStyle/>
          <a:p>
            <a:pPr algn="ctr"/>
            <a:r>
              <a:rPr lang="pt-BR" b="1" dirty="0"/>
              <a:t>Origem</a:t>
            </a:r>
          </a:p>
        </p:txBody>
      </p:sp>
      <p:sp>
        <p:nvSpPr>
          <p:cNvPr id="3" name="Espaço Reservado para Conteúdo 2">
            <a:extLst>
              <a:ext uri="{FF2B5EF4-FFF2-40B4-BE49-F238E27FC236}">
                <a16:creationId xmlns:a16="http://schemas.microsoft.com/office/drawing/2014/main" id="{BDA37B43-80A7-4A10-A2DB-8FA0E7838F4B}"/>
              </a:ext>
            </a:extLst>
          </p:cNvPr>
          <p:cNvSpPr>
            <a:spLocks noGrp="1"/>
          </p:cNvSpPr>
          <p:nvPr>
            <p:ph idx="1"/>
          </p:nvPr>
        </p:nvSpPr>
        <p:spPr>
          <a:xfrm>
            <a:off x="838200" y="1825625"/>
            <a:ext cx="10515600" cy="1890341"/>
          </a:xfrm>
        </p:spPr>
        <p:txBody>
          <a:bodyPr/>
          <a:lstStyle/>
          <a:p>
            <a:r>
              <a:rPr lang="pt-BR" b="1" i="0" dirty="0">
                <a:solidFill>
                  <a:srgbClr val="202124"/>
                </a:solidFill>
                <a:effectLst/>
                <a:latin typeface="arial" panose="020B0604020202020204" pitchFamily="34" charset="0"/>
              </a:rPr>
              <a:t>Curiosidade</a:t>
            </a:r>
            <a:r>
              <a:rPr lang="pt-BR" b="0" i="0" dirty="0">
                <a:solidFill>
                  <a:srgbClr val="202124"/>
                </a:solidFill>
                <a:effectLst/>
                <a:latin typeface="arial" panose="020B0604020202020204" pitchFamily="34" charset="0"/>
              </a:rPr>
              <a:t> é uma palavra originada do latim </a:t>
            </a:r>
            <a:r>
              <a:rPr lang="pt-BR" b="0" i="1" dirty="0" err="1">
                <a:solidFill>
                  <a:srgbClr val="202124"/>
                </a:solidFill>
                <a:effectLst/>
                <a:latin typeface="arial" panose="020B0604020202020204" pitchFamily="34" charset="0"/>
              </a:rPr>
              <a:t>curiositas</a:t>
            </a:r>
            <a:r>
              <a:rPr lang="pt-BR" b="0" i="0" dirty="0">
                <a:solidFill>
                  <a:srgbClr val="202124"/>
                </a:solidFill>
                <a:effectLst/>
                <a:latin typeface="arial" panose="020B0604020202020204" pitchFamily="34" charset="0"/>
              </a:rPr>
              <a:t>, que significa “desejo por conhecimento” ou “desejo por informação”.</a:t>
            </a:r>
            <a:endParaRPr lang="pt-BR" dirty="0"/>
          </a:p>
        </p:txBody>
      </p:sp>
    </p:spTree>
    <p:extLst>
      <p:ext uri="{BB962C8B-B14F-4D97-AF65-F5344CB8AC3E}">
        <p14:creationId xmlns:p14="http://schemas.microsoft.com/office/powerpoint/2010/main" val="267315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38E10-140E-49A0-A5CB-08C5C9D6AFD3}"/>
              </a:ext>
            </a:extLst>
          </p:cNvPr>
          <p:cNvSpPr>
            <a:spLocks noGrp="1"/>
          </p:cNvSpPr>
          <p:nvPr>
            <p:ph type="title"/>
          </p:nvPr>
        </p:nvSpPr>
        <p:spPr/>
        <p:txBody>
          <a:bodyPr/>
          <a:lstStyle/>
          <a:p>
            <a:pPr algn="ctr"/>
            <a:r>
              <a:rPr lang="pt-BR" b="1" dirty="0"/>
              <a:t>Importância</a:t>
            </a:r>
          </a:p>
        </p:txBody>
      </p:sp>
      <p:sp>
        <p:nvSpPr>
          <p:cNvPr id="3" name="Espaço Reservado para Conteúdo 2">
            <a:extLst>
              <a:ext uri="{FF2B5EF4-FFF2-40B4-BE49-F238E27FC236}">
                <a16:creationId xmlns:a16="http://schemas.microsoft.com/office/drawing/2014/main" id="{6DEDEAC5-FCAE-44BA-9025-58540C3D633D}"/>
              </a:ext>
            </a:extLst>
          </p:cNvPr>
          <p:cNvSpPr>
            <a:spLocks noGrp="1"/>
          </p:cNvSpPr>
          <p:nvPr>
            <p:ph idx="1"/>
          </p:nvPr>
        </p:nvSpPr>
        <p:spPr>
          <a:xfrm>
            <a:off x="838200" y="1825625"/>
            <a:ext cx="10515600" cy="2571277"/>
          </a:xfrm>
        </p:spPr>
        <p:txBody>
          <a:bodyPr/>
          <a:lstStyle/>
          <a:p>
            <a:r>
              <a:rPr lang="pt-BR" b="0" i="0" dirty="0">
                <a:solidFill>
                  <a:srgbClr val="202124"/>
                </a:solidFill>
                <a:effectLst/>
                <a:latin typeface="arial" panose="020B0604020202020204" pitchFamily="34" charset="0"/>
              </a:rPr>
              <a:t>Numerosos estudos demonstraram existir uma correlação muito elevada entre a </a:t>
            </a:r>
            <a:r>
              <a:rPr lang="pt-BR" b="1" i="0" dirty="0">
                <a:solidFill>
                  <a:srgbClr val="202124"/>
                </a:solidFill>
                <a:effectLst/>
                <a:latin typeface="arial" panose="020B0604020202020204" pitchFamily="34" charset="0"/>
              </a:rPr>
              <a:t>curiosidade</a:t>
            </a:r>
            <a:r>
              <a:rPr lang="pt-BR" b="0" i="0" dirty="0">
                <a:solidFill>
                  <a:srgbClr val="202124"/>
                </a:solidFill>
                <a:effectLst/>
                <a:latin typeface="arial" panose="020B0604020202020204" pitchFamily="34" charset="0"/>
              </a:rPr>
              <a:t> e o desempenho profissional. ... As pessoas mais curiosas tendem a demonstrar não apenas melhores competências no trabalho mas também maior capacidade de aprendizagem e potencial de desenvolvimento.</a:t>
            </a:r>
            <a:endParaRPr lang="pt-BR" dirty="0"/>
          </a:p>
        </p:txBody>
      </p:sp>
    </p:spTree>
    <p:extLst>
      <p:ext uri="{BB962C8B-B14F-4D97-AF65-F5344CB8AC3E}">
        <p14:creationId xmlns:p14="http://schemas.microsoft.com/office/powerpoint/2010/main" val="132931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5FA16414-8C6E-48F6-8851-78FD6BD9BAC2}"/>
              </a:ext>
            </a:extLst>
          </p:cNvPr>
          <p:cNvPicPr>
            <a:picLocks noChangeAspect="1"/>
          </p:cNvPicPr>
          <p:nvPr/>
        </p:nvPicPr>
        <p:blipFill>
          <a:blip r:embed="rId2"/>
          <a:stretch>
            <a:fillRect/>
          </a:stretch>
        </p:blipFill>
        <p:spPr>
          <a:xfrm>
            <a:off x="1411321" y="2353588"/>
            <a:ext cx="2800927" cy="1868218"/>
          </a:xfrm>
          <a:prstGeom prst="rect">
            <a:avLst/>
          </a:prstGeom>
        </p:spPr>
      </p:pic>
      <p:sp>
        <p:nvSpPr>
          <p:cNvPr id="2" name="Título 1">
            <a:extLst>
              <a:ext uri="{FF2B5EF4-FFF2-40B4-BE49-F238E27FC236}">
                <a16:creationId xmlns:a16="http://schemas.microsoft.com/office/drawing/2014/main" id="{8A44A702-EDD3-4372-91F9-BAE8578A4DDD}"/>
              </a:ext>
            </a:extLst>
          </p:cNvPr>
          <p:cNvSpPr>
            <a:spLocks noGrp="1"/>
          </p:cNvSpPr>
          <p:nvPr>
            <p:ph type="title"/>
          </p:nvPr>
        </p:nvSpPr>
        <p:spPr/>
        <p:txBody>
          <a:bodyPr/>
          <a:lstStyle/>
          <a:p>
            <a:pPr algn="ctr"/>
            <a:r>
              <a:rPr lang="pt-BR" b="1" dirty="0"/>
              <a:t>Vantagens</a:t>
            </a:r>
          </a:p>
        </p:txBody>
      </p:sp>
      <p:sp>
        <p:nvSpPr>
          <p:cNvPr id="3" name="Espaço Reservado para Conteúdo 2">
            <a:extLst>
              <a:ext uri="{FF2B5EF4-FFF2-40B4-BE49-F238E27FC236}">
                <a16:creationId xmlns:a16="http://schemas.microsoft.com/office/drawing/2014/main" id="{1609B4E7-FA8D-4E67-AA2F-4CF5E987259C}"/>
              </a:ext>
            </a:extLst>
          </p:cNvPr>
          <p:cNvSpPr>
            <a:spLocks noGrp="1"/>
          </p:cNvSpPr>
          <p:nvPr>
            <p:ph idx="1"/>
          </p:nvPr>
        </p:nvSpPr>
        <p:spPr/>
        <p:txBody>
          <a:bodyPr>
            <a:normAutofit/>
          </a:bodyPr>
          <a:lstStyle/>
          <a:p>
            <a:pPr algn="l"/>
            <a:r>
              <a:rPr lang="pt-BR" b="1" i="0" dirty="0">
                <a:solidFill>
                  <a:srgbClr val="333333"/>
                </a:solidFill>
                <a:effectLst/>
                <a:latin typeface="Montserrat" panose="00000500000000000000" pitchFamily="2" charset="0"/>
              </a:rPr>
              <a:t>Faz com que você se destaque</a:t>
            </a:r>
          </a:p>
          <a:p>
            <a:pPr algn="l"/>
            <a:endParaRPr lang="pt-BR" b="1" dirty="0">
              <a:solidFill>
                <a:srgbClr val="333333"/>
              </a:solidFill>
              <a:latin typeface="Montserrat" panose="00000500000000000000" pitchFamily="2" charset="0"/>
            </a:endParaRPr>
          </a:p>
          <a:p>
            <a:pPr algn="l"/>
            <a:endParaRPr lang="pt-BR" b="1" i="0" dirty="0">
              <a:solidFill>
                <a:srgbClr val="333333"/>
              </a:solidFill>
              <a:effectLst/>
              <a:latin typeface="Montserrat" panose="00000500000000000000" pitchFamily="2" charset="0"/>
            </a:endParaRPr>
          </a:p>
          <a:p>
            <a:pPr algn="l"/>
            <a:endParaRPr lang="pt-BR" b="1" dirty="0">
              <a:solidFill>
                <a:srgbClr val="333333"/>
              </a:solidFill>
              <a:latin typeface="Montserrat" panose="00000500000000000000" pitchFamily="2" charset="0"/>
            </a:endParaRPr>
          </a:p>
          <a:p>
            <a:pPr algn="l"/>
            <a:endParaRPr lang="pt-BR" b="1" i="0" dirty="0">
              <a:solidFill>
                <a:srgbClr val="333333"/>
              </a:solidFill>
              <a:effectLst/>
              <a:latin typeface="Montserrat" panose="00000500000000000000" pitchFamily="2" charset="0"/>
            </a:endParaRPr>
          </a:p>
          <a:p>
            <a:pPr algn="l"/>
            <a:r>
              <a:rPr lang="pt-BR" b="0" i="0" dirty="0">
                <a:solidFill>
                  <a:srgbClr val="333333"/>
                </a:solidFill>
                <a:effectLst/>
                <a:latin typeface="Montserrat" panose="00000500000000000000" pitchFamily="2" charset="0"/>
              </a:rPr>
              <a:t>As pessoas curiosas estão sempre correndo atrás de algo a mais, principalmente porque a curiosidade te desafia a fazer as coisas de maneira diferente. Isso é importante para a carreira profissional, afinal, o mercado de trabalho busca por pessoas que conseguem ter outros olhares sobre o mundo.</a:t>
            </a:r>
          </a:p>
          <a:p>
            <a:endParaRPr lang="pt-BR" dirty="0"/>
          </a:p>
        </p:txBody>
      </p:sp>
    </p:spTree>
    <p:extLst>
      <p:ext uri="{BB962C8B-B14F-4D97-AF65-F5344CB8AC3E}">
        <p14:creationId xmlns:p14="http://schemas.microsoft.com/office/powerpoint/2010/main" val="53090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9D31AAF3-75A7-48C4-9F8C-9B903A7DD4F0}"/>
              </a:ext>
            </a:extLst>
          </p:cNvPr>
          <p:cNvPicPr>
            <a:picLocks noChangeAspect="1"/>
          </p:cNvPicPr>
          <p:nvPr/>
        </p:nvPicPr>
        <p:blipFill>
          <a:blip r:embed="rId2"/>
          <a:stretch>
            <a:fillRect/>
          </a:stretch>
        </p:blipFill>
        <p:spPr>
          <a:xfrm>
            <a:off x="6516244" y="2528685"/>
            <a:ext cx="1987352" cy="1325564"/>
          </a:xfrm>
          <a:prstGeom prst="rect">
            <a:avLst/>
          </a:prstGeom>
        </p:spPr>
      </p:pic>
      <p:pic>
        <p:nvPicPr>
          <p:cNvPr id="9" name="Imagem 8">
            <a:extLst>
              <a:ext uri="{FF2B5EF4-FFF2-40B4-BE49-F238E27FC236}">
                <a16:creationId xmlns:a16="http://schemas.microsoft.com/office/drawing/2014/main" id="{076E8B78-9EB0-4EBA-9305-F1F55EA85ED1}"/>
              </a:ext>
            </a:extLst>
          </p:cNvPr>
          <p:cNvPicPr>
            <a:picLocks noChangeAspect="1"/>
          </p:cNvPicPr>
          <p:nvPr/>
        </p:nvPicPr>
        <p:blipFill>
          <a:blip r:embed="rId3"/>
          <a:stretch>
            <a:fillRect/>
          </a:stretch>
        </p:blipFill>
        <p:spPr>
          <a:xfrm>
            <a:off x="1052208" y="2275766"/>
            <a:ext cx="1987352" cy="1325564"/>
          </a:xfrm>
          <a:prstGeom prst="rect">
            <a:avLst/>
          </a:prstGeom>
        </p:spPr>
      </p:pic>
      <p:sp>
        <p:nvSpPr>
          <p:cNvPr id="6" name="Título 5">
            <a:extLst>
              <a:ext uri="{FF2B5EF4-FFF2-40B4-BE49-F238E27FC236}">
                <a16:creationId xmlns:a16="http://schemas.microsoft.com/office/drawing/2014/main" id="{DB5A7C8D-1095-47A7-8E1F-33CF2831A8B8}"/>
              </a:ext>
            </a:extLst>
          </p:cNvPr>
          <p:cNvSpPr>
            <a:spLocks noGrp="1"/>
          </p:cNvSpPr>
          <p:nvPr>
            <p:ph type="title"/>
          </p:nvPr>
        </p:nvSpPr>
        <p:spPr/>
        <p:txBody>
          <a:bodyPr/>
          <a:lstStyle/>
          <a:p>
            <a:pPr algn="ctr"/>
            <a:r>
              <a:rPr lang="pt-BR" b="1" dirty="0"/>
              <a:t>Vantagens</a:t>
            </a:r>
          </a:p>
        </p:txBody>
      </p:sp>
      <p:sp>
        <p:nvSpPr>
          <p:cNvPr id="7" name="Espaço Reservado para Conteúdo 6">
            <a:extLst>
              <a:ext uri="{FF2B5EF4-FFF2-40B4-BE49-F238E27FC236}">
                <a16:creationId xmlns:a16="http://schemas.microsoft.com/office/drawing/2014/main" id="{2261BDB4-8A28-4130-B570-18EACA3504A7}"/>
              </a:ext>
            </a:extLst>
          </p:cNvPr>
          <p:cNvSpPr>
            <a:spLocks noGrp="1"/>
          </p:cNvSpPr>
          <p:nvPr>
            <p:ph sz="half" idx="1"/>
          </p:nvPr>
        </p:nvSpPr>
        <p:spPr/>
        <p:txBody>
          <a:bodyPr>
            <a:normAutofit fontScale="92500" lnSpcReduction="20000"/>
          </a:bodyPr>
          <a:lstStyle/>
          <a:p>
            <a:pPr algn="l"/>
            <a:r>
              <a:rPr lang="pt-BR" b="1" i="0" dirty="0">
                <a:solidFill>
                  <a:srgbClr val="333333"/>
                </a:solidFill>
                <a:effectLst/>
                <a:latin typeface="Montserrat" panose="00000500000000000000" pitchFamily="2" charset="0"/>
              </a:rPr>
              <a:t>Ajuda você a ir além</a:t>
            </a:r>
          </a:p>
          <a:p>
            <a:pPr algn="l"/>
            <a:endParaRPr lang="pt-BR" b="1" dirty="0">
              <a:solidFill>
                <a:srgbClr val="333333"/>
              </a:solidFill>
              <a:latin typeface="Montserrat" panose="00000500000000000000" pitchFamily="2" charset="0"/>
            </a:endParaRPr>
          </a:p>
          <a:p>
            <a:pPr algn="l"/>
            <a:endParaRPr lang="pt-BR" b="1" i="0" dirty="0">
              <a:solidFill>
                <a:srgbClr val="333333"/>
              </a:solidFill>
              <a:effectLst/>
              <a:latin typeface="Montserrat" panose="00000500000000000000" pitchFamily="2" charset="0"/>
            </a:endParaRPr>
          </a:p>
          <a:p>
            <a:pPr algn="l"/>
            <a:endParaRPr lang="pt-BR" sz="2400" b="1" dirty="0">
              <a:solidFill>
                <a:srgbClr val="333333"/>
              </a:solidFill>
              <a:latin typeface="Montserrat" panose="00000500000000000000" pitchFamily="2" charset="0"/>
            </a:endParaRPr>
          </a:p>
          <a:p>
            <a:pPr algn="l"/>
            <a:r>
              <a:rPr lang="pt-BR" sz="2400" b="0" i="0" dirty="0">
                <a:solidFill>
                  <a:srgbClr val="333333"/>
                </a:solidFill>
                <a:effectLst/>
                <a:latin typeface="Montserrat" panose="00000500000000000000" pitchFamily="2" charset="0"/>
              </a:rPr>
              <a:t>A curiosidade é um sentimento importante que nos tira da zona de conforto e nos motiva a tentar enxergar o mundo de maneiras diferentes. Ela nos deixa instigados a procurar soluções que ninguém mais viu, abrindo um amplo universo de possibilidades.</a:t>
            </a:r>
          </a:p>
          <a:p>
            <a:endParaRPr lang="pt-BR" dirty="0"/>
          </a:p>
        </p:txBody>
      </p:sp>
      <p:sp>
        <p:nvSpPr>
          <p:cNvPr id="8" name="Espaço Reservado para Conteúdo 7">
            <a:extLst>
              <a:ext uri="{FF2B5EF4-FFF2-40B4-BE49-F238E27FC236}">
                <a16:creationId xmlns:a16="http://schemas.microsoft.com/office/drawing/2014/main" id="{13BA49E0-FECF-4B45-A334-04EAA867D80C}"/>
              </a:ext>
            </a:extLst>
          </p:cNvPr>
          <p:cNvSpPr>
            <a:spLocks noGrp="1"/>
          </p:cNvSpPr>
          <p:nvPr>
            <p:ph sz="half" idx="2"/>
          </p:nvPr>
        </p:nvSpPr>
        <p:spPr/>
        <p:txBody>
          <a:bodyPr>
            <a:normAutofit fontScale="92500" lnSpcReduction="20000"/>
          </a:bodyPr>
          <a:lstStyle/>
          <a:p>
            <a:pPr algn="l"/>
            <a:r>
              <a:rPr lang="pt-BR" b="1" i="0" dirty="0">
                <a:solidFill>
                  <a:srgbClr val="333333"/>
                </a:solidFill>
                <a:effectLst/>
                <a:latin typeface="Montserrat" panose="00000500000000000000" pitchFamily="2" charset="0"/>
              </a:rPr>
              <a:t>Traz emoção para a sua vida</a:t>
            </a:r>
          </a:p>
          <a:p>
            <a:pPr algn="l"/>
            <a:endParaRPr lang="pt-BR" b="1" dirty="0">
              <a:solidFill>
                <a:srgbClr val="333333"/>
              </a:solidFill>
              <a:latin typeface="Montserrat" panose="00000500000000000000" pitchFamily="2" charset="0"/>
            </a:endParaRPr>
          </a:p>
          <a:p>
            <a:pPr algn="l"/>
            <a:endParaRPr lang="pt-BR" b="1" i="0" dirty="0">
              <a:solidFill>
                <a:srgbClr val="333333"/>
              </a:solidFill>
              <a:effectLst/>
              <a:latin typeface="Montserrat" panose="00000500000000000000" pitchFamily="2" charset="0"/>
            </a:endParaRPr>
          </a:p>
          <a:p>
            <a:pPr algn="l"/>
            <a:endParaRPr lang="pt-BR" sz="1700" b="1" dirty="0">
              <a:solidFill>
                <a:srgbClr val="333333"/>
              </a:solidFill>
              <a:latin typeface="Montserrat" panose="00000500000000000000" pitchFamily="2" charset="0"/>
            </a:endParaRPr>
          </a:p>
          <a:p>
            <a:pPr algn="l"/>
            <a:endParaRPr lang="pt-BR" sz="1700" b="1" dirty="0">
              <a:solidFill>
                <a:srgbClr val="333333"/>
              </a:solidFill>
              <a:latin typeface="Montserrat" panose="00000500000000000000" pitchFamily="2" charset="0"/>
            </a:endParaRPr>
          </a:p>
          <a:p>
            <a:pPr algn="l"/>
            <a:r>
              <a:rPr lang="pt-BR" sz="1700" b="0" i="0" dirty="0">
                <a:solidFill>
                  <a:srgbClr val="333333"/>
                </a:solidFill>
                <a:effectLst/>
                <a:latin typeface="Montserrat" panose="00000500000000000000" pitchFamily="2" charset="0"/>
              </a:rPr>
              <a:t>A curiosidade traz desafios para você mesmo, pois te faz desejar estar sempre procurando as respostas para as coisas que mais te instigam. Essa busca por conhecimento pode ser extremamente emocionante — questões interessantes se tornam jornadas a serem vencidas e batalhas a serem ganhas.</a:t>
            </a:r>
          </a:p>
        </p:txBody>
      </p:sp>
    </p:spTree>
    <p:extLst>
      <p:ext uri="{BB962C8B-B14F-4D97-AF65-F5344CB8AC3E}">
        <p14:creationId xmlns:p14="http://schemas.microsoft.com/office/powerpoint/2010/main" val="316678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9E3567F2-459A-40D1-B4E2-91576D344721}"/>
              </a:ext>
            </a:extLst>
          </p:cNvPr>
          <p:cNvPicPr>
            <a:picLocks noChangeAspect="1"/>
          </p:cNvPicPr>
          <p:nvPr/>
        </p:nvPicPr>
        <p:blipFill>
          <a:blip r:embed="rId2"/>
          <a:stretch>
            <a:fillRect/>
          </a:stretch>
        </p:blipFill>
        <p:spPr>
          <a:xfrm>
            <a:off x="6778624" y="2675731"/>
            <a:ext cx="1984376" cy="1325563"/>
          </a:xfrm>
          <a:prstGeom prst="rect">
            <a:avLst/>
          </a:prstGeom>
        </p:spPr>
      </p:pic>
      <p:pic>
        <p:nvPicPr>
          <p:cNvPr id="5" name="Imagem 4">
            <a:extLst>
              <a:ext uri="{FF2B5EF4-FFF2-40B4-BE49-F238E27FC236}">
                <a16:creationId xmlns:a16="http://schemas.microsoft.com/office/drawing/2014/main" id="{23F84A0F-6BBA-40DC-A5FD-DEF3E5D0FE37}"/>
              </a:ext>
            </a:extLst>
          </p:cNvPr>
          <p:cNvPicPr>
            <a:picLocks noChangeAspect="1"/>
          </p:cNvPicPr>
          <p:nvPr/>
        </p:nvPicPr>
        <p:blipFill>
          <a:blip r:embed="rId3"/>
          <a:stretch>
            <a:fillRect/>
          </a:stretch>
        </p:blipFill>
        <p:spPr>
          <a:xfrm>
            <a:off x="1177857" y="2742693"/>
            <a:ext cx="1459180" cy="973273"/>
          </a:xfrm>
          <a:prstGeom prst="rect">
            <a:avLst/>
          </a:prstGeom>
        </p:spPr>
      </p:pic>
      <p:sp>
        <p:nvSpPr>
          <p:cNvPr id="2" name="Título 1">
            <a:extLst>
              <a:ext uri="{FF2B5EF4-FFF2-40B4-BE49-F238E27FC236}">
                <a16:creationId xmlns:a16="http://schemas.microsoft.com/office/drawing/2014/main" id="{0FD18926-A963-4808-87FF-E8332496E473}"/>
              </a:ext>
            </a:extLst>
          </p:cNvPr>
          <p:cNvSpPr>
            <a:spLocks noGrp="1"/>
          </p:cNvSpPr>
          <p:nvPr>
            <p:ph type="title"/>
          </p:nvPr>
        </p:nvSpPr>
        <p:spPr/>
        <p:txBody>
          <a:bodyPr/>
          <a:lstStyle/>
          <a:p>
            <a:pPr algn="ctr"/>
            <a:r>
              <a:rPr lang="pt-BR" b="1" dirty="0"/>
              <a:t>Vantagens</a:t>
            </a:r>
          </a:p>
        </p:txBody>
      </p:sp>
      <p:sp>
        <p:nvSpPr>
          <p:cNvPr id="3" name="Espaço Reservado para Conteúdo 2">
            <a:extLst>
              <a:ext uri="{FF2B5EF4-FFF2-40B4-BE49-F238E27FC236}">
                <a16:creationId xmlns:a16="http://schemas.microsoft.com/office/drawing/2014/main" id="{F7EF2AB2-DC66-43A9-9708-AB36C486D7AF}"/>
              </a:ext>
            </a:extLst>
          </p:cNvPr>
          <p:cNvSpPr>
            <a:spLocks noGrp="1"/>
          </p:cNvSpPr>
          <p:nvPr>
            <p:ph sz="half" idx="1"/>
          </p:nvPr>
        </p:nvSpPr>
        <p:spPr/>
        <p:txBody>
          <a:bodyPr>
            <a:normAutofit fontScale="70000" lnSpcReduction="20000"/>
          </a:bodyPr>
          <a:lstStyle/>
          <a:p>
            <a:pPr algn="l"/>
            <a:r>
              <a:rPr lang="pt-BR" b="1" i="0" dirty="0">
                <a:solidFill>
                  <a:srgbClr val="333333"/>
                </a:solidFill>
                <a:effectLst/>
                <a:latin typeface="Montserrat" panose="00000500000000000000" pitchFamily="2" charset="0"/>
              </a:rPr>
              <a:t>Torna você mais produtivo</a:t>
            </a:r>
          </a:p>
          <a:p>
            <a:pPr algn="l"/>
            <a:endParaRPr lang="pt-BR" b="1" dirty="0">
              <a:solidFill>
                <a:srgbClr val="333333"/>
              </a:solidFill>
              <a:latin typeface="Montserrat" panose="00000500000000000000" pitchFamily="2" charset="0"/>
            </a:endParaRPr>
          </a:p>
          <a:p>
            <a:pPr algn="l"/>
            <a:endParaRPr lang="pt-BR" b="1" i="0" dirty="0">
              <a:solidFill>
                <a:srgbClr val="333333"/>
              </a:solidFill>
              <a:effectLst/>
              <a:latin typeface="Montserrat" panose="00000500000000000000" pitchFamily="2" charset="0"/>
            </a:endParaRPr>
          </a:p>
          <a:p>
            <a:pPr algn="l"/>
            <a:endParaRPr lang="pt-BR" b="1" i="0" dirty="0">
              <a:solidFill>
                <a:srgbClr val="333333"/>
              </a:solidFill>
              <a:effectLst/>
              <a:latin typeface="Montserrat" panose="00000500000000000000" pitchFamily="2" charset="0"/>
            </a:endParaRPr>
          </a:p>
          <a:p>
            <a:pPr algn="l"/>
            <a:endParaRPr lang="pt-BR" b="1" i="0" dirty="0">
              <a:solidFill>
                <a:srgbClr val="333333"/>
              </a:solidFill>
              <a:effectLst/>
              <a:latin typeface="Montserrat" panose="00000500000000000000" pitchFamily="2" charset="0"/>
            </a:endParaRPr>
          </a:p>
          <a:p>
            <a:pPr algn="l"/>
            <a:r>
              <a:rPr lang="pt-BR" sz="2100" b="0" i="0" dirty="0">
                <a:solidFill>
                  <a:srgbClr val="333333"/>
                </a:solidFill>
                <a:effectLst/>
                <a:latin typeface="Montserrat" panose="00000500000000000000" pitchFamily="2" charset="0"/>
              </a:rPr>
              <a:t>A curiosidade contribui bastante para o seu aprendizado, principalmente por te motivar a aprender mais sobre assuntos diferentes. Pense um pouquinho: quando você se sente curioso sobre algo, quais são suas atitudes para sanar suas dúvidas? Uma pessoa curiosa só para de pesquisar e tentar entender um tópico quando finalmente sente que absorveu algo valioso no processo.</a:t>
            </a:r>
          </a:p>
          <a:p>
            <a:endParaRPr lang="pt-BR" dirty="0"/>
          </a:p>
        </p:txBody>
      </p:sp>
      <p:sp>
        <p:nvSpPr>
          <p:cNvPr id="4" name="Espaço Reservado para Conteúdo 3">
            <a:extLst>
              <a:ext uri="{FF2B5EF4-FFF2-40B4-BE49-F238E27FC236}">
                <a16:creationId xmlns:a16="http://schemas.microsoft.com/office/drawing/2014/main" id="{3D9E88B8-2C83-4DC7-B3B2-3CF5B3F4CF3B}"/>
              </a:ext>
            </a:extLst>
          </p:cNvPr>
          <p:cNvSpPr>
            <a:spLocks noGrp="1"/>
          </p:cNvSpPr>
          <p:nvPr>
            <p:ph sz="half" idx="2"/>
          </p:nvPr>
        </p:nvSpPr>
        <p:spPr/>
        <p:txBody>
          <a:bodyPr>
            <a:normAutofit fontScale="70000" lnSpcReduction="20000"/>
          </a:bodyPr>
          <a:lstStyle/>
          <a:p>
            <a:pPr algn="l"/>
            <a:r>
              <a:rPr lang="pt-BR" b="1" i="0" dirty="0">
                <a:solidFill>
                  <a:srgbClr val="333333"/>
                </a:solidFill>
                <a:effectLst/>
                <a:latin typeface="Montserrat" panose="00000500000000000000" pitchFamily="2" charset="0"/>
              </a:rPr>
              <a:t>Proporciona um conhecimento variado</a:t>
            </a:r>
          </a:p>
          <a:p>
            <a:pPr algn="l"/>
            <a:endParaRPr lang="pt-BR" b="1" dirty="0">
              <a:solidFill>
                <a:srgbClr val="333333"/>
              </a:solidFill>
              <a:latin typeface="Montserrat" panose="00000500000000000000" pitchFamily="2" charset="0"/>
            </a:endParaRPr>
          </a:p>
          <a:p>
            <a:pPr algn="l"/>
            <a:endParaRPr lang="pt-BR" b="1" i="0" dirty="0">
              <a:solidFill>
                <a:srgbClr val="333333"/>
              </a:solidFill>
              <a:effectLst/>
              <a:latin typeface="Montserrat" panose="00000500000000000000" pitchFamily="2" charset="0"/>
            </a:endParaRPr>
          </a:p>
          <a:p>
            <a:pPr algn="l"/>
            <a:endParaRPr lang="pt-BR" b="1" dirty="0">
              <a:solidFill>
                <a:srgbClr val="333333"/>
              </a:solidFill>
              <a:latin typeface="Montserrat" panose="00000500000000000000" pitchFamily="2" charset="0"/>
            </a:endParaRPr>
          </a:p>
          <a:p>
            <a:pPr algn="l"/>
            <a:endParaRPr lang="pt-BR" b="1" i="0" dirty="0">
              <a:solidFill>
                <a:srgbClr val="333333"/>
              </a:solidFill>
              <a:effectLst/>
              <a:latin typeface="Montserrat" panose="00000500000000000000" pitchFamily="2" charset="0"/>
            </a:endParaRPr>
          </a:p>
          <a:p>
            <a:pPr algn="l"/>
            <a:endParaRPr lang="pt-BR" b="1" i="0" dirty="0">
              <a:solidFill>
                <a:srgbClr val="333333"/>
              </a:solidFill>
              <a:effectLst/>
              <a:latin typeface="Montserrat" panose="00000500000000000000" pitchFamily="2" charset="0"/>
            </a:endParaRPr>
          </a:p>
          <a:p>
            <a:pPr algn="l"/>
            <a:r>
              <a:rPr lang="pt-BR" sz="2200" b="0" i="0" dirty="0">
                <a:solidFill>
                  <a:srgbClr val="333333"/>
                </a:solidFill>
                <a:effectLst/>
                <a:latin typeface="Montserrat" panose="00000500000000000000" pitchFamily="2" charset="0"/>
              </a:rPr>
              <a:t>Uma pessoa curiosa está sempre aberta a aprender sobre assuntos que não estão necessariamente relacionados à sua área de trabalho. Um engenheiro mecânico pode não gostar muito de publicidade, por exemplo, mas os conhecimentos ganhos por consequência de uma pequena curiosidade são valiosíssimos. Esses conhecimentos extras adicionam muito ao seu background profissional e pessoal, além de nos ajudarem a entendermos melhor o mundo à nossa volta.</a:t>
            </a:r>
          </a:p>
          <a:p>
            <a:pPr algn="l"/>
            <a:endParaRPr lang="pt-BR" b="0" i="0" dirty="0">
              <a:solidFill>
                <a:srgbClr val="333333"/>
              </a:solidFill>
              <a:effectLst/>
              <a:latin typeface="Montserrat" panose="00000500000000000000" pitchFamily="2" charset="0"/>
            </a:endParaRPr>
          </a:p>
          <a:p>
            <a:endParaRPr lang="pt-BR" dirty="0"/>
          </a:p>
        </p:txBody>
      </p:sp>
    </p:spTree>
    <p:extLst>
      <p:ext uri="{BB962C8B-B14F-4D97-AF65-F5344CB8AC3E}">
        <p14:creationId xmlns:p14="http://schemas.microsoft.com/office/powerpoint/2010/main" val="4162738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77</TotalTime>
  <Words>554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Montserrat</vt:lpstr>
      <vt:lpstr>Tw Cen MT</vt:lpstr>
      <vt:lpstr>Tw Cen MT Condensed</vt:lpstr>
      <vt:lpstr>Wingdings 3</vt:lpstr>
      <vt:lpstr>Integral</vt:lpstr>
      <vt:lpstr>Introdução</vt:lpstr>
      <vt:lpstr>O que é CURIOSIDADE?</vt:lpstr>
      <vt:lpstr>Significado: dicionário</vt:lpstr>
      <vt:lpstr>Conceito</vt:lpstr>
      <vt:lpstr>Origem</vt:lpstr>
      <vt:lpstr>Importância</vt:lpstr>
      <vt:lpstr>Vantagens</vt:lpstr>
      <vt:lpstr>Vantagens</vt:lpstr>
      <vt:lpstr>Vantagens</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dc:title>
  <dc:creator>Mike Pascal</dc:creator>
  <cp:lastModifiedBy>Mike Pascal</cp:lastModifiedBy>
  <cp:revision>2</cp:revision>
  <dcterms:created xsi:type="dcterms:W3CDTF">2021-12-18T13:12:51Z</dcterms:created>
  <dcterms:modified xsi:type="dcterms:W3CDTF">2021-12-18T14:30:45Z</dcterms:modified>
</cp:coreProperties>
</file>