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4DF23D-FF90-43A3-BA8B-301BF584B0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2569B3-E111-4B49-9F6C-73DB76B3AA7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326076-783C-4A18-8ECB-C3B533101DC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88C1FC-AA10-4193-8ADA-E33DF703A3E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Notes on changes: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4572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Added parameters to NPS simulation model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Additive Bias of the distribution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Multiplier effect of TT on NPS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Adding a stochastic component to TT prediction model;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be able to control predictability of TT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As prediction performance will vary across simulation runs (adding a bias?)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214920"/>
            <a:ext cx="9070920" cy="48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400" spc="-1" strike="noStrike">
                <a:solidFill>
                  <a:srgbClr val="000000"/>
                </a:solidFill>
                <a:latin typeface="Arial"/>
              </a:rPr>
              <a:t>Way forward: May 22</a:t>
            </a:r>
            <a:endParaRPr b="0" lang="en-US" sz="3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4000" y="914400"/>
            <a:ext cx="9325800" cy="41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696"/>
          </a:bodyPr>
          <a:p>
            <a:pPr marL="432000" indent="0">
              <a:spcBef>
                <a:spcPts val="1417"/>
              </a:spcBef>
              <a:buNone/>
            </a:pP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GOALS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Change the model to approximate a B2C process instead, where it is known that TT has a stronger influence on NPS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Increase the signal between TT and NPS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en-US" sz="1400" spc="-1" strike="noStrike" u="sng">
                <a:solidFill>
                  <a:srgbClr val="000000"/>
                </a:solidFill>
                <a:uFillTx/>
                <a:latin typeface="Arial"/>
              </a:rPr>
              <a:t>TODOS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Change winsorizing to </a:t>
            </a:r>
            <a:r>
              <a:rPr b="1" lang="en-US" sz="1400" spc="-1" strike="noStrike">
                <a:solidFill>
                  <a:srgbClr val="000000"/>
                </a:solidFill>
                <a:latin typeface="Arial"/>
              </a:rPr>
              <a:t>Quantile binning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 for NPS simulation model (need a mode at 7-8, but the whole distribution needs to change)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Need to further change the shape of the distribution (via quantile binning) to make sure everyone isnt perfectly happy already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Number bins = 11 (0, 10)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Change TT simulation model by reducing the noise component: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000000"/>
                </a:solidFill>
                <a:latin typeface="Arial"/>
              </a:rPr>
              <a:t>Change simulation equation to a linear model with log TT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When simulating;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add the multiplicative NPS bias with factors of 100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New TT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prediction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model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Fit on attributes that we assume to be known to 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us;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And the simulated TT distribution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Candidates for review and possibly a revision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29560" y="1828800"/>
            <a:ext cx="81565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9444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Throughput time prediction model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Can this be made more or less accurate?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we are simulating multiple instances of the same situation, the prediction model performance would likely also differ from time to time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000000"/>
                </a:solidFill>
                <a:latin typeface="Arial"/>
              </a:rPr>
              <a:t>I have asked Gemini to review if there is a way we can make the performance better or worse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It is likely not taking into account the very low R2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 we increase the R2 for this model?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the “prior” of the waiting time before there has been an interaction with the system? Can we manipulate this, and make it more predictable?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Studies in v1 paper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2514600" y="1468800"/>
            <a:ext cx="4771080" cy="378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Process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2286000" y="1296360"/>
            <a:ext cx="5843880" cy="3960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29560" y="128520"/>
            <a:ext cx="884232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Activity duration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1786320" y="1052640"/>
            <a:ext cx="5756760" cy="4433040"/>
          </a:xfrm>
          <a:prstGeom prst="rect">
            <a:avLst/>
          </a:prstGeom>
          <a:ln w="0">
            <a:noFill/>
          </a:ln>
        </p:spPr>
      </p:pic>
      <p:sp>
        <p:nvSpPr>
          <p:cNvPr id="24" name=""/>
          <p:cNvSpPr/>
          <p:nvPr/>
        </p:nvSpPr>
        <p:spPr>
          <a:xfrm flipH="1">
            <a:off x="5943600" y="4572000"/>
            <a:ext cx="2057400" cy="4572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3440880" y="360"/>
            <a:ext cx="3215160" cy="5670360"/>
          </a:xfrm>
          <a:prstGeom prst="rect">
            <a:avLst/>
          </a:prstGeom>
          <a:ln w="0">
            <a:noFill/>
          </a:ln>
        </p:spPr>
      </p:pic>
      <p:sp>
        <p:nvSpPr>
          <p:cNvPr id="26" name=""/>
          <p:cNvSpPr/>
          <p:nvPr/>
        </p:nvSpPr>
        <p:spPr>
          <a:xfrm flipH="1">
            <a:off x="5486400" y="4800600"/>
            <a:ext cx="1828800" cy="7200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27000" bIns="27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164880"/>
            <a:ext cx="8639280" cy="3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Simulation approach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" name="" descr=""/>
          <p:cNvPicPr/>
          <p:nvPr/>
        </p:nvPicPr>
        <p:blipFill>
          <a:blip r:embed="rId1"/>
          <a:stretch/>
        </p:blipFill>
        <p:spPr>
          <a:xfrm>
            <a:off x="1828800" y="914400"/>
            <a:ext cx="6249600" cy="465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164880"/>
            <a:ext cx="2971080" cy="35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Simulation process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1828800" y="914400"/>
            <a:ext cx="6201720" cy="4674240"/>
          </a:xfrm>
          <a:prstGeom prst="rect">
            <a:avLst/>
          </a:prstGeom>
          <a:ln w="0">
            <a:noFill/>
          </a:ln>
        </p:spPr>
      </p:pic>
      <p:sp>
        <p:nvSpPr>
          <p:cNvPr id="31" name=""/>
          <p:cNvSpPr/>
          <p:nvPr/>
        </p:nvSpPr>
        <p:spPr>
          <a:xfrm>
            <a:off x="5862240" y="-1211040"/>
            <a:ext cx="913680" cy="268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Predict TT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7041960" y="-1211040"/>
            <a:ext cx="913680" cy="268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Predict NPS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5898960" y="-725760"/>
            <a:ext cx="913680" cy="2685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Sim. Topic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4" name=""/>
          <p:cNvCxnSpPr>
            <a:stCxn id="33" idx="1"/>
            <a:endCxn id="31" idx="1"/>
          </p:cNvCxnSpPr>
          <p:nvPr/>
        </p:nvCxnSpPr>
        <p:spPr>
          <a:xfrm rot="10800000">
            <a:off x="5862240" y="-1076040"/>
            <a:ext cx="37080" cy="485280"/>
          </a:xfrm>
          <a:prstGeom prst="bentConnector3">
            <a:avLst>
              <a:gd name="adj1" fmla="val 60196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35" name=""/>
          <p:cNvCxnSpPr>
            <a:stCxn id="31" idx="3"/>
            <a:endCxn id="32" idx="1"/>
          </p:cNvCxnSpPr>
          <p:nvPr/>
        </p:nvCxnSpPr>
        <p:spPr>
          <a:xfrm>
            <a:off x="6775920" y="-1076400"/>
            <a:ext cx="266400" cy="3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36" name=""/>
          <p:cNvSpPr/>
          <p:nvPr/>
        </p:nvSpPr>
        <p:spPr>
          <a:xfrm>
            <a:off x="8230320" y="-1211040"/>
            <a:ext cx="913680" cy="2685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000" spc="-1" strike="noStrike">
                <a:solidFill>
                  <a:srgbClr val="000000"/>
                </a:solidFill>
                <a:latin typeface="Arial"/>
                <a:ea typeface="DejaVu Sans"/>
              </a:rPr>
              <a:t>Prioritize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" name=""/>
          <p:cNvCxnSpPr>
            <a:endCxn id="36" idx="1"/>
          </p:cNvCxnSpPr>
          <p:nvPr/>
        </p:nvCxnSpPr>
        <p:spPr>
          <a:xfrm>
            <a:off x="7965000" y="-1082880"/>
            <a:ext cx="265680" cy="64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38" name=""/>
          <p:cNvCxnSpPr>
            <a:stCxn id="31" idx="0"/>
            <a:endCxn id="36" idx="0"/>
          </p:cNvCxnSpPr>
          <p:nvPr/>
        </p:nvCxnSpPr>
        <p:spPr>
          <a:xfrm rot="16200000">
            <a:off x="7503120" y="-2395080"/>
            <a:ext cx="360" cy="2368440"/>
          </a:xfrm>
          <a:prstGeom prst="bentConnector3">
            <a:avLst>
              <a:gd name="adj1" fmla="val 72300000"/>
            </a:avLst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" descr=""/>
          <p:cNvPicPr/>
          <p:nvPr/>
        </p:nvPicPr>
        <p:blipFill>
          <a:blip r:embed="rId1"/>
          <a:stretch/>
        </p:blipFill>
        <p:spPr>
          <a:xfrm>
            <a:off x="2057400" y="1149120"/>
            <a:ext cx="4447800" cy="365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2025-05-13T23:08:31Z</dcterms:created>
  <dc:creator/>
  <dc:description/>
  <dc:language>en-US</dc:language>
  <cp:lastModifiedBy/>
  <dcterms:modified xsi:type="dcterms:W3CDTF">2025-05-22T17:54:13Z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