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9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10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1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2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3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4.xml" ContentType="application/vnd.openxmlformats-officedocument.theme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5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6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17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18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19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theme/theme20.xml" ContentType="application/vnd.openxmlformats-officedocument.theme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theme/theme21.xml" ContentType="application/vnd.openxmlformats-officedocument.theme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theme/theme22.xml" ContentType="application/vnd.openxmlformats-officedocument.theme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3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24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theme/theme25.xml" ContentType="application/vnd.openxmlformats-officedocument.theme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theme/theme26.xml" ContentType="application/vnd.openxmlformats-officedocument.theme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theme/theme27.xml" ContentType="application/vnd.openxmlformats-officedocument.theme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theme/theme28.xml" ContentType="application/vnd.openxmlformats-officedocument.theme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theme/theme29.xml" ContentType="application/vnd.openxmlformats-officedocument.theme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theme/theme30.xml" ContentType="application/vnd.openxmlformats-officedocument.theme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theme/theme31.xml" ContentType="application/vnd.openxmlformats-officedocument.theme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theme/theme32.xml" ContentType="application/vnd.openxmlformats-officedocument.theme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theme/theme33.xml" ContentType="application/vnd.openxmlformats-officedocument.theme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34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theme/theme35.xml" ContentType="application/vnd.openxmlformats-officedocument.theme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0" r:id="rId4"/>
    <p:sldMasterId id="2147483705" r:id="rId5"/>
    <p:sldMasterId id="2147483720" r:id="rId6"/>
    <p:sldMasterId id="2147483735" r:id="rId7"/>
    <p:sldMasterId id="2147483750" r:id="rId8"/>
    <p:sldMasterId id="2147483765" r:id="rId9"/>
    <p:sldMasterId id="2147483780" r:id="rId10"/>
    <p:sldMasterId id="2147483795" r:id="rId11"/>
    <p:sldMasterId id="2147483810" r:id="rId12"/>
    <p:sldMasterId id="2147483825" r:id="rId13"/>
    <p:sldMasterId id="2147483840" r:id="rId14"/>
    <p:sldMasterId id="2147483855" r:id="rId15"/>
    <p:sldMasterId id="2147483870" r:id="rId16"/>
    <p:sldMasterId id="2147483885" r:id="rId17"/>
    <p:sldMasterId id="2147483900" r:id="rId18"/>
    <p:sldMasterId id="2147483915" r:id="rId19"/>
    <p:sldMasterId id="2147483930" r:id="rId20"/>
    <p:sldMasterId id="2147483945" r:id="rId21"/>
    <p:sldMasterId id="2147483960" r:id="rId22"/>
    <p:sldMasterId id="2147483975" r:id="rId23"/>
    <p:sldMasterId id="2147483990" r:id="rId24"/>
    <p:sldMasterId id="2147484005" r:id="rId25"/>
    <p:sldMasterId id="2147484020" r:id="rId26"/>
    <p:sldMasterId id="2147484035" r:id="rId27"/>
    <p:sldMasterId id="2147484050" r:id="rId28"/>
    <p:sldMasterId id="2147484065" r:id="rId29"/>
    <p:sldMasterId id="2147484080" r:id="rId30"/>
    <p:sldMasterId id="2147484095" r:id="rId31"/>
    <p:sldMasterId id="2147484110" r:id="rId32"/>
    <p:sldMasterId id="2147484125" r:id="rId33"/>
    <p:sldMasterId id="2147484140" r:id="rId34"/>
    <p:sldMasterId id="2147484155" r:id="rId35"/>
    <p:sldMasterId id="2147484170" r:id="rId36"/>
  </p:sldMasterIdLst>
  <p:notesMasterIdLst>
    <p:notesMasterId r:id="rId71"/>
  </p:notes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  <p:sldId id="277" r:id="rId58"/>
    <p:sldId id="278" r:id="rId59"/>
    <p:sldId id="279" r:id="rId60"/>
    <p:sldId id="280" r:id="rId61"/>
    <p:sldId id="281" r:id="rId62"/>
    <p:sldId id="282" r:id="rId63"/>
    <p:sldId id="283" r:id="rId64"/>
    <p:sldId id="284" r:id="rId65"/>
    <p:sldId id="285" r:id="rId66"/>
    <p:sldId id="286" r:id="rId67"/>
    <p:sldId id="287" r:id="rId68"/>
    <p:sldId id="288" r:id="rId69"/>
    <p:sldId id="289" r:id="rId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slide" Target="slides/slide14.xml"/><Relationship Id="rId55" Type="http://schemas.openxmlformats.org/officeDocument/2006/relationships/slide" Target="slides/slide19.xml"/><Relationship Id="rId63" Type="http://schemas.openxmlformats.org/officeDocument/2006/relationships/slide" Target="slides/slide27.xml"/><Relationship Id="rId68" Type="http://schemas.openxmlformats.org/officeDocument/2006/relationships/slide" Target="slides/slide32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slide" Target="slides/slide17.xml"/><Relationship Id="rId58" Type="http://schemas.openxmlformats.org/officeDocument/2006/relationships/slide" Target="slides/slide22.xml"/><Relationship Id="rId66" Type="http://schemas.openxmlformats.org/officeDocument/2006/relationships/slide" Target="slides/slide3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13.xml"/><Relationship Id="rId57" Type="http://schemas.openxmlformats.org/officeDocument/2006/relationships/slide" Target="slides/slide21.xml"/><Relationship Id="rId61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8.xml"/><Relationship Id="rId52" Type="http://schemas.openxmlformats.org/officeDocument/2006/relationships/slide" Target="slides/slide16.xml"/><Relationship Id="rId60" Type="http://schemas.openxmlformats.org/officeDocument/2006/relationships/slide" Target="slides/slide24.xml"/><Relationship Id="rId65" Type="http://schemas.openxmlformats.org/officeDocument/2006/relationships/slide" Target="slides/slide2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slide" Target="slides/slide20.xml"/><Relationship Id="rId64" Type="http://schemas.openxmlformats.org/officeDocument/2006/relationships/slide" Target="slides/slide28.xml"/><Relationship Id="rId69" Type="http://schemas.openxmlformats.org/officeDocument/2006/relationships/slide" Target="slides/slide3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59" Type="http://schemas.openxmlformats.org/officeDocument/2006/relationships/slide" Target="slides/slide23.xml"/><Relationship Id="rId67" Type="http://schemas.openxmlformats.org/officeDocument/2006/relationships/slide" Target="slides/slide3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5.xml"/><Relationship Id="rId54" Type="http://schemas.openxmlformats.org/officeDocument/2006/relationships/slide" Target="slides/slide18.xml"/><Relationship Id="rId62" Type="http://schemas.openxmlformats.org/officeDocument/2006/relationships/slide" Target="slides/slide26.xml"/><Relationship Id="rId70" Type="http://schemas.openxmlformats.org/officeDocument/2006/relationships/slide" Target="slides/slide3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8F0D9-1191-4092-82CD-EBF57C3F9B96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15565-3305-4CFA-8BB1-AAAEC907B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70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31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0250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4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3103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5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39996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61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1701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72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62884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8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969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09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3026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42" tIns="46982" rIns="95642" bIns="46982"/>
          <a:lstStyle/>
          <a:p>
            <a:r>
              <a:rPr lang="en-US" altLang="zh-CN" smtClean="0"/>
              <a:t>Resolve RAW memory conflict? (address in memory buffers)</a:t>
            </a:r>
          </a:p>
          <a:p>
            <a:r>
              <a:rPr lang="en-US" altLang="zh-CN" smtClean="0"/>
              <a:t>Integer unit executes in parallel</a:t>
            </a:r>
          </a:p>
        </p:txBody>
      </p:sp>
      <p:sp>
        <p:nvSpPr>
          <p:cNvPr id="310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58979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2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0323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248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448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33739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1845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1984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1286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1852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415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4436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8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1608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51418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5603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3227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3204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49997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39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327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8994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4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9056135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9532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5498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5327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0912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17766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1947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2822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159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896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1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5344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14777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1825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2826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8740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0045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97174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42494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956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55161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3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2513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5134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574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064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1344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30852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784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2090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50860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125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82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951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45696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6105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342383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0895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4093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0807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2976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426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58265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6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2402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6927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2987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6536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8569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1845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2485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42624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63095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277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19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761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3311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033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53675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09569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8820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30308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070564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8886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7421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50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3374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41957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787802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4049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136845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38482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9153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78503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17077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870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00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4097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9405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4108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79830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81000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755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5218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8250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3278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5850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3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998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39676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10434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46137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68436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0625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45728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8683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3434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96228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5442490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75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234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81011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05375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48076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7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2429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6135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6916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802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71390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13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06334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9844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18271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668389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49243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4295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9770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9592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8565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07359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09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38237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533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96777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08300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74191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77907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34455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830906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41298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60447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103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8411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6397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7815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12084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900610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781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49692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5905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5373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45517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494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09959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530567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99799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587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4450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6223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7512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389760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63002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61720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83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265235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39063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58806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1842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13501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8619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04552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802278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9598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74550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94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18008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7924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9510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4812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34690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4797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36150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43587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69323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977548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052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63982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8559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7763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81282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72441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7039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0593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11695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1732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92484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2919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507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32518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62384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0489399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441953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717511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24599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15979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85446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69946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3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954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64000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2164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76278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07371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6400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6184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42370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015372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87322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08141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411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95216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60933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9453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95395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13616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13088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817041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1435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35098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1249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37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69289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6236285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602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02024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16243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00734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4277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26675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92940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50327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635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14163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66447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08345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25428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76104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74097199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546722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7517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34191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37233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69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396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5007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36969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39199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5896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845210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107545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8479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77780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4106748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30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26839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172655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63029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10911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03903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729384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7179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02687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62217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8751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8893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7819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97599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9849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98543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91077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4468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65664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9461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50211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6288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66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91490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746239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6958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596585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23793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634995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40671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3263879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163564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036087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5810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078509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59954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153074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64235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4017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47769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9462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813534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88248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17807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473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41528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7466496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87821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4891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4255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151723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91563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837887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73522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88666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3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16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17996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87317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378090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7336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9882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1956721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50806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11082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4731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8352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14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112057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31706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50401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73179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87200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76097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59427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85796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785168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473363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564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05570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226634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50856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877209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40091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36324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71124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10094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19430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38925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80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96231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933577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227412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918848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23931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53036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169732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99819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98774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99344"/>
      </p:ext>
    </p:extLst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088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19504"/>
      </p:ext>
    </p:extLst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298537"/>
      </p:ext>
    </p:extLst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4269"/>
      </p:ext>
    </p:extLst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04971"/>
      </p:ext>
    </p:extLst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042817"/>
      </p:ext>
    </p:extLst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669288"/>
      </p:ext>
    </p:extLst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30242"/>
      </p:ext>
    </p:extLst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028513"/>
      </p:ext>
    </p:extLst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640064"/>
      </p:ext>
    </p:extLst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73394"/>
      </p:ext>
    </p:extLst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11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906283"/>
      </p:ext>
    </p:extLst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04510"/>
      </p:ext>
    </p:extLst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40048"/>
      </p:ext>
    </p:extLst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863428"/>
      </p:ext>
    </p:extLst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0264"/>
      </p:ext>
    </p:extLst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06179"/>
      </p:ext>
    </p:extLst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822"/>
      </p:ext>
    </p:extLst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02996"/>
      </p:ext>
    </p:extLst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19669"/>
      </p:ext>
    </p:extLst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97218"/>
      </p:ext>
    </p:extLst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287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405568"/>
      </p:ext>
    </p:extLst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030818"/>
      </p:ext>
    </p:extLst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879160"/>
      </p:ext>
    </p:extLst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11668"/>
      </p:ext>
    </p:extLst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729129"/>
      </p:ext>
    </p:extLst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67446"/>
      </p:ext>
    </p:extLst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2715"/>
      </p:ext>
    </p:extLst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73144"/>
      </p:ext>
    </p:extLst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45645"/>
      </p:ext>
    </p:extLst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923072"/>
      </p:ext>
    </p:extLst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88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68932"/>
      </p:ext>
    </p:extLst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01949"/>
      </p:ext>
    </p:extLst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95876"/>
      </p:ext>
    </p:extLst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277518"/>
      </p:ext>
    </p:extLst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39691"/>
      </p:ext>
    </p:extLst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088063"/>
      </p:ext>
    </p:extLst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955201"/>
      </p:ext>
    </p:extLst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7356"/>
      </p:ext>
    </p:extLst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598023"/>
      </p:ext>
    </p:extLst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13034"/>
      </p:ext>
    </p:extLst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613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36330"/>
      </p:ext>
    </p:extLst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52103"/>
      </p:ext>
    </p:extLst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37270"/>
      </p:ext>
    </p:extLst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21620"/>
      </p:ext>
    </p:extLst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59807"/>
      </p:ext>
    </p:extLst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038772"/>
      </p:ext>
    </p:extLst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1562"/>
      </p:ext>
    </p:extLst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45485"/>
      </p:ext>
    </p:extLst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798414"/>
      </p:ext>
    </p:extLst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082413"/>
      </p:ext>
    </p:extLst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66E30F4-8ECB-46AA-AD85-E4C73D9EA86F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362054-F6D0-4E51-8884-9CC8DD001AD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2614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02311"/>
      </p:ext>
    </p:extLst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D107C0-7543-470E-A170-FC464AB734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08AE11-E8DB-4C93-AE31-A13D6B10845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91299"/>
      </p:ext>
    </p:extLst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461D2-AEA0-41F4-8D0E-639A366B92D8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838F6-27EF-47FC-A808-D31D88D0FDC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50448"/>
      </p:ext>
    </p:extLst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FF7D0F-31B4-47D1-A071-CBBAEC2F515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F25A09-0BB9-43D0-B2CE-6C2F24B716D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65859"/>
      </p:ext>
    </p:extLst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96AD28-5F61-42EB-865D-BCECA85F91E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0E95C-FBCF-4C05-91AA-FCE5B62D5AF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92129"/>
      </p:ext>
    </p:extLst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404634-E3F4-4BF5-B7E5-2E074096277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CFEFB-E4D5-4D24-B1B4-93EDD224DA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61101"/>
      </p:ext>
    </p:extLst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CA96E6-E47F-467A-92E2-A23EB13FA04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82C15-BC43-4438-973A-DA4A0D32BFC0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76944"/>
      </p:ext>
    </p:extLst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1E982B-E01D-4998-B4EE-EB11188C025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5C9A9E-7B81-4FAC-AE8E-9CE3B9D03A5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50913"/>
      </p:ext>
    </p:extLst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E16027-0DF7-4B54-B997-4475DC56A44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5F1A18-38E6-42CE-B8D0-2FCBFB95FF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48891"/>
      </p:ext>
    </p:extLst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0EDF5D-ACC9-4A1D-85C9-9A5E9E19AF91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CC345-F363-4677-9720-DA58FDAD8C9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8457"/>
      </p:ext>
    </p:extLst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17875-F400-4180-96AA-13225ACE93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4A32A-7F85-42AA-9301-8C17220EBF84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862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80080"/>
      </p:ext>
    </p:extLst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01BFF-5B46-4C2A-A937-40B2843ECA37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CAD81-A6FF-4B8D-8CE5-99B7EE50E57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893453"/>
      </p:ext>
    </p:extLst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082CE0-8B48-4F7A-9363-F28E33859315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65912-353E-4A7F-B61B-7F578D39CDD7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539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50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7307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182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20978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846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4539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74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1985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209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57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166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746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342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852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346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490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7783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73709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0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853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7465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198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549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685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1754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850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17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51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2246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376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2963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052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166575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0256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3495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974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F200BE-64A8-4F80-A6F5-7E74B602186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A6202-DE32-4583-9C9E-363DEFAC6BA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38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8A723E-CDED-4C76-93CB-BCB38AF14FC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F5461F-86F4-4B6C-B9DE-52C3DB5DCB61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425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31227-84CE-4057-98C9-4AC73126B3AC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FD881-229D-4546-BD60-5540469BE3D3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2615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311B7-64D6-4420-8D59-73FB54FECBED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015EAA-F5B2-44D0-B8C1-465917B83FEB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104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82778A-CA6C-41B6-944F-8C18DC565B6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2C53-8E96-477E-986E-D5C9450A9B1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8990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660A18-29BC-4E6F-B10D-1CF42F04CC04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3F1F5-966E-4971-B48A-23AF841BE2D2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2925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10600" y="330200"/>
            <a:ext cx="25654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330200"/>
            <a:ext cx="7493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DEDA50-AE8E-43F4-B491-AF6AAD1BE7A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BD700-393F-4820-AB9A-4866A97E1DE9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36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8718B7-0520-4690-82FC-6B9896869C99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7FA65-8190-4729-8818-F75C04C8C0AE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0027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330200"/>
            <a:ext cx="10261600" cy="579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BD6E9E-2A17-449B-9BFE-9AFCE57F93FA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9B03C-4C6F-4991-8088-56B3D0D9D75F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598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1" y="330200"/>
            <a:ext cx="9723967" cy="736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31333" y="1193800"/>
            <a:ext cx="10244667" cy="49276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2B3DE-44D0-475E-9CE8-C27B710C1160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612356-AFD0-40A2-88CA-3A90D0E6221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169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08798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93216-95C9-4711-8935-165A538E568B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3559-F718-49D6-99A8-65770D227A6C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4376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A0E6D4-2189-4D2F-8279-EFB8DF66FD4E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8C7DD-1CE9-498E-A29D-A66968613F2A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04023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31334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5267" y="1193800"/>
            <a:ext cx="5020733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9DBF53-7F6B-4207-A37A-4798F9C98913}" type="datetime1">
              <a:rPr lang="zh-CN" altLang="en-US">
                <a:solidFill>
                  <a:srgbClr val="00AE00"/>
                </a:solidFill>
              </a:rPr>
              <a:pPr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27CCC3-5149-4B6B-A387-03923A68DC46}" type="slidenum">
              <a:rPr lang="zh-CN" altLang="en-US">
                <a:solidFill>
                  <a:srgbClr val="00AE00"/>
                </a:solidFill>
              </a:rPr>
              <a:pPr/>
              <a:t>‹#›</a:t>
            </a:fld>
            <a:endParaRPr lang="en-US" altLang="zh-CN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99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theme" Target="../theme/theme10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5.xml"/><Relationship Id="rId13" Type="http://schemas.openxmlformats.org/officeDocument/2006/relationships/slideLayout" Target="../slideLayouts/slideLayout150.xml"/><Relationship Id="rId3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44.xml"/><Relationship Id="rId12" Type="http://schemas.openxmlformats.org/officeDocument/2006/relationships/slideLayout" Target="../slideLayouts/slideLayout149.xml"/><Relationship Id="rId2" Type="http://schemas.openxmlformats.org/officeDocument/2006/relationships/slideLayout" Target="../slideLayouts/slideLayout13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1" Type="http://schemas.openxmlformats.org/officeDocument/2006/relationships/slideLayout" Target="../slideLayouts/slideLayout148.xml"/><Relationship Id="rId5" Type="http://schemas.openxmlformats.org/officeDocument/2006/relationships/slideLayout" Target="../slideLayouts/slideLayout142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4" Type="http://schemas.openxmlformats.org/officeDocument/2006/relationships/slideLayout" Target="../slideLayouts/slideLayout15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2" Type="http://schemas.openxmlformats.org/officeDocument/2006/relationships/slideLayout" Target="../slideLayouts/slideLayout15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slideLayout" Target="../slideLayouts/slideLayout17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slideLayout" Target="../slideLayouts/slideLayout191.xml"/><Relationship Id="rId2" Type="http://schemas.openxmlformats.org/officeDocument/2006/relationships/slideLayout" Target="../slideLayouts/slideLayout18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5" Type="http://schemas.openxmlformats.org/officeDocument/2006/relationships/theme" Target="../theme/theme1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Relationship Id="rId14" Type="http://schemas.openxmlformats.org/officeDocument/2006/relationships/slideLayout" Target="../slideLayouts/slideLayout19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1.xml"/><Relationship Id="rId13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200.xml"/><Relationship Id="rId12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94.xml"/><Relationship Id="rId6" Type="http://schemas.openxmlformats.org/officeDocument/2006/relationships/slideLayout" Target="../slideLayouts/slideLayout199.xml"/><Relationship Id="rId11" Type="http://schemas.openxmlformats.org/officeDocument/2006/relationships/slideLayout" Target="../slideLayouts/slideLayout204.xml"/><Relationship Id="rId5" Type="http://schemas.openxmlformats.org/officeDocument/2006/relationships/slideLayout" Target="../slideLayouts/slideLayout19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203.xml"/><Relationship Id="rId4" Type="http://schemas.openxmlformats.org/officeDocument/2006/relationships/slideLayout" Target="../slideLayouts/slideLayout197.xml"/><Relationship Id="rId9" Type="http://schemas.openxmlformats.org/officeDocument/2006/relationships/slideLayout" Target="../slideLayouts/slideLayout202.xml"/><Relationship Id="rId14" Type="http://schemas.openxmlformats.org/officeDocument/2006/relationships/slideLayout" Target="../slideLayouts/slideLayout20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13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0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5" Type="http://schemas.openxmlformats.org/officeDocument/2006/relationships/theme" Target="../theme/theme16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Relationship Id="rId14" Type="http://schemas.openxmlformats.org/officeDocument/2006/relationships/slideLayout" Target="../slideLayouts/slideLayout221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2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theme" Target="../theme/theme17.xml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slideLayout" Target="../slideLayouts/slideLayout23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5" Type="http://schemas.openxmlformats.org/officeDocument/2006/relationships/theme" Target="../theme/theme18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7.xml"/><Relationship Id="rId13" Type="http://schemas.openxmlformats.org/officeDocument/2006/relationships/slideLayout" Target="../slideLayouts/slideLayout262.xml"/><Relationship Id="rId3" Type="http://schemas.openxmlformats.org/officeDocument/2006/relationships/slideLayout" Target="../slideLayouts/slideLayout252.xml"/><Relationship Id="rId7" Type="http://schemas.openxmlformats.org/officeDocument/2006/relationships/slideLayout" Target="../slideLayouts/slideLayout256.xml"/><Relationship Id="rId12" Type="http://schemas.openxmlformats.org/officeDocument/2006/relationships/slideLayout" Target="../slideLayouts/slideLayout261.xml"/><Relationship Id="rId2" Type="http://schemas.openxmlformats.org/officeDocument/2006/relationships/slideLayout" Target="../slideLayouts/slideLayout25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50.xml"/><Relationship Id="rId6" Type="http://schemas.openxmlformats.org/officeDocument/2006/relationships/slideLayout" Target="../slideLayouts/slideLayout255.xml"/><Relationship Id="rId11" Type="http://schemas.openxmlformats.org/officeDocument/2006/relationships/slideLayout" Target="../slideLayouts/slideLayout260.xml"/><Relationship Id="rId5" Type="http://schemas.openxmlformats.org/officeDocument/2006/relationships/slideLayout" Target="../slideLayouts/slideLayout254.xml"/><Relationship Id="rId15" Type="http://schemas.openxmlformats.org/officeDocument/2006/relationships/theme" Target="../theme/theme19.xml"/><Relationship Id="rId10" Type="http://schemas.openxmlformats.org/officeDocument/2006/relationships/slideLayout" Target="../slideLayouts/slideLayout259.xml"/><Relationship Id="rId4" Type="http://schemas.openxmlformats.org/officeDocument/2006/relationships/slideLayout" Target="../slideLayouts/slideLayout253.xml"/><Relationship Id="rId9" Type="http://schemas.openxmlformats.org/officeDocument/2006/relationships/slideLayout" Target="../slideLayouts/slideLayout258.xml"/><Relationship Id="rId14" Type="http://schemas.openxmlformats.org/officeDocument/2006/relationships/slideLayout" Target="../slideLayouts/slideLayout2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2" Type="http://schemas.openxmlformats.org/officeDocument/2006/relationships/slideLayout" Target="../slideLayouts/slideLayout26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5.xml"/><Relationship Id="rId13" Type="http://schemas.openxmlformats.org/officeDocument/2006/relationships/slideLayout" Target="../slideLayouts/slideLayout290.xml"/><Relationship Id="rId3" Type="http://schemas.openxmlformats.org/officeDocument/2006/relationships/slideLayout" Target="../slideLayouts/slideLayout280.xml"/><Relationship Id="rId7" Type="http://schemas.openxmlformats.org/officeDocument/2006/relationships/slideLayout" Target="../slideLayouts/slideLayout284.xml"/><Relationship Id="rId12" Type="http://schemas.openxmlformats.org/officeDocument/2006/relationships/slideLayout" Target="../slideLayouts/slideLayout289.xml"/><Relationship Id="rId2" Type="http://schemas.openxmlformats.org/officeDocument/2006/relationships/slideLayout" Target="../slideLayouts/slideLayout27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78.xml"/><Relationship Id="rId6" Type="http://schemas.openxmlformats.org/officeDocument/2006/relationships/slideLayout" Target="../slideLayouts/slideLayout283.xml"/><Relationship Id="rId11" Type="http://schemas.openxmlformats.org/officeDocument/2006/relationships/slideLayout" Target="../slideLayouts/slideLayout288.xml"/><Relationship Id="rId5" Type="http://schemas.openxmlformats.org/officeDocument/2006/relationships/slideLayout" Target="../slideLayouts/slideLayout282.xml"/><Relationship Id="rId15" Type="http://schemas.openxmlformats.org/officeDocument/2006/relationships/theme" Target="../theme/theme21.xml"/><Relationship Id="rId10" Type="http://schemas.openxmlformats.org/officeDocument/2006/relationships/slideLayout" Target="../slideLayouts/slideLayout287.xml"/><Relationship Id="rId4" Type="http://schemas.openxmlformats.org/officeDocument/2006/relationships/slideLayout" Target="../slideLayouts/slideLayout281.xml"/><Relationship Id="rId9" Type="http://schemas.openxmlformats.org/officeDocument/2006/relationships/slideLayout" Target="../slideLayouts/slideLayout286.xml"/><Relationship Id="rId14" Type="http://schemas.openxmlformats.org/officeDocument/2006/relationships/slideLayout" Target="../slideLayouts/slideLayout29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9.xml"/><Relationship Id="rId13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294.xml"/><Relationship Id="rId7" Type="http://schemas.openxmlformats.org/officeDocument/2006/relationships/slideLayout" Target="../slideLayouts/slideLayout298.xml"/><Relationship Id="rId12" Type="http://schemas.openxmlformats.org/officeDocument/2006/relationships/slideLayout" Target="../slideLayouts/slideLayout303.xml"/><Relationship Id="rId2" Type="http://schemas.openxmlformats.org/officeDocument/2006/relationships/slideLayout" Target="../slideLayouts/slideLayout29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92.xml"/><Relationship Id="rId6" Type="http://schemas.openxmlformats.org/officeDocument/2006/relationships/slideLayout" Target="../slideLayouts/slideLayout297.xml"/><Relationship Id="rId11" Type="http://schemas.openxmlformats.org/officeDocument/2006/relationships/slideLayout" Target="../slideLayouts/slideLayout302.xml"/><Relationship Id="rId5" Type="http://schemas.openxmlformats.org/officeDocument/2006/relationships/slideLayout" Target="../slideLayouts/slideLayout296.xml"/><Relationship Id="rId15" Type="http://schemas.openxmlformats.org/officeDocument/2006/relationships/theme" Target="../theme/theme22.xml"/><Relationship Id="rId10" Type="http://schemas.openxmlformats.org/officeDocument/2006/relationships/slideLayout" Target="../slideLayouts/slideLayout301.xml"/><Relationship Id="rId4" Type="http://schemas.openxmlformats.org/officeDocument/2006/relationships/slideLayout" Target="../slideLayouts/slideLayout295.xml"/><Relationship Id="rId9" Type="http://schemas.openxmlformats.org/officeDocument/2006/relationships/slideLayout" Target="../slideLayouts/slideLayout300.xml"/><Relationship Id="rId14" Type="http://schemas.openxmlformats.org/officeDocument/2006/relationships/slideLayout" Target="../slideLayouts/slideLayout305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3.xml"/><Relationship Id="rId13" Type="http://schemas.openxmlformats.org/officeDocument/2006/relationships/slideLayout" Target="../slideLayouts/slideLayout318.xml"/><Relationship Id="rId3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312.xml"/><Relationship Id="rId12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30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06.xml"/><Relationship Id="rId6" Type="http://schemas.openxmlformats.org/officeDocument/2006/relationships/slideLayout" Target="../slideLayouts/slideLayout311.xml"/><Relationship Id="rId11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310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315.xml"/><Relationship Id="rId4" Type="http://schemas.openxmlformats.org/officeDocument/2006/relationships/slideLayout" Target="../slideLayouts/slideLayout309.xml"/><Relationship Id="rId9" Type="http://schemas.openxmlformats.org/officeDocument/2006/relationships/slideLayout" Target="../slideLayouts/slideLayout314.xml"/><Relationship Id="rId14" Type="http://schemas.openxmlformats.org/officeDocument/2006/relationships/slideLayout" Target="../slideLayouts/slideLayout31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slideLayout" Target="../slideLayouts/slideLayout332.xml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slideLayout" Target="../slideLayouts/slideLayout331.xml"/><Relationship Id="rId2" Type="http://schemas.openxmlformats.org/officeDocument/2006/relationships/slideLayout" Target="../slideLayouts/slideLayout32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theme" Target="../theme/theme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slideLayout" Target="../slideLayouts/slideLayout333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slideLayout" Target="../slideLayouts/slideLayout346.xml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slideLayout" Target="../slideLayouts/slideLayout345.xml"/><Relationship Id="rId2" Type="http://schemas.openxmlformats.org/officeDocument/2006/relationships/slideLayout" Target="../slideLayouts/slideLayout33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5" Type="http://schemas.openxmlformats.org/officeDocument/2006/relationships/theme" Target="../theme/theme25.xml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Relationship Id="rId14" Type="http://schemas.openxmlformats.org/officeDocument/2006/relationships/slideLayout" Target="../slideLayouts/slideLayout347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5.xml"/><Relationship Id="rId13" Type="http://schemas.openxmlformats.org/officeDocument/2006/relationships/slideLayout" Target="../slideLayouts/slideLayout360.xml"/><Relationship Id="rId3" Type="http://schemas.openxmlformats.org/officeDocument/2006/relationships/slideLayout" Target="../slideLayouts/slideLayout350.xml"/><Relationship Id="rId7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9.xml"/><Relationship Id="rId2" Type="http://schemas.openxmlformats.org/officeDocument/2006/relationships/slideLayout" Target="../slideLayouts/slideLayout34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8.xml"/><Relationship Id="rId5" Type="http://schemas.openxmlformats.org/officeDocument/2006/relationships/slideLayout" Target="../slideLayouts/slideLayout352.xml"/><Relationship Id="rId15" Type="http://schemas.openxmlformats.org/officeDocument/2006/relationships/theme" Target="../theme/theme26.xml"/><Relationship Id="rId10" Type="http://schemas.openxmlformats.org/officeDocument/2006/relationships/slideLayout" Target="../slideLayouts/slideLayout357.xml"/><Relationship Id="rId4" Type="http://schemas.openxmlformats.org/officeDocument/2006/relationships/slideLayout" Target="../slideLayouts/slideLayout351.xml"/><Relationship Id="rId9" Type="http://schemas.openxmlformats.org/officeDocument/2006/relationships/slideLayout" Target="../slideLayouts/slideLayout356.xml"/><Relationship Id="rId14" Type="http://schemas.openxmlformats.org/officeDocument/2006/relationships/slideLayout" Target="../slideLayouts/slideLayout361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9.xml"/><Relationship Id="rId13" Type="http://schemas.openxmlformats.org/officeDocument/2006/relationships/slideLayout" Target="../slideLayouts/slideLayout374.xml"/><Relationship Id="rId3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68.xml"/><Relationship Id="rId12" Type="http://schemas.openxmlformats.org/officeDocument/2006/relationships/slideLayout" Target="../slideLayouts/slideLayout373.xml"/><Relationship Id="rId2" Type="http://schemas.openxmlformats.org/officeDocument/2006/relationships/slideLayout" Target="../slideLayouts/slideLayout36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62.xml"/><Relationship Id="rId6" Type="http://schemas.openxmlformats.org/officeDocument/2006/relationships/slideLayout" Target="../slideLayouts/slideLayout367.xml"/><Relationship Id="rId11" Type="http://schemas.openxmlformats.org/officeDocument/2006/relationships/slideLayout" Target="../slideLayouts/slideLayout372.xml"/><Relationship Id="rId5" Type="http://schemas.openxmlformats.org/officeDocument/2006/relationships/slideLayout" Target="../slideLayouts/slideLayout366.xml"/><Relationship Id="rId15" Type="http://schemas.openxmlformats.org/officeDocument/2006/relationships/theme" Target="../theme/theme27.xml"/><Relationship Id="rId10" Type="http://schemas.openxmlformats.org/officeDocument/2006/relationships/slideLayout" Target="../slideLayouts/slideLayout371.xml"/><Relationship Id="rId4" Type="http://schemas.openxmlformats.org/officeDocument/2006/relationships/slideLayout" Target="../slideLayouts/slideLayout365.xml"/><Relationship Id="rId9" Type="http://schemas.openxmlformats.org/officeDocument/2006/relationships/slideLayout" Target="../slideLayouts/slideLayout370.xml"/><Relationship Id="rId14" Type="http://schemas.openxmlformats.org/officeDocument/2006/relationships/slideLayout" Target="../slideLayouts/slideLayout37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3.xml"/><Relationship Id="rId13" Type="http://schemas.openxmlformats.org/officeDocument/2006/relationships/slideLayout" Target="../slideLayouts/slideLayout388.xml"/><Relationship Id="rId3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82.xml"/><Relationship Id="rId12" Type="http://schemas.openxmlformats.org/officeDocument/2006/relationships/slideLayout" Target="../slideLayouts/slideLayout387.xml"/><Relationship Id="rId2" Type="http://schemas.openxmlformats.org/officeDocument/2006/relationships/slideLayout" Target="../slideLayouts/slideLayout37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6.xml"/><Relationship Id="rId6" Type="http://schemas.openxmlformats.org/officeDocument/2006/relationships/slideLayout" Target="../slideLayouts/slideLayout381.xml"/><Relationship Id="rId11" Type="http://schemas.openxmlformats.org/officeDocument/2006/relationships/slideLayout" Target="../slideLayouts/slideLayout386.xml"/><Relationship Id="rId5" Type="http://schemas.openxmlformats.org/officeDocument/2006/relationships/slideLayout" Target="../slideLayouts/slideLayout380.xml"/><Relationship Id="rId15" Type="http://schemas.openxmlformats.org/officeDocument/2006/relationships/theme" Target="../theme/theme28.xml"/><Relationship Id="rId10" Type="http://schemas.openxmlformats.org/officeDocument/2006/relationships/slideLayout" Target="../slideLayouts/slideLayout385.xml"/><Relationship Id="rId4" Type="http://schemas.openxmlformats.org/officeDocument/2006/relationships/slideLayout" Target="../slideLayouts/slideLayout379.xml"/><Relationship Id="rId9" Type="http://schemas.openxmlformats.org/officeDocument/2006/relationships/slideLayout" Target="../slideLayouts/slideLayout384.xml"/><Relationship Id="rId14" Type="http://schemas.openxmlformats.org/officeDocument/2006/relationships/slideLayout" Target="../slideLayouts/slideLayout38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7.xml"/><Relationship Id="rId13" Type="http://schemas.openxmlformats.org/officeDocument/2006/relationships/slideLayout" Target="../slideLayouts/slideLayout402.xml"/><Relationship Id="rId3" Type="http://schemas.openxmlformats.org/officeDocument/2006/relationships/slideLayout" Target="../slideLayouts/slideLayout392.xml"/><Relationship Id="rId7" Type="http://schemas.openxmlformats.org/officeDocument/2006/relationships/slideLayout" Target="../slideLayouts/slideLayout396.xml"/><Relationship Id="rId12" Type="http://schemas.openxmlformats.org/officeDocument/2006/relationships/slideLayout" Target="../slideLayouts/slideLayout401.xml"/><Relationship Id="rId2" Type="http://schemas.openxmlformats.org/officeDocument/2006/relationships/slideLayout" Target="../slideLayouts/slideLayout39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5.xml"/><Relationship Id="rId11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4.xml"/><Relationship Id="rId15" Type="http://schemas.openxmlformats.org/officeDocument/2006/relationships/theme" Target="../theme/theme29.xml"/><Relationship Id="rId10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8.xml"/><Relationship Id="rId14" Type="http://schemas.openxmlformats.org/officeDocument/2006/relationships/slideLayout" Target="../slideLayouts/slideLayout40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1.xml"/><Relationship Id="rId13" Type="http://schemas.openxmlformats.org/officeDocument/2006/relationships/slideLayout" Target="../slideLayouts/slideLayout416.xml"/><Relationship Id="rId3" Type="http://schemas.openxmlformats.org/officeDocument/2006/relationships/slideLayout" Target="../slideLayouts/slideLayout406.xml"/><Relationship Id="rId7" Type="http://schemas.openxmlformats.org/officeDocument/2006/relationships/slideLayout" Target="../slideLayouts/slideLayout410.xml"/><Relationship Id="rId12" Type="http://schemas.openxmlformats.org/officeDocument/2006/relationships/slideLayout" Target="../slideLayouts/slideLayout415.xml"/><Relationship Id="rId2" Type="http://schemas.openxmlformats.org/officeDocument/2006/relationships/slideLayout" Target="../slideLayouts/slideLayout40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4.xml"/><Relationship Id="rId6" Type="http://schemas.openxmlformats.org/officeDocument/2006/relationships/slideLayout" Target="../slideLayouts/slideLayout409.xml"/><Relationship Id="rId11" Type="http://schemas.openxmlformats.org/officeDocument/2006/relationships/slideLayout" Target="../slideLayouts/slideLayout414.xml"/><Relationship Id="rId5" Type="http://schemas.openxmlformats.org/officeDocument/2006/relationships/slideLayout" Target="../slideLayouts/slideLayout408.xml"/><Relationship Id="rId15" Type="http://schemas.openxmlformats.org/officeDocument/2006/relationships/theme" Target="../theme/theme30.xml"/><Relationship Id="rId10" Type="http://schemas.openxmlformats.org/officeDocument/2006/relationships/slideLayout" Target="../slideLayouts/slideLayout413.xml"/><Relationship Id="rId4" Type="http://schemas.openxmlformats.org/officeDocument/2006/relationships/slideLayout" Target="../slideLayouts/slideLayout407.xml"/><Relationship Id="rId9" Type="http://schemas.openxmlformats.org/officeDocument/2006/relationships/slideLayout" Target="../slideLayouts/slideLayout412.xml"/><Relationship Id="rId14" Type="http://schemas.openxmlformats.org/officeDocument/2006/relationships/slideLayout" Target="../slideLayouts/slideLayout417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5.xml"/><Relationship Id="rId13" Type="http://schemas.openxmlformats.org/officeDocument/2006/relationships/slideLayout" Target="../slideLayouts/slideLayout430.xml"/><Relationship Id="rId3" Type="http://schemas.openxmlformats.org/officeDocument/2006/relationships/slideLayout" Target="../slideLayouts/slideLayout420.xml"/><Relationship Id="rId7" Type="http://schemas.openxmlformats.org/officeDocument/2006/relationships/slideLayout" Target="../slideLayouts/slideLayout424.xml"/><Relationship Id="rId12" Type="http://schemas.openxmlformats.org/officeDocument/2006/relationships/slideLayout" Target="../slideLayouts/slideLayout429.xml"/><Relationship Id="rId2" Type="http://schemas.openxmlformats.org/officeDocument/2006/relationships/slideLayout" Target="../slideLayouts/slideLayout41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8.xml"/><Relationship Id="rId6" Type="http://schemas.openxmlformats.org/officeDocument/2006/relationships/slideLayout" Target="../slideLayouts/slideLayout423.xml"/><Relationship Id="rId11" Type="http://schemas.openxmlformats.org/officeDocument/2006/relationships/slideLayout" Target="../slideLayouts/slideLayout428.xml"/><Relationship Id="rId5" Type="http://schemas.openxmlformats.org/officeDocument/2006/relationships/slideLayout" Target="../slideLayouts/slideLayout422.xml"/><Relationship Id="rId15" Type="http://schemas.openxmlformats.org/officeDocument/2006/relationships/theme" Target="../theme/theme31.xml"/><Relationship Id="rId10" Type="http://schemas.openxmlformats.org/officeDocument/2006/relationships/slideLayout" Target="../slideLayouts/slideLayout427.xml"/><Relationship Id="rId4" Type="http://schemas.openxmlformats.org/officeDocument/2006/relationships/slideLayout" Target="../slideLayouts/slideLayout421.xml"/><Relationship Id="rId9" Type="http://schemas.openxmlformats.org/officeDocument/2006/relationships/slideLayout" Target="../slideLayouts/slideLayout426.xml"/><Relationship Id="rId14" Type="http://schemas.openxmlformats.org/officeDocument/2006/relationships/slideLayout" Target="../slideLayouts/slideLayout43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9.xml"/><Relationship Id="rId13" Type="http://schemas.openxmlformats.org/officeDocument/2006/relationships/slideLayout" Target="../slideLayouts/slideLayout444.xml"/><Relationship Id="rId3" Type="http://schemas.openxmlformats.org/officeDocument/2006/relationships/slideLayout" Target="../slideLayouts/slideLayout434.xml"/><Relationship Id="rId7" Type="http://schemas.openxmlformats.org/officeDocument/2006/relationships/slideLayout" Target="../slideLayouts/slideLayout438.xml"/><Relationship Id="rId12" Type="http://schemas.openxmlformats.org/officeDocument/2006/relationships/slideLayout" Target="../slideLayouts/slideLayout443.xml"/><Relationship Id="rId2" Type="http://schemas.openxmlformats.org/officeDocument/2006/relationships/slideLayout" Target="../slideLayouts/slideLayout43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32.xml"/><Relationship Id="rId6" Type="http://schemas.openxmlformats.org/officeDocument/2006/relationships/slideLayout" Target="../slideLayouts/slideLayout437.xml"/><Relationship Id="rId11" Type="http://schemas.openxmlformats.org/officeDocument/2006/relationships/slideLayout" Target="../slideLayouts/slideLayout442.xml"/><Relationship Id="rId5" Type="http://schemas.openxmlformats.org/officeDocument/2006/relationships/slideLayout" Target="../slideLayouts/slideLayout436.xml"/><Relationship Id="rId15" Type="http://schemas.openxmlformats.org/officeDocument/2006/relationships/theme" Target="../theme/theme32.xml"/><Relationship Id="rId10" Type="http://schemas.openxmlformats.org/officeDocument/2006/relationships/slideLayout" Target="../slideLayouts/slideLayout441.xml"/><Relationship Id="rId4" Type="http://schemas.openxmlformats.org/officeDocument/2006/relationships/slideLayout" Target="../slideLayouts/slideLayout435.xml"/><Relationship Id="rId9" Type="http://schemas.openxmlformats.org/officeDocument/2006/relationships/slideLayout" Target="../slideLayouts/slideLayout440.xml"/><Relationship Id="rId14" Type="http://schemas.openxmlformats.org/officeDocument/2006/relationships/slideLayout" Target="../slideLayouts/slideLayout445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3.xml"/><Relationship Id="rId13" Type="http://schemas.openxmlformats.org/officeDocument/2006/relationships/slideLayout" Target="../slideLayouts/slideLayout458.xml"/><Relationship Id="rId3" Type="http://schemas.openxmlformats.org/officeDocument/2006/relationships/slideLayout" Target="../slideLayouts/slideLayout448.xml"/><Relationship Id="rId7" Type="http://schemas.openxmlformats.org/officeDocument/2006/relationships/slideLayout" Target="../slideLayouts/slideLayout452.xml"/><Relationship Id="rId12" Type="http://schemas.openxmlformats.org/officeDocument/2006/relationships/slideLayout" Target="../slideLayouts/slideLayout457.xml"/><Relationship Id="rId2" Type="http://schemas.openxmlformats.org/officeDocument/2006/relationships/slideLayout" Target="../slideLayouts/slideLayout44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46.xml"/><Relationship Id="rId6" Type="http://schemas.openxmlformats.org/officeDocument/2006/relationships/slideLayout" Target="../slideLayouts/slideLayout451.xml"/><Relationship Id="rId11" Type="http://schemas.openxmlformats.org/officeDocument/2006/relationships/slideLayout" Target="../slideLayouts/slideLayout456.xml"/><Relationship Id="rId5" Type="http://schemas.openxmlformats.org/officeDocument/2006/relationships/slideLayout" Target="../slideLayouts/slideLayout450.xml"/><Relationship Id="rId15" Type="http://schemas.openxmlformats.org/officeDocument/2006/relationships/theme" Target="../theme/theme33.xml"/><Relationship Id="rId10" Type="http://schemas.openxmlformats.org/officeDocument/2006/relationships/slideLayout" Target="../slideLayouts/slideLayout455.xml"/><Relationship Id="rId4" Type="http://schemas.openxmlformats.org/officeDocument/2006/relationships/slideLayout" Target="../slideLayouts/slideLayout449.xml"/><Relationship Id="rId9" Type="http://schemas.openxmlformats.org/officeDocument/2006/relationships/slideLayout" Target="../slideLayouts/slideLayout454.xml"/><Relationship Id="rId14" Type="http://schemas.openxmlformats.org/officeDocument/2006/relationships/slideLayout" Target="../slideLayouts/slideLayout459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7.xml"/><Relationship Id="rId13" Type="http://schemas.openxmlformats.org/officeDocument/2006/relationships/slideLayout" Target="../slideLayouts/slideLayout472.xml"/><Relationship Id="rId3" Type="http://schemas.openxmlformats.org/officeDocument/2006/relationships/slideLayout" Target="../slideLayouts/slideLayout462.xml"/><Relationship Id="rId7" Type="http://schemas.openxmlformats.org/officeDocument/2006/relationships/slideLayout" Target="../slideLayouts/slideLayout466.xml"/><Relationship Id="rId12" Type="http://schemas.openxmlformats.org/officeDocument/2006/relationships/slideLayout" Target="../slideLayouts/slideLayout471.xml"/><Relationship Id="rId2" Type="http://schemas.openxmlformats.org/officeDocument/2006/relationships/slideLayout" Target="../slideLayouts/slideLayout46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60.xml"/><Relationship Id="rId6" Type="http://schemas.openxmlformats.org/officeDocument/2006/relationships/slideLayout" Target="../slideLayouts/slideLayout465.xml"/><Relationship Id="rId11" Type="http://schemas.openxmlformats.org/officeDocument/2006/relationships/slideLayout" Target="../slideLayouts/slideLayout470.xml"/><Relationship Id="rId5" Type="http://schemas.openxmlformats.org/officeDocument/2006/relationships/slideLayout" Target="../slideLayouts/slideLayout464.xml"/><Relationship Id="rId15" Type="http://schemas.openxmlformats.org/officeDocument/2006/relationships/theme" Target="../theme/theme34.xml"/><Relationship Id="rId10" Type="http://schemas.openxmlformats.org/officeDocument/2006/relationships/slideLayout" Target="../slideLayouts/slideLayout469.xml"/><Relationship Id="rId4" Type="http://schemas.openxmlformats.org/officeDocument/2006/relationships/slideLayout" Target="../slideLayouts/slideLayout463.xml"/><Relationship Id="rId9" Type="http://schemas.openxmlformats.org/officeDocument/2006/relationships/slideLayout" Target="../slideLayouts/slideLayout468.xml"/><Relationship Id="rId14" Type="http://schemas.openxmlformats.org/officeDocument/2006/relationships/slideLayout" Target="../slideLayouts/slideLayout47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slideLayout" Target="../slideLayouts/slideLayout486.xml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slideLayout" Target="../slideLayouts/slideLayout485.xml"/><Relationship Id="rId2" Type="http://schemas.openxmlformats.org/officeDocument/2006/relationships/slideLayout" Target="../slideLayouts/slideLayout47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5" Type="http://schemas.openxmlformats.org/officeDocument/2006/relationships/theme" Target="../theme/theme35.xml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Relationship Id="rId14" Type="http://schemas.openxmlformats.org/officeDocument/2006/relationships/slideLayout" Target="../slideLayouts/slideLayout487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5.xml"/><Relationship Id="rId13" Type="http://schemas.openxmlformats.org/officeDocument/2006/relationships/slideLayout" Target="../slideLayouts/slideLayout500.xml"/><Relationship Id="rId3" Type="http://schemas.openxmlformats.org/officeDocument/2006/relationships/slideLayout" Target="../slideLayouts/slideLayout490.xml"/><Relationship Id="rId7" Type="http://schemas.openxmlformats.org/officeDocument/2006/relationships/slideLayout" Target="../slideLayouts/slideLayout494.xml"/><Relationship Id="rId12" Type="http://schemas.openxmlformats.org/officeDocument/2006/relationships/slideLayout" Target="../slideLayouts/slideLayout499.xml"/><Relationship Id="rId2" Type="http://schemas.openxmlformats.org/officeDocument/2006/relationships/slideLayout" Target="../slideLayouts/slideLayout48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88.xml"/><Relationship Id="rId6" Type="http://schemas.openxmlformats.org/officeDocument/2006/relationships/slideLayout" Target="../slideLayouts/slideLayout493.xml"/><Relationship Id="rId11" Type="http://schemas.openxmlformats.org/officeDocument/2006/relationships/slideLayout" Target="../slideLayouts/slideLayout498.xml"/><Relationship Id="rId5" Type="http://schemas.openxmlformats.org/officeDocument/2006/relationships/slideLayout" Target="../slideLayouts/slideLayout492.xml"/><Relationship Id="rId15" Type="http://schemas.openxmlformats.org/officeDocument/2006/relationships/theme" Target="../theme/theme36.xml"/><Relationship Id="rId10" Type="http://schemas.openxmlformats.org/officeDocument/2006/relationships/slideLayout" Target="../slideLayouts/slideLayout497.xml"/><Relationship Id="rId4" Type="http://schemas.openxmlformats.org/officeDocument/2006/relationships/slideLayout" Target="../slideLayouts/slideLayout491.xml"/><Relationship Id="rId9" Type="http://schemas.openxmlformats.org/officeDocument/2006/relationships/slideLayout" Target="../slideLayouts/slideLayout496.xml"/><Relationship Id="rId14" Type="http://schemas.openxmlformats.org/officeDocument/2006/relationships/slideLayout" Target="../slideLayouts/slideLayout50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5D984-6568-43F9-9950-A4FDEF44DD71}" type="datetimeFigureOut">
              <a:rPr lang="zh-CN" altLang="en-US" smtClean="0"/>
              <a:t>2018/5/16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B859-D032-46AF-B514-690E8638C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2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91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0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1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3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4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2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8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5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93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2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7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912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9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6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89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21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2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57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  <p:sldLayoutId id="2147484047" r:id="rId12"/>
    <p:sldLayoutId id="2147484048" r:id="rId13"/>
    <p:sldLayoutId id="214748404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48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30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51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29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8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6" r:id="rId1"/>
    <p:sldLayoutId id="2147484127" r:id="rId2"/>
    <p:sldLayoutId id="2147484128" r:id="rId3"/>
    <p:sldLayoutId id="2147484129" r:id="rId4"/>
    <p:sldLayoutId id="2147484130" r:id="rId5"/>
    <p:sldLayoutId id="2147484131" r:id="rId6"/>
    <p:sldLayoutId id="2147484132" r:id="rId7"/>
    <p:sldLayoutId id="2147484133" r:id="rId8"/>
    <p:sldLayoutId id="2147484134" r:id="rId9"/>
    <p:sldLayoutId id="2147484135" r:id="rId10"/>
    <p:sldLayoutId id="2147484136" r:id="rId11"/>
    <p:sldLayoutId id="2147484137" r:id="rId12"/>
    <p:sldLayoutId id="2147484138" r:id="rId13"/>
    <p:sldLayoutId id="214748413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558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  <p:sldLayoutId id="2147484152" r:id="rId12"/>
    <p:sldLayoutId id="2147484153" r:id="rId13"/>
    <p:sldLayoutId id="214748415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13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84169FF4-5D42-4A35-B3AA-19999002F6FF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3E9BD44B-3684-45D6-BB99-4C0CBDA754A7}" type="slidenum">
              <a:rPr lang="zh-CN" altLang="en-US" smtClean="0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1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00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90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2833" y="6426200"/>
            <a:ext cx="25400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 smtClean="0">
                <a:solidFill>
                  <a:schemeClr val="accent2"/>
                </a:solidFill>
                <a:latin typeface="Times New Roman" pitchFamily="18" charset="0"/>
                <a:ea typeface="+mn-ea"/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9E0CDF0A-BEAA-4ACF-8EF6-C09A757CC41C}" type="datetime1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2018/5/16</a:t>
            </a:fld>
            <a:endParaRPr lang="en-US" altLang="zh-CN">
              <a:solidFill>
                <a:srgbClr val="00AE00"/>
              </a:solidFill>
            </a:endParaRP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6200"/>
            <a:ext cx="38608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1" smtClean="0">
                <a:solidFill>
                  <a:srgbClr val="114FFB"/>
                </a:solidFill>
                <a:latin typeface="Helvetica" pitchFamily="34" charset="0"/>
                <a:ea typeface="+mn-ea"/>
              </a:defRPr>
            </a:lvl1pPr>
          </a:lstStyle>
          <a:p>
            <a:pPr algn="ctr" eaLnBrk="0" fontAlgn="base" hangingPunct="0">
              <a:spcAft>
                <a:spcPct val="0"/>
              </a:spcAft>
              <a:defRPr/>
            </a:pPr>
            <a:r>
              <a:rPr lang="zh-CN" altLang="en-US"/>
              <a:t>Chapter 4</a:t>
            </a:r>
            <a:endParaRPr lang="en-US" altLang="zh-CN"/>
          </a:p>
        </p:txBody>
      </p:sp>
      <p:sp>
        <p:nvSpPr>
          <p:cNvPr id="775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19167" y="6413500"/>
            <a:ext cx="2540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1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56E6A96F-CDAD-4B72-9877-29349D848F80}" type="slidenum">
              <a:rPr lang="zh-CN" altLang="en-US">
                <a:solidFill>
                  <a:srgbClr val="00AE00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FBBA03"/>
              </a:solidFill>
            </a:endParaRPr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330200"/>
            <a:ext cx="972396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333" y="1193800"/>
            <a:ext cx="1024466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75175" name="Line 7"/>
          <p:cNvSpPr>
            <a:spLocks noChangeShapeType="1"/>
          </p:cNvSpPr>
          <p:nvPr userDrawn="1"/>
        </p:nvSpPr>
        <p:spPr bwMode="auto">
          <a:xfrm>
            <a:off x="924984" y="1041400"/>
            <a:ext cx="10371667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pic>
        <p:nvPicPr>
          <p:cNvPr id="80904" name="Picture 8" descr="fudan_logo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34" y="319088"/>
            <a:ext cx="825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07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宋体" pitchFamily="2" charset="-122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  <a:ea typeface="+mn-ea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  <a:ea typeface="+mn-ea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5pPr>
      <a:lvl6pPr marL="24574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6pPr>
      <a:lvl7pPr marL="29146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7pPr>
      <a:lvl8pPr marL="33718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8pPr>
      <a:lvl9pPr marL="3829050" indent="-171450" algn="l" rtl="0" fontAlgn="base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8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9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09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2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5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65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79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9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0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35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49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6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9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Tomasulo</a:t>
            </a:r>
            <a:r>
              <a:rPr lang="zh-CN" altLang="en-US" dirty="0" smtClean="0"/>
              <a:t>算法分析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1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F73CAE-556F-474E-BB93-92D977352DB2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1C1B9B-E1E3-4A7C-BD27-1C2CD4A90440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5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2770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090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B90D1D-1DF2-4A35-8E4A-3208B97233EE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379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06E8D3-FCB0-4B70-951E-40A60CFB2763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6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3794" name="Object 3"/>
          <p:cNvGraphicFramePr>
            <a:graphicFrameLocks/>
          </p:cNvGraphicFramePr>
          <p:nvPr/>
        </p:nvGraphicFramePr>
        <p:xfrm>
          <a:off x="1736726" y="11176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176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6580" name="Rectangle 4"/>
          <p:cNvSpPr>
            <a:spLocks noChangeArrowheads="1"/>
          </p:cNvSpPr>
          <p:nvPr/>
        </p:nvSpPr>
        <p:spPr bwMode="auto">
          <a:xfrm>
            <a:off x="1828800" y="61087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>
                <a:solidFill>
                  <a:srgbClr val="FC0128"/>
                </a:solidFill>
                <a:latin typeface="Comic Sans MS" panose="030F0702030302020204" pitchFamily="66" charset="0"/>
              </a:rPr>
              <a:t>Issue ADDD here vs. scoreboard? </a:t>
            </a:r>
          </a:p>
        </p:txBody>
      </p:sp>
    </p:spTree>
    <p:extLst>
      <p:ext uri="{BB962C8B-B14F-4D97-AF65-F5344CB8AC3E}">
        <p14:creationId xmlns:p14="http://schemas.microsoft.com/office/powerpoint/2010/main" val="926940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6AF515-4EEB-4FFF-87FF-B64C9DD2EB28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24ED8B-41E3-4EB5-AE4F-7D3F8A49EDEB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7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4818" name="Object 3"/>
          <p:cNvGraphicFramePr>
            <a:graphicFrameLocks/>
          </p:cNvGraphicFramePr>
          <p:nvPr/>
        </p:nvGraphicFramePr>
        <p:xfrm>
          <a:off x="1736726" y="11176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176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04" name="Rectangle 4"/>
          <p:cNvSpPr>
            <a:spLocks noChangeArrowheads="1"/>
          </p:cNvSpPr>
          <p:nvPr/>
        </p:nvSpPr>
        <p:spPr bwMode="auto">
          <a:xfrm>
            <a:off x="1828800" y="61087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>
                <a:solidFill>
                  <a:srgbClr val="FC0128"/>
                </a:solidFill>
                <a:latin typeface="Comic Sans MS" panose="030F0702030302020204" pitchFamily="66" charset="0"/>
              </a:rPr>
              <a:t>Add1 completing; what is waiting for it? </a:t>
            </a:r>
          </a:p>
        </p:txBody>
      </p:sp>
    </p:spTree>
    <p:extLst>
      <p:ext uri="{BB962C8B-B14F-4D97-AF65-F5344CB8AC3E}">
        <p14:creationId xmlns:p14="http://schemas.microsoft.com/office/powerpoint/2010/main" val="246178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0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CD08CB-98DB-4962-BA26-DF7BA579AB11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FFFB0E-4B58-4987-B49D-E46F883AC0A3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8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5842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89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EF3F9A-E7D6-4619-BEE7-F8F2317F127F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A13606-EA64-467B-8B2A-60B6D31E65EA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9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6866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68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2238D1-BBA2-4FDB-8E2B-A005928175A6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3AE18A-6BDA-43F9-944E-C1344BC79318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10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7890" name="Object 3"/>
          <p:cNvGraphicFramePr>
            <a:graphicFrameLocks/>
          </p:cNvGraphicFramePr>
          <p:nvPr/>
        </p:nvGraphicFramePr>
        <p:xfrm>
          <a:off x="1736726" y="11176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176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76" name="Rectangle 4"/>
          <p:cNvSpPr>
            <a:spLocks noChangeArrowheads="1"/>
          </p:cNvSpPr>
          <p:nvPr/>
        </p:nvSpPr>
        <p:spPr bwMode="auto">
          <a:xfrm>
            <a:off x="1828800" y="61087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>
                <a:solidFill>
                  <a:srgbClr val="FC0128"/>
                </a:solidFill>
                <a:latin typeface="Comic Sans MS" panose="030F0702030302020204" pitchFamily="66" charset="0"/>
              </a:rPr>
              <a:t>Add2 completing; what is waiting for it? </a:t>
            </a:r>
          </a:p>
        </p:txBody>
      </p:sp>
    </p:spTree>
    <p:extLst>
      <p:ext uri="{BB962C8B-B14F-4D97-AF65-F5344CB8AC3E}">
        <p14:creationId xmlns:p14="http://schemas.microsoft.com/office/powerpoint/2010/main" val="3526915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7BD3AB-16FE-4C51-8227-0CD736D14D73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891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2ACA9-6319-47F4-BCA3-722C65C11875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50825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11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8914" name="Object 3"/>
          <p:cNvGraphicFramePr>
            <a:graphicFrameLocks/>
          </p:cNvGraphicFramePr>
          <p:nvPr/>
        </p:nvGraphicFramePr>
        <p:xfrm>
          <a:off x="1736726" y="1127126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27126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1700" name="Rectangle 4"/>
          <p:cNvSpPr>
            <a:spLocks noChangeArrowheads="1"/>
          </p:cNvSpPr>
          <p:nvPr/>
        </p:nvSpPr>
        <p:spPr bwMode="auto">
          <a:xfrm>
            <a:off x="1736725" y="59563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FC0128"/>
                </a:solidFill>
                <a:latin typeface="Comic Sans MS" panose="030F0702030302020204" pitchFamily="66" charset="0"/>
              </a:rPr>
              <a:t>Write result of ADDD here vs. scoreboard?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FC0128"/>
                </a:solidFill>
                <a:latin typeface="Comic Sans MS" panose="030F0702030302020204" pitchFamily="66" charset="0"/>
              </a:rPr>
              <a:t>All quick instructions complete in this cycle!</a:t>
            </a:r>
          </a:p>
        </p:txBody>
      </p:sp>
    </p:spTree>
    <p:extLst>
      <p:ext uri="{BB962C8B-B14F-4D97-AF65-F5344CB8AC3E}">
        <p14:creationId xmlns:p14="http://schemas.microsoft.com/office/powerpoint/2010/main" val="514298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367DDA-B5CF-444C-876A-AEAB9E5C375C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99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22687C-4966-4780-8625-0FB37EA4C8A6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12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9938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5045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9E9415-A040-426E-89A4-8C04A247C0F7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09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A5CC34-4F17-45D4-969A-65089A22437C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13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0962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3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A92D2C-CC43-4334-AB43-2C194CD6696A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19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B5DA53-6A10-4043-AE2B-8AFBFFC2B4D4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14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1986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169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80D845-63C5-4BE1-8B79-FE702DE6DE5C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49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FFB04F-7AD0-440E-901C-7C075705BB4F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黑体" panose="02010609060101010101" pitchFamily="49" charset="-122"/>
              </a:rPr>
              <a:t>指令的动态调度</a:t>
            </a:r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238" y="1744663"/>
            <a:ext cx="6972300" cy="3702050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b="0" dirty="0">
                <a:latin typeface="宋体" panose="02010600030101010101" pitchFamily="2" charset="-122"/>
              </a:rPr>
              <a:t>    </a:t>
            </a:r>
            <a:r>
              <a:rPr lang="zh-CN" altLang="en-US" sz="2000" dirty="0" smtClean="0">
                <a:latin typeface="宋体" panose="02010600030101010101" pitchFamily="2" charset="-12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对于例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4.1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中的代码，假设各种操作的延迟为：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</a:t>
            </a:r>
            <a:r>
              <a:rPr lang="en-US" altLang="zh-CN" sz="2000" dirty="0">
                <a:latin typeface="宋体" panose="02010600030101010101" pitchFamily="2" charset="-122"/>
              </a:rPr>
              <a:t>load</a:t>
            </a:r>
            <a:r>
              <a:rPr lang="zh-CN" altLang="en-US" sz="2000" dirty="0">
                <a:latin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个时钟周期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加法：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个时钟周期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乘法：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</a:rPr>
              <a:t>个时钟周期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    除法：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</a:rPr>
              <a:t>40</a:t>
            </a:r>
            <a:r>
              <a:rPr lang="zh-CN" altLang="en-US" sz="2000" dirty="0">
                <a:latin typeface="宋体" panose="02010600030101010101" pitchFamily="2" charset="-122"/>
              </a:rPr>
              <a:t>个时钟周期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     给出</a:t>
            </a:r>
            <a:r>
              <a:rPr lang="en-US" altLang="zh-CN" sz="2000" dirty="0">
                <a:solidFill>
                  <a:srgbClr val="D60093"/>
                </a:solidFill>
                <a:latin typeface="宋体" panose="02010600030101010101" pitchFamily="2" charset="-122"/>
              </a:rPr>
              <a:t>MUL.D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指令准备写结果时各状态表的内容。</a:t>
            </a:r>
          </a:p>
          <a:p>
            <a:pPr marL="457200" indent="-457200" eaLnBrk="1" hangingPunct="1">
              <a:lnSpc>
                <a:spcPct val="13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解  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MUL.D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指令准备写结果时各状态表的内容如下图所示。</a:t>
            </a:r>
          </a:p>
        </p:txBody>
      </p:sp>
    </p:spTree>
    <p:extLst>
      <p:ext uri="{BB962C8B-B14F-4D97-AF65-F5344CB8AC3E}">
        <p14:creationId xmlns:p14="http://schemas.microsoft.com/office/powerpoint/2010/main" val="3391264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C25A76-C59D-4239-8184-4FF7FEC35EBC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5FEC35-9B01-4B5D-A0CC-0D986CBA699B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15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3010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0186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29E0A7-DB03-4226-A00A-C1D6F9CAD385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BC9B00-965E-4A91-8ADA-97660465F820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16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4034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4972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日期占位符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7C5DB9-9F48-4B7D-ADB8-032F99D90BEC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79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3CCE05-E361-410B-A638-AB4050335287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9812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Faster than light computation</a:t>
            </a:r>
            <a:br>
              <a:rPr lang="en-US" altLang="zh-CN" smtClean="0"/>
            </a:br>
            <a:r>
              <a:rPr lang="en-US" altLang="zh-CN" smtClean="0"/>
              <a:t>(skip a couple of cycles)</a:t>
            </a:r>
          </a:p>
        </p:txBody>
      </p:sp>
    </p:spTree>
    <p:extLst>
      <p:ext uri="{BB962C8B-B14F-4D97-AF65-F5344CB8AC3E}">
        <p14:creationId xmlns:p14="http://schemas.microsoft.com/office/powerpoint/2010/main" val="17630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0260A1-88D8-4176-B6E6-9C029D14212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5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94C231-A7A7-491D-B8FA-3EE0114781A4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55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5058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0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E619BB-C013-4CF2-A532-E5B6519A4D52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608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403FDA-37D5-4D76-ACD4-DB0EF8FDAC4F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56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6082" name="Object 3"/>
          <p:cNvGraphicFramePr>
            <a:graphicFrameLocks/>
          </p:cNvGraphicFramePr>
          <p:nvPr/>
        </p:nvGraphicFramePr>
        <p:xfrm>
          <a:off x="1736726" y="11176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176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892" name="Rectangle 4"/>
          <p:cNvSpPr>
            <a:spLocks noChangeArrowheads="1"/>
          </p:cNvSpPr>
          <p:nvPr/>
        </p:nvSpPr>
        <p:spPr bwMode="auto">
          <a:xfrm>
            <a:off x="1828800" y="60960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>
                <a:solidFill>
                  <a:srgbClr val="FC0128"/>
                </a:solidFill>
                <a:latin typeface="Comic Sans MS" panose="030F0702030302020204" pitchFamily="66" charset="0"/>
              </a:rPr>
              <a:t>Mult2 is completing; what is waiting for it? </a:t>
            </a:r>
          </a:p>
        </p:txBody>
      </p:sp>
    </p:spTree>
    <p:extLst>
      <p:ext uri="{BB962C8B-B14F-4D97-AF65-F5344CB8AC3E}">
        <p14:creationId xmlns:p14="http://schemas.microsoft.com/office/powerpoint/2010/main" val="130073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F85C74-AB54-4324-962D-818FADD299FD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4710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E5D15C-90D9-4BDF-BF0F-8F6B3F91419B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651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57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47106" name="Object 3"/>
          <p:cNvGraphicFramePr>
            <a:graphicFrameLocks/>
          </p:cNvGraphicFramePr>
          <p:nvPr/>
        </p:nvGraphicFramePr>
        <p:xfrm>
          <a:off x="1736726" y="10414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0414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0916" name="Rectangle 4"/>
          <p:cNvSpPr>
            <a:spLocks noChangeArrowheads="1"/>
          </p:cNvSpPr>
          <p:nvPr/>
        </p:nvSpPr>
        <p:spPr bwMode="auto">
          <a:xfrm>
            <a:off x="1828800" y="60325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FC0128"/>
                </a:solidFill>
                <a:latin typeface="Comic Sans MS" panose="030F0702030302020204" pitchFamily="66" charset="0"/>
              </a:rPr>
              <a:t>Once again: In-order issue, out-of-order execution and completion.</a:t>
            </a:r>
          </a:p>
        </p:txBody>
      </p:sp>
      <p:sp>
        <p:nvSpPr>
          <p:cNvPr id="47112" name="AutoShape 5"/>
          <p:cNvSpPr>
            <a:spLocks noChangeArrowheads="1"/>
          </p:cNvSpPr>
          <p:nvPr/>
        </p:nvSpPr>
        <p:spPr bwMode="auto">
          <a:xfrm>
            <a:off x="46482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7113" name="AutoShape 6"/>
          <p:cNvSpPr>
            <a:spLocks noChangeArrowheads="1"/>
          </p:cNvSpPr>
          <p:nvPr/>
        </p:nvSpPr>
        <p:spPr bwMode="auto">
          <a:xfrm>
            <a:off x="46482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7114" name="AutoShape 7"/>
          <p:cNvSpPr>
            <a:spLocks noChangeArrowheads="1"/>
          </p:cNvSpPr>
          <p:nvPr/>
        </p:nvSpPr>
        <p:spPr bwMode="auto">
          <a:xfrm>
            <a:off x="5334000" y="19939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47115" name="AutoShape 8"/>
          <p:cNvSpPr>
            <a:spLocks noChangeArrowheads="1"/>
          </p:cNvSpPr>
          <p:nvPr/>
        </p:nvSpPr>
        <p:spPr bwMode="auto">
          <a:xfrm>
            <a:off x="59436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27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D7172F-6B3E-4C9F-BD53-2D17EDA1DD95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45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3DE9C-0808-486B-B18B-5D6580916102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</a:rPr>
              <a:t>4.3 </a:t>
            </a:r>
            <a:r>
              <a:rPr lang="zh-CN" altLang="en-US" smtClean="0">
                <a:latin typeface="黑体" panose="02010609060101010101" pitchFamily="49" charset="-122"/>
              </a:rPr>
              <a:t>动态分支预测技术</a:t>
            </a:r>
          </a:p>
        </p:txBody>
      </p:sp>
      <p:sp>
        <p:nvSpPr>
          <p:cNvPr id="194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采用</a:t>
            </a:r>
            <a:r>
              <a:rPr lang="en-US" altLang="zh-CN" dirty="0" err="1" smtClean="0"/>
              <a:t>Tomasulo</a:t>
            </a:r>
            <a:r>
              <a:rPr lang="zh-CN" altLang="en-US" dirty="0" smtClean="0"/>
              <a:t>算法</a:t>
            </a:r>
            <a:r>
              <a:rPr lang="zh-CN" altLang="en-US" smtClean="0"/>
              <a:t>并</a:t>
            </a:r>
            <a:r>
              <a:rPr lang="zh-CN" altLang="en-US" smtClean="0"/>
              <a:t>支持推测执行</a:t>
            </a:r>
            <a:r>
              <a:rPr lang="zh-CN" altLang="en-US" dirty="0" smtClean="0"/>
              <a:t>的处理机运行举例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>程序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dirty="0" smtClean="0"/>
              <a:t>		LD		F0,10(R2)</a:t>
            </a:r>
            <a:br>
              <a:rPr lang="en-US" altLang="zh-CN" dirty="0" smtClean="0"/>
            </a:br>
            <a:r>
              <a:rPr lang="en-US" altLang="zh-CN" dirty="0" smtClean="0"/>
              <a:t>		ADDD		F10,F4,F0</a:t>
            </a:r>
            <a:br>
              <a:rPr lang="en-US" altLang="zh-CN" dirty="0" smtClean="0"/>
            </a:br>
            <a:r>
              <a:rPr lang="en-US" altLang="zh-CN" dirty="0" smtClean="0"/>
              <a:t>		DIVD		F2,F10,F6</a:t>
            </a:r>
            <a:br>
              <a:rPr lang="en-US" altLang="zh-CN" dirty="0" smtClean="0"/>
            </a:br>
            <a:r>
              <a:rPr lang="en-US" altLang="zh-CN" dirty="0" smtClean="0"/>
              <a:t>		BNE		F2,L1</a:t>
            </a:r>
            <a:br>
              <a:rPr lang="en-US" altLang="zh-CN" dirty="0" smtClean="0"/>
            </a:br>
            <a:r>
              <a:rPr lang="en-US" altLang="zh-CN" dirty="0" smtClean="0"/>
              <a:t>		LD		F4,0(R3)</a:t>
            </a:r>
            <a:br>
              <a:rPr lang="en-US" altLang="zh-CN" dirty="0" smtClean="0"/>
            </a:br>
            <a:r>
              <a:rPr lang="en-US" altLang="zh-CN" dirty="0" smtClean="0"/>
              <a:t>		ADDD		F0,F4,F6</a:t>
            </a:r>
            <a:br>
              <a:rPr lang="en-US" altLang="zh-CN" dirty="0" smtClean="0"/>
            </a:br>
            <a:r>
              <a:rPr lang="en-US" altLang="zh-CN" dirty="0" smtClean="0"/>
              <a:t>		ST		0(R3),F4</a:t>
            </a:r>
            <a:br>
              <a:rPr lang="en-US" altLang="zh-CN" dirty="0" smtClean="0"/>
            </a:br>
            <a:r>
              <a:rPr lang="en-US" altLang="zh-CN" dirty="0" smtClean="0"/>
              <a:t>L1: </a:t>
            </a:r>
            <a:br>
              <a:rPr lang="en-US" altLang="zh-CN" dirty="0" smtClean="0"/>
            </a:b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95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3C92A4-8A3A-45B7-B0F7-1B9527BA6251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58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55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BB4341-9708-4ED1-8330-6C08DA42B0D3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5589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24707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08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5674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24710" name="Rectangle 6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11" name="Rectangle 7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24712" name="Rectangle 8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5594" name="Rectangle 10"/>
          <p:cNvSpPr>
            <a:spLocks noGrp="1" noChangeArrowheads="1"/>
          </p:cNvSpPr>
          <p:nvPr>
            <p:ph type="title"/>
          </p:nvPr>
        </p:nvSpPr>
        <p:spPr>
          <a:xfrm>
            <a:off x="2479676" y="447675"/>
            <a:ext cx="6702425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195595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24717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24718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195599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0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1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2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3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95604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5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6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95607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24728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29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30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31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5608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09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95610" name="Group 30"/>
          <p:cNvGrpSpPr>
            <a:grpSpLocks/>
          </p:cNvGrpSpPr>
          <p:nvPr/>
        </p:nvGrpSpPr>
        <p:grpSpPr bwMode="auto">
          <a:xfrm>
            <a:off x="5029200" y="1295400"/>
            <a:ext cx="3886200" cy="1219200"/>
            <a:chOff x="2208" y="576"/>
            <a:chExt cx="2448" cy="768"/>
          </a:xfrm>
        </p:grpSpPr>
        <p:sp>
          <p:nvSpPr>
            <p:cNvPr id="1224735" name="Rectangle 31"/>
            <p:cNvSpPr>
              <a:spLocks noChangeArrowheads="1"/>
            </p:cNvSpPr>
            <p:nvPr/>
          </p:nvSpPr>
          <p:spPr bwMode="auto">
            <a:xfrm>
              <a:off x="2208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36" name="Rectangle 32"/>
            <p:cNvSpPr>
              <a:spLocks noChangeArrowheads="1"/>
            </p:cNvSpPr>
            <p:nvPr/>
          </p:nvSpPr>
          <p:spPr bwMode="auto">
            <a:xfrm>
              <a:off x="2208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37" name="Rectangle 33"/>
            <p:cNvSpPr>
              <a:spLocks noChangeArrowheads="1"/>
            </p:cNvSpPr>
            <p:nvPr/>
          </p:nvSpPr>
          <p:spPr bwMode="auto">
            <a:xfrm>
              <a:off x="2448" y="5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38" name="Rectangle 34"/>
            <p:cNvSpPr>
              <a:spLocks noChangeArrowheads="1"/>
            </p:cNvSpPr>
            <p:nvPr/>
          </p:nvSpPr>
          <p:spPr bwMode="auto">
            <a:xfrm>
              <a:off x="2448" y="76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39" name="Rectangle 35"/>
            <p:cNvSpPr>
              <a:spLocks noChangeArrowheads="1"/>
            </p:cNvSpPr>
            <p:nvPr/>
          </p:nvSpPr>
          <p:spPr bwMode="auto">
            <a:xfrm>
              <a:off x="3072" y="5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0" name="Rectangle 36"/>
            <p:cNvSpPr>
              <a:spLocks noChangeArrowheads="1"/>
            </p:cNvSpPr>
            <p:nvPr/>
          </p:nvSpPr>
          <p:spPr bwMode="auto">
            <a:xfrm>
              <a:off x="3072" y="76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1" name="Rectangle 37"/>
            <p:cNvSpPr>
              <a:spLocks noChangeArrowheads="1"/>
            </p:cNvSpPr>
            <p:nvPr/>
          </p:nvSpPr>
          <p:spPr bwMode="auto">
            <a:xfrm>
              <a:off x="4416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2" name="Rectangle 38"/>
            <p:cNvSpPr>
              <a:spLocks noChangeArrowheads="1"/>
            </p:cNvSpPr>
            <p:nvPr/>
          </p:nvSpPr>
          <p:spPr bwMode="auto">
            <a:xfrm>
              <a:off x="4416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3" name="Rectangle 39"/>
            <p:cNvSpPr>
              <a:spLocks noChangeArrowheads="1"/>
            </p:cNvSpPr>
            <p:nvPr/>
          </p:nvSpPr>
          <p:spPr bwMode="auto">
            <a:xfrm>
              <a:off x="2208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4" name="Rectangle 40"/>
            <p:cNvSpPr>
              <a:spLocks noChangeArrowheads="1"/>
            </p:cNvSpPr>
            <p:nvPr/>
          </p:nvSpPr>
          <p:spPr bwMode="auto">
            <a:xfrm>
              <a:off x="2448" y="96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5" name="Rectangle 41"/>
            <p:cNvSpPr>
              <a:spLocks noChangeArrowheads="1"/>
            </p:cNvSpPr>
            <p:nvPr/>
          </p:nvSpPr>
          <p:spPr bwMode="auto">
            <a:xfrm>
              <a:off x="3072" y="96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6" name="Rectangle 42"/>
            <p:cNvSpPr>
              <a:spLocks noChangeArrowheads="1"/>
            </p:cNvSpPr>
            <p:nvPr/>
          </p:nvSpPr>
          <p:spPr bwMode="auto">
            <a:xfrm>
              <a:off x="4416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7" name="Rectangle 43"/>
            <p:cNvSpPr>
              <a:spLocks noChangeArrowheads="1"/>
            </p:cNvSpPr>
            <p:nvPr/>
          </p:nvSpPr>
          <p:spPr bwMode="auto">
            <a:xfrm>
              <a:off x="2208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8" name="Rectangle 44"/>
            <p:cNvSpPr>
              <a:spLocks noChangeArrowheads="1"/>
            </p:cNvSpPr>
            <p:nvPr/>
          </p:nvSpPr>
          <p:spPr bwMode="auto">
            <a:xfrm>
              <a:off x="2448" y="115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49" name="Rectangle 45"/>
            <p:cNvSpPr>
              <a:spLocks noChangeArrowheads="1"/>
            </p:cNvSpPr>
            <p:nvPr/>
          </p:nvSpPr>
          <p:spPr bwMode="auto">
            <a:xfrm>
              <a:off x="3072" y="115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4750" name="Rectangle 46"/>
            <p:cNvSpPr>
              <a:spLocks noChangeArrowheads="1"/>
            </p:cNvSpPr>
            <p:nvPr/>
          </p:nvSpPr>
          <p:spPr bwMode="auto">
            <a:xfrm>
              <a:off x="4416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</p:grpSp>
      <p:sp>
        <p:nvSpPr>
          <p:cNvPr id="1224751" name="Rectangle 47"/>
          <p:cNvSpPr>
            <a:spLocks noChangeArrowheads="1"/>
          </p:cNvSpPr>
          <p:nvPr/>
        </p:nvSpPr>
        <p:spPr bwMode="auto">
          <a:xfrm>
            <a:off x="5029200" y="2514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2" name="Rectangle 48"/>
          <p:cNvSpPr>
            <a:spLocks noChangeArrowheads="1"/>
          </p:cNvSpPr>
          <p:nvPr/>
        </p:nvSpPr>
        <p:spPr bwMode="auto">
          <a:xfrm>
            <a:off x="5029200" y="2819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3" name="Rectangle 49"/>
          <p:cNvSpPr>
            <a:spLocks noChangeArrowheads="1"/>
          </p:cNvSpPr>
          <p:nvPr/>
        </p:nvSpPr>
        <p:spPr bwMode="auto">
          <a:xfrm>
            <a:off x="5029200" y="3124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1224754" name="Rectangle 50"/>
          <p:cNvSpPr>
            <a:spLocks noChangeArrowheads="1"/>
          </p:cNvSpPr>
          <p:nvPr/>
        </p:nvSpPr>
        <p:spPr bwMode="auto">
          <a:xfrm>
            <a:off x="5410200" y="25146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5" name="Rectangle 51"/>
          <p:cNvSpPr>
            <a:spLocks noChangeArrowheads="1"/>
          </p:cNvSpPr>
          <p:nvPr/>
        </p:nvSpPr>
        <p:spPr bwMode="auto">
          <a:xfrm>
            <a:off x="5410200" y="28194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6" name="Rectangle 52"/>
          <p:cNvSpPr>
            <a:spLocks noChangeArrowheads="1"/>
          </p:cNvSpPr>
          <p:nvPr/>
        </p:nvSpPr>
        <p:spPr bwMode="auto">
          <a:xfrm>
            <a:off x="5410200" y="31242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7" name="Rectangle 53"/>
          <p:cNvSpPr>
            <a:spLocks noChangeArrowheads="1"/>
          </p:cNvSpPr>
          <p:nvPr/>
        </p:nvSpPr>
        <p:spPr bwMode="auto">
          <a:xfrm>
            <a:off x="6400800" y="2514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8" name="Rectangle 54"/>
          <p:cNvSpPr>
            <a:spLocks noChangeArrowheads="1"/>
          </p:cNvSpPr>
          <p:nvPr/>
        </p:nvSpPr>
        <p:spPr bwMode="auto">
          <a:xfrm>
            <a:off x="6400800" y="2819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59" name="Rectangle 55"/>
          <p:cNvSpPr>
            <a:spLocks noChangeArrowheads="1"/>
          </p:cNvSpPr>
          <p:nvPr/>
        </p:nvSpPr>
        <p:spPr bwMode="auto">
          <a:xfrm>
            <a:off x="6400800" y="3124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LD F0,10(R2)</a:t>
            </a:r>
          </a:p>
        </p:txBody>
      </p:sp>
      <p:sp>
        <p:nvSpPr>
          <p:cNvPr id="1224760" name="Rectangle 56"/>
          <p:cNvSpPr>
            <a:spLocks noChangeArrowheads="1"/>
          </p:cNvSpPr>
          <p:nvPr/>
        </p:nvSpPr>
        <p:spPr bwMode="auto">
          <a:xfrm>
            <a:off x="8534400" y="2514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61" name="Rectangle 57"/>
          <p:cNvSpPr>
            <a:spLocks noChangeArrowheads="1"/>
          </p:cNvSpPr>
          <p:nvPr/>
        </p:nvSpPr>
        <p:spPr bwMode="auto">
          <a:xfrm>
            <a:off x="8534400" y="2819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4762" name="Rectangle 58"/>
          <p:cNvSpPr>
            <a:spLocks noChangeArrowheads="1"/>
          </p:cNvSpPr>
          <p:nvPr/>
        </p:nvSpPr>
        <p:spPr bwMode="auto">
          <a:xfrm>
            <a:off x="8534400" y="3124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95623" name="Line 59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24" name="Text Box 60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95625" name="Freeform 61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26" name="Line 62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27" name="Line 63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28" name="Text Box 64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5629" name="Text Box 65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5630" name="AutoShape 66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5631" name="Text Box 67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95632" name="Text Box 68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95633" name="Group 69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24774" name="Rectangle 70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75" name="Rectangle 71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76" name="Rectangle 72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77" name="Rectangle 73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78" name="Rectangle 74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79" name="Rectangle 75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5634" name="Text Box 76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95635" name="Line 77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195636" name="Group 78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24783" name="Rectangle 79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24784" name="Rectangle 80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4785" name="Rectangle 81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5645" name="Line 82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5637" name="Text Box 83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5638" name="Text Box 84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5639" name="Text Box 85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95640" name="Line 86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5641" name="Line 87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533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A79DB5-22D4-4F10-A9D7-1DE2B1A11B3B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661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66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12B14E-5B44-47CE-AAFE-DD1ED11E6FD7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6613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26755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756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6699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26758" name="Rectangle 6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6759" name="Rectangle 7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26760" name="Rectangle 8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6618" name="Rectangle 10"/>
          <p:cNvSpPr>
            <a:spLocks noGrp="1" noChangeArrowheads="1"/>
          </p:cNvSpPr>
          <p:nvPr>
            <p:ph type="title"/>
          </p:nvPr>
        </p:nvSpPr>
        <p:spPr>
          <a:xfrm>
            <a:off x="2479676" y="447675"/>
            <a:ext cx="6702425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0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26765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26766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5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6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96628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29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96631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26776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777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778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779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6632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33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96634" name="Group 30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196664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26784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85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86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87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88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89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0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1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2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3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4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5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6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7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8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6799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226800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01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26802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26803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04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05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06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07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26808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26809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6810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26811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196635" name="Line 60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36" name="Text Box 61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96637" name="Freeform 62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38" name="Line 63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39" name="Line 64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40" name="Text Box 65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6641" name="Text Box 66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6642" name="AutoShape 67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6643" name="Text Box 68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96644" name="Text Box 69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96645" name="Group 70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26823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24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25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26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27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28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6646" name="Text Box 77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96647" name="Line 78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196648" name="Group 79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26832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26833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6834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6657" name="Line 83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6649" name="Text Box 84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6650" name="Text Box 85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6651" name="Text Box 86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96652" name="Line 87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6653" name="Line 88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342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CF52EBF-ACC4-4BC3-A184-0FB0C769D8D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763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76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52B86A-407E-42A7-92C8-B770CE2A2B9F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7637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28803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28804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7723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28806" name="Rectangle 6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28807" name="Rectangle 7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28808" name="Rectangle 8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7642" name="Rectangle 10"/>
          <p:cNvSpPr>
            <a:spLocks noGrp="1" noChangeArrowheads="1"/>
          </p:cNvSpPr>
          <p:nvPr>
            <p:ph type="title"/>
          </p:nvPr>
        </p:nvSpPr>
        <p:spPr>
          <a:xfrm>
            <a:off x="2479676" y="447675"/>
            <a:ext cx="6702425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197643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28813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28814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197647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48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49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50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97652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53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97655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28824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25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26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27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7656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57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97658" name="Group 30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197688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28832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3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4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5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6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7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8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39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0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1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2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3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4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5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6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28847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1228848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228849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28850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28851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8852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8853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28854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DIVD F2,F10,F6</a:t>
              </a:r>
            </a:p>
          </p:txBody>
        </p:sp>
        <p:sp>
          <p:nvSpPr>
            <p:cNvPr id="1228855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28856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28857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28858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28859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197659" name="Line 60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60" name="Text Box 61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97661" name="Freeform 62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62" name="Line 63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63" name="Line 64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64" name="Text Box 65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7665" name="Text Box 66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7666" name="AutoShape 67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7667" name="Text Box 68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97668" name="Text Box 69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97669" name="Group 70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28871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72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73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74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75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76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7670" name="Text Box 77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97671" name="Line 78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197672" name="Group 79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28880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28881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28882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7681" name="Line 83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7673" name="Text Box 84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7674" name="Text Box 85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7675" name="Text Box 86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97676" name="Line 87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7677" name="Line 88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758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3036E3-AB97-4A93-B77C-9E38FF6846BE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50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FF6038-4873-4386-9616-2D85E4F9FFA2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黑体" panose="02010609060101010101" pitchFamily="49" charset="-122"/>
              </a:rPr>
              <a:t>4.2 </a:t>
            </a:r>
            <a:r>
              <a:rPr lang="zh-CN" altLang="en-US" smtClean="0">
                <a:latin typeface="黑体" panose="02010609060101010101" pitchFamily="49" charset="-122"/>
              </a:rPr>
              <a:t>指令的动态调度</a:t>
            </a:r>
          </a:p>
        </p:txBody>
      </p:sp>
      <p:sp>
        <p:nvSpPr>
          <p:cNvPr id="150534" name="Rectangle 3"/>
          <p:cNvSpPr>
            <a:spLocks noChangeArrowheads="1"/>
          </p:cNvSpPr>
          <p:nvPr/>
        </p:nvSpPr>
        <p:spPr bwMode="auto">
          <a:xfrm>
            <a:off x="2590800" y="1412875"/>
            <a:ext cx="7086600" cy="4191000"/>
          </a:xfrm>
          <a:prstGeom prst="rect">
            <a:avLst/>
          </a:prstGeom>
          <a:solidFill>
            <a:srgbClr val="F9FD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50535" name="Text Box 4"/>
          <p:cNvSpPr txBox="1">
            <a:spLocks noChangeArrowheads="1"/>
          </p:cNvSpPr>
          <p:nvPr/>
        </p:nvSpPr>
        <p:spPr bwMode="auto">
          <a:xfrm>
            <a:off x="3200400" y="1641475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E24C05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b="1">
                <a:solidFill>
                  <a:srgbClr val="E24C05"/>
                </a:solidFill>
                <a:latin typeface="黑体" panose="02010609060101010101" pitchFamily="49" charset="-122"/>
              </a:rPr>
              <a:t>      </a:t>
            </a:r>
            <a:r>
              <a:rPr kumimoji="1" lang="zh-CN" altLang="en-US" b="1">
                <a:solidFill>
                  <a:srgbClr val="E24C05"/>
                </a:solidFill>
                <a:latin typeface="宋体" panose="02010600030101010101" pitchFamily="2" charset="-122"/>
              </a:rPr>
              <a:t>令</a:t>
            </a:r>
            <a:r>
              <a:rPr kumimoji="1" lang="zh-CN" altLang="en-US" sz="2600">
                <a:solidFill>
                  <a:srgbClr val="00A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0536" name="Text Box 5"/>
          <p:cNvSpPr txBox="1">
            <a:spLocks noChangeArrowheads="1"/>
          </p:cNvSpPr>
          <p:nvPr/>
        </p:nvSpPr>
        <p:spPr bwMode="auto">
          <a:xfrm>
            <a:off x="6172200" y="1412875"/>
            <a:ext cx="3810000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800">
                <a:solidFill>
                  <a:srgbClr val="00AE00"/>
                </a:solidFill>
                <a:latin typeface="宋体" panose="02010600030101010101" pitchFamily="2" charset="-122"/>
              </a:rPr>
              <a:t>         </a:t>
            </a:r>
            <a:r>
              <a:rPr kumimoji="1" lang="zh-CN" altLang="en-US" sz="1800" b="1">
                <a:solidFill>
                  <a:srgbClr val="E24C05"/>
                </a:solidFill>
                <a:latin typeface="宋体" panose="02010600030101010101" pitchFamily="2" charset="-122"/>
              </a:rPr>
              <a:t>指令状态表</a:t>
            </a:r>
            <a:r>
              <a:rPr kumimoji="1" lang="zh-CN" altLang="en-US" sz="2600">
                <a:solidFill>
                  <a:srgbClr val="00A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E24C05"/>
                </a:solidFill>
                <a:latin typeface="Times New Roman" panose="02020603050405020304" pitchFamily="18" charset="0"/>
              </a:rPr>
              <a:t>流出</a:t>
            </a:r>
            <a:r>
              <a:rPr kumimoji="1" lang="zh-CN" altLang="en-US" b="1">
                <a:solidFill>
                  <a:srgbClr val="E24C0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zh-CN" altLang="en-US" b="1">
                <a:solidFill>
                  <a:srgbClr val="E24C05"/>
                </a:solidFill>
                <a:latin typeface="Times New Roman" panose="02020603050405020304" pitchFamily="18" charset="0"/>
              </a:rPr>
              <a:t>执行      写结果</a:t>
            </a:r>
          </a:p>
        </p:txBody>
      </p:sp>
      <p:sp>
        <p:nvSpPr>
          <p:cNvPr id="150537" name="Text Box 6"/>
          <p:cNvSpPr txBox="1">
            <a:spLocks noChangeArrowheads="1"/>
          </p:cNvSpPr>
          <p:nvPr/>
        </p:nvSpPr>
        <p:spPr bwMode="auto">
          <a:xfrm>
            <a:off x="2667000" y="2479676"/>
            <a:ext cx="7391400" cy="3721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L.D	          F6 , 34(R2)         √           √           √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L.D	          F2 , 45(R3)         √           √           √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MUL.D         F0 , F2 , F4         √           √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SUB.D          F8 , F6 , F2         </a:t>
            </a: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           √           √ </a:t>
            </a: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DIV.D	          F10, F0, F6         </a:t>
            </a: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  <a:cs typeface="Courier New" panose="02070309020205020404" pitchFamily="49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ADD.D         F6 , F8 , F2         </a:t>
            </a:r>
            <a:r>
              <a:rPr kumimoji="1" lang="pt-BR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√           √            √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>
                <a:solidFill>
                  <a:srgbClr val="00A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0538" name="Line 7"/>
          <p:cNvSpPr>
            <a:spLocks noChangeShapeType="1"/>
          </p:cNvSpPr>
          <p:nvPr/>
        </p:nvSpPr>
        <p:spPr bwMode="auto">
          <a:xfrm>
            <a:off x="2590800" y="24034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39" name="Line 8"/>
          <p:cNvSpPr>
            <a:spLocks noChangeShapeType="1"/>
          </p:cNvSpPr>
          <p:nvPr/>
        </p:nvSpPr>
        <p:spPr bwMode="auto">
          <a:xfrm>
            <a:off x="6048375" y="1412876"/>
            <a:ext cx="0" cy="416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0" name="Line 9"/>
          <p:cNvSpPr>
            <a:spLocks noChangeShapeType="1"/>
          </p:cNvSpPr>
          <p:nvPr/>
        </p:nvSpPr>
        <p:spPr bwMode="auto">
          <a:xfrm>
            <a:off x="6062664" y="2008188"/>
            <a:ext cx="362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1" name="Line 10"/>
          <p:cNvSpPr>
            <a:spLocks noChangeShapeType="1"/>
          </p:cNvSpPr>
          <p:nvPr/>
        </p:nvSpPr>
        <p:spPr bwMode="auto">
          <a:xfrm>
            <a:off x="2590800" y="29559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2" name="Line 11"/>
          <p:cNvSpPr>
            <a:spLocks noChangeShapeType="1"/>
          </p:cNvSpPr>
          <p:nvPr/>
        </p:nvSpPr>
        <p:spPr bwMode="auto">
          <a:xfrm>
            <a:off x="2590800" y="3503613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3" name="Line 12"/>
          <p:cNvSpPr>
            <a:spLocks noChangeShapeType="1"/>
          </p:cNvSpPr>
          <p:nvPr/>
        </p:nvSpPr>
        <p:spPr bwMode="auto">
          <a:xfrm>
            <a:off x="2590800" y="40513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4" name="Line 13"/>
          <p:cNvSpPr>
            <a:spLocks noChangeShapeType="1"/>
          </p:cNvSpPr>
          <p:nvPr/>
        </p:nvSpPr>
        <p:spPr bwMode="auto">
          <a:xfrm>
            <a:off x="2590800" y="4541838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5" name="Line 14"/>
          <p:cNvSpPr>
            <a:spLocks noChangeShapeType="1"/>
          </p:cNvSpPr>
          <p:nvPr/>
        </p:nvSpPr>
        <p:spPr bwMode="auto">
          <a:xfrm>
            <a:off x="2590800" y="508952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6" name="Line 15"/>
          <p:cNvSpPr>
            <a:spLocks noChangeShapeType="1"/>
          </p:cNvSpPr>
          <p:nvPr/>
        </p:nvSpPr>
        <p:spPr bwMode="auto">
          <a:xfrm>
            <a:off x="7162800" y="199866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0547" name="Line 16"/>
          <p:cNvSpPr>
            <a:spLocks noChangeShapeType="1"/>
          </p:cNvSpPr>
          <p:nvPr/>
        </p:nvSpPr>
        <p:spPr bwMode="auto">
          <a:xfrm>
            <a:off x="8229600" y="201295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36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737D0-4FC2-4BE5-BFA1-7D8B8E967A2C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59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8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B78DC0-8D2F-435F-B4A5-2A886DD89491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8661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30851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30852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8747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30854" name="Rectangle 6"/>
          <p:cNvSpPr>
            <a:spLocks noChangeArrowheads="1"/>
          </p:cNvSpPr>
          <p:nvPr/>
        </p:nvSpPr>
        <p:spPr bwMode="auto">
          <a:xfrm>
            <a:off x="182245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0855" name="Rectangle 7"/>
          <p:cNvSpPr>
            <a:spLocks noChangeArrowheads="1"/>
          </p:cNvSpPr>
          <p:nvPr/>
        </p:nvSpPr>
        <p:spPr bwMode="auto">
          <a:xfrm>
            <a:off x="182245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ROB5,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R(F6)</a:t>
            </a:r>
            <a:endParaRPr lang="en-US" b="1">
              <a:solidFill>
                <a:srgbClr val="FC0128"/>
              </a:solidFill>
              <a:latin typeface="Courier New" pitchFamily="49" charset="0"/>
            </a:endParaRPr>
          </a:p>
        </p:txBody>
      </p:sp>
      <p:sp>
        <p:nvSpPr>
          <p:cNvPr id="1230856" name="Rectangle 8"/>
          <p:cNvSpPr>
            <a:spLocks noChangeArrowheads="1"/>
          </p:cNvSpPr>
          <p:nvPr/>
        </p:nvSpPr>
        <p:spPr bwMode="auto">
          <a:xfrm>
            <a:off x="182245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8666" name="Rectangle 10"/>
          <p:cNvSpPr>
            <a:spLocks noGrp="1" noChangeArrowheads="1"/>
          </p:cNvSpPr>
          <p:nvPr>
            <p:ph type="title"/>
          </p:nvPr>
        </p:nvSpPr>
        <p:spPr>
          <a:xfrm>
            <a:off x="2463800" y="447675"/>
            <a:ext cx="6700838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198667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30861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30862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3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4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5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98676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98679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30872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873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874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875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8680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81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98682" name="Group 30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198712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30880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81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F0</a:t>
                </a:r>
              </a:p>
            </p:txBody>
          </p:sp>
          <p:sp>
            <p:nvSpPr>
              <p:cNvPr id="1230882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83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84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85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ADDD F0,F4,F6</a:t>
                </a:r>
              </a:p>
            </p:txBody>
          </p:sp>
          <p:sp>
            <p:nvSpPr>
              <p:cNvPr id="1230886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87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0888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F4</a:t>
                </a:r>
              </a:p>
            </p:txBody>
          </p:sp>
          <p:sp>
            <p:nvSpPr>
              <p:cNvPr id="1230889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90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LD F4,0(R3)</a:t>
                </a:r>
              </a:p>
            </p:txBody>
          </p:sp>
          <p:sp>
            <p:nvSpPr>
              <p:cNvPr id="1230891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0892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0893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0894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BNE F2,&lt;…&gt;</a:t>
                </a:r>
              </a:p>
            </p:txBody>
          </p:sp>
          <p:sp>
            <p:nvSpPr>
              <p:cNvPr id="1230895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sp>
          <p:nvSpPr>
            <p:cNvPr id="1230896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230897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30898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30899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0900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0901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0902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DIVD F2,F10,F6</a:t>
              </a:r>
            </a:p>
          </p:txBody>
        </p:sp>
        <p:sp>
          <p:nvSpPr>
            <p:cNvPr id="1230903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30904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30905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0906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0907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198683" name="Line 60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84" name="Text Box 61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98685" name="Freeform 62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86" name="Line 63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87" name="Line 64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88" name="Text Box 65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8689" name="Text Box 66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8690" name="AutoShape 67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8691" name="Text Box 68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98692" name="Text Box 69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98693" name="Group 70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30919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920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921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922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923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0924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8694" name="Text Box 77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98695" name="Line 78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0927" name="Rectangle 79"/>
          <p:cNvSpPr>
            <a:spLocks noChangeArrowheads="1"/>
          </p:cNvSpPr>
          <p:nvPr/>
        </p:nvSpPr>
        <p:spPr bwMode="auto">
          <a:xfrm>
            <a:off x="7924800" y="56388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10+R2</a:t>
            </a:r>
          </a:p>
        </p:txBody>
      </p:sp>
      <p:sp>
        <p:nvSpPr>
          <p:cNvPr id="1230928" name="Rectangle 80"/>
          <p:cNvSpPr>
            <a:spLocks noChangeArrowheads="1"/>
          </p:cNvSpPr>
          <p:nvPr/>
        </p:nvSpPr>
        <p:spPr bwMode="auto">
          <a:xfrm>
            <a:off x="7924800" y="58928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698" name="Text Box 81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8699" name="Text Box 82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8700" name="Text Box 83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98701" name="Line 84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702" name="Line 85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0934" name="Rectangle 86"/>
          <p:cNvSpPr>
            <a:spLocks noChangeArrowheads="1"/>
          </p:cNvSpPr>
          <p:nvPr/>
        </p:nvSpPr>
        <p:spPr bwMode="auto">
          <a:xfrm>
            <a:off x="7924800" y="58674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>
                <a:solidFill>
                  <a:srgbClr val="FC0128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0+R3</a:t>
            </a:r>
          </a:p>
        </p:txBody>
      </p:sp>
      <p:sp>
        <p:nvSpPr>
          <p:cNvPr id="1230935" name="Rectangle 87"/>
          <p:cNvSpPr>
            <a:spLocks noChangeArrowheads="1"/>
          </p:cNvSpPr>
          <p:nvPr/>
        </p:nvSpPr>
        <p:spPr bwMode="auto">
          <a:xfrm>
            <a:off x="7924800" y="60960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8705" name="Line 88"/>
          <p:cNvSpPr>
            <a:spLocks noChangeShapeType="1"/>
          </p:cNvSpPr>
          <p:nvPr/>
        </p:nvSpPr>
        <p:spPr bwMode="auto">
          <a:xfrm>
            <a:off x="8280400" y="5638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508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1C6658-0F68-49F9-8FAF-6688E98D7A16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996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8064B3-F2D5-40E9-84A2-4BA0837D355F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9685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32899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32900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99771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32902" name="Rectangle 6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2903" name="Rectangle 7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ROB5,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R(F6)</a:t>
            </a:r>
          </a:p>
        </p:txBody>
      </p:sp>
      <p:sp>
        <p:nvSpPr>
          <p:cNvPr id="1232904" name="Rectangle 8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89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9690" name="Rectangle 10"/>
          <p:cNvSpPr>
            <a:spLocks noGrp="1" noChangeArrowheads="1"/>
          </p:cNvSpPr>
          <p:nvPr>
            <p:ph type="title"/>
          </p:nvPr>
        </p:nvSpPr>
        <p:spPr>
          <a:xfrm>
            <a:off x="2463800" y="447675"/>
            <a:ext cx="6700838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199691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32909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32910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199695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96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97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98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699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199700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01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02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199703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32920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21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22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23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9704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05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199706" name="Group 30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199736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32928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2929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F0</a:t>
                </a:r>
              </a:p>
            </p:txBody>
          </p:sp>
          <p:sp>
            <p:nvSpPr>
              <p:cNvPr id="1232930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FC0128"/>
                    </a:solidFill>
                    <a:latin typeface="Courier New" pitchFamily="49" charset="0"/>
                  </a:rPr>
                  <a:t>ROB5</a:t>
                </a: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2931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32932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ST 0(R3),F4</a:t>
                </a:r>
              </a:p>
            </p:txBody>
          </p:sp>
          <p:sp>
            <p:nvSpPr>
              <p:cNvPr id="1232933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ADDD F0,F4,F6</a:t>
                </a:r>
              </a:p>
            </p:txBody>
          </p:sp>
          <p:sp>
            <p:nvSpPr>
              <p:cNvPr id="1232934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2935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2936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F4</a:t>
                </a:r>
              </a:p>
            </p:txBody>
          </p:sp>
          <p:sp>
            <p:nvSpPr>
              <p:cNvPr id="1232937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2938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LD F4,0(R3)</a:t>
                </a:r>
              </a:p>
            </p:txBody>
          </p:sp>
          <p:sp>
            <p:nvSpPr>
              <p:cNvPr id="1232939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2940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2941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2942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BNE F2,&lt;…&gt;</a:t>
                </a:r>
              </a:p>
            </p:txBody>
          </p:sp>
          <p:sp>
            <p:nvSpPr>
              <p:cNvPr id="1232943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sp>
          <p:nvSpPr>
            <p:cNvPr id="1232944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232945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32946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32947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2948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2949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2950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DIVD F2,F10,F6</a:t>
              </a:r>
            </a:p>
          </p:txBody>
        </p:sp>
        <p:sp>
          <p:nvSpPr>
            <p:cNvPr id="1232951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32952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32953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2954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2955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199707" name="Line 60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08" name="Text Box 61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199709" name="Freeform 62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10" name="Line 63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11" name="Line 64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12" name="Text Box 65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9713" name="Text Box 66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9714" name="AutoShape 67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99715" name="Text Box 68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199716" name="Text Box 69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199717" name="Group 70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32967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68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69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70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71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2972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199718" name="Text Box 77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99719" name="Line 78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20" name="Text Box 79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199721" name="Text Box 80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9722" name="Text Box 81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199723" name="Line 82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24" name="Line 83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2980" name="Rectangle 84"/>
          <p:cNvSpPr>
            <a:spLocks noChangeArrowheads="1"/>
          </p:cNvSpPr>
          <p:nvPr/>
        </p:nvSpPr>
        <p:spPr bwMode="auto">
          <a:xfrm>
            <a:off x="7924800" y="56388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1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10+R2</a:t>
            </a:r>
          </a:p>
        </p:txBody>
      </p:sp>
      <p:sp>
        <p:nvSpPr>
          <p:cNvPr id="1232981" name="Rectangle 85"/>
          <p:cNvSpPr>
            <a:spLocks noChangeArrowheads="1"/>
          </p:cNvSpPr>
          <p:nvPr/>
        </p:nvSpPr>
        <p:spPr bwMode="auto">
          <a:xfrm>
            <a:off x="7924800" y="58928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2982" name="Rectangle 86"/>
          <p:cNvSpPr>
            <a:spLocks noChangeArrowheads="1"/>
          </p:cNvSpPr>
          <p:nvPr/>
        </p:nvSpPr>
        <p:spPr bwMode="auto">
          <a:xfrm>
            <a:off x="7924800" y="58674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b="1">
                <a:solidFill>
                  <a:srgbClr val="FC0128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 0+R3</a:t>
            </a:r>
          </a:p>
        </p:txBody>
      </p:sp>
      <p:sp>
        <p:nvSpPr>
          <p:cNvPr id="1232983" name="Rectangle 87"/>
          <p:cNvSpPr>
            <a:spLocks noChangeArrowheads="1"/>
          </p:cNvSpPr>
          <p:nvPr/>
        </p:nvSpPr>
        <p:spPr bwMode="auto">
          <a:xfrm>
            <a:off x="7924800" y="6096000"/>
            <a:ext cx="1066800" cy="25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99729" name="Line 88"/>
          <p:cNvSpPr>
            <a:spLocks noChangeShapeType="1"/>
          </p:cNvSpPr>
          <p:nvPr/>
        </p:nvSpPr>
        <p:spPr bwMode="auto">
          <a:xfrm>
            <a:off x="8280400" y="56388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4032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0FD82C-3C9F-4577-8D29-FE971F29D12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07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007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D72DB0-5A3E-42DF-9718-60CDE973241A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0709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34947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34948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0795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200710" name="Rectangle 6"/>
          <p:cNvSpPr>
            <a:spLocks noGrp="1" noChangeArrowheads="1"/>
          </p:cNvSpPr>
          <p:nvPr>
            <p:ph type="title"/>
          </p:nvPr>
        </p:nvSpPr>
        <p:spPr>
          <a:xfrm>
            <a:off x="2463800" y="447675"/>
            <a:ext cx="6700838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34953" name="Rectangle 9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34954" name="Rectangle 10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22" name="Text Box 18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200723" name="Group 19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34964" name="Rectangle 20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4965" name="Rectangle 21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4966" name="Rectangle 22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4967" name="Rectangle 23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0724" name="Freeform 24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25" name="Text Box 25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200726" name="Group 26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200760" name="Group 27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34972" name="Rectangle 28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4973" name="Rectangle 29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F0</a:t>
                </a:r>
              </a:p>
            </p:txBody>
          </p:sp>
          <p:sp>
            <p:nvSpPr>
              <p:cNvPr id="1234974" name="Rectangle 30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M[10]</a:t>
                </a:r>
              </a:p>
            </p:txBody>
          </p:sp>
          <p:sp>
            <p:nvSpPr>
              <p:cNvPr id="1234975" name="Rectangle 31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</a:p>
            </p:txBody>
          </p:sp>
          <p:sp>
            <p:nvSpPr>
              <p:cNvPr id="1234976" name="Rectangle 32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ST 0(R3),F4</a:t>
                </a:r>
              </a:p>
            </p:txBody>
          </p:sp>
          <p:sp>
            <p:nvSpPr>
              <p:cNvPr id="1234977" name="Rectangle 33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ADDD F0,F4,F6</a:t>
                </a:r>
              </a:p>
            </p:txBody>
          </p:sp>
          <p:sp>
            <p:nvSpPr>
              <p:cNvPr id="1234978" name="Rectangle 34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34979" name="Rectangle 35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  <p:sp>
            <p:nvSpPr>
              <p:cNvPr id="1234980" name="Rectangle 36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F4</a:t>
                </a:r>
              </a:p>
            </p:txBody>
          </p:sp>
          <p:sp>
            <p:nvSpPr>
              <p:cNvPr id="1234981" name="Rectangle 37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M[10]</a:t>
                </a:r>
              </a:p>
            </p:txBody>
          </p:sp>
          <p:sp>
            <p:nvSpPr>
              <p:cNvPr id="1234982" name="Rectangle 38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LD F4,0(R3)</a:t>
                </a:r>
              </a:p>
            </p:txBody>
          </p:sp>
          <p:sp>
            <p:nvSpPr>
              <p:cNvPr id="1234983" name="Rectangle 39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34984" name="Rectangle 40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4985" name="Rectangle 41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4986" name="Rectangle 42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BNE F2,&lt;…&gt;</a:t>
                </a:r>
              </a:p>
            </p:txBody>
          </p:sp>
          <p:sp>
            <p:nvSpPr>
              <p:cNvPr id="1234987" name="Rectangle 43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sp>
          <p:nvSpPr>
            <p:cNvPr id="1234988" name="Rectangle 44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234989" name="Rectangle 45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34990" name="Rectangle 46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34991" name="Rectangle 47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4992" name="Rectangle 48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4993" name="Rectangle 49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4994" name="Rectangle 50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DIVD F2,F10,F6</a:t>
              </a:r>
            </a:p>
          </p:txBody>
        </p:sp>
        <p:sp>
          <p:nvSpPr>
            <p:cNvPr id="1234995" name="Rectangle 51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34996" name="Rectangle 52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34997" name="Rectangle 53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4998" name="Rectangle 54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4999" name="Rectangle 55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200727" name="Line 56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28" name="Text Box 57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200729" name="Freeform 58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30" name="Line 59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31" name="Line 60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32" name="Text Box 61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0733" name="Text Box 62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0734" name="AutoShape 63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0735" name="Text Box 64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200736" name="Text Box 65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200737" name="Group 66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35011" name="Rectangle 67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12" name="Rectangle 68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13" name="Rectangle 69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14" name="Rectangle 70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15" name="Rectangle 71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16" name="Rectangle 72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0738" name="Text Box 73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200739" name="Line 74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200740" name="Group 75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35020" name="Rectangle 76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35021" name="Rectangle 77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5022" name="Rectangle 78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0753" name="Line 79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0741" name="Text Box 80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0742" name="Text Box 81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0743" name="Text Box 82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200744" name="Line 83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45" name="Line 84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5029" name="Rectangle 85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5030" name="Rectangle 86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6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M[10],R(F6)</a:t>
            </a:r>
          </a:p>
        </p:txBody>
      </p:sp>
      <p:sp>
        <p:nvSpPr>
          <p:cNvPr id="1235031" name="Rectangle 87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0749" name="Rectangle 88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720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A91923-BCB4-43BE-80CB-9D28C4E0D65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1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017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D2E045-2B44-4FB9-8C8B-E7DE7030EC3B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1733" name="Group 2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36995" name="Rectangle 3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36996" name="Rectangle 4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1819" name="Rectangle 5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36998" name="Rectangle 6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6999" name="Rectangle 7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7000" name="Rectangle 8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1738" name="Rectangle 10"/>
          <p:cNvSpPr>
            <a:spLocks noGrp="1" noChangeArrowheads="1"/>
          </p:cNvSpPr>
          <p:nvPr>
            <p:ph type="title"/>
          </p:nvPr>
        </p:nvSpPr>
        <p:spPr>
          <a:xfrm>
            <a:off x="2463800" y="447675"/>
            <a:ext cx="6700838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201739" name="Line 11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37005" name="Rectangle 13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37006" name="Rectangle 14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201743" name="Line 15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4" name="Line 16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5" name="Line 17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6" name="Line 18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201748" name="Line 20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49" name="Line 21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50" name="Text Box 22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37016" name="Rectangle 24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17" name="Rectangle 25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18" name="Rectangle 26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19" name="Rectangle 27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1752" name="Freeform 28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53" name="Text Box 29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grpSp>
        <p:nvGrpSpPr>
          <p:cNvPr id="201754" name="Group 30"/>
          <p:cNvGrpSpPr>
            <a:grpSpLocks/>
          </p:cNvGrpSpPr>
          <p:nvPr/>
        </p:nvGrpSpPr>
        <p:grpSpPr bwMode="auto">
          <a:xfrm>
            <a:off x="5029200" y="1295400"/>
            <a:ext cx="3886200" cy="2133600"/>
            <a:chOff x="2208" y="624"/>
            <a:chExt cx="2448" cy="1344"/>
          </a:xfrm>
        </p:grpSpPr>
        <p:grpSp>
          <p:nvGrpSpPr>
            <p:cNvPr id="201784" name="Group 31"/>
            <p:cNvGrpSpPr>
              <a:grpSpLocks/>
            </p:cNvGrpSpPr>
            <p:nvPr/>
          </p:nvGrpSpPr>
          <p:grpSpPr bwMode="auto">
            <a:xfrm>
              <a:off x="2208" y="624"/>
              <a:ext cx="2448" cy="768"/>
              <a:chOff x="2208" y="576"/>
              <a:chExt cx="2448" cy="768"/>
            </a:xfrm>
          </p:grpSpPr>
          <p:sp>
            <p:nvSpPr>
              <p:cNvPr id="1237024" name="Rectangle 32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7025" name="Rectangle 3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F0</a:t>
                </a:r>
              </a:p>
            </p:txBody>
          </p:sp>
          <p:sp>
            <p:nvSpPr>
              <p:cNvPr id="1237026" name="Rectangle 34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M[10]</a:t>
                </a:r>
              </a:p>
            </p:txBody>
          </p:sp>
          <p:sp>
            <p:nvSpPr>
              <p:cNvPr id="1237027" name="Rectangle 35"/>
              <p:cNvSpPr>
                <a:spLocks noChangeArrowheads="1"/>
              </p:cNvSpPr>
              <p:nvPr/>
            </p:nvSpPr>
            <p:spPr bwMode="auto">
              <a:xfrm>
                <a:off x="2448" y="768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&lt;val2&gt;</a:t>
                </a:r>
              </a:p>
            </p:txBody>
          </p:sp>
          <p:sp>
            <p:nvSpPr>
              <p:cNvPr id="1237028" name="Rectangle 36"/>
              <p:cNvSpPr>
                <a:spLocks noChangeArrowheads="1"/>
              </p:cNvSpPr>
              <p:nvPr/>
            </p:nvSpPr>
            <p:spPr bwMode="auto">
              <a:xfrm>
                <a:off x="3072" y="576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ST 0(R3),F4</a:t>
                </a:r>
              </a:p>
            </p:txBody>
          </p:sp>
          <p:sp>
            <p:nvSpPr>
              <p:cNvPr id="1237029" name="Rectangle 37"/>
              <p:cNvSpPr>
                <a:spLocks noChangeArrowheads="1"/>
              </p:cNvSpPr>
              <p:nvPr/>
            </p:nvSpPr>
            <p:spPr bwMode="auto">
              <a:xfrm>
                <a:off x="3072" y="768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ADDD F0,F4,F6</a:t>
                </a:r>
              </a:p>
            </p:txBody>
          </p:sp>
          <p:sp>
            <p:nvSpPr>
              <p:cNvPr id="1237030" name="Rectangle 38"/>
              <p:cNvSpPr>
                <a:spLocks noChangeArrowheads="1"/>
              </p:cNvSpPr>
              <p:nvPr/>
            </p:nvSpPr>
            <p:spPr bwMode="auto">
              <a:xfrm>
                <a:off x="4416" y="576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37031" name="Rectangle 39"/>
              <p:cNvSpPr>
                <a:spLocks noChangeArrowheads="1"/>
              </p:cNvSpPr>
              <p:nvPr/>
            </p:nvSpPr>
            <p:spPr bwMode="auto">
              <a:xfrm>
                <a:off x="4416" y="768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Ex</a:t>
                </a:r>
              </a:p>
            </p:txBody>
          </p:sp>
          <p:sp>
            <p:nvSpPr>
              <p:cNvPr id="1237032" name="Rectangle 40"/>
              <p:cNvSpPr>
                <a:spLocks noChangeArrowheads="1"/>
              </p:cNvSpPr>
              <p:nvPr/>
            </p:nvSpPr>
            <p:spPr bwMode="auto">
              <a:xfrm>
                <a:off x="2208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F4</a:t>
                </a:r>
              </a:p>
            </p:txBody>
          </p:sp>
          <p:sp>
            <p:nvSpPr>
              <p:cNvPr id="1237033" name="Rectangle 41"/>
              <p:cNvSpPr>
                <a:spLocks noChangeArrowheads="1"/>
              </p:cNvSpPr>
              <p:nvPr/>
            </p:nvSpPr>
            <p:spPr bwMode="auto">
              <a:xfrm>
                <a:off x="2448" y="960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M[10]</a:t>
                </a:r>
              </a:p>
            </p:txBody>
          </p:sp>
          <p:sp>
            <p:nvSpPr>
              <p:cNvPr id="1237034" name="Rectangle 42"/>
              <p:cNvSpPr>
                <a:spLocks noChangeArrowheads="1"/>
              </p:cNvSpPr>
              <p:nvPr/>
            </p:nvSpPr>
            <p:spPr bwMode="auto">
              <a:xfrm>
                <a:off x="3072" y="960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LD F4,0(R3)</a:t>
                </a:r>
              </a:p>
            </p:txBody>
          </p:sp>
          <p:sp>
            <p:nvSpPr>
              <p:cNvPr id="1237035" name="Rectangle 43"/>
              <p:cNvSpPr>
                <a:spLocks noChangeArrowheads="1"/>
              </p:cNvSpPr>
              <p:nvPr/>
            </p:nvSpPr>
            <p:spPr bwMode="auto">
              <a:xfrm>
                <a:off x="4416" y="960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</a:t>
                </a:r>
              </a:p>
            </p:txBody>
          </p:sp>
          <p:sp>
            <p:nvSpPr>
              <p:cNvPr id="1237036" name="Rectangle 44"/>
              <p:cNvSpPr>
                <a:spLocks noChangeArrowheads="1"/>
              </p:cNvSpPr>
              <p:nvPr/>
            </p:nvSpPr>
            <p:spPr bwMode="auto">
              <a:xfrm>
                <a:off x="2208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--</a:t>
                </a:r>
              </a:p>
            </p:txBody>
          </p:sp>
          <p:sp>
            <p:nvSpPr>
              <p:cNvPr id="1237037" name="Rectangle 45"/>
              <p:cNvSpPr>
                <a:spLocks noChangeArrowheads="1"/>
              </p:cNvSpPr>
              <p:nvPr/>
            </p:nvSpPr>
            <p:spPr bwMode="auto">
              <a:xfrm>
                <a:off x="2448" y="1152"/>
                <a:ext cx="62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>
                  <a:solidFill>
                    <a:srgbClr val="000000"/>
                  </a:solidFill>
                  <a:latin typeface="Courier New" pitchFamily="49" charset="0"/>
                </a:endParaRPr>
              </a:p>
            </p:txBody>
          </p:sp>
          <p:sp>
            <p:nvSpPr>
              <p:cNvPr id="1237038" name="Rectangle 46"/>
              <p:cNvSpPr>
                <a:spLocks noChangeArrowheads="1"/>
              </p:cNvSpPr>
              <p:nvPr/>
            </p:nvSpPr>
            <p:spPr bwMode="auto">
              <a:xfrm>
                <a:off x="3072" y="1152"/>
                <a:ext cx="13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</a:rPr>
                  <a:t>BNE F2,&lt;…&gt;</a:t>
                </a:r>
              </a:p>
            </p:txBody>
          </p:sp>
          <p:sp>
            <p:nvSpPr>
              <p:cNvPr id="1237039" name="Rectangle 47"/>
              <p:cNvSpPr>
                <a:spLocks noChangeArrowheads="1"/>
              </p:cNvSpPr>
              <p:nvPr/>
            </p:nvSpPr>
            <p:spPr bwMode="auto">
              <a:xfrm>
                <a:off x="4416" y="1152"/>
                <a:ext cx="24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2400">
                    <a:solidFill>
                      <a:srgbClr val="000099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8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N</a:t>
                </a:r>
              </a:p>
            </p:txBody>
          </p:sp>
        </p:grpSp>
        <p:sp>
          <p:nvSpPr>
            <p:cNvPr id="1237040" name="Rectangle 48"/>
            <p:cNvSpPr>
              <a:spLocks noChangeArrowheads="1"/>
            </p:cNvSpPr>
            <p:nvPr/>
          </p:nvSpPr>
          <p:spPr bwMode="auto">
            <a:xfrm>
              <a:off x="2208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1237041" name="Rectangle 49"/>
            <p:cNvSpPr>
              <a:spLocks noChangeArrowheads="1"/>
            </p:cNvSpPr>
            <p:nvPr/>
          </p:nvSpPr>
          <p:spPr bwMode="auto">
            <a:xfrm>
              <a:off x="2208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F10</a:t>
              </a:r>
            </a:p>
          </p:txBody>
        </p:sp>
        <p:sp>
          <p:nvSpPr>
            <p:cNvPr id="1237042" name="Rectangle 50"/>
            <p:cNvSpPr>
              <a:spLocks noChangeArrowheads="1"/>
            </p:cNvSpPr>
            <p:nvPr/>
          </p:nvSpPr>
          <p:spPr bwMode="auto">
            <a:xfrm>
              <a:off x="2208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37043" name="Rectangle 51"/>
            <p:cNvSpPr>
              <a:spLocks noChangeArrowheads="1"/>
            </p:cNvSpPr>
            <p:nvPr/>
          </p:nvSpPr>
          <p:spPr bwMode="auto">
            <a:xfrm>
              <a:off x="2448" y="139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7044" name="Rectangle 52"/>
            <p:cNvSpPr>
              <a:spLocks noChangeArrowheads="1"/>
            </p:cNvSpPr>
            <p:nvPr/>
          </p:nvSpPr>
          <p:spPr bwMode="auto">
            <a:xfrm>
              <a:off x="2448" y="1584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7045" name="Rectangle 53"/>
            <p:cNvSpPr>
              <a:spLocks noChangeArrowheads="1"/>
            </p:cNvSpPr>
            <p:nvPr/>
          </p:nvSpPr>
          <p:spPr bwMode="auto">
            <a:xfrm>
              <a:off x="2448" y="17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7046" name="Rectangle 54"/>
            <p:cNvSpPr>
              <a:spLocks noChangeArrowheads="1"/>
            </p:cNvSpPr>
            <p:nvPr/>
          </p:nvSpPr>
          <p:spPr bwMode="auto">
            <a:xfrm>
              <a:off x="3072" y="139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DIVD F2,F10,F6</a:t>
              </a:r>
            </a:p>
          </p:txBody>
        </p:sp>
        <p:sp>
          <p:nvSpPr>
            <p:cNvPr id="1237047" name="Rectangle 55"/>
            <p:cNvSpPr>
              <a:spLocks noChangeArrowheads="1"/>
            </p:cNvSpPr>
            <p:nvPr/>
          </p:nvSpPr>
          <p:spPr bwMode="auto">
            <a:xfrm>
              <a:off x="3072" y="1584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F10,F4,F0</a:t>
              </a:r>
            </a:p>
          </p:txBody>
        </p:sp>
        <p:sp>
          <p:nvSpPr>
            <p:cNvPr id="1237048" name="Rectangle 56"/>
            <p:cNvSpPr>
              <a:spLocks noChangeArrowheads="1"/>
            </p:cNvSpPr>
            <p:nvPr/>
          </p:nvSpPr>
          <p:spPr bwMode="auto">
            <a:xfrm>
              <a:off x="3072" y="17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F0,10(R2)</a:t>
              </a:r>
            </a:p>
          </p:txBody>
        </p:sp>
        <p:sp>
          <p:nvSpPr>
            <p:cNvPr id="1237049" name="Rectangle 57"/>
            <p:cNvSpPr>
              <a:spLocks noChangeArrowheads="1"/>
            </p:cNvSpPr>
            <p:nvPr/>
          </p:nvSpPr>
          <p:spPr bwMode="auto">
            <a:xfrm>
              <a:off x="4416" y="139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7050" name="Rectangle 58"/>
            <p:cNvSpPr>
              <a:spLocks noChangeArrowheads="1"/>
            </p:cNvSpPr>
            <p:nvPr/>
          </p:nvSpPr>
          <p:spPr bwMode="auto">
            <a:xfrm>
              <a:off x="4416" y="1584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  <p:sp>
          <p:nvSpPr>
            <p:cNvPr id="1237051" name="Rectangle 59"/>
            <p:cNvSpPr>
              <a:spLocks noChangeArrowheads="1"/>
            </p:cNvSpPr>
            <p:nvPr/>
          </p:nvSpPr>
          <p:spPr bwMode="auto">
            <a:xfrm>
              <a:off x="4416" y="17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sp>
        <p:nvSpPr>
          <p:cNvPr id="201755" name="Line 60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56" name="Text Box 61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201757" name="Freeform 62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58" name="Line 63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59" name="Line 64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60" name="Text Box 65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1761" name="Text Box 66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1762" name="AutoShape 67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1763" name="Text Box 68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201764" name="Text Box 69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201765" name="Group 70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37063" name="Rectangle 71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64" name="Rectangle 72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65" name="Rectangle 73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66" name="Rectangle 74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67" name="Rectangle 75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68" name="Rectangle 76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1766" name="Text Box 77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201767" name="Line 78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201768" name="Group 79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37072" name="Rectangle 80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37073" name="Rectangle 81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7074" name="Rectangle 82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1777" name="Line 83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1769" name="Text Box 84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1770" name="Text Box 85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1771" name="Text Box 86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201772" name="Line 87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1773" name="Line 88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8323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7E42F1-6694-46FB-BA80-5377500DFEC8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027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69E03E-B462-4589-9866-48C897C151E0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2757" name="Group 2"/>
          <p:cNvGrpSpPr>
            <a:grpSpLocks/>
          </p:cNvGrpSpPr>
          <p:nvPr/>
        </p:nvGrpSpPr>
        <p:grpSpPr bwMode="auto">
          <a:xfrm>
            <a:off x="5029200" y="1295400"/>
            <a:ext cx="3886200" cy="1219200"/>
            <a:chOff x="2208" y="576"/>
            <a:chExt cx="2448" cy="768"/>
          </a:xfrm>
        </p:grpSpPr>
        <p:sp>
          <p:nvSpPr>
            <p:cNvPr id="1239043" name="Rectangle 3"/>
            <p:cNvSpPr>
              <a:spLocks noChangeArrowheads="1"/>
            </p:cNvSpPr>
            <p:nvPr/>
          </p:nvSpPr>
          <p:spPr bwMode="auto">
            <a:xfrm>
              <a:off x="2208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1239044" name="Rectangle 4"/>
            <p:cNvSpPr>
              <a:spLocks noChangeArrowheads="1"/>
            </p:cNvSpPr>
            <p:nvPr/>
          </p:nvSpPr>
          <p:spPr bwMode="auto">
            <a:xfrm>
              <a:off x="2208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F0</a:t>
              </a:r>
            </a:p>
          </p:txBody>
        </p:sp>
        <p:sp>
          <p:nvSpPr>
            <p:cNvPr id="1239045" name="Rectangle 5"/>
            <p:cNvSpPr>
              <a:spLocks noChangeArrowheads="1"/>
            </p:cNvSpPr>
            <p:nvPr/>
          </p:nvSpPr>
          <p:spPr bwMode="auto">
            <a:xfrm>
              <a:off x="2448" y="576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M[10]</a:t>
              </a:r>
            </a:p>
          </p:txBody>
        </p:sp>
        <p:sp>
          <p:nvSpPr>
            <p:cNvPr id="1239046" name="Rectangle 6"/>
            <p:cNvSpPr>
              <a:spLocks noChangeArrowheads="1"/>
            </p:cNvSpPr>
            <p:nvPr/>
          </p:nvSpPr>
          <p:spPr bwMode="auto">
            <a:xfrm>
              <a:off x="2448" y="768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&lt;val2&gt;</a:t>
              </a:r>
            </a:p>
          </p:txBody>
        </p:sp>
        <p:sp>
          <p:nvSpPr>
            <p:cNvPr id="1239047" name="Rectangle 7"/>
            <p:cNvSpPr>
              <a:spLocks noChangeArrowheads="1"/>
            </p:cNvSpPr>
            <p:nvPr/>
          </p:nvSpPr>
          <p:spPr bwMode="auto">
            <a:xfrm>
              <a:off x="3072" y="576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ST 0(R3),F4</a:t>
              </a:r>
            </a:p>
          </p:txBody>
        </p:sp>
        <p:sp>
          <p:nvSpPr>
            <p:cNvPr id="1239048" name="Rectangle 8"/>
            <p:cNvSpPr>
              <a:spLocks noChangeArrowheads="1"/>
            </p:cNvSpPr>
            <p:nvPr/>
          </p:nvSpPr>
          <p:spPr bwMode="auto">
            <a:xfrm>
              <a:off x="3072" y="768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ADDD F0,F4,F6</a:t>
              </a:r>
            </a:p>
          </p:txBody>
        </p:sp>
        <p:sp>
          <p:nvSpPr>
            <p:cNvPr id="1239049" name="Rectangle 9"/>
            <p:cNvSpPr>
              <a:spLocks noChangeArrowheads="1"/>
            </p:cNvSpPr>
            <p:nvPr/>
          </p:nvSpPr>
          <p:spPr bwMode="auto">
            <a:xfrm>
              <a:off x="4416" y="576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1239050" name="Rectangle 10"/>
            <p:cNvSpPr>
              <a:spLocks noChangeArrowheads="1"/>
            </p:cNvSpPr>
            <p:nvPr/>
          </p:nvSpPr>
          <p:spPr bwMode="auto">
            <a:xfrm>
              <a:off x="4416" y="768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Ex</a:t>
              </a:r>
            </a:p>
          </p:txBody>
        </p:sp>
        <p:sp>
          <p:nvSpPr>
            <p:cNvPr id="1239051" name="Rectangle 11"/>
            <p:cNvSpPr>
              <a:spLocks noChangeArrowheads="1"/>
            </p:cNvSpPr>
            <p:nvPr/>
          </p:nvSpPr>
          <p:spPr bwMode="auto">
            <a:xfrm>
              <a:off x="2208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F4</a:t>
              </a:r>
            </a:p>
          </p:txBody>
        </p:sp>
        <p:sp>
          <p:nvSpPr>
            <p:cNvPr id="1239052" name="Rectangle 12"/>
            <p:cNvSpPr>
              <a:spLocks noChangeArrowheads="1"/>
            </p:cNvSpPr>
            <p:nvPr/>
          </p:nvSpPr>
          <p:spPr bwMode="auto">
            <a:xfrm>
              <a:off x="2448" y="960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M[10]</a:t>
              </a:r>
            </a:p>
          </p:txBody>
        </p:sp>
        <p:sp>
          <p:nvSpPr>
            <p:cNvPr id="1239053" name="Rectangle 13"/>
            <p:cNvSpPr>
              <a:spLocks noChangeArrowheads="1"/>
            </p:cNvSpPr>
            <p:nvPr/>
          </p:nvSpPr>
          <p:spPr bwMode="auto">
            <a:xfrm>
              <a:off x="3072" y="960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LD F4,0(R3)</a:t>
              </a:r>
            </a:p>
          </p:txBody>
        </p:sp>
        <p:sp>
          <p:nvSpPr>
            <p:cNvPr id="1239054" name="Rectangle 14"/>
            <p:cNvSpPr>
              <a:spLocks noChangeArrowheads="1"/>
            </p:cNvSpPr>
            <p:nvPr/>
          </p:nvSpPr>
          <p:spPr bwMode="auto">
            <a:xfrm>
              <a:off x="4416" y="960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Y</a:t>
              </a:r>
            </a:p>
          </p:txBody>
        </p:sp>
        <p:sp>
          <p:nvSpPr>
            <p:cNvPr id="1239055" name="Rectangle 15"/>
            <p:cNvSpPr>
              <a:spLocks noChangeArrowheads="1"/>
            </p:cNvSpPr>
            <p:nvPr/>
          </p:nvSpPr>
          <p:spPr bwMode="auto">
            <a:xfrm>
              <a:off x="2208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--</a:t>
              </a:r>
            </a:p>
          </p:txBody>
        </p:sp>
        <p:sp>
          <p:nvSpPr>
            <p:cNvPr id="1239056" name="Rectangle 16"/>
            <p:cNvSpPr>
              <a:spLocks noChangeArrowheads="1"/>
            </p:cNvSpPr>
            <p:nvPr/>
          </p:nvSpPr>
          <p:spPr bwMode="auto">
            <a:xfrm>
              <a:off x="2448" y="1152"/>
              <a:ext cx="62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239057" name="Rectangle 17"/>
            <p:cNvSpPr>
              <a:spLocks noChangeArrowheads="1"/>
            </p:cNvSpPr>
            <p:nvPr/>
          </p:nvSpPr>
          <p:spPr bwMode="auto">
            <a:xfrm>
              <a:off x="3072" y="1152"/>
              <a:ext cx="13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BNE F2,&lt;…&gt;</a:t>
              </a:r>
            </a:p>
          </p:txBody>
        </p:sp>
        <p:sp>
          <p:nvSpPr>
            <p:cNvPr id="1239058" name="Rectangle 18"/>
            <p:cNvSpPr>
              <a:spLocks noChangeArrowheads="1"/>
            </p:cNvSpPr>
            <p:nvPr/>
          </p:nvSpPr>
          <p:spPr bwMode="auto">
            <a:xfrm>
              <a:off x="4416" y="1152"/>
              <a:ext cx="240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N</a:t>
              </a:r>
            </a:p>
          </p:txBody>
        </p:sp>
      </p:grpSp>
      <p:grpSp>
        <p:nvGrpSpPr>
          <p:cNvPr id="202758" name="Group 19"/>
          <p:cNvGrpSpPr>
            <a:grpSpLocks/>
          </p:cNvGrpSpPr>
          <p:nvPr/>
        </p:nvGrpSpPr>
        <p:grpSpPr bwMode="auto">
          <a:xfrm>
            <a:off x="5029200" y="5105400"/>
            <a:ext cx="2514600" cy="406400"/>
            <a:chOff x="2064" y="2928"/>
            <a:chExt cx="1584" cy="256"/>
          </a:xfrm>
        </p:grpSpPr>
        <p:sp>
          <p:nvSpPr>
            <p:cNvPr id="1239060" name="Rectangle 20"/>
            <p:cNvSpPr>
              <a:spLocks noChangeArrowheads="1"/>
            </p:cNvSpPr>
            <p:nvPr/>
          </p:nvSpPr>
          <p:spPr bwMode="auto">
            <a:xfrm>
              <a:off x="2064" y="2928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3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DIVD </a:t>
              </a: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ROB2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,R(F6)</a:t>
              </a:r>
            </a:p>
          </p:txBody>
        </p:sp>
        <p:sp>
          <p:nvSpPr>
            <p:cNvPr id="1239061" name="Rectangle 21"/>
            <p:cNvSpPr>
              <a:spLocks noChangeArrowheads="1"/>
            </p:cNvSpPr>
            <p:nvPr/>
          </p:nvSpPr>
          <p:spPr bwMode="auto">
            <a:xfrm>
              <a:off x="2064" y="3056"/>
              <a:ext cx="1584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2830" name="Rectangle 22"/>
            <p:cNvSpPr>
              <a:spLocks noChangeArrowheads="1"/>
            </p:cNvSpPr>
            <p:nvPr/>
          </p:nvSpPr>
          <p:spPr bwMode="auto">
            <a:xfrm>
              <a:off x="2283" y="2928"/>
              <a:ext cx="425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/>
            </a:p>
          </p:txBody>
        </p:sp>
      </p:grpSp>
      <p:sp>
        <p:nvSpPr>
          <p:cNvPr id="1239063" name="Rectangle 23"/>
          <p:cNvSpPr>
            <a:spLocks noChangeArrowheads="1"/>
          </p:cNvSpPr>
          <p:nvPr/>
        </p:nvSpPr>
        <p:spPr bwMode="auto">
          <a:xfrm>
            <a:off x="1828800" y="49530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2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 ADDD R(F4),</a:t>
            </a:r>
            <a:r>
              <a:rPr lang="en-US" b="1">
                <a:solidFill>
                  <a:srgbClr val="FC0128"/>
                </a:solidFill>
                <a:latin typeface="Courier New" pitchFamily="49" charset="0"/>
              </a:rPr>
              <a:t>ROB1</a:t>
            </a: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9064" name="Rectangle 24"/>
          <p:cNvSpPr>
            <a:spLocks noChangeArrowheads="1"/>
          </p:cNvSpPr>
          <p:nvPr/>
        </p:nvSpPr>
        <p:spPr bwMode="auto">
          <a:xfrm>
            <a:off x="1828800" y="51562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239065" name="Rectangle 25"/>
          <p:cNvSpPr>
            <a:spLocks noChangeArrowheads="1"/>
          </p:cNvSpPr>
          <p:nvPr/>
        </p:nvSpPr>
        <p:spPr bwMode="auto">
          <a:xfrm>
            <a:off x="1828800" y="5359400"/>
            <a:ext cx="2590800" cy="203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62" name="Rectangle 26"/>
          <p:cNvSpPr>
            <a:spLocks noChangeArrowheads="1"/>
          </p:cNvSpPr>
          <p:nvPr/>
        </p:nvSpPr>
        <p:spPr bwMode="auto">
          <a:xfrm>
            <a:off x="2185988" y="4953000"/>
            <a:ext cx="633412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2763" name="Rectangle 27"/>
          <p:cNvSpPr>
            <a:spLocks noGrp="1" noChangeArrowheads="1"/>
          </p:cNvSpPr>
          <p:nvPr>
            <p:ph type="title"/>
          </p:nvPr>
        </p:nvSpPr>
        <p:spPr>
          <a:xfrm>
            <a:off x="2463800" y="447675"/>
            <a:ext cx="6700838" cy="490538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Tomasulo With Reorder buffer:</a:t>
            </a:r>
          </a:p>
        </p:txBody>
      </p:sp>
      <p:sp>
        <p:nvSpPr>
          <p:cNvPr id="202764" name="Line 28"/>
          <p:cNvSpPr>
            <a:spLocks noChangeShapeType="1"/>
          </p:cNvSpPr>
          <p:nvPr/>
        </p:nvSpPr>
        <p:spPr bwMode="auto">
          <a:xfrm>
            <a:off x="1828800" y="6781800"/>
            <a:ext cx="8534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65" name="Text Box 29"/>
          <p:cNvSpPr txBox="1">
            <a:spLocks noChangeArrowheads="1"/>
          </p:cNvSpPr>
          <p:nvPr/>
        </p:nvSpPr>
        <p:spPr bwMode="auto">
          <a:xfrm>
            <a:off x="8050214" y="4048125"/>
            <a:ext cx="1049337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To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1239070" name="Rectangle 30"/>
          <p:cNvSpPr>
            <a:spLocks noChangeArrowheads="1"/>
          </p:cNvSpPr>
          <p:nvPr/>
        </p:nvSpPr>
        <p:spPr bwMode="auto">
          <a:xfrm>
            <a:off x="2705100" y="6096000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adders</a:t>
            </a:r>
          </a:p>
        </p:txBody>
      </p:sp>
      <p:sp>
        <p:nvSpPr>
          <p:cNvPr id="1239071" name="Rectangle 31"/>
          <p:cNvSpPr>
            <a:spLocks noChangeArrowheads="1"/>
          </p:cNvSpPr>
          <p:nvPr/>
        </p:nvSpPr>
        <p:spPr bwMode="auto">
          <a:xfrm>
            <a:off x="5776913" y="6096000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mic Sans MS" pitchFamily="66" charset="0"/>
              </a:rPr>
              <a:t>FP multipliers</a:t>
            </a:r>
          </a:p>
        </p:txBody>
      </p:sp>
      <p:sp>
        <p:nvSpPr>
          <p:cNvPr id="202768" name="Line 32"/>
          <p:cNvSpPr>
            <a:spLocks noChangeShapeType="1"/>
          </p:cNvSpPr>
          <p:nvPr/>
        </p:nvSpPr>
        <p:spPr bwMode="auto">
          <a:xfrm>
            <a:off x="28813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69" name="Line 33"/>
          <p:cNvSpPr>
            <a:spLocks noChangeShapeType="1"/>
          </p:cNvSpPr>
          <p:nvPr/>
        </p:nvSpPr>
        <p:spPr bwMode="auto">
          <a:xfrm>
            <a:off x="3567113" y="55626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0" name="Line 34"/>
          <p:cNvSpPr>
            <a:spLocks noChangeShapeType="1"/>
          </p:cNvSpPr>
          <p:nvPr/>
        </p:nvSpPr>
        <p:spPr bwMode="auto">
          <a:xfrm>
            <a:off x="60055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1" name="Line 35"/>
          <p:cNvSpPr>
            <a:spLocks noChangeShapeType="1"/>
          </p:cNvSpPr>
          <p:nvPr/>
        </p:nvSpPr>
        <p:spPr bwMode="auto">
          <a:xfrm>
            <a:off x="6919913" y="5486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2" name="Text Box 36"/>
          <p:cNvSpPr txBox="1">
            <a:spLocks noChangeArrowheads="1"/>
          </p:cNvSpPr>
          <p:nvPr/>
        </p:nvSpPr>
        <p:spPr bwMode="auto">
          <a:xfrm>
            <a:off x="4179888" y="5589588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Reservation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Stations</a:t>
            </a:r>
          </a:p>
        </p:txBody>
      </p:sp>
      <p:sp>
        <p:nvSpPr>
          <p:cNvPr id="202773" name="Line 37"/>
          <p:cNvSpPr>
            <a:spLocks noChangeShapeType="1"/>
          </p:cNvSpPr>
          <p:nvPr/>
        </p:nvSpPr>
        <p:spPr bwMode="auto">
          <a:xfrm flipV="1">
            <a:off x="4038600" y="5562600"/>
            <a:ext cx="0" cy="1219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4" name="Line 38"/>
          <p:cNvSpPr>
            <a:spLocks noChangeShapeType="1"/>
          </p:cNvSpPr>
          <p:nvPr/>
        </p:nvSpPr>
        <p:spPr bwMode="auto">
          <a:xfrm flipV="1">
            <a:off x="7391400" y="5486400"/>
            <a:ext cx="0" cy="12954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5" name="Text Box 39"/>
          <p:cNvSpPr txBox="1">
            <a:spLocks noChangeArrowheads="1"/>
          </p:cNvSpPr>
          <p:nvPr/>
        </p:nvSpPr>
        <p:spPr bwMode="auto">
          <a:xfrm>
            <a:off x="1752601" y="1219200"/>
            <a:ext cx="879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FP Op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Queue</a:t>
            </a:r>
          </a:p>
        </p:txBody>
      </p:sp>
      <p:grpSp>
        <p:nvGrpSpPr>
          <p:cNvPr id="202776" name="Group 40"/>
          <p:cNvGrpSpPr>
            <a:grpSpLocks/>
          </p:cNvGrpSpPr>
          <p:nvPr/>
        </p:nvGrpSpPr>
        <p:grpSpPr bwMode="auto">
          <a:xfrm>
            <a:off x="5029200" y="3810000"/>
            <a:ext cx="2209800" cy="812800"/>
            <a:chOff x="3456" y="1200"/>
            <a:chExt cx="1392" cy="512"/>
          </a:xfrm>
        </p:grpSpPr>
        <p:sp>
          <p:nvSpPr>
            <p:cNvPr id="1239081" name="Rectangle 41"/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082" name="Rectangle 42"/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083" name="Rectangle 43"/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084" name="Rectangle 44"/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2777" name="Freeform 45"/>
          <p:cNvSpPr>
            <a:spLocks/>
          </p:cNvSpPr>
          <p:nvPr/>
        </p:nvSpPr>
        <p:spPr bwMode="auto">
          <a:xfrm>
            <a:off x="6477000" y="3581400"/>
            <a:ext cx="2057400" cy="533400"/>
          </a:xfrm>
          <a:custGeom>
            <a:avLst/>
            <a:gdLst>
              <a:gd name="T0" fmla="*/ 0 w 1296"/>
              <a:gd name="T1" fmla="*/ 0 h 480"/>
              <a:gd name="T2" fmla="*/ 1296 w 1296"/>
              <a:gd name="T3" fmla="*/ 0 h 480"/>
              <a:gd name="T4" fmla="*/ 1296 w 1296"/>
              <a:gd name="T5" fmla="*/ 480 h 480"/>
              <a:gd name="T6" fmla="*/ 0 60000 65536"/>
              <a:gd name="T7" fmla="*/ 0 60000 65536"/>
              <a:gd name="T8" fmla="*/ 0 60000 65536"/>
              <a:gd name="T9" fmla="*/ 0 w 1296"/>
              <a:gd name="T10" fmla="*/ 0 h 480"/>
              <a:gd name="T11" fmla="*/ 1296 w 1296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480">
                <a:moveTo>
                  <a:pt x="0" y="0"/>
                </a:moveTo>
                <a:lnTo>
                  <a:pt x="1296" y="0"/>
                </a:lnTo>
                <a:lnTo>
                  <a:pt x="1296" y="48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78" name="Text Box 46"/>
          <p:cNvSpPr txBox="1">
            <a:spLocks noChangeArrowheads="1"/>
          </p:cNvSpPr>
          <p:nvPr/>
        </p:nvSpPr>
        <p:spPr bwMode="auto">
          <a:xfrm>
            <a:off x="8912818" y="1282133"/>
            <a:ext cx="665567" cy="222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ROB6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ROB4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ROB3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ROB2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rgbClr val="FC0128"/>
                </a:solidFill>
                <a:latin typeface="Comic Sans MS" panose="030F0702030302020204" pitchFamily="66" charset="0"/>
              </a:rPr>
              <a:t>ROB1</a:t>
            </a:r>
          </a:p>
        </p:txBody>
      </p:sp>
      <p:sp>
        <p:nvSpPr>
          <p:cNvPr id="1239087" name="Rectangle 47"/>
          <p:cNvSpPr>
            <a:spLocks noChangeArrowheads="1"/>
          </p:cNvSpPr>
          <p:nvPr/>
        </p:nvSpPr>
        <p:spPr bwMode="auto">
          <a:xfrm>
            <a:off x="5029200" y="2514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F2</a:t>
            </a:r>
          </a:p>
        </p:txBody>
      </p:sp>
      <p:sp>
        <p:nvSpPr>
          <p:cNvPr id="1239088" name="Rectangle 48"/>
          <p:cNvSpPr>
            <a:spLocks noChangeArrowheads="1"/>
          </p:cNvSpPr>
          <p:nvPr/>
        </p:nvSpPr>
        <p:spPr bwMode="auto">
          <a:xfrm>
            <a:off x="5029200" y="2819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F10</a:t>
            </a:r>
          </a:p>
        </p:txBody>
      </p:sp>
      <p:sp>
        <p:nvSpPr>
          <p:cNvPr id="1239089" name="Rectangle 49"/>
          <p:cNvSpPr>
            <a:spLocks noChangeArrowheads="1"/>
          </p:cNvSpPr>
          <p:nvPr/>
        </p:nvSpPr>
        <p:spPr bwMode="auto">
          <a:xfrm>
            <a:off x="5029200" y="3124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F0</a:t>
            </a:r>
          </a:p>
        </p:txBody>
      </p:sp>
      <p:sp>
        <p:nvSpPr>
          <p:cNvPr id="1239090" name="Rectangle 50"/>
          <p:cNvSpPr>
            <a:spLocks noChangeArrowheads="1"/>
          </p:cNvSpPr>
          <p:nvPr/>
        </p:nvSpPr>
        <p:spPr bwMode="auto">
          <a:xfrm>
            <a:off x="5410200" y="25146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9091" name="Rectangle 51"/>
          <p:cNvSpPr>
            <a:spLocks noChangeArrowheads="1"/>
          </p:cNvSpPr>
          <p:nvPr/>
        </p:nvSpPr>
        <p:spPr bwMode="auto">
          <a:xfrm>
            <a:off x="5410200" y="28194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9092" name="Rectangle 52"/>
          <p:cNvSpPr>
            <a:spLocks noChangeArrowheads="1"/>
          </p:cNvSpPr>
          <p:nvPr/>
        </p:nvSpPr>
        <p:spPr bwMode="auto">
          <a:xfrm>
            <a:off x="5410200" y="3124200"/>
            <a:ext cx="990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39093" name="Rectangle 53"/>
          <p:cNvSpPr>
            <a:spLocks noChangeArrowheads="1"/>
          </p:cNvSpPr>
          <p:nvPr/>
        </p:nvSpPr>
        <p:spPr bwMode="auto">
          <a:xfrm>
            <a:off x="6400800" y="25146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DIVD F2,F10,F6</a:t>
            </a:r>
          </a:p>
        </p:txBody>
      </p:sp>
      <p:sp>
        <p:nvSpPr>
          <p:cNvPr id="1239094" name="Rectangle 54"/>
          <p:cNvSpPr>
            <a:spLocks noChangeArrowheads="1"/>
          </p:cNvSpPr>
          <p:nvPr/>
        </p:nvSpPr>
        <p:spPr bwMode="auto">
          <a:xfrm>
            <a:off x="6400800" y="28194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ADDD F10,F4,F0</a:t>
            </a:r>
          </a:p>
        </p:txBody>
      </p:sp>
      <p:sp>
        <p:nvSpPr>
          <p:cNvPr id="1239095" name="Rectangle 55"/>
          <p:cNvSpPr>
            <a:spLocks noChangeArrowheads="1"/>
          </p:cNvSpPr>
          <p:nvPr/>
        </p:nvSpPr>
        <p:spPr bwMode="auto">
          <a:xfrm>
            <a:off x="6400800" y="3124200"/>
            <a:ext cx="21336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LD F0,10(R2)</a:t>
            </a:r>
          </a:p>
        </p:txBody>
      </p:sp>
      <p:sp>
        <p:nvSpPr>
          <p:cNvPr id="1239096" name="Rectangle 56"/>
          <p:cNvSpPr>
            <a:spLocks noChangeArrowheads="1"/>
          </p:cNvSpPr>
          <p:nvPr/>
        </p:nvSpPr>
        <p:spPr bwMode="auto">
          <a:xfrm>
            <a:off x="8534400" y="25146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239097" name="Rectangle 57"/>
          <p:cNvSpPr>
            <a:spLocks noChangeArrowheads="1"/>
          </p:cNvSpPr>
          <p:nvPr/>
        </p:nvSpPr>
        <p:spPr bwMode="auto">
          <a:xfrm>
            <a:off x="8534400" y="28194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1239098" name="Rectangle 58"/>
          <p:cNvSpPr>
            <a:spLocks noChangeArrowheads="1"/>
          </p:cNvSpPr>
          <p:nvPr/>
        </p:nvSpPr>
        <p:spPr bwMode="auto">
          <a:xfrm>
            <a:off x="8534400" y="3124200"/>
            <a:ext cx="3810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</a:p>
        </p:txBody>
      </p:sp>
      <p:sp>
        <p:nvSpPr>
          <p:cNvPr id="202791" name="Line 59"/>
          <p:cNvSpPr>
            <a:spLocks noChangeShapeType="1"/>
          </p:cNvSpPr>
          <p:nvPr/>
        </p:nvSpPr>
        <p:spPr bwMode="auto">
          <a:xfrm>
            <a:off x="6477000" y="34290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92" name="Text Box 60"/>
          <p:cNvSpPr txBox="1">
            <a:spLocks noChangeArrowheads="1"/>
          </p:cNvSpPr>
          <p:nvPr/>
        </p:nvSpPr>
        <p:spPr bwMode="auto">
          <a:xfrm>
            <a:off x="8382000" y="914401"/>
            <a:ext cx="846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Done?</a:t>
            </a:r>
          </a:p>
        </p:txBody>
      </p:sp>
      <p:sp>
        <p:nvSpPr>
          <p:cNvPr id="202793" name="Freeform 61"/>
          <p:cNvSpPr>
            <a:spLocks/>
          </p:cNvSpPr>
          <p:nvPr/>
        </p:nvSpPr>
        <p:spPr bwMode="auto">
          <a:xfrm>
            <a:off x="8991600" y="2514600"/>
            <a:ext cx="609600" cy="4267200"/>
          </a:xfrm>
          <a:custGeom>
            <a:avLst/>
            <a:gdLst>
              <a:gd name="T0" fmla="*/ 576 w 576"/>
              <a:gd name="T1" fmla="*/ 2832 h 2832"/>
              <a:gd name="T2" fmla="*/ 576 w 576"/>
              <a:gd name="T3" fmla="*/ 0 h 2832"/>
              <a:gd name="T4" fmla="*/ 0 w 576"/>
              <a:gd name="T5" fmla="*/ 0 h 2832"/>
              <a:gd name="T6" fmla="*/ 0 60000 65536"/>
              <a:gd name="T7" fmla="*/ 0 60000 65536"/>
              <a:gd name="T8" fmla="*/ 0 60000 65536"/>
              <a:gd name="T9" fmla="*/ 0 w 576"/>
              <a:gd name="T10" fmla="*/ 0 h 2832"/>
              <a:gd name="T11" fmla="*/ 576 w 576"/>
              <a:gd name="T12" fmla="*/ 2832 h 28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2832">
                <a:moveTo>
                  <a:pt x="576" y="2832"/>
                </a:moveTo>
                <a:lnTo>
                  <a:pt x="57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94" name="Line 62"/>
          <p:cNvSpPr>
            <a:spLocks noChangeShapeType="1"/>
          </p:cNvSpPr>
          <p:nvPr/>
        </p:nvSpPr>
        <p:spPr bwMode="auto">
          <a:xfrm flipH="1">
            <a:off x="6477000" y="6400800"/>
            <a:ext cx="0" cy="4572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95" name="Line 63"/>
          <p:cNvSpPr>
            <a:spLocks noChangeShapeType="1"/>
          </p:cNvSpPr>
          <p:nvPr/>
        </p:nvSpPr>
        <p:spPr bwMode="auto">
          <a:xfrm flipH="1">
            <a:off x="3240089" y="6396039"/>
            <a:ext cx="7937" cy="401637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796" name="Text Box 64"/>
          <p:cNvSpPr txBox="1">
            <a:spLocks noChangeArrowheads="1"/>
          </p:cNvSpPr>
          <p:nvPr/>
        </p:nvSpPr>
        <p:spPr bwMode="auto">
          <a:xfrm>
            <a:off x="1654176" y="4587876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2797" name="Text Box 65"/>
          <p:cNvSpPr txBox="1">
            <a:spLocks noChangeArrowheads="1"/>
          </p:cNvSpPr>
          <p:nvPr/>
        </p:nvSpPr>
        <p:spPr bwMode="auto">
          <a:xfrm>
            <a:off x="4876801" y="47244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2798" name="AutoShape 66"/>
          <p:cNvSpPr>
            <a:spLocks noChangeArrowheads="1"/>
          </p:cNvSpPr>
          <p:nvPr/>
        </p:nvSpPr>
        <p:spPr bwMode="auto">
          <a:xfrm flipV="1">
            <a:off x="9950450" y="1676400"/>
            <a:ext cx="457200" cy="1143000"/>
          </a:xfrm>
          <a:prstGeom prst="upArrow">
            <a:avLst>
              <a:gd name="adj1" fmla="val 50000"/>
              <a:gd name="adj2" fmla="val 62500"/>
            </a:avLst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02799" name="Text Box 67"/>
          <p:cNvSpPr txBox="1">
            <a:spLocks noChangeArrowheads="1"/>
          </p:cNvSpPr>
          <p:nvPr/>
        </p:nvSpPr>
        <p:spPr bwMode="auto">
          <a:xfrm>
            <a:off x="9723439" y="2895601"/>
            <a:ext cx="911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Oldest</a:t>
            </a:r>
          </a:p>
        </p:txBody>
      </p:sp>
      <p:sp>
        <p:nvSpPr>
          <p:cNvPr id="202800" name="Text Box 68"/>
          <p:cNvSpPr txBox="1">
            <a:spLocks noChangeArrowheads="1"/>
          </p:cNvSpPr>
          <p:nvPr/>
        </p:nvSpPr>
        <p:spPr bwMode="auto">
          <a:xfrm>
            <a:off x="9677400" y="1295401"/>
            <a:ext cx="1003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Newest</a:t>
            </a:r>
          </a:p>
        </p:txBody>
      </p:sp>
      <p:grpSp>
        <p:nvGrpSpPr>
          <p:cNvPr id="202801" name="Group 69"/>
          <p:cNvGrpSpPr>
            <a:grpSpLocks/>
          </p:cNvGrpSpPr>
          <p:nvPr/>
        </p:nvGrpSpPr>
        <p:grpSpPr bwMode="auto">
          <a:xfrm rot="-5400000">
            <a:off x="2819400" y="865188"/>
            <a:ext cx="914400" cy="1219200"/>
            <a:chOff x="1872" y="1584"/>
            <a:chExt cx="576" cy="864"/>
          </a:xfrm>
        </p:grpSpPr>
        <p:sp>
          <p:nvSpPr>
            <p:cNvPr id="1239110" name="Rectangle 70"/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11" name="Rectangle 71"/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12" name="Rectangle 72"/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13" name="Rectangle 73"/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14" name="Rectangle 74"/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15" name="Rectangle 75"/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2802" name="Text Box 76"/>
          <p:cNvSpPr txBox="1">
            <a:spLocks noChangeArrowheads="1"/>
          </p:cNvSpPr>
          <p:nvPr/>
        </p:nvSpPr>
        <p:spPr bwMode="auto">
          <a:xfrm>
            <a:off x="8083550" y="4689475"/>
            <a:ext cx="1049338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from </a:t>
            </a:r>
          </a:p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Memory</a:t>
            </a:r>
          </a:p>
        </p:txBody>
      </p:sp>
      <p:sp>
        <p:nvSpPr>
          <p:cNvPr id="202803" name="Line 77"/>
          <p:cNvSpPr>
            <a:spLocks noChangeShapeType="1"/>
          </p:cNvSpPr>
          <p:nvPr/>
        </p:nvSpPr>
        <p:spPr bwMode="auto">
          <a:xfrm>
            <a:off x="8534400" y="5257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202804" name="Group 78"/>
          <p:cNvGrpSpPr>
            <a:grpSpLocks/>
          </p:cNvGrpSpPr>
          <p:nvPr/>
        </p:nvGrpSpPr>
        <p:grpSpPr bwMode="auto">
          <a:xfrm>
            <a:off x="7924800" y="5638800"/>
            <a:ext cx="1066800" cy="762000"/>
            <a:chOff x="4320" y="3360"/>
            <a:chExt cx="576" cy="480"/>
          </a:xfrm>
        </p:grpSpPr>
        <p:sp>
          <p:nvSpPr>
            <p:cNvPr id="1239119" name="Rectangle 79"/>
            <p:cNvSpPr>
              <a:spLocks noChangeArrowheads="1"/>
            </p:cNvSpPr>
            <p:nvPr/>
          </p:nvSpPr>
          <p:spPr bwMode="auto">
            <a:xfrm>
              <a:off x="4320" y="336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1">
                  <a:solidFill>
                    <a:srgbClr val="FC0128"/>
                  </a:solidFill>
                  <a:latin typeface="Courier New" pitchFamily="49" charset="0"/>
                </a:rPr>
                <a:t>1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</a:rPr>
                <a:t> 10+R2</a:t>
              </a:r>
            </a:p>
          </p:txBody>
        </p:sp>
        <p:sp>
          <p:nvSpPr>
            <p:cNvPr id="1239120" name="Rectangle 80"/>
            <p:cNvSpPr>
              <a:spLocks noChangeArrowheads="1"/>
            </p:cNvSpPr>
            <p:nvPr/>
          </p:nvSpPr>
          <p:spPr bwMode="auto">
            <a:xfrm>
              <a:off x="4320" y="352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239121" name="Rectangle 81"/>
            <p:cNvSpPr>
              <a:spLocks noChangeArrowheads="1"/>
            </p:cNvSpPr>
            <p:nvPr/>
          </p:nvSpPr>
          <p:spPr bwMode="auto">
            <a:xfrm>
              <a:off x="4320" y="3680"/>
              <a:ext cx="576" cy="1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202817" name="Line 82"/>
            <p:cNvSpPr>
              <a:spLocks noChangeShapeType="1"/>
            </p:cNvSpPr>
            <p:nvPr/>
          </p:nvSpPr>
          <p:spPr bwMode="auto">
            <a:xfrm>
              <a:off x="4512" y="336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  <p:sp>
        <p:nvSpPr>
          <p:cNvPr id="202805" name="Text Box 83"/>
          <p:cNvSpPr txBox="1">
            <a:spLocks noChangeArrowheads="1"/>
          </p:cNvSpPr>
          <p:nvPr/>
        </p:nvSpPr>
        <p:spPr bwMode="auto">
          <a:xfrm>
            <a:off x="7772401" y="5334001"/>
            <a:ext cx="696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rPr>
              <a:t>Dest</a:t>
            </a:r>
          </a:p>
        </p:txBody>
      </p:sp>
      <p:sp>
        <p:nvSpPr>
          <p:cNvPr id="202806" name="Text Box 84"/>
          <p:cNvSpPr txBox="1">
            <a:spLocks noChangeArrowheads="1"/>
          </p:cNvSpPr>
          <p:nvPr/>
        </p:nvSpPr>
        <p:spPr bwMode="auto">
          <a:xfrm>
            <a:off x="2057401" y="2209801"/>
            <a:ext cx="284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Reorder Buffer</a:t>
            </a:r>
            <a:endParaRPr lang="en-US" altLang="zh-CN" sz="1800" b="1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2807" name="Text Box 85"/>
          <p:cNvSpPr txBox="1">
            <a:spLocks noChangeArrowheads="1"/>
          </p:cNvSpPr>
          <p:nvPr/>
        </p:nvSpPr>
        <p:spPr bwMode="auto">
          <a:xfrm>
            <a:off x="3124201" y="3886201"/>
            <a:ext cx="1782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Comic Sans MS" panose="030F0702030302020204" pitchFamily="66" charset="0"/>
              </a:rPr>
              <a:t>Registers</a:t>
            </a:r>
          </a:p>
        </p:txBody>
      </p:sp>
      <p:sp>
        <p:nvSpPr>
          <p:cNvPr id="202808" name="Line 86"/>
          <p:cNvSpPr>
            <a:spLocks noChangeShapeType="1"/>
          </p:cNvSpPr>
          <p:nvPr/>
        </p:nvSpPr>
        <p:spPr bwMode="auto">
          <a:xfrm flipH="1">
            <a:off x="8534400" y="6400800"/>
            <a:ext cx="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202809" name="Line 87"/>
          <p:cNvSpPr>
            <a:spLocks noChangeShapeType="1"/>
          </p:cNvSpPr>
          <p:nvPr/>
        </p:nvSpPr>
        <p:spPr bwMode="auto">
          <a:xfrm>
            <a:off x="3886200" y="14478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202810" name="Group 88"/>
          <p:cNvGrpSpPr>
            <a:grpSpLocks/>
          </p:cNvGrpSpPr>
          <p:nvPr/>
        </p:nvGrpSpPr>
        <p:grpSpPr bwMode="auto">
          <a:xfrm>
            <a:off x="1585913" y="1841500"/>
            <a:ext cx="7710488" cy="4025900"/>
            <a:chOff x="39" y="968"/>
            <a:chExt cx="4857" cy="2536"/>
          </a:xfrm>
        </p:grpSpPr>
        <p:sp>
          <p:nvSpPr>
            <p:cNvPr id="202811" name="Oval 89"/>
            <p:cNvSpPr>
              <a:spLocks noChangeArrowheads="1"/>
            </p:cNvSpPr>
            <p:nvPr/>
          </p:nvSpPr>
          <p:spPr bwMode="auto">
            <a:xfrm>
              <a:off x="3984" y="2016"/>
              <a:ext cx="912" cy="1488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800" b="1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2812" name="Text Box 90"/>
            <p:cNvSpPr txBox="1">
              <a:spLocks noChangeArrowheads="1"/>
            </p:cNvSpPr>
            <p:nvPr/>
          </p:nvSpPr>
          <p:spPr bwMode="auto">
            <a:xfrm>
              <a:off x="39" y="1725"/>
              <a:ext cx="202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618FFD"/>
                  </a:solidFill>
                  <a:latin typeface="Comic Sans MS" panose="030F0702030302020204" pitchFamily="66" charset="0"/>
                </a:rPr>
                <a:t>What about memory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rgbClr val="618FFD"/>
                  </a:solidFill>
                  <a:latin typeface="Comic Sans MS" panose="030F0702030302020204" pitchFamily="66" charset="0"/>
                </a:rPr>
                <a:t>hazards???</a:t>
              </a:r>
            </a:p>
          </p:txBody>
        </p:sp>
        <p:sp>
          <p:nvSpPr>
            <p:cNvPr id="202813" name="Freeform 91"/>
            <p:cNvSpPr>
              <a:spLocks/>
            </p:cNvSpPr>
            <p:nvPr/>
          </p:nvSpPr>
          <p:spPr bwMode="auto">
            <a:xfrm>
              <a:off x="1488" y="968"/>
              <a:ext cx="2544" cy="1336"/>
            </a:xfrm>
            <a:custGeom>
              <a:avLst/>
              <a:gdLst>
                <a:gd name="T0" fmla="*/ 0 w 2544"/>
                <a:gd name="T1" fmla="*/ 808 h 1336"/>
                <a:gd name="T2" fmla="*/ 960 w 2544"/>
                <a:gd name="T3" fmla="*/ 40 h 1336"/>
                <a:gd name="T4" fmla="*/ 1968 w 2544"/>
                <a:gd name="T5" fmla="*/ 568 h 1336"/>
                <a:gd name="T6" fmla="*/ 2544 w 2544"/>
                <a:gd name="T7" fmla="*/ 1336 h 1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4"/>
                <a:gd name="T13" fmla="*/ 0 h 1336"/>
                <a:gd name="T14" fmla="*/ 2544 w 2544"/>
                <a:gd name="T15" fmla="*/ 1336 h 1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4" h="1336">
                  <a:moveTo>
                    <a:pt x="0" y="808"/>
                  </a:moveTo>
                  <a:cubicBezTo>
                    <a:pt x="316" y="444"/>
                    <a:pt x="632" y="80"/>
                    <a:pt x="960" y="40"/>
                  </a:cubicBezTo>
                  <a:cubicBezTo>
                    <a:pt x="1288" y="0"/>
                    <a:pt x="1704" y="352"/>
                    <a:pt x="1968" y="568"/>
                  </a:cubicBezTo>
                  <a:cubicBezTo>
                    <a:pt x="2232" y="784"/>
                    <a:pt x="2388" y="1060"/>
                    <a:pt x="2544" y="1336"/>
                  </a:cubicBez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01275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E8D4B8-2BAA-475C-BD9B-0860105F473B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151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70553E-00C6-46AE-A8AB-322E49D40252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1557" name="Rectangle 2"/>
          <p:cNvSpPr>
            <a:spLocks noChangeArrowheads="1"/>
          </p:cNvSpPr>
          <p:nvPr/>
        </p:nvSpPr>
        <p:spPr bwMode="auto">
          <a:xfrm>
            <a:off x="1676400" y="347663"/>
            <a:ext cx="8839200" cy="3962400"/>
          </a:xfrm>
          <a:prstGeom prst="rect">
            <a:avLst/>
          </a:prstGeom>
          <a:solidFill>
            <a:srgbClr val="F8FC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51558" name="Text Box 3"/>
          <p:cNvSpPr txBox="1">
            <a:spLocks noChangeArrowheads="1"/>
          </p:cNvSpPr>
          <p:nvPr/>
        </p:nvSpPr>
        <p:spPr bwMode="auto">
          <a:xfrm>
            <a:off x="1724026" y="709613"/>
            <a:ext cx="9429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1">
                <a:solidFill>
                  <a:srgbClr val="E24C05"/>
                </a:solidFill>
                <a:latin typeface="宋体" panose="02010600030101010101" pitchFamily="2" charset="-122"/>
              </a:rPr>
              <a:t>名称</a:t>
            </a:r>
            <a:r>
              <a:rPr kumimoji="1" lang="zh-CN" altLang="en-US" sz="2600" b="1">
                <a:solidFill>
                  <a:srgbClr val="00A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1559" name="Text Box 4"/>
          <p:cNvSpPr txBox="1">
            <a:spLocks noChangeArrowheads="1"/>
          </p:cNvSpPr>
          <p:nvPr/>
        </p:nvSpPr>
        <p:spPr bwMode="auto">
          <a:xfrm>
            <a:off x="5791200" y="347663"/>
            <a:ext cx="1371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1800" b="1">
                <a:solidFill>
                  <a:srgbClr val="E24C05"/>
                </a:solidFill>
                <a:latin typeface="宋体" panose="02010600030101010101" pitchFamily="2" charset="-122"/>
              </a:rPr>
              <a:t>保留站</a:t>
            </a:r>
            <a:r>
              <a:rPr kumimoji="1" lang="zh-CN" altLang="en-US" sz="2600" b="1">
                <a:solidFill>
                  <a:srgbClr val="00AE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1560" name="Text Box 5"/>
          <p:cNvSpPr txBox="1">
            <a:spLocks noChangeArrowheads="1"/>
          </p:cNvSpPr>
          <p:nvPr/>
        </p:nvSpPr>
        <p:spPr bwMode="auto">
          <a:xfrm>
            <a:off x="1752600" y="1438276"/>
            <a:ext cx="13716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Load1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Load2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Add1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Add2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Add3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Mult1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Mult2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1" name="Text Box 6"/>
          <p:cNvSpPr txBox="1">
            <a:spLocks noChangeArrowheads="1"/>
          </p:cNvSpPr>
          <p:nvPr/>
        </p:nvSpPr>
        <p:spPr bwMode="auto">
          <a:xfrm>
            <a:off x="2209800" y="1009651"/>
            <a:ext cx="15240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Busy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no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yes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yes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yes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no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yes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yes</a:t>
            </a:r>
            <a:endParaRPr kumimoji="1" lang="en-US" altLang="zh-CN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2" name="Text Box 7"/>
          <p:cNvSpPr txBox="1">
            <a:spLocks noChangeArrowheads="1"/>
          </p:cNvSpPr>
          <p:nvPr/>
        </p:nvSpPr>
        <p:spPr bwMode="auto">
          <a:xfrm>
            <a:off x="3124200" y="1019175"/>
            <a:ext cx="1219200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Op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Mul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DIV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3" name="Text Box 8"/>
          <p:cNvSpPr txBox="1">
            <a:spLocks noChangeArrowheads="1"/>
          </p:cNvSpPr>
          <p:nvPr/>
        </p:nvSpPr>
        <p:spPr bwMode="auto">
          <a:xfrm>
            <a:off x="4191000" y="919164"/>
            <a:ext cx="22098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AE00"/>
                </a:solidFill>
                <a:latin typeface="宋体" panose="02010600030101010101" pitchFamily="2" charset="-122"/>
              </a:rPr>
              <a:t>     </a:t>
            </a: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</a:rPr>
              <a:t>Vj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Mem[45+Regs[R3]]</a:t>
            </a:r>
            <a:r>
              <a:rPr kumimoji="1" lang="en-US" altLang="zh-CN" sz="26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51564" name="Text Box 9"/>
          <p:cNvSpPr txBox="1">
            <a:spLocks noChangeArrowheads="1"/>
          </p:cNvSpPr>
          <p:nvPr/>
        </p:nvSpPr>
        <p:spPr bwMode="auto">
          <a:xfrm>
            <a:off x="6400800" y="1020764"/>
            <a:ext cx="220980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Vk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Reg[F4]</a:t>
            </a:r>
          </a:p>
          <a:p>
            <a:pPr algn="just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Mem[34+Regs[R2]]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AE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5" name="Text Box 10"/>
          <p:cNvSpPr txBox="1">
            <a:spLocks noChangeArrowheads="1"/>
          </p:cNvSpPr>
          <p:nvPr/>
        </p:nvSpPr>
        <p:spPr bwMode="auto">
          <a:xfrm>
            <a:off x="8382000" y="1033464"/>
            <a:ext cx="1219200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Qj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CC33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Mult1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6" name="Text Box 11"/>
          <p:cNvSpPr txBox="1">
            <a:spLocks noChangeArrowheads="1"/>
          </p:cNvSpPr>
          <p:nvPr/>
        </p:nvSpPr>
        <p:spPr bwMode="auto">
          <a:xfrm>
            <a:off x="9372600" y="1019175"/>
            <a:ext cx="6858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Qk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A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AE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A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AE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A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AE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AE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1" lang="en-US" altLang="zh-CN" sz="2000" b="1">
              <a:solidFill>
                <a:srgbClr val="00AE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7" name="Text Box 12"/>
          <p:cNvSpPr txBox="1">
            <a:spLocks noChangeArrowheads="1"/>
          </p:cNvSpPr>
          <p:nvPr/>
        </p:nvSpPr>
        <p:spPr bwMode="auto">
          <a:xfrm>
            <a:off x="9982200" y="1014413"/>
            <a:ext cx="533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>
                <a:solidFill>
                  <a:srgbClr val="00AE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1" lang="en-US" altLang="zh-CN" sz="2000" b="1">
              <a:solidFill>
                <a:srgbClr val="00AE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endParaRPr kumimoji="1" lang="en-US" altLang="zh-CN" sz="2000" b="1">
              <a:solidFill>
                <a:srgbClr val="00AE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>
              <a:solidFill>
                <a:srgbClr val="00AE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568" name="Line 13"/>
          <p:cNvSpPr>
            <a:spLocks noChangeShapeType="1"/>
          </p:cNvSpPr>
          <p:nvPr/>
        </p:nvSpPr>
        <p:spPr bwMode="auto">
          <a:xfrm>
            <a:off x="1676400" y="1423988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69" name="Line 14"/>
          <p:cNvSpPr>
            <a:spLocks noChangeShapeType="1"/>
          </p:cNvSpPr>
          <p:nvPr/>
        </p:nvSpPr>
        <p:spPr bwMode="auto">
          <a:xfrm>
            <a:off x="2590800" y="347663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0" name="Line 15"/>
          <p:cNvSpPr>
            <a:spLocks noChangeShapeType="1"/>
          </p:cNvSpPr>
          <p:nvPr/>
        </p:nvSpPr>
        <p:spPr bwMode="auto">
          <a:xfrm>
            <a:off x="2590800" y="881063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1" name="Line 16"/>
          <p:cNvSpPr>
            <a:spLocks noChangeShapeType="1"/>
          </p:cNvSpPr>
          <p:nvPr/>
        </p:nvSpPr>
        <p:spPr bwMode="auto">
          <a:xfrm>
            <a:off x="32766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2" name="Line 17"/>
          <p:cNvSpPr>
            <a:spLocks noChangeShapeType="1"/>
          </p:cNvSpPr>
          <p:nvPr/>
        </p:nvSpPr>
        <p:spPr bwMode="auto">
          <a:xfrm>
            <a:off x="41910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3" name="Line 18"/>
          <p:cNvSpPr>
            <a:spLocks noChangeShapeType="1"/>
          </p:cNvSpPr>
          <p:nvPr/>
        </p:nvSpPr>
        <p:spPr bwMode="auto">
          <a:xfrm>
            <a:off x="64008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4" name="Line 19"/>
          <p:cNvSpPr>
            <a:spLocks noChangeShapeType="1"/>
          </p:cNvSpPr>
          <p:nvPr/>
        </p:nvSpPr>
        <p:spPr bwMode="auto">
          <a:xfrm>
            <a:off x="86106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5" name="Line 20"/>
          <p:cNvSpPr>
            <a:spLocks noChangeShapeType="1"/>
          </p:cNvSpPr>
          <p:nvPr/>
        </p:nvSpPr>
        <p:spPr bwMode="auto">
          <a:xfrm>
            <a:off x="93726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6" name="Line 21"/>
          <p:cNvSpPr>
            <a:spLocks noChangeShapeType="1"/>
          </p:cNvSpPr>
          <p:nvPr/>
        </p:nvSpPr>
        <p:spPr bwMode="auto">
          <a:xfrm>
            <a:off x="9982200" y="881063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7" name="Line 22"/>
          <p:cNvSpPr>
            <a:spLocks noChangeShapeType="1"/>
          </p:cNvSpPr>
          <p:nvPr/>
        </p:nvSpPr>
        <p:spPr bwMode="auto">
          <a:xfrm>
            <a:off x="1676400" y="1766888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8" name="Line 23"/>
          <p:cNvSpPr>
            <a:spLocks noChangeShapeType="1"/>
          </p:cNvSpPr>
          <p:nvPr/>
        </p:nvSpPr>
        <p:spPr bwMode="auto">
          <a:xfrm>
            <a:off x="1676400" y="219551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79" name="Line 24"/>
          <p:cNvSpPr>
            <a:spLocks noChangeShapeType="1"/>
          </p:cNvSpPr>
          <p:nvPr/>
        </p:nvSpPr>
        <p:spPr bwMode="auto">
          <a:xfrm>
            <a:off x="1676400" y="2547938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80" name="Line 25"/>
          <p:cNvSpPr>
            <a:spLocks noChangeShapeType="1"/>
          </p:cNvSpPr>
          <p:nvPr/>
        </p:nvSpPr>
        <p:spPr bwMode="auto">
          <a:xfrm>
            <a:off x="1676400" y="29718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81" name="Line 26"/>
          <p:cNvSpPr>
            <a:spLocks noChangeShapeType="1"/>
          </p:cNvSpPr>
          <p:nvPr/>
        </p:nvSpPr>
        <p:spPr bwMode="auto">
          <a:xfrm>
            <a:off x="1676400" y="3395663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sp>
        <p:nvSpPr>
          <p:cNvPr id="151582" name="Line 27"/>
          <p:cNvSpPr>
            <a:spLocks noChangeShapeType="1"/>
          </p:cNvSpPr>
          <p:nvPr/>
        </p:nvSpPr>
        <p:spPr bwMode="auto">
          <a:xfrm>
            <a:off x="1676400" y="3767138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 sz="2400">
              <a:solidFill>
                <a:srgbClr val="000099"/>
              </a:solidFill>
            </a:endParaRPr>
          </a:p>
        </p:txBody>
      </p:sp>
      <p:grpSp>
        <p:nvGrpSpPr>
          <p:cNvPr id="151583" name="Group 28"/>
          <p:cNvGrpSpPr>
            <a:grpSpLocks/>
          </p:cNvGrpSpPr>
          <p:nvPr/>
        </p:nvGrpSpPr>
        <p:grpSpPr bwMode="auto">
          <a:xfrm>
            <a:off x="2219325" y="4695826"/>
            <a:ext cx="7620000" cy="1476375"/>
            <a:chOff x="486" y="2883"/>
            <a:chExt cx="4800" cy="930"/>
          </a:xfrm>
        </p:grpSpPr>
        <p:sp>
          <p:nvSpPr>
            <p:cNvPr id="151584" name="Text Box 29"/>
            <p:cNvSpPr txBox="1">
              <a:spLocks noChangeArrowheads="1"/>
            </p:cNvSpPr>
            <p:nvPr/>
          </p:nvSpPr>
          <p:spPr bwMode="auto">
            <a:xfrm>
              <a:off x="486" y="2883"/>
              <a:ext cx="4800" cy="927"/>
            </a:xfrm>
            <a:prstGeom prst="rect">
              <a:avLst/>
            </a:prstGeom>
            <a:solidFill>
              <a:srgbClr val="F9FDA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1800" b="1">
                  <a:solidFill>
                    <a:srgbClr val="64EC77"/>
                  </a:solidFill>
                  <a:latin typeface="宋体" panose="02010600030101010101" pitchFamily="2" charset="-122"/>
                </a:rPr>
                <a:t>                                 </a:t>
              </a:r>
              <a:r>
                <a:rPr kumimoji="1" lang="zh-CN" altLang="en-US" sz="1800" b="1">
                  <a:solidFill>
                    <a:srgbClr val="E24C05"/>
                  </a:solidFill>
                  <a:latin typeface="宋体" panose="02010600030101010101" pitchFamily="2" charset="-122"/>
                </a:rPr>
                <a:t>寄存器状态表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AE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F0    F2   F4   F6   F8   F10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 F30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 Qi    </a:t>
              </a:r>
              <a:r>
                <a:rPr kumimoji="1" lang="en-US" altLang="zh-CN" b="1">
                  <a:solidFill>
                    <a:srgbClr val="CC3399"/>
                  </a:solidFill>
                  <a:latin typeface="宋体" panose="02010600030101010101" pitchFamily="2" charset="-122"/>
                </a:rPr>
                <a:t>Mult1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                   </a:t>
              </a:r>
              <a:r>
                <a:rPr kumimoji="1" lang="en-US" altLang="zh-CN" sz="800" b="1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CC3399"/>
                  </a:solidFill>
                  <a:latin typeface="宋体" panose="02010600030101010101" pitchFamily="2" charset="-122"/>
                </a:rPr>
                <a:t>Mult2</a:t>
              </a:r>
              <a:r>
                <a:rPr kumimoji="1" lang="en-US" altLang="zh-CN" b="1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en-US" altLang="zh-CN" sz="1600" b="1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51585" name="Line 30"/>
            <p:cNvSpPr>
              <a:spLocks noChangeShapeType="1"/>
            </p:cNvSpPr>
            <p:nvPr/>
          </p:nvSpPr>
          <p:spPr bwMode="auto">
            <a:xfrm>
              <a:off x="486" y="3459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86" name="Line 31"/>
            <p:cNvSpPr>
              <a:spLocks noChangeShapeType="1"/>
            </p:cNvSpPr>
            <p:nvPr/>
          </p:nvSpPr>
          <p:spPr bwMode="auto">
            <a:xfrm>
              <a:off x="1389" y="2883"/>
              <a:ext cx="0" cy="9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87" name="Line 32"/>
            <p:cNvSpPr>
              <a:spLocks noChangeShapeType="1"/>
            </p:cNvSpPr>
            <p:nvPr/>
          </p:nvSpPr>
          <p:spPr bwMode="auto">
            <a:xfrm>
              <a:off x="1398" y="313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88" name="Line 33"/>
            <p:cNvSpPr>
              <a:spLocks noChangeShapeType="1"/>
            </p:cNvSpPr>
            <p:nvPr/>
          </p:nvSpPr>
          <p:spPr bwMode="auto">
            <a:xfrm>
              <a:off x="1920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89" name="Line 34"/>
            <p:cNvSpPr>
              <a:spLocks noChangeShapeType="1"/>
            </p:cNvSpPr>
            <p:nvPr/>
          </p:nvSpPr>
          <p:spPr bwMode="auto">
            <a:xfrm>
              <a:off x="2508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0" name="Line 35"/>
            <p:cNvSpPr>
              <a:spLocks noChangeShapeType="1"/>
            </p:cNvSpPr>
            <p:nvPr/>
          </p:nvSpPr>
          <p:spPr bwMode="auto">
            <a:xfrm>
              <a:off x="2868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1" name="Line 36"/>
            <p:cNvSpPr>
              <a:spLocks noChangeShapeType="1"/>
            </p:cNvSpPr>
            <p:nvPr/>
          </p:nvSpPr>
          <p:spPr bwMode="auto">
            <a:xfrm>
              <a:off x="3384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2" name="Line 37"/>
            <p:cNvSpPr>
              <a:spLocks noChangeShapeType="1"/>
            </p:cNvSpPr>
            <p:nvPr/>
          </p:nvSpPr>
          <p:spPr bwMode="auto">
            <a:xfrm>
              <a:off x="4422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3" name="Line 38"/>
            <p:cNvSpPr>
              <a:spLocks noChangeShapeType="1"/>
            </p:cNvSpPr>
            <p:nvPr/>
          </p:nvSpPr>
          <p:spPr bwMode="auto">
            <a:xfrm>
              <a:off x="4806" y="313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4" name="Line 39"/>
            <p:cNvSpPr>
              <a:spLocks noChangeShapeType="1"/>
            </p:cNvSpPr>
            <p:nvPr/>
          </p:nvSpPr>
          <p:spPr bwMode="auto">
            <a:xfrm>
              <a:off x="3834" y="3141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99"/>
                </a:solidFill>
              </a:endParaRPr>
            </a:p>
          </p:txBody>
        </p:sp>
        <p:sp>
          <p:nvSpPr>
            <p:cNvPr id="151595" name="Text Box 40"/>
            <p:cNvSpPr txBox="1">
              <a:spLocks noChangeArrowheads="1"/>
            </p:cNvSpPr>
            <p:nvPr/>
          </p:nvSpPr>
          <p:spPr bwMode="auto">
            <a:xfrm>
              <a:off x="720" y="307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400">
                  <a:solidFill>
                    <a:srgbClr val="000099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E24C05"/>
                </a:solidFill>
                <a:latin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806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CF1BC5E-368C-4D6B-9295-D5266B0CC604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765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10355D-39B1-4E15-8766-1AA61091D9AA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66988" y="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</a:t>
            </a:r>
          </a:p>
        </p:txBody>
      </p:sp>
      <p:graphicFrame>
        <p:nvGraphicFramePr>
          <p:cNvPr id="27650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75967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94EAAF-D791-4014-9990-F137912B3867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CEC741-30B4-48FB-9B8C-4FFF269B4BB6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3838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28674" name="Object 3"/>
          <p:cNvGraphicFramePr>
            <a:graphicFrameLocks/>
          </p:cNvGraphicFramePr>
          <p:nvPr/>
        </p:nvGraphicFramePr>
        <p:xfrm>
          <a:off x="1736726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4648200" y="1519238"/>
            <a:ext cx="533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8680" name="AutoShape 5"/>
          <p:cNvSpPr>
            <a:spLocks noChangeArrowheads="1"/>
          </p:cNvSpPr>
          <p:nvPr/>
        </p:nvSpPr>
        <p:spPr bwMode="auto">
          <a:xfrm>
            <a:off x="7772400" y="1519238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8681" name="AutoShape 6"/>
          <p:cNvSpPr>
            <a:spLocks noChangeArrowheads="1"/>
          </p:cNvSpPr>
          <p:nvPr/>
        </p:nvSpPr>
        <p:spPr bwMode="auto">
          <a:xfrm>
            <a:off x="6400800" y="5329238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5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060B3A-4C25-4578-9255-F038023080D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2970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4E477E-029F-4067-8C91-149DD358D983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33363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29698" name="Object 3"/>
          <p:cNvGraphicFramePr>
            <a:graphicFrameLocks/>
          </p:cNvGraphicFramePr>
          <p:nvPr/>
        </p:nvGraphicFramePr>
        <p:xfrm>
          <a:off x="1736726" y="1109663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09663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4"/>
          <p:cNvSpPr>
            <a:spLocks noChangeArrowheads="1"/>
          </p:cNvSpPr>
          <p:nvPr/>
        </p:nvSpPr>
        <p:spPr bwMode="auto">
          <a:xfrm>
            <a:off x="4648200" y="183356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9704" name="AutoShape 5"/>
          <p:cNvSpPr>
            <a:spLocks noChangeArrowheads="1"/>
          </p:cNvSpPr>
          <p:nvPr/>
        </p:nvSpPr>
        <p:spPr bwMode="auto">
          <a:xfrm>
            <a:off x="7772400" y="1757363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29705" name="AutoShape 6"/>
          <p:cNvSpPr>
            <a:spLocks noChangeArrowheads="1"/>
          </p:cNvSpPr>
          <p:nvPr/>
        </p:nvSpPr>
        <p:spPr bwMode="auto">
          <a:xfrm>
            <a:off x="5157788" y="528955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902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676CE5-56F2-4D45-B6BA-C5E3788A9D30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4FFB"/>
                </a:solidFill>
                <a:latin typeface="Helvetica" panose="020B0604020202020204" pitchFamily="34" charset="0"/>
              </a:rPr>
              <a:t>Chapter 4</a:t>
            </a:r>
            <a:endParaRPr lang="en-US" altLang="zh-CN" sz="140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78E862-913D-46EF-B53F-55F6D88C128F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0663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0722" name="Object 3"/>
          <p:cNvGraphicFramePr>
            <a:graphicFrameLocks/>
          </p:cNvGraphicFramePr>
          <p:nvPr/>
        </p:nvGraphicFramePr>
        <p:xfrm>
          <a:off x="1736726" y="1096963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096963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AutoShape 4"/>
          <p:cNvSpPr>
            <a:spLocks noChangeArrowheads="1"/>
          </p:cNvSpPr>
          <p:nvPr/>
        </p:nvSpPr>
        <p:spPr bwMode="auto">
          <a:xfrm>
            <a:off x="3962400" y="4183063"/>
            <a:ext cx="3962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30728" name="AutoShape 5"/>
          <p:cNvSpPr>
            <a:spLocks noChangeArrowheads="1"/>
          </p:cNvSpPr>
          <p:nvPr/>
        </p:nvSpPr>
        <p:spPr bwMode="auto">
          <a:xfrm>
            <a:off x="4489450" y="527685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1173510" name="Rectangle 6"/>
          <p:cNvSpPr>
            <a:spLocks noChangeArrowheads="1"/>
          </p:cNvSpPr>
          <p:nvPr/>
        </p:nvSpPr>
        <p:spPr bwMode="auto">
          <a:xfrm>
            <a:off x="1828800" y="57912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FC0128"/>
                </a:solidFill>
                <a:latin typeface="Comic Sans MS" panose="030F0702030302020204" pitchFamily="66" charset="0"/>
              </a:rPr>
              <a:t>Note: registers names are removed (“renamed”) in Reservation Stations; MULT issued vs. scoreboard</a:t>
            </a:r>
          </a:p>
          <a:p>
            <a:pPr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 dirty="0">
                <a:solidFill>
                  <a:srgbClr val="FC0128"/>
                </a:solidFill>
                <a:latin typeface="Comic Sans MS" panose="030F0702030302020204" pitchFamily="66" charset="0"/>
              </a:rPr>
              <a:t>Load1 completing; what is waiting for Load1? </a:t>
            </a:r>
          </a:p>
        </p:txBody>
      </p:sp>
    </p:spTree>
    <p:extLst>
      <p:ext uri="{BB962C8B-B14F-4D97-AF65-F5344CB8AC3E}">
        <p14:creationId xmlns:p14="http://schemas.microsoft.com/office/powerpoint/2010/main" val="3180848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8C14CF-EC4F-4634-A72E-D2DF153BB1A1}" type="datetime1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2018/5/16</a:t>
            </a:fld>
            <a:endParaRPr lang="en-US" altLang="zh-CN" sz="1400">
              <a:solidFill>
                <a:srgbClr val="00AE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400" dirty="0">
              <a:solidFill>
                <a:srgbClr val="114FFB"/>
              </a:solidFill>
              <a:latin typeface="Helvetica" panose="020B0604020202020204" pitchFamily="34" charset="0"/>
            </a:endParaRPr>
          </a:p>
        </p:txBody>
      </p:sp>
      <p:sp>
        <p:nvSpPr>
          <p:cNvPr id="3174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28F419-8ADD-4A2E-841E-58AFFD1521CD}" type="slidenum">
              <a:rPr lang="zh-CN" altLang="en-US" sz="1400">
                <a:solidFill>
                  <a:srgbClr val="00AE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41300"/>
            <a:ext cx="7162800" cy="1143000"/>
          </a:xfrm>
          <a:noFill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Tomasulo </a:t>
            </a:r>
            <a:r>
              <a:rPr lang="zh-CN" altLang="en-US" sz="2800">
                <a:solidFill>
                  <a:schemeClr val="accent2"/>
                </a:solidFill>
              </a:rPr>
              <a:t>例：第</a:t>
            </a:r>
            <a:r>
              <a:rPr lang="en-US" altLang="zh-CN" sz="2800">
                <a:solidFill>
                  <a:schemeClr val="accent2"/>
                </a:solidFill>
              </a:rPr>
              <a:t>4</a:t>
            </a:r>
            <a:r>
              <a:rPr lang="zh-CN" altLang="en-US" sz="2800">
                <a:solidFill>
                  <a:schemeClr val="accent2"/>
                </a:solidFill>
              </a:rPr>
              <a:t>周期</a:t>
            </a:r>
          </a:p>
        </p:txBody>
      </p:sp>
      <p:graphicFrame>
        <p:nvGraphicFramePr>
          <p:cNvPr id="31746" name="Object 3"/>
          <p:cNvGraphicFramePr>
            <a:graphicFrameLocks/>
          </p:cNvGraphicFramePr>
          <p:nvPr/>
        </p:nvGraphicFramePr>
        <p:xfrm>
          <a:off x="1736726" y="1117601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Worksheet" r:id="rId3" imgW="9696901" imgH="6639166" progId="Excel.Sheet.8">
                  <p:embed/>
                </p:oleObj>
              </mc:Choice>
              <mc:Fallback>
                <p:oleObj name="Worksheet" r:id="rId3" imgW="9696901" imgH="6639166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6" y="1117601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4532" name="Rectangle 4"/>
          <p:cNvSpPr>
            <a:spLocks noChangeArrowheads="1"/>
          </p:cNvSpPr>
          <p:nvPr/>
        </p:nvSpPr>
        <p:spPr bwMode="auto">
          <a:xfrm>
            <a:off x="1828800" y="6108700"/>
            <a:ext cx="8496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FontTx/>
              <a:buChar char="•"/>
            </a:pPr>
            <a:r>
              <a:rPr lang="en-US" altLang="zh-CN" b="1">
                <a:solidFill>
                  <a:srgbClr val="FC0128"/>
                </a:solidFill>
                <a:latin typeface="Comic Sans MS" panose="030F0702030302020204" pitchFamily="66" charset="0"/>
              </a:rPr>
              <a:t>Load2 completing; what is waiting for Load1? </a:t>
            </a:r>
          </a:p>
        </p:txBody>
      </p:sp>
    </p:spTree>
    <p:extLst>
      <p:ext uri="{BB962C8B-B14F-4D97-AF65-F5344CB8AC3E}">
        <p14:creationId xmlns:p14="http://schemas.microsoft.com/office/powerpoint/2010/main" val="30075311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4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4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2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28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9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0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CS252-templat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1180</Words>
  <Application>Microsoft Office PowerPoint</Application>
  <PresentationFormat>宽屏</PresentationFormat>
  <Paragraphs>571</Paragraphs>
  <Slides>34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81" baseType="lpstr">
      <vt:lpstr>黑体</vt:lpstr>
      <vt:lpstr>宋体</vt:lpstr>
      <vt:lpstr>Arial</vt:lpstr>
      <vt:lpstr>Calibri</vt:lpstr>
      <vt:lpstr>Calibri Light</vt:lpstr>
      <vt:lpstr>Comic Sans MS</vt:lpstr>
      <vt:lpstr>Courier New</vt:lpstr>
      <vt:lpstr>Helvetica</vt:lpstr>
      <vt:lpstr>Times New Roman</vt:lpstr>
      <vt:lpstr>Wingdings</vt:lpstr>
      <vt:lpstr>Office 主题</vt:lpstr>
      <vt:lpstr>1_CS252-template</vt:lpstr>
      <vt:lpstr>2_CS252-template</vt:lpstr>
      <vt:lpstr>3_CS252-template</vt:lpstr>
      <vt:lpstr>4_CS252-template</vt:lpstr>
      <vt:lpstr>5_CS252-template</vt:lpstr>
      <vt:lpstr>6_CS252-template</vt:lpstr>
      <vt:lpstr>7_CS252-template</vt:lpstr>
      <vt:lpstr>8_CS252-template</vt:lpstr>
      <vt:lpstr>9_CS252-template</vt:lpstr>
      <vt:lpstr>10_CS252-template</vt:lpstr>
      <vt:lpstr>11_CS252-template</vt:lpstr>
      <vt:lpstr>12_CS252-template</vt:lpstr>
      <vt:lpstr>13_CS252-template</vt:lpstr>
      <vt:lpstr>14_CS252-template</vt:lpstr>
      <vt:lpstr>15_CS252-template</vt:lpstr>
      <vt:lpstr>16_CS252-template</vt:lpstr>
      <vt:lpstr>17_CS252-template</vt:lpstr>
      <vt:lpstr>18_CS252-template</vt:lpstr>
      <vt:lpstr>19_CS252-template</vt:lpstr>
      <vt:lpstr>20_CS252-template</vt:lpstr>
      <vt:lpstr>21_CS252-template</vt:lpstr>
      <vt:lpstr>22_CS252-template</vt:lpstr>
      <vt:lpstr>23_CS252-template</vt:lpstr>
      <vt:lpstr>24_CS252-template</vt:lpstr>
      <vt:lpstr>25_CS252-template</vt:lpstr>
      <vt:lpstr>26_CS252-template</vt:lpstr>
      <vt:lpstr>27_CS252-template</vt:lpstr>
      <vt:lpstr>28_CS252-template</vt:lpstr>
      <vt:lpstr>29_CS252-template</vt:lpstr>
      <vt:lpstr>30_CS252-template</vt:lpstr>
      <vt:lpstr>31_CS252-template</vt:lpstr>
      <vt:lpstr>32_CS252-template</vt:lpstr>
      <vt:lpstr>33_CS252-template</vt:lpstr>
      <vt:lpstr>34_CS252-template</vt:lpstr>
      <vt:lpstr>35_CS252-template</vt:lpstr>
      <vt:lpstr>Worksheet</vt:lpstr>
      <vt:lpstr>Tomasulo算法分析</vt:lpstr>
      <vt:lpstr>指令的动态调度</vt:lpstr>
      <vt:lpstr>4.2 指令的动态调度</vt:lpstr>
      <vt:lpstr>PowerPoint 演示文稿</vt:lpstr>
      <vt:lpstr>Tomasulo 例</vt:lpstr>
      <vt:lpstr>Tomasulo 例：第1周期</vt:lpstr>
      <vt:lpstr>Tomasulo 例：第2周期</vt:lpstr>
      <vt:lpstr>Tomasulo 例：第3周期</vt:lpstr>
      <vt:lpstr>Tomasulo 例：第4周期</vt:lpstr>
      <vt:lpstr>Tomasulo 例：第5周期</vt:lpstr>
      <vt:lpstr>Tomasulo 例：第6周期</vt:lpstr>
      <vt:lpstr>Tomasulo 例：第7周期</vt:lpstr>
      <vt:lpstr>Tomasulo 例：第8周期</vt:lpstr>
      <vt:lpstr>Tomasulo 例：第9周期</vt:lpstr>
      <vt:lpstr>Tomasulo 例：第10周期</vt:lpstr>
      <vt:lpstr>Tomasulo 例：第11周期</vt:lpstr>
      <vt:lpstr>Tomasulo 例：第12周期</vt:lpstr>
      <vt:lpstr>Tomasulo 例：第13周期</vt:lpstr>
      <vt:lpstr>Tomasulo 例：第14周期</vt:lpstr>
      <vt:lpstr>Tomasulo 例：第15周期</vt:lpstr>
      <vt:lpstr>Tomasulo 例：第16周期</vt:lpstr>
      <vt:lpstr>Faster than light computation (skip a couple of cycles)</vt:lpstr>
      <vt:lpstr>Tomasulo 例：第55周期</vt:lpstr>
      <vt:lpstr>Tomasulo 例：第56周期</vt:lpstr>
      <vt:lpstr>Tomasulo 例：第57周期</vt:lpstr>
      <vt:lpstr>4.3 动态分支预测技术</vt:lpstr>
      <vt:lpstr>Tomasulo With Reorder buffer:</vt:lpstr>
      <vt:lpstr>Tomasulo With Reorder buffer:</vt:lpstr>
      <vt:lpstr>Tomasulo With Reorder buffer:</vt:lpstr>
      <vt:lpstr>Tomasulo With Reorder buffer:</vt:lpstr>
      <vt:lpstr>Tomasulo With Reorder buffer:</vt:lpstr>
      <vt:lpstr>Tomasulo With Reorder buffer:</vt:lpstr>
      <vt:lpstr>Tomasulo With Reorder buffer:</vt:lpstr>
      <vt:lpstr>Tomasulo With Reorder buffer: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Tomasulo算法分析</dc:title>
  <dc:creator>ta22</dc:creator>
  <cp:lastModifiedBy>ta22</cp:lastModifiedBy>
  <cp:revision>6</cp:revision>
  <dcterms:created xsi:type="dcterms:W3CDTF">2018-05-02T07:23:45Z</dcterms:created>
  <dcterms:modified xsi:type="dcterms:W3CDTF">2018-05-16T08:31:06Z</dcterms:modified>
</cp:coreProperties>
</file>