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00"/>
  </p:handoutMasterIdLst>
  <p:sldIdLst>
    <p:sldId id="256" r:id="rId3"/>
    <p:sldId id="322" r:id="rId5"/>
    <p:sldId id="948" r:id="rId6"/>
    <p:sldId id="953" r:id="rId7"/>
    <p:sldId id="946" r:id="rId8"/>
    <p:sldId id="947" r:id="rId9"/>
    <p:sldId id="950" r:id="rId10"/>
    <p:sldId id="468" r:id="rId11"/>
    <p:sldId id="855" r:id="rId12"/>
    <p:sldId id="951" r:id="rId13"/>
    <p:sldId id="852" r:id="rId14"/>
    <p:sldId id="854" r:id="rId15"/>
    <p:sldId id="952" r:id="rId16"/>
    <p:sldId id="554" r:id="rId17"/>
    <p:sldId id="853" r:id="rId18"/>
    <p:sldId id="555" r:id="rId19"/>
    <p:sldId id="859" r:id="rId20"/>
    <p:sldId id="860" r:id="rId21"/>
    <p:sldId id="556" r:id="rId22"/>
    <p:sldId id="856" r:id="rId23"/>
    <p:sldId id="627" r:id="rId24"/>
    <p:sldId id="629" r:id="rId25"/>
    <p:sldId id="857" r:id="rId26"/>
    <p:sldId id="858" r:id="rId27"/>
    <p:sldId id="522" r:id="rId28"/>
    <p:sldId id="523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534" r:id="rId40"/>
    <p:sldId id="535" r:id="rId41"/>
    <p:sldId id="536" r:id="rId42"/>
    <p:sldId id="537" r:id="rId43"/>
    <p:sldId id="796" r:id="rId44"/>
    <p:sldId id="797" r:id="rId45"/>
    <p:sldId id="538" r:id="rId46"/>
    <p:sldId id="540" r:id="rId47"/>
    <p:sldId id="798" r:id="rId48"/>
    <p:sldId id="541" r:id="rId49"/>
    <p:sldId id="799" r:id="rId50"/>
    <p:sldId id="542" r:id="rId51"/>
    <p:sldId id="543" r:id="rId52"/>
    <p:sldId id="544" r:id="rId53"/>
    <p:sldId id="545" r:id="rId54"/>
    <p:sldId id="546" r:id="rId55"/>
    <p:sldId id="551" r:id="rId56"/>
    <p:sldId id="552" r:id="rId57"/>
    <p:sldId id="553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6" r:id="rId66"/>
    <p:sldId id="567" r:id="rId67"/>
    <p:sldId id="568" r:id="rId68"/>
    <p:sldId id="569" r:id="rId69"/>
    <p:sldId id="570" r:id="rId70"/>
    <p:sldId id="571" r:id="rId71"/>
    <p:sldId id="572" r:id="rId72"/>
    <p:sldId id="573" r:id="rId73"/>
    <p:sldId id="575" r:id="rId74"/>
    <p:sldId id="576" r:id="rId75"/>
    <p:sldId id="577" r:id="rId76"/>
    <p:sldId id="578" r:id="rId77"/>
    <p:sldId id="579" r:id="rId78"/>
    <p:sldId id="580" r:id="rId79"/>
    <p:sldId id="581" r:id="rId80"/>
    <p:sldId id="582" r:id="rId81"/>
    <p:sldId id="583" r:id="rId82"/>
    <p:sldId id="584" r:id="rId83"/>
    <p:sldId id="585" r:id="rId84"/>
    <p:sldId id="586" r:id="rId85"/>
    <p:sldId id="587" r:id="rId86"/>
    <p:sldId id="634" r:id="rId87"/>
    <p:sldId id="624" r:id="rId88"/>
    <p:sldId id="588" r:id="rId89"/>
    <p:sldId id="589" r:id="rId90"/>
    <p:sldId id="590" r:id="rId91"/>
    <p:sldId id="604" r:id="rId92"/>
    <p:sldId id="605" r:id="rId93"/>
    <p:sldId id="606" r:id="rId94"/>
    <p:sldId id="607" r:id="rId95"/>
    <p:sldId id="608" r:id="rId96"/>
    <p:sldId id="609" r:id="rId97"/>
    <p:sldId id="623" r:id="rId98"/>
    <p:sldId id="341" r:id="rId99"/>
  </p:sldIdLst>
  <p:sldSz cx="9144000" cy="6858000" type="screen4x3"/>
  <p:notesSz cx="7315200" cy="9601200"/>
  <p:custDataLst>
    <p:tags r:id="rId10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3939" autoAdjust="0"/>
  </p:normalViewPr>
  <p:slideViewPr>
    <p:cSldViewPr>
      <p:cViewPr varScale="1">
        <p:scale>
          <a:sx n="99" d="100"/>
          <a:sy n="99" d="100"/>
        </p:scale>
        <p:origin x="2000" y="176"/>
      </p:cViewPr>
      <p:guideLst>
        <p:guide orient="horz" pos="21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gs" Target="tags/tag18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A38B-AAA8-A944-A884-EEBD82AA1B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524C3-3E27-C642-B4E6-222BE69A46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F67613-CD18-49DC-BB9F-05F5EB8BAF8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466C13E-F135-469B-BBAE-2F60FB6947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handled by…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handled by…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handled by…</a:t>
            </a:r>
            <a:endParaRPr lang="en-US" dirty="0"/>
          </a:p>
          <a:p>
            <a:r>
              <a:rPr lang="en-US" dirty="0"/>
              <a:t>State</a:t>
            </a:r>
            <a:r>
              <a:rPr lang="en-US" baseline="0" dirty="0"/>
              <a:t> up, </a:t>
            </a:r>
            <a:r>
              <a:rPr lang="en-US" baseline="0" dirty="0" err="1"/>
              <a:t>config</a:t>
            </a:r>
            <a:r>
              <a:rPr lang="en-US" baseline="0" dirty="0"/>
              <a:t>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 is that in general, clustering is dictated by technology, organization, geography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F4930-48FD-6A4A-884A-09C3A433CFE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Our answer to this question is based on offloading control applications that ... to resources close to switches. 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In the next couple of slides I will explain ... 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are either local in nature such as .... 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are local components in a larger non-local app! for example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0DAE79C-DFDB-B64A-8FED-3F7FF1069208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7A8317E-083F-E54F-A853-60019B1C32BB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B7D73DA-EC75-E440-AD1D-7756EF510506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AE35BC42-67F4-6F43-A08D-B4D6C169B16C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445E8AE0-CE94-7C42-85BC-F41FC700772B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E05433E-FEEC-0541-B5C3-5109F052B5BA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EED378C-8DBE-5541-9012-01ADD42D6845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7ACEE660-EBD8-0F4A-A9AF-D8A33DB8E0E0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B390B893-3F12-1E41-8ED1-E892B3B9811D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8636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23963" y="614363"/>
            <a:ext cx="4425950" cy="3319462"/>
          </a:xfrm>
          <a:noFill/>
          <a:ln>
            <a:noFill/>
          </a:ln>
        </p:spPr>
      </p:sp>
      <p:sp>
        <p:nvSpPr>
          <p:cNvPr id="2" name="Slide Number Placeholder 1"/>
          <p:cNvSpPr>
            <a:spLocks noGrp="1"/>
          </p:cNvSpPr>
          <p:nvPr>
            <p:ph type="sldNum" sz="quarter" idx="1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Char char="-"/>
            </a:pP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D34D00C-5751-944B-AE7E-53005536AB7F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Char char="-"/>
            </a:pP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>
              <a:buFontTx/>
              <a:buChar char="-"/>
            </a:pP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153F4FC-3506-7D40-8290-4188931EF54C}" type="slidenum">
              <a:rPr lang="en-US" smtClean="0">
                <a:latin typeface="Arial" panose="020B0604020202020204" pitchFamily="34" charset="0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fld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263EA-D37C-9142-8F5F-2C50D478213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Highly frequent events consume a lot from the control channel and computing resources.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For example, if we collect network-wide state with high frequency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LOAD ON THE NETWORK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There are two categories of solutions for this problem: 1. ... and 2....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The problem with ... is that ...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On the other hand, dataplane extensions result into less visibility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  <a:p>
            <a:pPr eaLnBrk="1" hangingPunct="1">
              <a:defRPr/>
            </a:pPr>
            <a:r>
              <a:rPr lang="en-US" sz="2300">
                <a:latin typeface="Lucida Grande" panose="020B0600040502020204" charset="0"/>
                <a:cs typeface="Lucida Grande" panose="020B0600040502020204" charset="0"/>
                <a:sym typeface="Lucida Grande" panose="020B0600040502020204" charset="0"/>
              </a:rPr>
              <a:t>More importantly you need to modify OpenFlow, more optional features, fragmentation, ...</a:t>
            </a:r>
            <a:endParaRPr lang="en-US" sz="2300">
              <a:latin typeface="Lucida Grande" panose="020B0600040502020204" charset="0"/>
              <a:cs typeface="Lucida Grande" panose="020B0600040502020204" charset="0"/>
              <a:sym typeface="Lucida Grande" panose="020B060004050202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6C13E-F135-469B-BBAE-2F60FB69471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466C13E-F135-469B-BBAE-2F60FB69471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9277" y="562895"/>
            <a:ext cx="6665913" cy="44291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6FB7D7"/>
                </a:solidFill>
              </a:defRPr>
            </a:lvl1pPr>
            <a:lvl2pPr marL="349250" indent="0">
              <a:buNone/>
              <a:defRPr>
                <a:solidFill>
                  <a:srgbClr val="6FB7D7"/>
                </a:solidFill>
              </a:defRPr>
            </a:lvl2pPr>
            <a:lvl3pPr marL="685800" indent="0">
              <a:buNone/>
              <a:defRPr>
                <a:solidFill>
                  <a:srgbClr val="6FB7D7"/>
                </a:solidFill>
              </a:defRPr>
            </a:lvl3pPr>
            <a:lvl4pPr marL="968375" indent="0">
              <a:buNone/>
              <a:defRPr>
                <a:solidFill>
                  <a:srgbClr val="6FB7D7"/>
                </a:solidFill>
              </a:defRPr>
            </a:lvl4pPr>
            <a:lvl5pPr marL="1263650" indent="0">
              <a:buNone/>
              <a:defRPr>
                <a:solidFill>
                  <a:srgbClr val="6FB7D7"/>
                </a:solidFill>
              </a:defRPr>
            </a:lvl5pPr>
          </a:lstStyle>
          <a:p>
            <a:pPr lvl="0" algn="l"/>
            <a:r>
              <a:rPr lang="en-US" dirty="0">
                <a:latin typeface="Calibri" panose="020F0502020204030204"/>
                <a:cs typeface="Calibri" panose="020F0502020204030204"/>
              </a:rPr>
              <a:t>Click to edit Master text styles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549275" y="118892"/>
            <a:ext cx="6666314" cy="4278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550" y="6420559"/>
            <a:ext cx="384156" cy="244599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C295BAD-8029-544B-B0ED-3A32F68D1AC3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  <a:latin typeface="News Gothic MT"/>
                <a:ea typeface="+mn-ea"/>
                <a:cs typeface="+mn-cs"/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1235" y="6420559"/>
            <a:ext cx="4166796" cy="3044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  <a:latin typeface="News Gothic M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Scalabilit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3.jpeg"/><Relationship Id="rId7" Type="http://schemas.openxmlformats.org/officeDocument/2006/relationships/image" Target="../media/image2.png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2" Type="http://schemas.openxmlformats.org/officeDocument/2006/relationships/notesSlide" Target="../notesSlides/notesSlide3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8.png"/><Relationship Id="rId7" Type="http://schemas.openxmlformats.org/officeDocument/2006/relationships/image" Target="../media/image37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1.png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5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58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Scalability Issues in SDN  Control Plane</a:t>
            </a:r>
            <a:br>
              <a:rPr lang="en-US" dirty="0"/>
            </a:b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in Control Plane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1935" y="1343025"/>
            <a:ext cx="4702810" cy="53784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SDN design suffered from scalability problems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Network growth</a:t>
            </a:r>
            <a:r>
              <a:rPr lang="zh-CN" altLang="en-US" sz="2800" dirty="0"/>
              <a:t>（</a:t>
            </a:r>
            <a:r>
              <a:rPr lang="en-US" altLang="zh-CN" sz="2800" dirty="0"/>
              <a:t>e.g. DCN)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More traffic; and 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Higher CPU load for controller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Geographic distribution (e.g WAN) </a:t>
            </a:r>
            <a:endParaRPr lang="en-US" sz="28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Increased setup latencies</a:t>
            </a: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9" name="Picture 8" descr="of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77510" y="2369185"/>
            <a:ext cx="3209290" cy="229933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Scalability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55" dirty="0">
                <a:sym typeface="+mn-ea"/>
              </a:rPr>
              <a:t>Pushing all the control functionality to a centralized controller  leads  to scalability challenges.</a:t>
            </a:r>
            <a:endParaRPr lang="en-US" dirty="0"/>
          </a:p>
          <a:p>
            <a:r>
              <a:rPr lang="en-US" dirty="0"/>
              <a:t>Obviously, a centralized SDN controller does not meet the different requirements of large-scale real-world network deployments.</a:t>
            </a:r>
            <a:endParaRPr lang="en-US" dirty="0"/>
          </a:p>
          <a:p>
            <a:pPr lvl="1"/>
            <a:r>
              <a:rPr lang="en-US" dirty="0"/>
              <a:t>E.g. large-scale DCN,  WAN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Scalability in DCN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E.g. a Data Center Network involves tens of thousands of switching elements.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Such a great number of forwarding elements which can grow at a fast pace is expected to generate a huge number of control events that are enough to  overload a single centralized SDN controller.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 controller scalability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/>
              <a:t>Fundamental issue: the speed gap between data plane and control plane.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111126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343400"/>
            <a:ext cx="12026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HW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5800" y="3429000"/>
            <a:ext cx="1600200" cy="15240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1000" y="45720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5181600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10-100 </a:t>
            </a:r>
            <a:r>
              <a:rPr lang="en-US" dirty="0" err="1"/>
              <a:t>Gbps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3800" y="3657600"/>
            <a:ext cx="111126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OS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4343400"/>
            <a:ext cx="12026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HW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505200" y="3429000"/>
            <a:ext cx="1600200" cy="15240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57600" y="518160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10-100 0Mbps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52800" y="4572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386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038600" y="3962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00" y="39624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0" y="4572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3733800"/>
            <a:ext cx="111126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OS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4419600"/>
            <a:ext cx="12026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Switch HW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172200" y="3505200"/>
            <a:ext cx="1600200" cy="15240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24600" y="5257800"/>
            <a:ext cx="894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?Mbps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9800" y="4648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05600" y="4038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239000" y="4038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39000" y="4648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15200" y="2971800"/>
            <a:ext cx="154907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SDN controller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705600" y="3048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39000" y="3048000"/>
            <a:ext cx="457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Line 1"/>
          <p:cNvSpPr>
            <a:spLocks noChangeShapeType="1"/>
          </p:cNvSpPr>
          <p:nvPr/>
        </p:nvSpPr>
        <p:spPr bwMode="auto">
          <a:xfrm flipH="1">
            <a:off x="3524994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0" name="Line 2"/>
          <p:cNvSpPr>
            <a:spLocks noChangeShapeType="1"/>
          </p:cNvSpPr>
          <p:nvPr/>
        </p:nvSpPr>
        <p:spPr bwMode="auto">
          <a:xfrm flipH="1">
            <a:off x="3658939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H="1">
            <a:off x="3792885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926830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4060775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4194721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H="1">
            <a:off x="4328666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4462611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4596557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4730502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>
            <a:off x="4864447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4998393" y="3537347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Scalability issues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782" name="AutoShape 14"/>
          <p:cNvSpPr/>
          <p:nvPr/>
        </p:nvSpPr>
        <p:spPr bwMode="auto">
          <a:xfrm>
            <a:off x="2223492" y="2635448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2783" name="AutoShape 15"/>
          <p:cNvSpPr/>
          <p:nvPr/>
        </p:nvSpPr>
        <p:spPr bwMode="auto">
          <a:xfrm>
            <a:off x="2223492" y="3992761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2784" name="Rectangle 16"/>
          <p:cNvSpPr/>
          <p:nvPr/>
        </p:nvSpPr>
        <p:spPr bwMode="auto">
          <a:xfrm rot="16763">
            <a:off x="1020217" y="1374205"/>
            <a:ext cx="3277195" cy="7679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2500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Frequent events </a:t>
            </a:r>
            <a:r>
              <a:rPr lang="en-US" sz="2500">
                <a:solidFill>
                  <a:srgbClr val="1584C6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stress</a:t>
            </a:r>
            <a:r>
              <a:rPr lang="en-US" sz="2500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the control plane.</a:t>
            </a:r>
            <a:endParaRPr lang="en-US" sz="2500">
              <a:solidFill>
                <a:srgbClr val="1F1F1F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</p:txBody>
      </p:sp>
      <p:grpSp>
        <p:nvGrpSpPr>
          <p:cNvPr id="32785" name="Group 19"/>
          <p:cNvGrpSpPr/>
          <p:nvPr/>
        </p:nvGrpSpPr>
        <p:grpSpPr bwMode="auto">
          <a:xfrm>
            <a:off x="6130231" y="3566369"/>
            <a:ext cx="952128" cy="562570"/>
            <a:chOff x="0" y="0"/>
            <a:chExt cx="853" cy="503"/>
          </a:xfrm>
        </p:grpSpPr>
        <p:sp>
          <p:nvSpPr>
            <p:cNvPr id="32791" name="Freeform 17"/>
            <p:cNvSpPr/>
            <p:nvPr/>
          </p:nvSpPr>
          <p:spPr bwMode="auto">
            <a:xfrm rot="-4560200">
              <a:off x="311" y="-90"/>
              <a:ext cx="208" cy="743"/>
            </a:xfrm>
            <a:custGeom>
              <a:avLst/>
              <a:gdLst>
                <a:gd name="T0" fmla="*/ 0 w 19716"/>
                <a:gd name="T1" fmla="*/ 740 h 20686"/>
                <a:gd name="T2" fmla="*/ 120 w 19716"/>
                <a:gd name="T3" fmla="*/ 613 h 20686"/>
                <a:gd name="T4" fmla="*/ 203 w 19716"/>
                <a:gd name="T5" fmla="*/ 342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2792" name="Picture 18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39800">
              <a:off x="26" y="91"/>
              <a:ext cx="800" cy="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86" name="Rectangle 20"/>
          <p:cNvSpPr/>
          <p:nvPr/>
        </p:nvSpPr>
        <p:spPr bwMode="auto">
          <a:xfrm rot="302432">
            <a:off x="6566669" y="4152379"/>
            <a:ext cx="1839516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Stress the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control channels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32787" name="Group 23"/>
          <p:cNvGrpSpPr/>
          <p:nvPr/>
        </p:nvGrpSpPr>
        <p:grpSpPr bwMode="auto">
          <a:xfrm>
            <a:off x="6254130" y="2251472"/>
            <a:ext cx="772418" cy="724421"/>
            <a:chOff x="0" y="0"/>
            <a:chExt cx="691" cy="649"/>
          </a:xfrm>
        </p:grpSpPr>
        <p:sp>
          <p:nvSpPr>
            <p:cNvPr id="32789" name="Freeform 21"/>
            <p:cNvSpPr/>
            <p:nvPr/>
          </p:nvSpPr>
          <p:spPr bwMode="auto">
            <a:xfrm rot="13814528" flipH="1">
              <a:off x="237" y="2"/>
              <a:ext cx="176" cy="584"/>
            </a:xfrm>
            <a:custGeom>
              <a:avLst/>
              <a:gdLst>
                <a:gd name="T0" fmla="*/ 0 w 19716"/>
                <a:gd name="T1" fmla="*/ 581 h 20686"/>
                <a:gd name="T2" fmla="*/ 101 w 19716"/>
                <a:gd name="T3" fmla="*/ 482 h 20686"/>
                <a:gd name="T4" fmla="*/ 172 w 19716"/>
                <a:gd name="T5" fmla="*/ 269 h 20686"/>
                <a:gd name="T6" fmla="*/ 130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2790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385472">
              <a:off x="25" y="168"/>
              <a:ext cx="640" cy="3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88" name="Rectangle 24"/>
          <p:cNvSpPr/>
          <p:nvPr/>
        </p:nvSpPr>
        <p:spPr bwMode="auto">
          <a:xfrm rot="302432">
            <a:off x="5682630" y="1885355"/>
            <a:ext cx="2223492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Stress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controller</a:t>
            </a:r>
            <a:r>
              <a:rPr lang="ja-JP" altLang="en-US">
                <a:solidFill>
                  <a:srgbClr val="1584C6"/>
                </a:solidFill>
                <a:latin typeface="Arial" panose="020B0604020202020204" pitchFamily="34" charset="0"/>
                <a:ea typeface="MS PGothic" panose="020B0600070205080204" charset="-128"/>
                <a:sym typeface="LD Chalk" charset="0"/>
              </a:rPr>
              <a:t>’</a:t>
            </a:r>
            <a:r>
              <a:rPr lang="en-US" altLang="ja-JP">
                <a:solidFill>
                  <a:srgbClr val="1584C6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s resources</a:t>
            </a:r>
            <a:r>
              <a:rPr lang="en-US" altLang="ja-JP">
                <a:solidFill>
                  <a:srgbClr val="1F1F1F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LD Chalk" charset="0"/>
              <a:cs typeface="LD Chalk" charset="0"/>
              <a:sym typeface="LD Chalk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9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1965" y="5363845"/>
            <a:ext cx="8229600" cy="1828800"/>
          </a:xfrm>
        </p:spPr>
        <p:txBody>
          <a:bodyPr>
            <a:normAutofit fontScale="82500"/>
          </a:bodyPr>
          <a:lstStyle/>
          <a:p>
            <a:r>
              <a:rPr lang="en-US" dirty="0"/>
              <a:t>Data plane can overwhelm control plane by design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Control channel or controller resources</a:t>
            </a:r>
            <a:endParaRPr lang="en-US" dirty="0"/>
          </a:p>
          <a:p>
            <a:r>
              <a:rPr lang="en-US" dirty="0"/>
              <a:t>SDN controller has a fundamental scalability issue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For WAN, it  typically imposes strict resiliency and latency requirements.</a:t>
            </a:r>
            <a:endParaRPr lang="en-US"/>
          </a:p>
          <a:p>
            <a:endParaRPr lang="en-US"/>
          </a:p>
          <a:p>
            <a:r>
              <a:rPr lang="en-US"/>
              <a:t>Placing multiple controllers on real WAN topologies can benefit both control plane latency and fault-tolerance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Solution Space for Scalability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818" name="Rectangle 2"/>
          <p:cNvSpPr/>
          <p:nvPr/>
        </p:nvSpPr>
        <p:spPr bwMode="auto">
          <a:xfrm>
            <a:off x="276821" y="2254746"/>
            <a:ext cx="3875484" cy="446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2500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Distributed</a:t>
            </a:r>
            <a:r>
              <a:rPr lang="en-US" sz="25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Controllers</a:t>
            </a:r>
            <a:r>
              <a:rPr lang="en-US" sz="2500">
                <a:ea typeface="MS PGothic" panose="020B0600070205080204" charset="-128"/>
              </a:rPr>
              <a:t>:</a:t>
            </a:r>
            <a:endParaRPr lang="en-US" sz="2500">
              <a:ea typeface="MS PGothic" panose="020B0600070205080204" charset="-128"/>
            </a:endParaRPr>
          </a:p>
        </p:txBody>
      </p:sp>
      <p:sp>
        <p:nvSpPr>
          <p:cNvPr id="34819" name="Rectangle 3"/>
          <p:cNvSpPr/>
          <p:nvPr/>
        </p:nvSpPr>
        <p:spPr bwMode="auto">
          <a:xfrm>
            <a:off x="4884539" y="2254746"/>
            <a:ext cx="4214813" cy="446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25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Data Plane </a:t>
            </a:r>
            <a:r>
              <a:rPr lang="en-US" sz="2500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Extensions</a:t>
            </a:r>
            <a:r>
              <a:rPr lang="en-US" sz="2500">
                <a:ea typeface="MS PGothic" panose="020B0600070205080204" charset="-128"/>
              </a:rPr>
              <a:t>:</a:t>
            </a:r>
            <a:endParaRPr lang="en-US" sz="2500">
              <a:ea typeface="MS PGothic" panose="020B0600070205080204" charset="-128"/>
            </a:endParaRPr>
          </a:p>
        </p:txBody>
      </p:sp>
      <p:sp>
        <p:nvSpPr>
          <p:cNvPr id="34820" name="AutoShape 4"/>
          <p:cNvSpPr/>
          <p:nvPr/>
        </p:nvSpPr>
        <p:spPr bwMode="auto">
          <a:xfrm>
            <a:off x="366117" y="2902148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4821" name="AutoShape 5"/>
          <p:cNvSpPr/>
          <p:nvPr/>
        </p:nvSpPr>
        <p:spPr bwMode="auto">
          <a:xfrm>
            <a:off x="455414" y="2991445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4822" name="Rectangle 6"/>
          <p:cNvSpPr/>
          <p:nvPr/>
        </p:nvSpPr>
        <p:spPr bwMode="auto">
          <a:xfrm>
            <a:off x="383977" y="5626194"/>
            <a:ext cx="3577903" cy="7848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 dirty="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Consider this as </a:t>
            </a:r>
            <a:r>
              <a:rPr lang="en-US" sz="1700" dirty="0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an intrinsic limitation</a:t>
            </a:r>
            <a:r>
              <a:rPr lang="en-US" sz="1700" dirty="0">
                <a:ea typeface="MS PGothic" panose="020B0600070205080204" charset="-128"/>
              </a:rPr>
              <a:t>.</a:t>
            </a:r>
            <a:endParaRPr lang="en-US" sz="1700" dirty="0"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 dirty="0" err="1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Onix</a:t>
            </a:r>
            <a:r>
              <a:rPr lang="en-US" sz="1700" dirty="0">
                <a:ea typeface="MS PGothic" panose="020B0600070205080204" charset="-128"/>
              </a:rPr>
              <a:t>,</a:t>
            </a:r>
            <a:r>
              <a:rPr lang="en-US" sz="1700" dirty="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Devolved Controllers</a:t>
            </a:r>
            <a:r>
              <a:rPr lang="en-US" sz="1700" dirty="0">
                <a:ea typeface="MS PGothic" panose="020B0600070205080204" charset="-128"/>
              </a:rPr>
              <a:t>, ...</a:t>
            </a:r>
            <a:endParaRPr lang="en-US" sz="1700" dirty="0">
              <a:ea typeface="MS PGothic" panose="020B0600070205080204" charset="-128"/>
            </a:endParaRPr>
          </a:p>
          <a:p>
            <a:pPr marL="294640" indent="-294640"/>
            <a:endParaRPr lang="en-US" sz="1700" dirty="0"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</p:txBody>
      </p:sp>
      <p:sp>
        <p:nvSpPr>
          <p:cNvPr id="34823" name="Rectangle 7"/>
          <p:cNvSpPr/>
          <p:nvPr/>
        </p:nvSpPr>
        <p:spPr bwMode="auto">
          <a:xfrm>
            <a:off x="4857750" y="5607844"/>
            <a:ext cx="4036219" cy="8304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Delegate</a:t>
            </a:r>
            <a:r>
              <a:rPr lang="en-US" sz="17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more responsibilities </a:t>
            </a:r>
            <a:r>
              <a:rPr lang="en-US" sz="1700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to</a:t>
            </a:r>
            <a:r>
              <a:rPr lang="en-US" sz="17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</a:t>
            </a:r>
            <a:r>
              <a:rPr lang="en-US" sz="1700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the data plane</a:t>
            </a:r>
            <a:r>
              <a:rPr lang="en-US" sz="1700">
                <a:ea typeface="MS PGothic" panose="020B0600070205080204" charset="-128"/>
              </a:rPr>
              <a:t>.</a:t>
            </a:r>
            <a:endParaRPr lang="en-US" sz="1700">
              <a:ea typeface="MS PGothic" panose="020B0600070205080204" charset="-128"/>
            </a:endParaRPr>
          </a:p>
          <a:p>
            <a:pPr marL="294640" indent="-294640">
              <a:buSzPct val="125000"/>
              <a:buFont typeface="Gill Sans Light" panose="020B0502020104020203" charset="0"/>
              <a:buChar char="•"/>
            </a:pPr>
            <a:r>
              <a:rPr lang="en-US" sz="17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DIFANE</a:t>
            </a:r>
            <a:r>
              <a:rPr lang="en-US" sz="1700">
                <a:ea typeface="MS PGothic" panose="020B0600070205080204" charset="-128"/>
              </a:rPr>
              <a:t>,</a:t>
            </a:r>
            <a:r>
              <a:rPr lang="en-US" sz="17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DevoFlow</a:t>
            </a:r>
            <a:r>
              <a:rPr lang="en-US" sz="1700">
                <a:ea typeface="MS PGothic" panose="020B0600070205080204" charset="-128"/>
              </a:rPr>
              <a:t>, ...</a:t>
            </a:r>
            <a:endParaRPr lang="en-US" sz="1700">
              <a:ea typeface="MS PGothic" panose="020B0600070205080204" charset="-128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1756916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flipH="1">
            <a:off x="1890861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202480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2158752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 flipH="1">
            <a:off x="229269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242664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2560588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269453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282847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296242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H="1">
            <a:off x="309636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H="1">
            <a:off x="323031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6927205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7061150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4838" name="AutoShape 22"/>
          <p:cNvSpPr/>
          <p:nvPr/>
        </p:nvSpPr>
        <p:spPr bwMode="auto">
          <a:xfrm>
            <a:off x="4884539" y="307181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4839" name="AutoShape 23"/>
          <p:cNvSpPr/>
          <p:nvPr/>
        </p:nvSpPr>
        <p:spPr bwMode="auto">
          <a:xfrm>
            <a:off x="544711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4840" name="AutoShape 24"/>
          <p:cNvSpPr/>
          <p:nvPr/>
        </p:nvSpPr>
        <p:spPr bwMode="auto">
          <a:xfrm>
            <a:off x="544711" y="308074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4841" name="AutoShape 25"/>
          <p:cNvSpPr/>
          <p:nvPr/>
        </p:nvSpPr>
        <p:spPr bwMode="auto">
          <a:xfrm>
            <a:off x="4893469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0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Increase controller capacity - distributed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Flat structure multiple controllers</a:t>
            </a:r>
            <a:endParaRPr lang="en-US" dirty="0"/>
          </a:p>
          <a:p>
            <a:r>
              <a:rPr lang="en-US" dirty="0"/>
              <a:t>Structured controller with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429000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18288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9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362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4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67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19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71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124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76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29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1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2600" y="19812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1200" y="22098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27239" y="3364468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27239" y="1840468"/>
            <a:ext cx="179472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Root Control   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79639" y="2754868"/>
            <a:ext cx="15683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Local Control 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6558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8082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606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1130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702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7226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750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027439" y="3135868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13039" y="22214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70239" y="222146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51039" y="2678668"/>
            <a:ext cx="2133600" cy="11430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 traffic to controller – offload control to switch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429000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5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38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90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143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95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4478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002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526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050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7400" y="2590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2209800"/>
            <a:ext cx="187641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Control plane   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1400" y="3505200"/>
            <a:ext cx="193662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    Data plane    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81400" y="1981200"/>
            <a:ext cx="179472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  Root Control  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57600" y="2895600"/>
            <a:ext cx="17571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 offload Control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8100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624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148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672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7244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768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0292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181600" y="3276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2667000" y="2895600"/>
            <a:ext cx="5334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2672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724400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505200" y="2819400"/>
            <a:ext cx="2133600" cy="11430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7703" y="4768334"/>
            <a:ext cx="307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Offload to switch control plane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Solution Space (Cont’d)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866" name="AutoShape 2"/>
          <p:cNvSpPr/>
          <p:nvPr/>
        </p:nvSpPr>
        <p:spPr bwMode="auto">
          <a:xfrm>
            <a:off x="366117" y="2902148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6867" name="AutoShape 3"/>
          <p:cNvSpPr/>
          <p:nvPr/>
        </p:nvSpPr>
        <p:spPr bwMode="auto">
          <a:xfrm>
            <a:off x="455414" y="2991445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756916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1890861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202480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2158752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292697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242664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2560588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2694533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282847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96242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3096369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3230314" y="3991570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6927205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7061150" y="3982641"/>
            <a:ext cx="0" cy="433090"/>
          </a:xfrm>
          <a:prstGeom prst="line">
            <a:avLst/>
          </a:prstGeom>
          <a:noFill/>
          <a:ln w="38100" cap="flat">
            <a:solidFill>
              <a:srgbClr val="1584C6"/>
            </a:solidFill>
            <a:prstDash val="solid"/>
            <a:miter lim="800000"/>
            <a:headEnd type="stealth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6882" name="AutoShape 18"/>
          <p:cNvSpPr/>
          <p:nvPr/>
        </p:nvSpPr>
        <p:spPr bwMode="auto">
          <a:xfrm>
            <a:off x="4884539" y="307181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6883" name="AutoShape 19"/>
          <p:cNvSpPr/>
          <p:nvPr/>
        </p:nvSpPr>
        <p:spPr bwMode="auto">
          <a:xfrm>
            <a:off x="544711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6884" name="AutoShape 20"/>
          <p:cNvSpPr/>
          <p:nvPr/>
        </p:nvSpPr>
        <p:spPr bwMode="auto">
          <a:xfrm>
            <a:off x="544711" y="3080742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 dirty="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 Plane </a:t>
            </a:r>
            <a:endParaRPr lang="en-US" sz="2800" dirty="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36885" name="AutoShape 21"/>
          <p:cNvSpPr/>
          <p:nvPr/>
        </p:nvSpPr>
        <p:spPr bwMode="auto">
          <a:xfrm>
            <a:off x="4893469" y="4446984"/>
            <a:ext cx="4063008" cy="89296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8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Data Plane </a:t>
            </a:r>
            <a:endParaRPr lang="en-US" sz="28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grpSp>
        <p:nvGrpSpPr>
          <p:cNvPr id="36886" name="Group 24"/>
          <p:cNvGrpSpPr/>
          <p:nvPr/>
        </p:nvGrpSpPr>
        <p:grpSpPr bwMode="auto">
          <a:xfrm>
            <a:off x="2269257" y="2066107"/>
            <a:ext cx="804788" cy="899666"/>
            <a:chOff x="0" y="0"/>
            <a:chExt cx="720" cy="805"/>
          </a:xfrm>
        </p:grpSpPr>
        <p:sp>
          <p:nvSpPr>
            <p:cNvPr id="36896" name="Freeform 22"/>
            <p:cNvSpPr/>
            <p:nvPr/>
          </p:nvSpPr>
          <p:spPr bwMode="auto">
            <a:xfrm rot="-9031857">
              <a:off x="211" y="110"/>
              <a:ext cx="336" cy="616"/>
            </a:xfrm>
            <a:custGeom>
              <a:avLst/>
              <a:gdLst>
                <a:gd name="T0" fmla="*/ 0 w 19716"/>
                <a:gd name="T1" fmla="*/ 613 h 20686"/>
                <a:gd name="T2" fmla="*/ 193 w 19716"/>
                <a:gd name="T3" fmla="*/ 508 h 20686"/>
                <a:gd name="T4" fmla="*/ 328 w 19716"/>
                <a:gd name="T5" fmla="*/ 284 h 20686"/>
                <a:gd name="T6" fmla="*/ 248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6897" name="Picture 23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8143">
              <a:off x="136" y="66"/>
              <a:ext cx="448" cy="6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87" name="Rectangle 25"/>
          <p:cNvSpPr/>
          <p:nvPr/>
        </p:nvSpPr>
        <p:spPr bwMode="auto">
          <a:xfrm rot="166213">
            <a:off x="3119810" y="2106290"/>
            <a:ext cx="2411016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Still,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high control channel consumption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36888" name="Group 28"/>
          <p:cNvGrpSpPr/>
          <p:nvPr/>
        </p:nvGrpSpPr>
        <p:grpSpPr bwMode="auto">
          <a:xfrm>
            <a:off x="6106790" y="5260703"/>
            <a:ext cx="677540" cy="818182"/>
            <a:chOff x="0" y="0"/>
            <a:chExt cx="606" cy="733"/>
          </a:xfrm>
        </p:grpSpPr>
        <p:sp>
          <p:nvSpPr>
            <p:cNvPr id="36894" name="Freeform 26"/>
            <p:cNvSpPr/>
            <p:nvPr/>
          </p:nvSpPr>
          <p:spPr bwMode="auto">
            <a:xfrm rot="1428895">
              <a:off x="137" y="61"/>
              <a:ext cx="272" cy="584"/>
            </a:xfrm>
            <a:custGeom>
              <a:avLst/>
              <a:gdLst>
                <a:gd name="T0" fmla="*/ 0 w 19716"/>
                <a:gd name="T1" fmla="*/ 581 h 20686"/>
                <a:gd name="T2" fmla="*/ 157 w 19716"/>
                <a:gd name="T3" fmla="*/ 482 h 20686"/>
                <a:gd name="T4" fmla="*/ 265 w 19716"/>
                <a:gd name="T5" fmla="*/ 269 h 20686"/>
                <a:gd name="T6" fmla="*/ 201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6895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28895">
              <a:off x="111" y="50"/>
              <a:ext cx="384" cy="6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89" name="Rectangle 29"/>
          <p:cNvSpPr/>
          <p:nvPr/>
        </p:nvSpPr>
        <p:spPr bwMode="auto">
          <a:xfrm rot="-519703">
            <a:off x="4923607" y="5559847"/>
            <a:ext cx="1580555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Need to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modify the data plane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36890" name="Group 32"/>
          <p:cNvGrpSpPr/>
          <p:nvPr/>
        </p:nvGrpSpPr>
        <p:grpSpPr bwMode="auto">
          <a:xfrm>
            <a:off x="6279803" y="2381994"/>
            <a:ext cx="700980" cy="584895"/>
            <a:chOff x="0" y="0"/>
            <a:chExt cx="627" cy="524"/>
          </a:xfrm>
        </p:grpSpPr>
        <p:sp>
          <p:nvSpPr>
            <p:cNvPr id="36892" name="Freeform 30"/>
            <p:cNvSpPr/>
            <p:nvPr/>
          </p:nvSpPr>
          <p:spPr bwMode="auto">
            <a:xfrm rot="10531860">
              <a:off x="114" y="51"/>
              <a:ext cx="470" cy="424"/>
            </a:xfrm>
            <a:custGeom>
              <a:avLst/>
              <a:gdLst>
                <a:gd name="T0" fmla="*/ 0 w 19708"/>
                <a:gd name="T1" fmla="*/ 422 h 20686"/>
                <a:gd name="T2" fmla="*/ 313 w 19708"/>
                <a:gd name="T3" fmla="*/ 350 h 20686"/>
                <a:gd name="T4" fmla="*/ 450 w 19708"/>
                <a:gd name="T5" fmla="*/ 236 h 20686"/>
                <a:gd name="T6" fmla="*/ 402 w 19708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08" h="20686">
                  <a:moveTo>
                    <a:pt x="0" y="20590"/>
                  </a:moveTo>
                  <a:cubicBezTo>
                    <a:pt x="0" y="20590"/>
                    <a:pt x="4070" y="21600"/>
                    <a:pt x="13125" y="17066"/>
                  </a:cubicBezTo>
                  <a:cubicBezTo>
                    <a:pt x="20134" y="13556"/>
                    <a:pt x="15900" y="15438"/>
                    <a:pt x="18856" y="11515"/>
                  </a:cubicBezTo>
                  <a:cubicBezTo>
                    <a:pt x="21600" y="7872"/>
                    <a:pt x="16839" y="0"/>
                    <a:pt x="16839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6893" name="Picture 3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68140">
              <a:off x="17" y="22"/>
              <a:ext cx="592" cy="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91" name="Rectangle 33"/>
          <p:cNvSpPr/>
          <p:nvPr/>
        </p:nvSpPr>
        <p:spPr bwMode="auto">
          <a:xfrm rot="-519703">
            <a:off x="7044407" y="1873002"/>
            <a:ext cx="1580555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Comes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at the cost of visibility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8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 is scalability</a:t>
            </a:r>
            <a:endParaRPr lang="en-US" dirty="0"/>
          </a:p>
          <a:p>
            <a:r>
              <a:rPr lang="en-US" dirty="0"/>
              <a:t>SDN scalability</a:t>
            </a:r>
            <a:endParaRPr lang="en-US" dirty="0"/>
          </a:p>
          <a:p>
            <a:pPr lvl="1"/>
            <a:r>
              <a:rPr lang="en-US" dirty="0"/>
              <a:t>Scale controller</a:t>
            </a:r>
            <a:endParaRPr lang="en-US" dirty="0"/>
          </a:p>
          <a:p>
            <a:pPr lvl="2"/>
            <a:r>
              <a:rPr lang="en-US" dirty="0"/>
              <a:t>Flat structure multiple controllers [ONIX, OSDI’10]</a:t>
            </a:r>
            <a:endParaRPr lang="en-US" dirty="0"/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  <a:endParaRPr lang="en-US" dirty="0"/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  <a:endParaRPr lang="en-US" dirty="0"/>
          </a:p>
          <a:p>
            <a:pPr lvl="1"/>
            <a:r>
              <a:rPr lang="en-US" dirty="0"/>
              <a:t>Offload to switch</a:t>
            </a:r>
            <a:endParaRPr lang="en-US" dirty="0"/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  <a:endParaRPr lang="en-US" dirty="0"/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Scalability Concerns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Increased load on the controller is only one of the voiced concerns about SDN scalability. </a:t>
            </a:r>
            <a:endParaRPr lang="en-US"/>
          </a:p>
          <a:p>
            <a:r>
              <a:rPr lang="en-US"/>
              <a:t>Other concerns</a:t>
            </a:r>
            <a:endParaRPr lang="en-US"/>
          </a:p>
          <a:p>
            <a:pPr lvl="1"/>
            <a:r>
              <a:rPr lang="en-US"/>
              <a:t>Flow Initiation Overhead</a:t>
            </a:r>
            <a:endParaRPr lang="en-US" sz="2800"/>
          </a:p>
          <a:p>
            <a:pPr lvl="1"/>
            <a:r>
              <a:rPr lang="en-US"/>
              <a:t>Resiliency to Failures 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Overheads: Flow Setup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t="3380" r="1943" b="4908"/>
          <a:stretch>
            <a:fillRect/>
          </a:stretch>
        </p:blipFill>
        <p:spPr bwMode="auto">
          <a:xfrm>
            <a:off x="1968078" y="1273224"/>
            <a:ext cx="7084625" cy="536713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218660" y="1378346"/>
            <a:ext cx="327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ASIC switching rate</a:t>
            </a:r>
            <a:endParaRPr lang="en-US" altLang="zh-TW" sz="2800" dirty="0"/>
          </a:p>
          <a:p>
            <a:r>
              <a:rPr lang="en-US" altLang="zh-TW" sz="2800" dirty="0"/>
              <a:t>Latency: 5 </a:t>
            </a:r>
            <a:r>
              <a:rPr lang="en-US" altLang="zh-TW" sz="2800" dirty="0">
                <a:sym typeface="Symbol" panose="05050102010706020507"/>
              </a:rPr>
              <a:t>s</a:t>
            </a:r>
            <a:endParaRPr lang="zh-TW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Overheads: Flow Setup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" t="2462" r="1577" b="5061"/>
          <a:stretch>
            <a:fillRect/>
          </a:stretch>
        </p:blipFill>
        <p:spPr bwMode="auto">
          <a:xfrm>
            <a:off x="1011802" y="1192698"/>
            <a:ext cx="7120397" cy="54119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218660" y="1023730"/>
            <a:ext cx="3329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ym typeface="Symbol" panose="05050102010706020507"/>
              </a:rPr>
              <a:t>CPU  Controller</a:t>
            </a:r>
            <a:endParaRPr lang="en-US" altLang="zh-TW" sz="2800" dirty="0">
              <a:sym typeface="Symbol" panose="05050102010706020507"/>
            </a:endParaRPr>
          </a:p>
          <a:p>
            <a:r>
              <a:rPr lang="en-US" altLang="zh-TW" sz="2800" dirty="0">
                <a:sym typeface="Symbol" panose="05050102010706020507"/>
              </a:rPr>
              <a:t>Latency: 2 </a:t>
            </a:r>
            <a:r>
              <a:rPr lang="en-US" altLang="zh-TW" sz="2800" dirty="0" err="1">
                <a:sym typeface="Symbol" panose="05050102010706020507"/>
              </a:rPr>
              <a:t>ms</a:t>
            </a:r>
            <a:endParaRPr lang="en-US" altLang="zh-TW" sz="2800" dirty="0">
              <a:sym typeface="Symbol" panose="05050102010706020507"/>
            </a:endParaRP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/>
              </a:rPr>
              <a:t>A huge waste </a:t>
            </a:r>
            <a:endParaRPr lang="en-US" altLang="zh-TW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/>
            </a:endParaRPr>
          </a:p>
          <a:p>
            <a:r>
              <a:rPr lang="en-US" altLang="zh-TW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/>
              </a:rPr>
              <a:t>of resources!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Resiliency to Failures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Resiliency to failures and convergence time after a failure have always been a key concern in network performance. </a:t>
            </a:r>
            <a:endParaRPr lang="en-US" dirty="0"/>
          </a:p>
          <a:p>
            <a:r>
              <a:rPr lang="en-US" dirty="0"/>
              <a:t>Controller failure:</a:t>
            </a:r>
            <a:endParaRPr lang="en-US" dirty="0"/>
          </a:p>
          <a:p>
            <a:pPr lvl="1"/>
            <a:r>
              <a:rPr lang="en-US" dirty="0"/>
              <a:t>A state-synchronized slave controller would be sufficient to recover from controller failures </a:t>
            </a:r>
            <a:endParaRPr lang="en-US" dirty="0"/>
          </a:p>
          <a:p>
            <a:r>
              <a:rPr lang="en-US" dirty="0"/>
              <a:t>Link or switch failure</a:t>
            </a:r>
            <a:endParaRPr lang="en-US" dirty="0"/>
          </a:p>
          <a:p>
            <a:pPr lvl="1"/>
            <a:r>
              <a:rPr lang="en-US" dirty="0"/>
              <a:t>More complex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or switch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Network  partition</a:t>
            </a:r>
            <a:endParaRPr lang="en-US" dirty="0"/>
          </a:p>
          <a:p>
            <a:pPr lvl="1"/>
            <a:r>
              <a:rPr lang="en-US" dirty="0"/>
              <a:t>a network partition would leave half of the network brainless  (assume only one controller)</a:t>
            </a:r>
            <a:endParaRPr lang="en-US" dirty="0"/>
          </a:p>
          <a:p>
            <a:endParaRPr lang="en-US" dirty="0"/>
          </a:p>
          <a:p>
            <a:r>
              <a:rPr lang="en-US" dirty="0"/>
              <a:t>Huge latency  in reparing a link</a:t>
            </a:r>
            <a:endParaRPr lang="en-US" dirty="0"/>
          </a:p>
          <a:p>
            <a:pPr lvl="1"/>
            <a:r>
              <a:rPr lang="en-US" dirty="0"/>
              <a:t>switch </a:t>
            </a:r>
            <a:r>
              <a:rPr lang="en-US" i="1" dirty="0"/>
              <a:t>detects </a:t>
            </a:r>
            <a:r>
              <a:rPr lang="en-US" dirty="0"/>
              <a:t>a change. </a:t>
            </a:r>
            <a:endParaRPr lang="en-US" dirty="0"/>
          </a:p>
          <a:p>
            <a:pPr lvl="1"/>
            <a:r>
              <a:rPr lang="en-US" dirty="0"/>
              <a:t>the switch </a:t>
            </a:r>
            <a:r>
              <a:rPr lang="en-US" i="1" dirty="0"/>
              <a:t>notifies </a:t>
            </a:r>
            <a:r>
              <a:rPr lang="en-US" dirty="0"/>
              <a:t>the controller </a:t>
            </a:r>
            <a:endParaRPr lang="en-US" dirty="0"/>
          </a:p>
          <a:p>
            <a:pPr lvl="1"/>
            <a:r>
              <a:rPr lang="en-US" dirty="0"/>
              <a:t>control program </a:t>
            </a:r>
            <a:r>
              <a:rPr lang="en-US" i="1" dirty="0"/>
              <a:t>computes </a:t>
            </a:r>
            <a:r>
              <a:rPr lang="en-US" dirty="0"/>
              <a:t>the repair actions and </a:t>
            </a:r>
            <a:r>
              <a:rPr lang="en-US" i="1" dirty="0"/>
              <a:t>pushes </a:t>
            </a:r>
            <a:r>
              <a:rPr lang="en-US" dirty="0"/>
              <a:t>updates to the affected data path </a:t>
            </a:r>
            <a:endParaRPr lang="en-US" dirty="0"/>
          </a:p>
          <a:p>
            <a:pPr lvl="1"/>
            <a:r>
              <a:rPr lang="en-US" i="1" dirty="0"/>
              <a:t>Switches  update </a:t>
            </a:r>
            <a:r>
              <a:rPr lang="en-US" dirty="0"/>
              <a:t>their forwarding tables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3136" y="1566863"/>
            <a:ext cx="3493663" cy="36909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ONIX: Distributed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Abstractions: It provides general API for management applications.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Basic functionalities:</a:t>
            </a:r>
            <a:endParaRPr lang="en-US" dirty="0"/>
          </a:p>
          <a:p>
            <a:pPr lvl="1"/>
            <a:r>
              <a:rPr lang="en-US" dirty="0"/>
              <a:t>State distribution primitives between controllers and network elements.</a:t>
            </a:r>
            <a:endParaRPr lang="en-US" dirty="0"/>
          </a:p>
          <a:p>
            <a:pPr lvl="1"/>
            <a:r>
              <a:rPr lang="en-US" dirty="0"/>
              <a:t>Virtualized network elements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Generality</a:t>
            </a:r>
            <a:r>
              <a:rPr lang="en-US" dirty="0"/>
              <a:t>: Support a wide range of network management applications</a:t>
            </a:r>
            <a:endParaRPr lang="en-US" dirty="0"/>
          </a:p>
          <a:p>
            <a:r>
              <a:rPr lang="en-US" b="1" i="1" dirty="0"/>
              <a:t>Scalability</a:t>
            </a:r>
            <a:r>
              <a:rPr lang="en-US" dirty="0"/>
              <a:t>: No inherent limitations due to the platform</a:t>
            </a:r>
            <a:endParaRPr lang="en-US" dirty="0"/>
          </a:p>
          <a:p>
            <a:r>
              <a:rPr lang="en-US" b="1" i="1" dirty="0"/>
              <a:t>Reliability</a:t>
            </a:r>
            <a:r>
              <a:rPr lang="en-US" dirty="0"/>
              <a:t>: Graceful failure handling</a:t>
            </a:r>
            <a:endParaRPr lang="en-US" dirty="0"/>
          </a:p>
          <a:p>
            <a:r>
              <a:rPr lang="en-US" b="1" i="1" dirty="0"/>
              <a:t>Simplicity</a:t>
            </a:r>
            <a:r>
              <a:rPr lang="en-US" dirty="0"/>
              <a:t>: Network management applications should become simpler</a:t>
            </a:r>
            <a:endParaRPr lang="en-US" dirty="0"/>
          </a:p>
          <a:p>
            <a:r>
              <a:rPr lang="en-US" b="1" i="1" dirty="0"/>
              <a:t>Performance</a:t>
            </a:r>
            <a:r>
              <a:rPr lang="en-US" dirty="0"/>
              <a:t>: Sufficient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828800"/>
            <a:ext cx="9049107" cy="4191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components of </a:t>
            </a:r>
            <a:r>
              <a:rPr lang="en-US" dirty="0" err="1"/>
              <a:t>Onix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Physical infrastructure</a:t>
            </a:r>
            <a:r>
              <a:rPr lang="en-US" dirty="0"/>
              <a:t>: switches, routers, and other things.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Connectivity infrastructure</a:t>
            </a:r>
            <a:r>
              <a:rPr lang="en-US" dirty="0"/>
              <a:t>: Channels for control messages.</a:t>
            </a:r>
            <a:endParaRPr lang="en-US" dirty="0"/>
          </a:p>
          <a:p>
            <a:endParaRPr lang="en-US" dirty="0"/>
          </a:p>
          <a:p>
            <a:r>
              <a:rPr lang="en-US" b="1" i="1" dirty="0" err="1"/>
              <a:t>Onix</a:t>
            </a:r>
            <a:r>
              <a:rPr lang="en-US" dirty="0"/>
              <a:t>: A distributed system running the controller.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Control logic</a:t>
            </a:r>
            <a:r>
              <a:rPr lang="en-US" dirty="0"/>
              <a:t>: Network management applications on top of </a:t>
            </a:r>
            <a:r>
              <a:rPr lang="en-US" dirty="0" err="1"/>
              <a:t>Onix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Global View</a:t>
            </a:r>
            <a:r>
              <a:rPr lang="en-US" dirty="0"/>
              <a:t>: Observe and control a centralized network view which contains all physical network elements.</a:t>
            </a:r>
            <a:endParaRPr lang="en-US" dirty="0"/>
          </a:p>
          <a:p>
            <a:r>
              <a:rPr lang="en-US" b="1" i="1" dirty="0"/>
              <a:t>Flows</a:t>
            </a:r>
            <a:r>
              <a:rPr lang="en-US" dirty="0"/>
              <a:t>: The packet and subsequent packets with the same header are treated in the same way.</a:t>
            </a:r>
            <a:endParaRPr lang="en-US" dirty="0"/>
          </a:p>
          <a:p>
            <a:r>
              <a:rPr lang="en-US" b="1" i="1" dirty="0"/>
              <a:t>Switch</a:t>
            </a:r>
            <a:r>
              <a:rPr lang="en-US" dirty="0"/>
              <a:t>:  &lt;header: counters, actions&gt;</a:t>
            </a:r>
            <a:endParaRPr lang="en-US" dirty="0"/>
          </a:p>
          <a:p>
            <a:r>
              <a:rPr lang="en-US" b="1" i="1" dirty="0"/>
              <a:t>Event-based operation</a:t>
            </a:r>
            <a:r>
              <a:rPr lang="en-US" dirty="0"/>
              <a:t>: The controller operations are triggered by routers or applications.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like these abstractions for networking management? Why?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scalability(</a:t>
            </a:r>
            <a:r>
              <a:rPr lang="zh-CN" altLang="en-US"/>
              <a:t>扩展性 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r>
              <a:rPr lang="de-DE" altLang="x-none" dirty="0">
                <a:latin typeface="Helvetica" pitchFamily="34" charset="0"/>
                <a:sym typeface="+mn-ea"/>
              </a:rPr>
              <a:t>Hardware capability of a system to increase performance under an increased load when resources are added </a:t>
            </a:r>
            <a:endParaRPr lang="de-DE" altLang="x-none" dirty="0">
              <a:latin typeface="Helvetica" pitchFamily="34" charset="0"/>
              <a:sym typeface="+mn-ea"/>
            </a:endParaRPr>
          </a:p>
          <a:p>
            <a:pPr lvl="1">
              <a:buClr>
                <a:srgbClr val="0066CC"/>
              </a:buClr>
              <a:buFont typeface="Wingdings" panose="05000000000000000000" pitchFamily="2" charset="2"/>
              <a:buChar char="Ø"/>
            </a:pPr>
            <a:r>
              <a:rPr lang="de-DE" altLang="x-none" dirty="0">
                <a:latin typeface="Helvetica" pitchFamily="34" charset="0"/>
                <a:sym typeface="+mn-ea"/>
              </a:rPr>
              <a:t>(</a:t>
            </a:r>
            <a:r>
              <a:rPr lang="de-DE" altLang="x-none" dirty="0">
                <a:sym typeface="+mn-ea"/>
              </a:rPr>
              <a:t>From Wikipedia Encyclopedia </a:t>
            </a:r>
            <a:r>
              <a:rPr lang="de-DE" altLang="x-none" dirty="0">
                <a:sym typeface="+mn-ea"/>
                <a:hlinkClick r:id="rId1"/>
              </a:rPr>
              <a:t>http://en.wikipedia.org/wiki/Scalability</a:t>
            </a:r>
            <a:r>
              <a:rPr lang="de-DE" altLang="x-none" dirty="0">
                <a:sym typeface="+mn-ea"/>
              </a:rPr>
              <a:t>)</a:t>
            </a:r>
            <a:endParaRPr lang="de-DE" altLang="x-none" dirty="0"/>
          </a:p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endParaRPr lang="en-US" altLang="ko-KR" dirty="0">
              <a:ea typeface="굴림" panose="020B0600000101010101" pitchFamily="34" charset="-127"/>
              <a:sym typeface="+mn-ea"/>
            </a:endParaRPr>
          </a:p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r>
              <a:rPr lang="en-US" altLang="ko-KR" dirty="0">
                <a:ea typeface="굴림" panose="020B0600000101010101" pitchFamily="34" charset="-127"/>
                <a:sym typeface="+mn-ea"/>
              </a:rPr>
              <a:t>i.e. ability to add resources to system to support more work 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  <a:sym typeface="+mn-ea"/>
              </a:rPr>
              <a:t>=&gt; Just add machines when need more storage/processing power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buClr>
                <a:srgbClr val="0066CC"/>
              </a:buClr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Developers program against a network graph</a:t>
            </a:r>
            <a:endParaRPr lang="en-US" dirty="0"/>
          </a:p>
          <a:p>
            <a:r>
              <a:rPr lang="en-US" dirty="0"/>
              <a:t>Nodes represent physical network entities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52" y="3124200"/>
            <a:ext cx="6532848" cy="3276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0999" y="3581400"/>
            <a:ext cx="2250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flow entry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ports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 for updates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……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Information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/>
          </a:bodyPr>
          <a:lstStyle/>
          <a:p>
            <a:r>
              <a:rPr lang="en-US" dirty="0"/>
              <a:t>The NIB is the focal point of the system</a:t>
            </a:r>
            <a:endParaRPr lang="en-US" dirty="0"/>
          </a:p>
          <a:p>
            <a:pPr lvl="1"/>
            <a:r>
              <a:rPr lang="en-US" dirty="0"/>
              <a:t>State for applications to access</a:t>
            </a:r>
            <a:endParaRPr lang="en-US" dirty="0"/>
          </a:p>
          <a:p>
            <a:pPr lvl="1"/>
            <a:r>
              <a:rPr lang="en-US" dirty="0"/>
              <a:t>External state changes imported into it</a:t>
            </a:r>
            <a:endParaRPr lang="en-US" dirty="0"/>
          </a:p>
          <a:p>
            <a:pPr lvl="1"/>
            <a:r>
              <a:rPr lang="en-US" dirty="0"/>
              <a:t>Local state changes exported from 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8" y="3886199"/>
            <a:ext cx="7258050" cy="2543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single physical controller will become the bottlenecks:</a:t>
            </a:r>
            <a:endParaRPr lang="en-US" dirty="0"/>
          </a:p>
          <a:p>
            <a:pPr lvl="1"/>
            <a:r>
              <a:rPr lang="en-US" dirty="0"/>
              <a:t>Memory: to keep NIB</a:t>
            </a:r>
            <a:endParaRPr lang="en-US" dirty="0"/>
          </a:p>
          <a:p>
            <a:pPr lvl="1"/>
            <a:r>
              <a:rPr lang="en-US" dirty="0"/>
              <a:t>CPU and bandwidth: to process events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Solutions: Partitioning and aggregation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Now, either performance or consistency will suffer.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Scalability/Reliability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the applications decide the preference for durability and consistency.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Onix</a:t>
            </a:r>
            <a:r>
              <a:rPr lang="en-US" dirty="0"/>
              <a:t> provides two built-in storage options</a:t>
            </a:r>
            <a:endParaRPr lang="en-US" dirty="0"/>
          </a:p>
          <a:p>
            <a:pPr lvl="1"/>
            <a:r>
              <a:rPr lang="en-US" dirty="0"/>
              <a:t>Replicated transactions (SQL) storage</a:t>
            </a:r>
            <a:endParaRPr lang="en-US" dirty="0"/>
          </a:p>
          <a:p>
            <a:pPr lvl="1"/>
            <a:r>
              <a:rPr lang="en-US" dirty="0"/>
              <a:t>One-hop memory-based DHT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if there are conflicts? The applications should detect and resolve conflicts.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Discussion: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we need strong consistency for forwarding state between the controller and routers?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we need strong consistency for NIB stored in controllers?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dirty="0" err="1"/>
              <a:t>Onix</a:t>
            </a:r>
            <a:r>
              <a:rPr lang="en-US" dirty="0"/>
              <a:t> do better than asking applications for consistency preference and resolving conflicts?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Scaling: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r>
              <a:rPr lang="fr-FR" dirty="0"/>
              <a:t>Multiple dimensions </a:t>
            </a:r>
            <a:r>
              <a:rPr lang="fr-FR" dirty="0" err="1"/>
              <a:t>available</a:t>
            </a:r>
            <a:r>
              <a:rPr lang="fr-FR" dirty="0"/>
              <a:t> to applications:</a:t>
            </a:r>
            <a:endParaRPr lang="fr-FR" dirty="0"/>
          </a:p>
          <a:p>
            <a:pPr lvl="1"/>
            <a:r>
              <a:rPr lang="en-US" dirty="0" err="1"/>
              <a:t>Onix</a:t>
            </a:r>
            <a:r>
              <a:rPr lang="en-US" dirty="0"/>
              <a:t> instances with different computations tasks</a:t>
            </a:r>
            <a:endParaRPr lang="en-US" dirty="0"/>
          </a:p>
          <a:p>
            <a:pPr lvl="1"/>
            <a:r>
              <a:rPr lang="en-US" dirty="0" err="1"/>
              <a:t>Onix</a:t>
            </a:r>
            <a:r>
              <a:rPr lang="en-US" dirty="0"/>
              <a:t> instances have only subsets of the NIB</a:t>
            </a:r>
            <a:endParaRPr lang="en-US" dirty="0"/>
          </a:p>
          <a:p>
            <a:pPr lvl="1"/>
            <a:r>
              <a:rPr lang="en-US" dirty="0"/>
              <a:t>Switches connect to a subset of </a:t>
            </a:r>
            <a:r>
              <a:rPr lang="en-US" dirty="0" err="1"/>
              <a:t>Onix</a:t>
            </a:r>
            <a:r>
              <a:rPr lang="en-US" dirty="0"/>
              <a:t> 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Scaling: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fidelity of information before disseminating within the cluster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7048764" cy="2790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Scaling: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fidelity of information before disseminating within the cluster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1" y="3154794"/>
            <a:ext cx="6989619" cy="27602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Network Element &amp; Link Failures</a:t>
            </a:r>
            <a:r>
              <a:rPr lang="en-US" dirty="0"/>
              <a:t>: Applications' responsibility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Connectivity Infrastructure Failures</a:t>
            </a:r>
            <a:r>
              <a:rPr lang="en-US" dirty="0"/>
              <a:t>: Assumed reliable</a:t>
            </a:r>
            <a:endParaRPr lang="en-US" dirty="0"/>
          </a:p>
          <a:p>
            <a:endParaRPr lang="en-US" dirty="0"/>
          </a:p>
          <a:p>
            <a:r>
              <a:rPr lang="en-US" b="1" i="1" dirty="0" err="1"/>
              <a:t>Onix</a:t>
            </a:r>
            <a:r>
              <a:rPr lang="en-US" b="1" i="1" dirty="0"/>
              <a:t> Failures</a:t>
            </a:r>
            <a:r>
              <a:rPr lang="en-US" dirty="0"/>
              <a:t>: </a:t>
            </a:r>
            <a:r>
              <a:rPr lang="en-US" dirty="0" err="1"/>
              <a:t>Onix</a:t>
            </a:r>
            <a:r>
              <a:rPr lang="en-US" dirty="0"/>
              <a:t> provides distributed coordination facilities provided for app failover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Onix</a:t>
            </a:r>
            <a:r>
              <a:rPr lang="en-US" dirty="0"/>
              <a:t> solves state distribution for developers</a:t>
            </a:r>
            <a:endParaRPr lang="en-US" dirty="0"/>
          </a:p>
          <a:p>
            <a:r>
              <a:rPr lang="en-US" dirty="0"/>
              <a:t>The designers of management applications still have to understand the scalability implications of their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分布式系统的可扩展能力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10000"/>
          </a:bodyPr>
          <a:lstStyle/>
          <a:p>
            <a:r>
              <a:rPr lang="zh-CN" altLang="en-US" sz="3600" dirty="0">
                <a:sym typeface="+mn-ea"/>
              </a:rPr>
              <a:t>管理</a:t>
            </a:r>
            <a:r>
              <a:rPr lang="en-US" sz="3600" dirty="0">
                <a:sym typeface="+mn-ea"/>
              </a:rPr>
              <a:t>Administrative : for an increasing number of organizations or users to share a single distributed system.</a:t>
            </a:r>
            <a:endParaRPr lang="en-US" sz="3600" dirty="0"/>
          </a:p>
          <a:p>
            <a:r>
              <a:rPr lang="zh-CN" altLang="en-US" sz="3600" dirty="0">
                <a:sym typeface="+mn-ea"/>
              </a:rPr>
              <a:t>功能</a:t>
            </a:r>
            <a:r>
              <a:rPr lang="en-US" sz="3600" dirty="0">
                <a:sym typeface="+mn-ea"/>
              </a:rPr>
              <a:t>Functional : to be enhanced by adding new functionality at minimal effort </a:t>
            </a:r>
            <a:endParaRPr lang="en-US" sz="3600" dirty="0">
              <a:sym typeface="+mn-ea"/>
            </a:endParaRPr>
          </a:p>
          <a:p>
            <a:r>
              <a:rPr lang="zh-CN" altLang="en-US" sz="3600" dirty="0">
                <a:sym typeface="+mn-ea"/>
              </a:rPr>
              <a:t>分布</a:t>
            </a:r>
            <a:r>
              <a:rPr lang="en-US" sz="3600" dirty="0">
                <a:sym typeface="+mn-ea"/>
              </a:rPr>
              <a:t>Geographic : to maintain performance, usefulness, or usability regardless of expansion from concentration in a local area to a more distributed geographic pattern</a:t>
            </a:r>
            <a:endParaRPr lang="en-US" sz="3600" dirty="0"/>
          </a:p>
          <a:p>
            <a:r>
              <a:rPr lang="zh-CN" altLang="en-US" sz="3600" dirty="0">
                <a:sym typeface="+mn-ea"/>
              </a:rPr>
              <a:t>负载</a:t>
            </a:r>
            <a:r>
              <a:rPr lang="en-US" sz="3600" dirty="0">
                <a:sym typeface="+mn-ea"/>
              </a:rPr>
              <a:t>Load scalability: to easily expand and contract its resource pool to accommodate heavier or lighter loads</a:t>
            </a:r>
            <a:endParaRPr lang="en-US" sz="3600" dirty="0"/>
          </a:p>
          <a:p>
            <a:r>
              <a:rPr lang="zh-CN" altLang="en-US" sz="3600" dirty="0">
                <a:sym typeface="+mn-ea"/>
              </a:rPr>
              <a:t>升级</a:t>
            </a:r>
            <a:r>
              <a:rPr lang="en-US" sz="3600" dirty="0">
                <a:sym typeface="+mn-ea"/>
              </a:rPr>
              <a:t>Generation scalability: to scale up by using new generations of components.</a:t>
            </a:r>
            <a:endParaRPr lang="en-US" sz="3600" dirty="0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  <a:endParaRPr lang="en-US" dirty="0"/>
          </a:p>
          <a:p>
            <a:pPr lvl="1"/>
            <a:r>
              <a:rPr lang="en-US" dirty="0"/>
              <a:t>Scale controller</a:t>
            </a:r>
            <a:endParaRPr lang="en-US" dirty="0"/>
          </a:p>
          <a:p>
            <a:pPr lvl="2"/>
            <a:r>
              <a:rPr lang="en-US" dirty="0"/>
              <a:t>Flat structure multiple controllers [ONIX, OSDI’10]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Recursive controller design [</a:t>
            </a:r>
            <a:r>
              <a:rPr lang="en-US" dirty="0" err="1">
                <a:solidFill>
                  <a:srgbClr val="FF0000"/>
                </a:solidFill>
              </a:rPr>
              <a:t>Xbar</a:t>
            </a:r>
            <a:r>
              <a:rPr lang="en-US" dirty="0">
                <a:solidFill>
                  <a:srgbClr val="FF0000"/>
                </a:solidFill>
              </a:rPr>
              <a:t>, ONS,13]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  <a:endParaRPr lang="en-US" dirty="0"/>
          </a:p>
          <a:p>
            <a:pPr lvl="1"/>
            <a:r>
              <a:rPr lang="en-US" dirty="0"/>
              <a:t>Offload to switch</a:t>
            </a:r>
            <a:endParaRPr lang="en-US" dirty="0"/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  <a:endParaRPr lang="en-US" dirty="0"/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design the SDN control plane for a large and globally distributed network?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key to scaling network systems is aggregating smaller units for forwarding into larger ones.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 for such a control plane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recursive building block — the Logical xBar. </a:t>
            </a:r>
            <a:endParaRPr lang="en-US"/>
          </a:p>
          <a:p>
            <a:endParaRPr lang="en-US"/>
          </a:p>
          <a:p>
            <a:r>
              <a:rPr lang="en-US"/>
              <a:t>Incorporate hierarchy into SDN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Incorporate Recursion into 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Aggregation/hierarchy/recursion are </a:t>
            </a:r>
            <a:r>
              <a:rPr lang="en-US" b="1" i="1" u="sng" dirty="0"/>
              <a:t>the</a:t>
            </a:r>
            <a:r>
              <a:rPr lang="en-US" dirty="0"/>
              <a:t> proven method for scaling 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Recursive hierarchy is the midway point between centralized and distributed</a:t>
            </a:r>
            <a:endParaRPr lang="en-US" dirty="0"/>
          </a:p>
          <a:p>
            <a:pPr lvl="1"/>
            <a:r>
              <a:rPr lang="en-US" dirty="0"/>
              <a:t>Looks centralized at any particular level</a:t>
            </a:r>
            <a:endParaRPr lang="en-US" dirty="0"/>
          </a:p>
          <a:p>
            <a:pPr lvl="1"/>
            <a:r>
              <a:rPr lang="en-US" dirty="0"/>
              <a:t>But introduces points for aggregation, failure domains,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RSDN Control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knows its children and its parent</a:t>
            </a:r>
            <a:endParaRPr lang="en-US" dirty="0"/>
          </a:p>
          <a:p>
            <a:r>
              <a:rPr lang="en-US" dirty="0"/>
              <a:t>Keeps necessary local state</a:t>
            </a:r>
            <a:endParaRPr lang="en-US" dirty="0"/>
          </a:p>
          <a:p>
            <a:r>
              <a:rPr lang="en-US" dirty="0"/>
              <a:t>Logic broken up into:</a:t>
            </a:r>
            <a:endParaRPr lang="en-US" dirty="0"/>
          </a:p>
          <a:p>
            <a:pPr lvl="1"/>
            <a:r>
              <a:rPr lang="en-US" b="1" dirty="0"/>
              <a:t>Aggregation functions </a:t>
            </a:r>
            <a:r>
              <a:rPr lang="en-US" dirty="0"/>
              <a:t>– transform info from children to local state</a:t>
            </a:r>
            <a:endParaRPr lang="en-US" dirty="0"/>
          </a:p>
          <a:p>
            <a:pPr lvl="1"/>
            <a:r>
              <a:rPr lang="en-US" b="1" dirty="0"/>
              <a:t>Fan-out functions </a:t>
            </a:r>
            <a:r>
              <a:rPr lang="en-US" dirty="0"/>
              <a:t>– transform local state to info for children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56917" y="2300111"/>
            <a:ext cx="1619250" cy="1044223"/>
          </a:xfrm>
          <a:prstGeom prst="wedgeRoundRectCallout">
            <a:avLst>
              <a:gd name="adj1" fmla="val -42402"/>
              <a:gd name="adj2" fmla="val 827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 strict requirement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8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building blocks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Logical xBar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a programmable entity that can switch packets between ports.</a:t>
            </a:r>
            <a:endParaRPr lang="zh-CN" altLang="en-US"/>
          </a:p>
          <a:p>
            <a:pPr lvl="1"/>
            <a:r>
              <a:rPr lang="zh-CN" altLang="en-US"/>
              <a:t>a “first order” xBar could merely be an OpenFlow switch. </a:t>
            </a:r>
            <a:endParaRPr lang="zh-CN" altLang="en-US"/>
          </a:p>
          <a:p>
            <a:pPr lvl="0"/>
            <a:r>
              <a:rPr lang="zh-CN" altLang="en-US"/>
              <a:t>Logical Server</a:t>
            </a:r>
            <a:endParaRPr lang="zh-CN" altLang="en-US"/>
          </a:p>
          <a:p>
            <a:pPr lvl="1"/>
            <a:r>
              <a:rPr lang="en-US" altLang="zh-CN"/>
              <a:t>i.e. the controller:  forwarding table management and control plane computations</a:t>
            </a:r>
            <a:endParaRPr lang="en-US" altLang="zh-CN"/>
          </a:p>
          <a:p>
            <a:pPr lvl="1"/>
            <a:r>
              <a:rPr lang="en-US" altLang="zh-CN"/>
              <a:t>each logical server computes only the portions of the total network configuration relevant to its direct children, 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Logical </a:t>
            </a:r>
            <a:r>
              <a:rPr lang="en-US" dirty="0" err="1"/>
              <a:t>xBars</a:t>
            </a:r>
            <a:r>
              <a:rPr lang="en-US" dirty="0"/>
              <a:t> (LXBs)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RSDN control logic that supports a </a:t>
            </a:r>
            <a:r>
              <a:rPr lang="en-US" i="1" dirty="0"/>
              <a:t>recursive programmable switch abstraction</a:t>
            </a:r>
            <a:endParaRPr lang="en-US" i="1" dirty="0"/>
          </a:p>
          <a:p>
            <a:r>
              <a:rPr lang="en-US" dirty="0"/>
              <a:t>Each controller looks like switch to its parent</a:t>
            </a:r>
            <a:endParaRPr lang="en-US" dirty="0"/>
          </a:p>
          <a:p>
            <a:pPr lvl="1"/>
            <a:r>
              <a:rPr lang="en-US" dirty="0"/>
              <a:t>Transforms table entries from parent to children</a:t>
            </a:r>
            <a:br>
              <a:rPr lang="en-US" dirty="0"/>
            </a:br>
            <a:r>
              <a:rPr lang="en-US" dirty="0"/>
              <a:t>(more abstract → more specific)</a:t>
            </a:r>
            <a:endParaRPr lang="en-US" dirty="0"/>
          </a:p>
          <a:p>
            <a:pPr lvl="1"/>
            <a:r>
              <a:rPr lang="en-US" dirty="0"/>
              <a:t>Uses label versioning to support transactional changes at each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r>
              <a:rPr lang="en-US"/>
              <a:t>Hierarchy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Indeed, rather than arbitrary clusterings of switches, we expect the edges of most logical xBars to fall on natural physical or administrative boundaries, </a:t>
            </a:r>
            <a:endParaRPr lang="en-US"/>
          </a:p>
          <a:p>
            <a:pPr lvl="1"/>
            <a:r>
              <a:rPr lang="en-US"/>
              <a:t>e.g., PoP-based xBars aggregated into regional network xBars aggregated into continental network xBars, or individual LAN xBars aggregated into building xBars aggregated into campus xBars.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/>
          <p:cNvGrpSpPr/>
          <p:nvPr/>
        </p:nvGrpSpPr>
        <p:grpSpPr>
          <a:xfrm>
            <a:off x="718805" y="5114545"/>
            <a:ext cx="5919213" cy="800372"/>
            <a:chOff x="1130300" y="3990975"/>
            <a:chExt cx="6661150" cy="631825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1968500" y="3997325"/>
              <a:ext cx="53975" cy="60007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130300" y="4597400"/>
              <a:ext cx="838200" cy="254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1130300" y="4003675"/>
              <a:ext cx="19050" cy="6191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1152525" y="3990975"/>
              <a:ext cx="815975" cy="6064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22475" y="4000500"/>
              <a:ext cx="1226311" cy="3429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48786" y="4002616"/>
              <a:ext cx="127294" cy="34078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361263" y="3997325"/>
              <a:ext cx="657225" cy="4540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500963" y="3997325"/>
              <a:ext cx="400050" cy="5969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494613" y="4445000"/>
              <a:ext cx="514350" cy="1651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990975" y="3997325"/>
              <a:ext cx="1003300" cy="603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94275" y="4051300"/>
              <a:ext cx="377825" cy="5207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5889625" y="4029075"/>
              <a:ext cx="187325" cy="5429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994275" y="4029076"/>
              <a:ext cx="1082676" cy="2857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378450" y="4572000"/>
              <a:ext cx="511175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7042150" y="4000500"/>
              <a:ext cx="749300" cy="5080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7353300" y="4000500"/>
              <a:ext cx="438150" cy="57150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042150" y="4051300"/>
              <a:ext cx="311150" cy="542925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076951" y="4016376"/>
              <a:ext cx="965199" cy="34924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8" idx="1"/>
              <a:endCxn id="110" idx="3"/>
            </p:cNvCxnSpPr>
            <p:nvPr/>
          </p:nvCxnSpPr>
          <p:spPr>
            <a:xfrm flipH="1" flipV="1">
              <a:off x="6045201" y="4572002"/>
              <a:ext cx="1159932" cy="2539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4810" y="1614301"/>
            <a:ext cx="5929558" cy="4326512"/>
            <a:chOff x="708460" y="1207392"/>
            <a:chExt cx="5929558" cy="3244884"/>
          </a:xfrm>
        </p:grpSpPr>
        <p:cxnSp>
          <p:nvCxnSpPr>
            <p:cNvPr id="128" name="Straight Connector 127"/>
            <p:cNvCxnSpPr>
              <a:stCxn id="134" idx="0"/>
              <a:endCxn id="129" idx="2"/>
            </p:cNvCxnSpPr>
            <p:nvPr/>
          </p:nvCxnSpPr>
          <p:spPr>
            <a:xfrm flipV="1">
              <a:off x="2043432" y="1652531"/>
              <a:ext cx="1731845" cy="570012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5" idx="0"/>
              <a:endCxn id="129" idx="2"/>
            </p:cNvCxnSpPr>
            <p:nvPr/>
          </p:nvCxnSpPr>
          <p:spPr>
            <a:xfrm flipH="1" flipV="1">
              <a:off x="3775276" y="1652531"/>
              <a:ext cx="1731847" cy="570012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endCxn id="135" idx="2"/>
            </p:cNvCxnSpPr>
            <p:nvPr/>
          </p:nvCxnSpPr>
          <p:spPr>
            <a:xfrm flipV="1">
              <a:off x="4702565" y="2568112"/>
              <a:ext cx="804559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35" idx="2"/>
            </p:cNvCxnSpPr>
            <p:nvPr/>
          </p:nvCxnSpPr>
          <p:spPr>
            <a:xfrm flipH="1" flipV="1">
              <a:off x="5507123" y="2568112"/>
              <a:ext cx="813022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34" idx="2"/>
            </p:cNvCxnSpPr>
            <p:nvPr/>
          </p:nvCxnSpPr>
          <p:spPr>
            <a:xfrm flipH="1">
              <a:off x="1128843" y="2568112"/>
              <a:ext cx="914589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34" idx="2"/>
            </p:cNvCxnSpPr>
            <p:nvPr/>
          </p:nvCxnSpPr>
          <p:spPr>
            <a:xfrm>
              <a:off x="2043432" y="2568112"/>
              <a:ext cx="894839" cy="72181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endCxn id="131" idx="2"/>
            </p:cNvCxnSpPr>
            <p:nvPr/>
          </p:nvCxnSpPr>
          <p:spPr>
            <a:xfrm flipV="1">
              <a:off x="2714443" y="3295630"/>
              <a:ext cx="244048" cy="536257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endCxn id="131" idx="2"/>
            </p:cNvCxnSpPr>
            <p:nvPr/>
          </p:nvCxnSpPr>
          <p:spPr>
            <a:xfrm flipV="1">
              <a:off x="2671010" y="3295630"/>
              <a:ext cx="287482" cy="854658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endCxn id="131" idx="2"/>
            </p:cNvCxnSpPr>
            <p:nvPr/>
          </p:nvCxnSpPr>
          <p:spPr>
            <a:xfrm flipV="1">
              <a:off x="2808266" y="3295630"/>
              <a:ext cx="150225" cy="111642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endCxn id="131" idx="2"/>
            </p:cNvCxnSpPr>
            <p:nvPr/>
          </p:nvCxnSpPr>
          <p:spPr>
            <a:xfrm flipH="1" flipV="1">
              <a:off x="2958491" y="3295630"/>
              <a:ext cx="312700" cy="875108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endCxn id="131" idx="2"/>
            </p:cNvCxnSpPr>
            <p:nvPr/>
          </p:nvCxnSpPr>
          <p:spPr>
            <a:xfrm flipH="1" flipV="1">
              <a:off x="2958491" y="3295630"/>
              <a:ext cx="225239" cy="544300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30" idx="2"/>
            </p:cNvCxnSpPr>
            <p:nvPr/>
          </p:nvCxnSpPr>
          <p:spPr>
            <a:xfrm flipH="1">
              <a:off x="738554" y="3295630"/>
              <a:ext cx="389819" cy="564411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30" idx="2"/>
            </p:cNvCxnSpPr>
            <p:nvPr/>
          </p:nvCxnSpPr>
          <p:spPr>
            <a:xfrm flipH="1">
              <a:off x="708460" y="3295630"/>
              <a:ext cx="419913" cy="115664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30" idx="2"/>
            </p:cNvCxnSpPr>
            <p:nvPr/>
          </p:nvCxnSpPr>
          <p:spPr>
            <a:xfrm>
              <a:off x="1128373" y="3295630"/>
              <a:ext cx="335272" cy="111642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30" idx="2"/>
            </p:cNvCxnSpPr>
            <p:nvPr/>
          </p:nvCxnSpPr>
          <p:spPr>
            <a:xfrm>
              <a:off x="1128373" y="3295630"/>
              <a:ext cx="383235" cy="53625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>
              <a:endCxn id="132" idx="2"/>
            </p:cNvCxnSpPr>
            <p:nvPr/>
          </p:nvCxnSpPr>
          <p:spPr>
            <a:xfrm flipV="1">
              <a:off x="4174971" y="3295630"/>
              <a:ext cx="513958" cy="576477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endCxn id="132" idx="2"/>
            </p:cNvCxnSpPr>
            <p:nvPr/>
          </p:nvCxnSpPr>
          <p:spPr>
            <a:xfrm flipV="1">
              <a:off x="4503188" y="3295630"/>
              <a:ext cx="185741" cy="109229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endCxn id="132" idx="2"/>
            </p:cNvCxnSpPr>
            <p:nvPr/>
          </p:nvCxnSpPr>
          <p:spPr>
            <a:xfrm flipH="1" flipV="1">
              <a:off x="4688929" y="3295630"/>
              <a:ext cx="259095" cy="1092294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endCxn id="132" idx="2"/>
            </p:cNvCxnSpPr>
            <p:nvPr/>
          </p:nvCxnSpPr>
          <p:spPr>
            <a:xfrm flipH="1" flipV="1">
              <a:off x="4688929" y="3295630"/>
              <a:ext cx="433079" cy="576477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>
              <a:endCxn id="133" idx="2"/>
            </p:cNvCxnSpPr>
            <p:nvPr/>
          </p:nvCxnSpPr>
          <p:spPr>
            <a:xfrm flipV="1">
              <a:off x="5972176" y="3295630"/>
              <a:ext cx="353141" cy="597592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>
              <a:endCxn id="133" idx="2"/>
            </p:cNvCxnSpPr>
            <p:nvPr/>
          </p:nvCxnSpPr>
          <p:spPr>
            <a:xfrm flipV="1">
              <a:off x="6237384" y="3295630"/>
              <a:ext cx="87933" cy="1092296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endCxn id="133" idx="2"/>
            </p:cNvCxnSpPr>
            <p:nvPr/>
          </p:nvCxnSpPr>
          <p:spPr>
            <a:xfrm flipH="1" flipV="1">
              <a:off x="6325317" y="3295630"/>
              <a:ext cx="312701" cy="552345"/>
            </a:xfrm>
            <a:prstGeom prst="line">
              <a:avLst/>
            </a:prstGeom>
            <a:ln>
              <a:solidFill>
                <a:srgbClr val="008000">
                  <a:alpha val="54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Diamond 128"/>
            <p:cNvSpPr/>
            <p:nvPr/>
          </p:nvSpPr>
          <p:spPr>
            <a:xfrm>
              <a:off x="3298246" y="1207392"/>
              <a:ext cx="954060" cy="44513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Diamond 129"/>
            <p:cNvSpPr/>
            <p:nvPr/>
          </p:nvSpPr>
          <p:spPr>
            <a:xfrm>
              <a:off x="871158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Diamond 130"/>
            <p:cNvSpPr/>
            <p:nvPr/>
          </p:nvSpPr>
          <p:spPr>
            <a:xfrm>
              <a:off x="2701277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Diamond 131"/>
            <p:cNvSpPr/>
            <p:nvPr/>
          </p:nvSpPr>
          <p:spPr>
            <a:xfrm>
              <a:off x="4431714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Diamond 132"/>
            <p:cNvSpPr/>
            <p:nvPr/>
          </p:nvSpPr>
          <p:spPr>
            <a:xfrm>
              <a:off x="6068103" y="3055611"/>
              <a:ext cx="514429" cy="24001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Diamond 133"/>
            <p:cNvSpPr/>
            <p:nvPr/>
          </p:nvSpPr>
          <p:spPr>
            <a:xfrm>
              <a:off x="1673105" y="2222543"/>
              <a:ext cx="740653" cy="34556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Diamond 134"/>
            <p:cNvSpPr/>
            <p:nvPr/>
          </p:nvSpPr>
          <p:spPr>
            <a:xfrm>
              <a:off x="5136796" y="2222543"/>
              <a:ext cx="740653" cy="345569"/>
            </a:xfrm>
            <a:prstGeom prst="diamond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80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233" grpId="0" animBg="1"/>
      <p:bldP spid="230" grpId="0" animBg="1"/>
      <p:bldP spid="234" grpId="0" animBg="1"/>
      <p:bldP spid="229" grpId="0" animBg="1"/>
      <p:bldP spid="231" grpId="0" animBg="1"/>
      <p:bldP spid="2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463644" y="5122588"/>
            <a:ext cx="47963" cy="760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8805" y="5882740"/>
            <a:ext cx="744839" cy="32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18804" y="5130633"/>
            <a:ext cx="16928" cy="7842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38555" y="5114545"/>
            <a:ext cx="725089" cy="768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11607" y="5126610"/>
            <a:ext cx="1089721" cy="4343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01327" y="5129291"/>
            <a:ext cx="113116" cy="4316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01277" y="5122588"/>
            <a:ext cx="584021" cy="5751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25417" y="5122588"/>
            <a:ext cx="355491" cy="7561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819773" y="5689686"/>
            <a:ext cx="457060" cy="2091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60849" y="5122589"/>
            <a:ext cx="891550" cy="764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2399" y="5190961"/>
            <a:ext cx="335742" cy="6596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48022" y="5162808"/>
            <a:ext cx="166460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152400" y="5162810"/>
            <a:ext cx="962085" cy="36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93785" y="5850565"/>
            <a:ext cx="45423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972177" y="5126609"/>
            <a:ext cx="665841" cy="643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248669" y="5126610"/>
            <a:ext cx="389348" cy="723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72177" y="5190962"/>
            <a:ext cx="276493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4485" y="5146721"/>
            <a:ext cx="857693" cy="442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1"/>
            <a:endCxn id="110" idx="3"/>
          </p:cNvCxnSpPr>
          <p:nvPr/>
        </p:nvCxnSpPr>
        <p:spPr>
          <a:xfrm flipH="1" flipV="1">
            <a:off x="5086270" y="5850567"/>
            <a:ext cx="1030736" cy="321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4" idx="0"/>
            <a:endCxn id="129" idx="2"/>
          </p:cNvCxnSpPr>
          <p:nvPr/>
        </p:nvCxnSpPr>
        <p:spPr>
          <a:xfrm flipV="1">
            <a:off x="2043433" y="2203375"/>
            <a:ext cx="1731845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29" idx="2"/>
          </p:cNvCxnSpPr>
          <p:nvPr/>
        </p:nvCxnSpPr>
        <p:spPr>
          <a:xfrm flipH="1" flipV="1">
            <a:off x="3775277" y="2203375"/>
            <a:ext cx="1731847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2"/>
          </p:cNvCxnSpPr>
          <p:nvPr/>
        </p:nvCxnSpPr>
        <p:spPr>
          <a:xfrm flipV="1">
            <a:off x="4702566" y="3424149"/>
            <a:ext cx="80455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35" idx="2"/>
          </p:cNvCxnSpPr>
          <p:nvPr/>
        </p:nvCxnSpPr>
        <p:spPr>
          <a:xfrm flipH="1" flipV="1">
            <a:off x="5507123" y="3424149"/>
            <a:ext cx="813022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4" idx="2"/>
          </p:cNvCxnSpPr>
          <p:nvPr/>
        </p:nvCxnSpPr>
        <p:spPr>
          <a:xfrm flipH="1">
            <a:off x="1128844" y="3424149"/>
            <a:ext cx="91458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4" idx="2"/>
          </p:cNvCxnSpPr>
          <p:nvPr/>
        </p:nvCxnSpPr>
        <p:spPr>
          <a:xfrm>
            <a:off x="2043433" y="3424149"/>
            <a:ext cx="89483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31" idx="2"/>
          </p:cNvCxnSpPr>
          <p:nvPr/>
        </p:nvCxnSpPr>
        <p:spPr>
          <a:xfrm flipV="1">
            <a:off x="2714443" y="4394174"/>
            <a:ext cx="244048" cy="71500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31" idx="2"/>
          </p:cNvCxnSpPr>
          <p:nvPr/>
        </p:nvCxnSpPr>
        <p:spPr>
          <a:xfrm flipV="1">
            <a:off x="2671010" y="4394173"/>
            <a:ext cx="287482" cy="1139544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31" idx="2"/>
          </p:cNvCxnSpPr>
          <p:nvPr/>
        </p:nvCxnSpPr>
        <p:spPr>
          <a:xfrm flipV="1">
            <a:off x="2808267" y="4394173"/>
            <a:ext cx="150225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1" idx="2"/>
          </p:cNvCxnSpPr>
          <p:nvPr/>
        </p:nvCxnSpPr>
        <p:spPr>
          <a:xfrm flipH="1" flipV="1">
            <a:off x="2958491" y="4394173"/>
            <a:ext cx="312700" cy="1166811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1" idx="2"/>
          </p:cNvCxnSpPr>
          <p:nvPr/>
        </p:nvCxnSpPr>
        <p:spPr>
          <a:xfrm flipH="1" flipV="1">
            <a:off x="2958492" y="4394174"/>
            <a:ext cx="225239" cy="725733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0" idx="2"/>
          </p:cNvCxnSpPr>
          <p:nvPr/>
        </p:nvCxnSpPr>
        <p:spPr>
          <a:xfrm flipH="1">
            <a:off x="738555" y="4394174"/>
            <a:ext cx="389819" cy="75254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30" idx="2"/>
          </p:cNvCxnSpPr>
          <p:nvPr/>
        </p:nvCxnSpPr>
        <p:spPr>
          <a:xfrm flipH="1">
            <a:off x="708461" y="4394173"/>
            <a:ext cx="419913" cy="15421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0" idx="2"/>
          </p:cNvCxnSpPr>
          <p:nvPr/>
        </p:nvCxnSpPr>
        <p:spPr>
          <a:xfrm>
            <a:off x="1128373" y="4394173"/>
            <a:ext cx="335272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0" idx="2"/>
          </p:cNvCxnSpPr>
          <p:nvPr/>
        </p:nvCxnSpPr>
        <p:spPr>
          <a:xfrm>
            <a:off x="1128374" y="4394173"/>
            <a:ext cx="383235" cy="71500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32" idx="2"/>
          </p:cNvCxnSpPr>
          <p:nvPr/>
        </p:nvCxnSpPr>
        <p:spPr>
          <a:xfrm flipV="1">
            <a:off x="4174971" y="4394174"/>
            <a:ext cx="513958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32" idx="2"/>
          </p:cNvCxnSpPr>
          <p:nvPr/>
        </p:nvCxnSpPr>
        <p:spPr>
          <a:xfrm flipV="1">
            <a:off x="4503189" y="4394173"/>
            <a:ext cx="185741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32" idx="2"/>
          </p:cNvCxnSpPr>
          <p:nvPr/>
        </p:nvCxnSpPr>
        <p:spPr>
          <a:xfrm flipH="1" flipV="1">
            <a:off x="4688930" y="4394173"/>
            <a:ext cx="259095" cy="1456392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32" idx="2"/>
          </p:cNvCxnSpPr>
          <p:nvPr/>
        </p:nvCxnSpPr>
        <p:spPr>
          <a:xfrm flipH="1" flipV="1">
            <a:off x="4688930" y="4394174"/>
            <a:ext cx="433079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endCxn id="133" idx="2"/>
          </p:cNvCxnSpPr>
          <p:nvPr/>
        </p:nvCxnSpPr>
        <p:spPr>
          <a:xfrm flipV="1">
            <a:off x="5972177" y="4394174"/>
            <a:ext cx="353141" cy="79678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133" idx="2"/>
          </p:cNvCxnSpPr>
          <p:nvPr/>
        </p:nvCxnSpPr>
        <p:spPr>
          <a:xfrm flipV="1">
            <a:off x="6237385" y="4394173"/>
            <a:ext cx="87933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33" idx="2"/>
          </p:cNvCxnSpPr>
          <p:nvPr/>
        </p:nvCxnSpPr>
        <p:spPr>
          <a:xfrm flipH="1" flipV="1">
            <a:off x="6325317" y="4394174"/>
            <a:ext cx="312701" cy="736460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3298246" y="1609857"/>
            <a:ext cx="954060" cy="59351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871159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2701278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4431715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1673106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5136797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6333066" y="5339645"/>
            <a:ext cx="220134" cy="293512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6068104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9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altLang="x-none" dirty="0">
                <a:sym typeface="+mn-ea"/>
              </a:rPr>
              <a:t>Scalability approaches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de-DE" altLang="x-none" sz="3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de-DE" sz="3200" dirty="0">
                <a:sym typeface="+mn-ea"/>
              </a:rPr>
              <a:t>纵向扩展 </a:t>
            </a:r>
            <a:r>
              <a:rPr lang="de-DE" altLang="x-none" sz="3200" dirty="0">
                <a:sym typeface="+mn-ea"/>
              </a:rPr>
              <a:t>Scale vertically or </a:t>
            </a:r>
            <a:r>
              <a:rPr lang="de-DE" altLang="x-none" sz="3200" dirty="0">
                <a:solidFill>
                  <a:srgbClr val="FF0000"/>
                </a:solidFill>
                <a:sym typeface="+mn-ea"/>
              </a:rPr>
              <a:t>scale up</a:t>
            </a:r>
            <a:r>
              <a:rPr lang="de-DE" altLang="x-none" sz="3200" dirty="0">
                <a:sym typeface="+mn-ea"/>
              </a:rPr>
              <a:t> : add resource to a single node in a system</a:t>
            </a:r>
            <a:endParaRPr lang="de-DE" altLang="x-none" sz="3200" dirty="0">
              <a:sym typeface="+mn-ea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de-DE" altLang="x-none" sz="2010" dirty="0">
                <a:sym typeface="+mn-ea"/>
              </a:rPr>
              <a:t>Upgrade the installed server processor capacity to a larger one within the same family</a:t>
            </a:r>
            <a:endParaRPr lang="de-DE" altLang="x-none" sz="274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de-DE" sz="3200" dirty="0">
                <a:sym typeface="+mn-ea"/>
              </a:rPr>
              <a:t>横向扩展</a:t>
            </a:r>
            <a:r>
              <a:rPr lang="de-DE" altLang="x-none" sz="3200" dirty="0">
                <a:sym typeface="+mn-ea"/>
              </a:rPr>
              <a:t>Scale horizontally or </a:t>
            </a:r>
            <a:r>
              <a:rPr lang="de-DE" altLang="x-none" sz="3200" dirty="0">
                <a:solidFill>
                  <a:srgbClr val="FF0000"/>
                </a:solidFill>
                <a:sym typeface="+mn-ea"/>
              </a:rPr>
              <a:t>scale out</a:t>
            </a:r>
            <a:r>
              <a:rPr lang="de-DE" altLang="x-none" sz="3200" dirty="0">
                <a:sym typeface="+mn-ea"/>
              </a:rPr>
              <a:t> : add nodes to a system</a:t>
            </a:r>
            <a:endParaRPr lang="de-DE" altLang="x-none" sz="3200" dirty="0">
              <a:sym typeface="+mn-ea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de-DE" altLang="x-none" sz="2740" dirty="0">
                <a:sym typeface="+mn-ea"/>
              </a:rPr>
              <a:t>adding more servers in a cluster.</a:t>
            </a:r>
            <a:endParaRPr lang="de-DE" altLang="x-none" sz="274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463644" y="5122588"/>
            <a:ext cx="47963" cy="760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8805" y="5882740"/>
            <a:ext cx="744839" cy="32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18804" y="5130633"/>
            <a:ext cx="16928" cy="7842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38555" y="5114545"/>
            <a:ext cx="725089" cy="768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11607" y="5126610"/>
            <a:ext cx="1089721" cy="4343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01327" y="5129291"/>
            <a:ext cx="113116" cy="4316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01277" y="5122588"/>
            <a:ext cx="584021" cy="5751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25417" y="5122588"/>
            <a:ext cx="355491" cy="7561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819773" y="5689686"/>
            <a:ext cx="457060" cy="2091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60849" y="5122589"/>
            <a:ext cx="891550" cy="764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2399" y="5190961"/>
            <a:ext cx="335742" cy="6596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48022" y="5162808"/>
            <a:ext cx="166460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152400" y="5162810"/>
            <a:ext cx="962085" cy="36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93785" y="5850565"/>
            <a:ext cx="45423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972177" y="5126609"/>
            <a:ext cx="665841" cy="643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248669" y="5126610"/>
            <a:ext cx="389348" cy="723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72177" y="5190962"/>
            <a:ext cx="276493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4485" y="5146721"/>
            <a:ext cx="857693" cy="442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1"/>
            <a:endCxn id="110" idx="3"/>
          </p:cNvCxnSpPr>
          <p:nvPr/>
        </p:nvCxnSpPr>
        <p:spPr>
          <a:xfrm flipH="1" flipV="1">
            <a:off x="5086270" y="5850567"/>
            <a:ext cx="1030736" cy="321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4" idx="0"/>
            <a:endCxn id="129" idx="2"/>
          </p:cNvCxnSpPr>
          <p:nvPr/>
        </p:nvCxnSpPr>
        <p:spPr>
          <a:xfrm flipV="1">
            <a:off x="2043433" y="2203375"/>
            <a:ext cx="1731845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29" idx="2"/>
          </p:cNvCxnSpPr>
          <p:nvPr/>
        </p:nvCxnSpPr>
        <p:spPr>
          <a:xfrm flipH="1" flipV="1">
            <a:off x="3775277" y="2203375"/>
            <a:ext cx="1731847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2"/>
          </p:cNvCxnSpPr>
          <p:nvPr/>
        </p:nvCxnSpPr>
        <p:spPr>
          <a:xfrm flipV="1">
            <a:off x="4702566" y="3424149"/>
            <a:ext cx="80455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35" idx="2"/>
          </p:cNvCxnSpPr>
          <p:nvPr/>
        </p:nvCxnSpPr>
        <p:spPr>
          <a:xfrm flipH="1" flipV="1">
            <a:off x="5507123" y="3424149"/>
            <a:ext cx="813022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4" idx="2"/>
          </p:cNvCxnSpPr>
          <p:nvPr/>
        </p:nvCxnSpPr>
        <p:spPr>
          <a:xfrm flipH="1">
            <a:off x="1128844" y="3424149"/>
            <a:ext cx="91458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4" idx="2"/>
          </p:cNvCxnSpPr>
          <p:nvPr/>
        </p:nvCxnSpPr>
        <p:spPr>
          <a:xfrm>
            <a:off x="2043433" y="3424149"/>
            <a:ext cx="89483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31" idx="2"/>
          </p:cNvCxnSpPr>
          <p:nvPr/>
        </p:nvCxnSpPr>
        <p:spPr>
          <a:xfrm flipV="1">
            <a:off x="2714443" y="4394174"/>
            <a:ext cx="244048" cy="71500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31" idx="2"/>
          </p:cNvCxnSpPr>
          <p:nvPr/>
        </p:nvCxnSpPr>
        <p:spPr>
          <a:xfrm flipV="1">
            <a:off x="2671010" y="4394173"/>
            <a:ext cx="287482" cy="1139544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31" idx="2"/>
          </p:cNvCxnSpPr>
          <p:nvPr/>
        </p:nvCxnSpPr>
        <p:spPr>
          <a:xfrm flipV="1">
            <a:off x="2808267" y="4394173"/>
            <a:ext cx="150225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1" idx="2"/>
          </p:cNvCxnSpPr>
          <p:nvPr/>
        </p:nvCxnSpPr>
        <p:spPr>
          <a:xfrm flipH="1" flipV="1">
            <a:off x="2958491" y="4394173"/>
            <a:ext cx="312700" cy="1166811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1" idx="2"/>
          </p:cNvCxnSpPr>
          <p:nvPr/>
        </p:nvCxnSpPr>
        <p:spPr>
          <a:xfrm flipH="1" flipV="1">
            <a:off x="2958492" y="4394174"/>
            <a:ext cx="225239" cy="725733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0" idx="2"/>
          </p:cNvCxnSpPr>
          <p:nvPr/>
        </p:nvCxnSpPr>
        <p:spPr>
          <a:xfrm flipH="1">
            <a:off x="738555" y="4394174"/>
            <a:ext cx="389819" cy="75254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30" idx="2"/>
          </p:cNvCxnSpPr>
          <p:nvPr/>
        </p:nvCxnSpPr>
        <p:spPr>
          <a:xfrm flipH="1">
            <a:off x="708461" y="4394173"/>
            <a:ext cx="419913" cy="15421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0" idx="2"/>
          </p:cNvCxnSpPr>
          <p:nvPr/>
        </p:nvCxnSpPr>
        <p:spPr>
          <a:xfrm>
            <a:off x="1128373" y="4394173"/>
            <a:ext cx="335272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0" idx="2"/>
          </p:cNvCxnSpPr>
          <p:nvPr/>
        </p:nvCxnSpPr>
        <p:spPr>
          <a:xfrm>
            <a:off x="1128374" y="4394173"/>
            <a:ext cx="383235" cy="71500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32" idx="2"/>
          </p:cNvCxnSpPr>
          <p:nvPr/>
        </p:nvCxnSpPr>
        <p:spPr>
          <a:xfrm flipV="1">
            <a:off x="4174971" y="4394174"/>
            <a:ext cx="513958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32" idx="2"/>
          </p:cNvCxnSpPr>
          <p:nvPr/>
        </p:nvCxnSpPr>
        <p:spPr>
          <a:xfrm flipV="1">
            <a:off x="4503189" y="4394173"/>
            <a:ext cx="185741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32" idx="2"/>
          </p:cNvCxnSpPr>
          <p:nvPr/>
        </p:nvCxnSpPr>
        <p:spPr>
          <a:xfrm flipH="1" flipV="1">
            <a:off x="4688930" y="4394173"/>
            <a:ext cx="259095" cy="1456392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32" idx="2"/>
          </p:cNvCxnSpPr>
          <p:nvPr/>
        </p:nvCxnSpPr>
        <p:spPr>
          <a:xfrm flipH="1" flipV="1">
            <a:off x="4688930" y="4394174"/>
            <a:ext cx="433079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endCxn id="133" idx="2"/>
          </p:cNvCxnSpPr>
          <p:nvPr/>
        </p:nvCxnSpPr>
        <p:spPr>
          <a:xfrm flipV="1">
            <a:off x="5972177" y="4394174"/>
            <a:ext cx="353141" cy="79678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133" idx="2"/>
          </p:cNvCxnSpPr>
          <p:nvPr/>
        </p:nvCxnSpPr>
        <p:spPr>
          <a:xfrm flipV="1">
            <a:off x="6237385" y="4394173"/>
            <a:ext cx="87933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33" idx="2"/>
          </p:cNvCxnSpPr>
          <p:nvPr/>
        </p:nvCxnSpPr>
        <p:spPr>
          <a:xfrm flipH="1" flipV="1">
            <a:off x="6325317" y="4394174"/>
            <a:ext cx="312701" cy="736460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3298246" y="1609857"/>
            <a:ext cx="954060" cy="59351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871159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2701278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4431715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1673106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5136797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6068104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5445267" y="5720639"/>
            <a:ext cx="220134" cy="293512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9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7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205318" y="4611799"/>
            <a:ext cx="6923617" cy="1777712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Rounded Rectangle 232"/>
          <p:cNvSpPr/>
          <p:nvPr/>
        </p:nvSpPr>
        <p:spPr>
          <a:xfrm>
            <a:off x="308770" y="4745863"/>
            <a:ext cx="3287823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/>
          <p:cNvSpPr/>
          <p:nvPr/>
        </p:nvSpPr>
        <p:spPr>
          <a:xfrm>
            <a:off x="2340146" y="4863841"/>
            <a:ext cx="1166162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822301" y="4745863"/>
            <a:ext cx="3205065" cy="1512261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ounded Rectangle 228"/>
          <p:cNvSpPr/>
          <p:nvPr/>
        </p:nvSpPr>
        <p:spPr>
          <a:xfrm>
            <a:off x="406575" y="4863841"/>
            <a:ext cx="1437011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3920109" y="4863841"/>
            <a:ext cx="1452059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ounded Rectangle 231"/>
          <p:cNvSpPr/>
          <p:nvPr/>
        </p:nvSpPr>
        <p:spPr>
          <a:xfrm>
            <a:off x="5703207" y="4863841"/>
            <a:ext cx="1226350" cy="1285407"/>
          </a:xfrm>
          <a:prstGeom prst="roundRect">
            <a:avLst>
              <a:gd name="adj" fmla="val 50000"/>
            </a:avLst>
          </a:prstGeom>
          <a:solidFill>
            <a:srgbClr val="3366FF">
              <a:alpha val="14000"/>
            </a:srgbClr>
          </a:solidFill>
          <a:ln>
            <a:solidFill>
              <a:schemeClr val="accent1">
                <a:shade val="95000"/>
                <a:satMod val="105000"/>
                <a:alpha val="7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463644" y="5122588"/>
            <a:ext cx="47963" cy="7601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18805" y="5882740"/>
            <a:ext cx="744839" cy="321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18804" y="5130633"/>
            <a:ext cx="16928" cy="78428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38555" y="5114545"/>
            <a:ext cx="725089" cy="768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511607" y="5126610"/>
            <a:ext cx="1089721" cy="4343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01327" y="5129291"/>
            <a:ext cx="113116" cy="43169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01277" y="5122588"/>
            <a:ext cx="584021" cy="5751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825417" y="5122588"/>
            <a:ext cx="355491" cy="7561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819773" y="5689686"/>
            <a:ext cx="457060" cy="20914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260849" y="5122589"/>
            <a:ext cx="891550" cy="764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152399" y="5190961"/>
            <a:ext cx="335742" cy="65960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4948022" y="5162808"/>
            <a:ext cx="166460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152400" y="5162810"/>
            <a:ext cx="962085" cy="361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493785" y="5850565"/>
            <a:ext cx="454239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5972177" y="5126609"/>
            <a:ext cx="665841" cy="6435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248669" y="5126610"/>
            <a:ext cx="389348" cy="72395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972177" y="5190962"/>
            <a:ext cx="276493" cy="6877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14485" y="5146721"/>
            <a:ext cx="857693" cy="442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8" idx="1"/>
            <a:endCxn id="110" idx="3"/>
          </p:cNvCxnSpPr>
          <p:nvPr/>
        </p:nvCxnSpPr>
        <p:spPr>
          <a:xfrm flipH="1" flipV="1">
            <a:off x="5086270" y="5850567"/>
            <a:ext cx="1030736" cy="321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34" idx="0"/>
            <a:endCxn id="129" idx="2"/>
          </p:cNvCxnSpPr>
          <p:nvPr/>
        </p:nvCxnSpPr>
        <p:spPr>
          <a:xfrm flipV="1">
            <a:off x="2043433" y="2203375"/>
            <a:ext cx="1731845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5" idx="0"/>
            <a:endCxn id="129" idx="2"/>
          </p:cNvCxnSpPr>
          <p:nvPr/>
        </p:nvCxnSpPr>
        <p:spPr>
          <a:xfrm flipH="1" flipV="1">
            <a:off x="3775277" y="2203375"/>
            <a:ext cx="1731847" cy="76001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endCxn id="135" idx="2"/>
          </p:cNvCxnSpPr>
          <p:nvPr/>
        </p:nvCxnSpPr>
        <p:spPr>
          <a:xfrm flipV="1">
            <a:off x="4702566" y="3424149"/>
            <a:ext cx="80455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135" idx="2"/>
          </p:cNvCxnSpPr>
          <p:nvPr/>
        </p:nvCxnSpPr>
        <p:spPr>
          <a:xfrm flipH="1" flipV="1">
            <a:off x="5507123" y="3424149"/>
            <a:ext cx="813022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4" idx="2"/>
          </p:cNvCxnSpPr>
          <p:nvPr/>
        </p:nvCxnSpPr>
        <p:spPr>
          <a:xfrm flipH="1">
            <a:off x="1128844" y="3424149"/>
            <a:ext cx="91458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34" idx="2"/>
          </p:cNvCxnSpPr>
          <p:nvPr/>
        </p:nvCxnSpPr>
        <p:spPr>
          <a:xfrm>
            <a:off x="2043433" y="3424149"/>
            <a:ext cx="894839" cy="96241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31" idx="2"/>
          </p:cNvCxnSpPr>
          <p:nvPr/>
        </p:nvCxnSpPr>
        <p:spPr>
          <a:xfrm flipV="1">
            <a:off x="2714443" y="4394174"/>
            <a:ext cx="244048" cy="71500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31" idx="2"/>
          </p:cNvCxnSpPr>
          <p:nvPr/>
        </p:nvCxnSpPr>
        <p:spPr>
          <a:xfrm flipV="1">
            <a:off x="2671010" y="4394173"/>
            <a:ext cx="287482" cy="1139544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endCxn id="131" idx="2"/>
          </p:cNvCxnSpPr>
          <p:nvPr/>
        </p:nvCxnSpPr>
        <p:spPr>
          <a:xfrm flipV="1">
            <a:off x="2808267" y="4394173"/>
            <a:ext cx="150225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endCxn id="131" idx="2"/>
          </p:cNvCxnSpPr>
          <p:nvPr/>
        </p:nvCxnSpPr>
        <p:spPr>
          <a:xfrm flipH="1" flipV="1">
            <a:off x="2958491" y="4394173"/>
            <a:ext cx="312700" cy="1166811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131" idx="2"/>
          </p:cNvCxnSpPr>
          <p:nvPr/>
        </p:nvCxnSpPr>
        <p:spPr>
          <a:xfrm flipH="1" flipV="1">
            <a:off x="2958492" y="4394174"/>
            <a:ext cx="225239" cy="725733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30" idx="2"/>
          </p:cNvCxnSpPr>
          <p:nvPr/>
        </p:nvCxnSpPr>
        <p:spPr>
          <a:xfrm flipH="1">
            <a:off x="738555" y="4394174"/>
            <a:ext cx="389819" cy="75254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30" idx="2"/>
          </p:cNvCxnSpPr>
          <p:nvPr/>
        </p:nvCxnSpPr>
        <p:spPr>
          <a:xfrm flipH="1">
            <a:off x="708461" y="4394173"/>
            <a:ext cx="419913" cy="15421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30" idx="2"/>
          </p:cNvCxnSpPr>
          <p:nvPr/>
        </p:nvCxnSpPr>
        <p:spPr>
          <a:xfrm>
            <a:off x="1128373" y="4394173"/>
            <a:ext cx="335272" cy="148856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30" idx="2"/>
          </p:cNvCxnSpPr>
          <p:nvPr/>
        </p:nvCxnSpPr>
        <p:spPr>
          <a:xfrm>
            <a:off x="1128374" y="4394173"/>
            <a:ext cx="383235" cy="715008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32" idx="2"/>
          </p:cNvCxnSpPr>
          <p:nvPr/>
        </p:nvCxnSpPr>
        <p:spPr>
          <a:xfrm flipV="1">
            <a:off x="4174971" y="4394174"/>
            <a:ext cx="513958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32" idx="2"/>
          </p:cNvCxnSpPr>
          <p:nvPr/>
        </p:nvCxnSpPr>
        <p:spPr>
          <a:xfrm flipV="1">
            <a:off x="4503189" y="4394173"/>
            <a:ext cx="185741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132" idx="2"/>
          </p:cNvCxnSpPr>
          <p:nvPr/>
        </p:nvCxnSpPr>
        <p:spPr>
          <a:xfrm flipH="1" flipV="1">
            <a:off x="4688930" y="4394173"/>
            <a:ext cx="259095" cy="1456392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32" idx="2"/>
          </p:cNvCxnSpPr>
          <p:nvPr/>
        </p:nvCxnSpPr>
        <p:spPr>
          <a:xfrm flipH="1" flipV="1">
            <a:off x="4688930" y="4394174"/>
            <a:ext cx="433079" cy="768636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endCxn id="133" idx="2"/>
          </p:cNvCxnSpPr>
          <p:nvPr/>
        </p:nvCxnSpPr>
        <p:spPr>
          <a:xfrm flipV="1">
            <a:off x="5972177" y="4394174"/>
            <a:ext cx="353141" cy="796789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133" idx="2"/>
          </p:cNvCxnSpPr>
          <p:nvPr/>
        </p:nvCxnSpPr>
        <p:spPr>
          <a:xfrm flipV="1">
            <a:off x="6237385" y="4394173"/>
            <a:ext cx="87933" cy="1456395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33" idx="2"/>
          </p:cNvCxnSpPr>
          <p:nvPr/>
        </p:nvCxnSpPr>
        <p:spPr>
          <a:xfrm flipH="1" flipV="1">
            <a:off x="6325317" y="4394174"/>
            <a:ext cx="312701" cy="736460"/>
          </a:xfrm>
          <a:prstGeom prst="line">
            <a:avLst/>
          </a:prstGeom>
          <a:ln>
            <a:solidFill>
              <a:srgbClr val="008000">
                <a:alpha val="54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3298246" y="1609857"/>
            <a:ext cx="954060" cy="59351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871159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2701278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4431715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Diamond 133"/>
          <p:cNvSpPr/>
          <p:nvPr/>
        </p:nvSpPr>
        <p:spPr>
          <a:xfrm>
            <a:off x="1673106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Diamond 134"/>
          <p:cNvSpPr/>
          <p:nvPr/>
        </p:nvSpPr>
        <p:spPr>
          <a:xfrm>
            <a:off x="5136797" y="2963391"/>
            <a:ext cx="740653" cy="460759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602188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6500711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117006" y="5754038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38632" y="506762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950844" y="50461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09712" y="498182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1377121" y="5035447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077460" y="5013995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4830466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580901" y="500327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708803" y="573258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2483095" y="5432282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379048" y="5721863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1309409" y="5743314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/>
          <p:cNvSpPr/>
          <p:nvPr/>
        </p:nvSpPr>
        <p:spPr>
          <a:xfrm>
            <a:off x="6068104" y="4074149"/>
            <a:ext cx="514429" cy="320025"/>
          </a:xfrm>
          <a:prstGeom prst="diamond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Multiply 74"/>
          <p:cNvSpPr/>
          <p:nvPr/>
        </p:nvSpPr>
        <p:spPr>
          <a:xfrm>
            <a:off x="3602166" y="5015223"/>
            <a:ext cx="220134" cy="293512"/>
          </a:xfrm>
          <a:prstGeom prst="mathMultiply">
            <a:avLst/>
          </a:prstGeom>
          <a:gradFill>
            <a:gsLst>
              <a:gs pos="0">
                <a:srgbClr val="FF0000"/>
              </a:gs>
              <a:gs pos="100000">
                <a:schemeClr val="accent2">
                  <a:lumMod val="40000"/>
                  <a:lumOff val="6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Handling Failures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289799" y="2020712"/>
            <a:ext cx="697840" cy="3756001"/>
            <a:chOff x="7289799" y="1515534"/>
            <a:chExt cx="697840" cy="2817001"/>
          </a:xfrm>
        </p:grpSpPr>
        <p:sp>
          <p:nvSpPr>
            <p:cNvPr id="78" name="TextBox 77"/>
            <p:cNvSpPr txBox="1"/>
            <p:nvPr/>
          </p:nvSpPr>
          <p:spPr>
            <a:xfrm>
              <a:off x="7289799" y="4055536"/>
              <a:ext cx="697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urostile"/>
                  <a:cs typeface="Eurostile"/>
                </a:rPr>
                <a:t>State</a:t>
              </a:r>
              <a:endParaRPr lang="en-US" dirty="0">
                <a:latin typeface="Eurostile"/>
                <a:cs typeface="Eurostile"/>
              </a:endParaRPr>
            </a:p>
          </p:txBody>
        </p:sp>
        <p:sp>
          <p:nvSpPr>
            <p:cNvPr id="79" name="Up Arrow 78"/>
            <p:cNvSpPr/>
            <p:nvPr/>
          </p:nvSpPr>
          <p:spPr>
            <a:xfrm>
              <a:off x="7397419" y="1515534"/>
              <a:ext cx="482600" cy="2573866"/>
            </a:xfrm>
            <a:prstGeom prst="upArrow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195733" y="1851382"/>
            <a:ext cx="780570" cy="3917241"/>
            <a:chOff x="8195733" y="1388536"/>
            <a:chExt cx="780570" cy="2937931"/>
          </a:xfrm>
        </p:grpSpPr>
        <p:sp>
          <p:nvSpPr>
            <p:cNvPr id="81" name="TextBox 80"/>
            <p:cNvSpPr txBox="1"/>
            <p:nvPr/>
          </p:nvSpPr>
          <p:spPr>
            <a:xfrm>
              <a:off x="8195733" y="1388536"/>
              <a:ext cx="78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Eurostile"/>
                  <a:cs typeface="Eurostile"/>
                </a:rPr>
                <a:t>Config</a:t>
              </a:r>
              <a:endParaRPr lang="en-US" dirty="0">
                <a:latin typeface="Eurostile"/>
                <a:cs typeface="Eurostile"/>
              </a:endParaRPr>
            </a:p>
          </p:txBody>
        </p:sp>
        <p:sp>
          <p:nvSpPr>
            <p:cNvPr id="82" name="Up Arrow 81"/>
            <p:cNvSpPr/>
            <p:nvPr/>
          </p:nvSpPr>
          <p:spPr>
            <a:xfrm rot="10800000">
              <a:off x="8344718" y="1752601"/>
              <a:ext cx="482600" cy="2573866"/>
            </a:xfrm>
            <a:prstGeom prst="upArrow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3335240" y="5232456"/>
            <a:ext cx="860823" cy="4980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160221" y="5571711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4085627" y="5078349"/>
            <a:ext cx="255804" cy="25740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8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7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LXBs: Some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good is LXB-based failure localization?</a:t>
            </a:r>
            <a:endParaRPr lang="en-US" dirty="0"/>
          </a:p>
          <a:p>
            <a:r>
              <a:rPr lang="en-US" dirty="0"/>
              <a:t>How optimal are LXB-based paths?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do you optimally divide network into hierarchical </a:t>
            </a:r>
            <a:r>
              <a:rPr lang="en-US" dirty="0" err="1"/>
              <a:t>subgraphs</a:t>
            </a:r>
            <a:r>
              <a:rPr lang="en-US" dirty="0"/>
              <a:t> (e.g., LXBs)?</a:t>
            </a:r>
            <a:endParaRPr lang="en-US" dirty="0"/>
          </a:p>
          <a:p>
            <a:pPr lvl="1"/>
            <a:r>
              <a:rPr lang="en-US" dirty="0"/>
              <a:t>We don’t!</a:t>
            </a:r>
            <a:endParaRPr lang="en-US" dirty="0"/>
          </a:p>
          <a:p>
            <a:pPr lvl="1"/>
            <a:r>
              <a:rPr lang="en-US" dirty="0"/>
              <a:t>Not even for evaluation (we use naïve clustering)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mechanism for entire control plane:</a:t>
            </a:r>
            <a:endParaRPr lang="en-US" dirty="0"/>
          </a:p>
          <a:p>
            <a:pPr lvl="1"/>
            <a:r>
              <a:rPr lang="en-US" dirty="0"/>
              <a:t>Hopefully true even across technologies</a:t>
            </a:r>
            <a:br>
              <a:rPr lang="en-US" dirty="0"/>
            </a:br>
            <a:r>
              <a:rPr lang="en-US" dirty="0"/>
              <a:t>(we have mostly been thinking about copper)</a:t>
            </a:r>
            <a:endParaRPr lang="en-US" dirty="0"/>
          </a:p>
          <a:p>
            <a:r>
              <a:rPr lang="en-US" dirty="0"/>
              <a:t>Standard benefits of hierarchy:</a:t>
            </a:r>
            <a:endParaRPr lang="en-US" dirty="0"/>
          </a:p>
          <a:p>
            <a:pPr lvl="1"/>
            <a:r>
              <a:rPr lang="en-US" dirty="0"/>
              <a:t>Failures localized, churn is contained</a:t>
            </a:r>
            <a:endParaRPr lang="en-US" dirty="0"/>
          </a:p>
          <a:p>
            <a:pPr lvl="1"/>
            <a:r>
              <a:rPr lang="en-US" dirty="0"/>
              <a:t>Maps to organizational boundaries</a:t>
            </a:r>
            <a:endParaRPr lang="en-US" dirty="0"/>
          </a:p>
          <a:p>
            <a:pPr lvl="1"/>
            <a:r>
              <a:rPr lang="en-US" dirty="0"/>
              <a:t>Stacks arbitrarily high to meet needs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to provider network topologies</a:t>
            </a:r>
            <a:endParaRPr lang="en-US" dirty="0"/>
          </a:p>
          <a:p>
            <a:r>
              <a:rPr lang="en-US" dirty="0"/>
              <a:t>Addressing regulatory boundaries</a:t>
            </a:r>
            <a:endParaRPr lang="en-US" dirty="0"/>
          </a:p>
          <a:p>
            <a:r>
              <a:rPr lang="en-US" dirty="0" err="1"/>
              <a:t>Multitechnology</a:t>
            </a:r>
            <a:r>
              <a:rPr lang="en-US" dirty="0"/>
              <a:t> issues (e.g., copper, fiber, wireless)</a:t>
            </a:r>
            <a:endParaRPr lang="en-US" dirty="0"/>
          </a:p>
          <a:p>
            <a:r>
              <a:rPr lang="en-US" dirty="0"/>
              <a:t> … 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Murphy </a:t>
            </a:r>
            <a:r>
              <a:rPr lang="en-US" dirty="0" err="1"/>
              <a:t>Mccauley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  <a:endParaRPr lang="en-US" dirty="0"/>
          </a:p>
          <a:p>
            <a:pPr lvl="1"/>
            <a:r>
              <a:rPr lang="en-US" dirty="0"/>
              <a:t>Scale controller</a:t>
            </a:r>
            <a:endParaRPr lang="en-US" dirty="0"/>
          </a:p>
          <a:p>
            <a:pPr lvl="2"/>
            <a:r>
              <a:rPr lang="en-US" dirty="0"/>
              <a:t>Flat structure multiple controllers [ONIX, OSDI’10]</a:t>
            </a:r>
            <a:endParaRPr lang="en-US" dirty="0"/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Hierarchical controller design [</a:t>
            </a:r>
            <a:r>
              <a:rPr lang="en-US" dirty="0" err="1">
                <a:solidFill>
                  <a:srgbClr val="FF0000"/>
                </a:solidFill>
              </a:rPr>
              <a:t>Kandoo</a:t>
            </a:r>
            <a:r>
              <a:rPr lang="en-US" dirty="0">
                <a:solidFill>
                  <a:srgbClr val="FF0000"/>
                </a:solidFill>
              </a:rPr>
              <a:t>, HotSDN’12]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Offload to switch</a:t>
            </a:r>
            <a:endParaRPr lang="en-US" dirty="0"/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  <a:endParaRPr lang="en-US" dirty="0"/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 panose="020B0604020202020204"/>
                <a:cs typeface="Arial" panose="020B0604020202020204"/>
              </a:rPr>
              <a:t>Kandoo</a:t>
            </a:r>
            <a:r>
              <a:rPr lang="en-US" dirty="0">
                <a:latin typeface="Arial" panose="020B0604020202020204"/>
                <a:cs typeface="Arial" panose="020B0604020202020204"/>
              </a:rPr>
              <a:t>: The IDEA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938" name="Rectangle 2"/>
          <p:cNvSpPr/>
          <p:nvPr/>
        </p:nvSpPr>
        <p:spPr bwMode="auto">
          <a:xfrm>
            <a:off x="1858492" y="2683371"/>
            <a:ext cx="7143750" cy="25360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sz="4200">
                <a:solidFill>
                  <a:srgbClr val="1F1F1F"/>
                </a:solidFill>
                <a:ea typeface="MS PGothic" panose="020B0600070205080204" charset="-128"/>
              </a:rPr>
              <a:t>OFFLOADING</a:t>
            </a:r>
            <a:endParaRPr lang="en-US" sz="4200">
              <a:solidFill>
                <a:srgbClr val="1F1F1F"/>
              </a:solidFill>
              <a:ea typeface="MS PGothic" panose="020B0600070205080204" charset="-128"/>
            </a:endParaRPr>
          </a:p>
          <a:p>
            <a:pPr algn="l"/>
            <a:r>
              <a:rPr lang="en-US" sz="4200">
                <a:solidFill>
                  <a:srgbClr val="BC0000"/>
                </a:solidFill>
                <a:ea typeface="MS PGothic" panose="020B0600070205080204" charset="-128"/>
              </a:rPr>
              <a:t>   LOCAL CONTROL APPS</a:t>
            </a:r>
            <a:endParaRPr lang="en-US" sz="4200">
              <a:solidFill>
                <a:srgbClr val="BC0000"/>
              </a:solidFill>
              <a:ea typeface="MS PGothic" panose="020B0600070205080204" charset="-128"/>
            </a:endParaRPr>
          </a:p>
          <a:p>
            <a:pPr algn="l"/>
            <a:r>
              <a:rPr lang="en-US" sz="4200">
                <a:solidFill>
                  <a:srgbClr val="BC0000"/>
                </a:solidFill>
                <a:ea typeface="MS PGothic" panose="020B0600070205080204" charset="-128"/>
              </a:rPr>
              <a:t>      </a:t>
            </a:r>
            <a:r>
              <a:rPr lang="en-US" sz="4200">
                <a:solidFill>
                  <a:srgbClr val="1F1F1F"/>
                </a:solidFill>
                <a:ea typeface="MS PGothic" panose="020B0600070205080204" charset="-128"/>
              </a:rPr>
              <a:t>TO</a:t>
            </a:r>
            <a:endParaRPr lang="en-US" sz="4200">
              <a:solidFill>
                <a:srgbClr val="BC0000"/>
              </a:solidFill>
              <a:ea typeface="MS PGothic" panose="020B0600070205080204" charset="-128"/>
            </a:endParaRPr>
          </a:p>
          <a:p>
            <a:pPr algn="l"/>
            <a:r>
              <a:rPr lang="en-US" sz="4200">
                <a:ea typeface="MS PGothic" panose="020B0600070205080204" charset="-128"/>
              </a:rPr>
              <a:t>        </a:t>
            </a:r>
            <a:r>
              <a:rPr lang="en-US" sz="4200">
                <a:solidFill>
                  <a:srgbClr val="BC0000"/>
                </a:solidFill>
                <a:ea typeface="MS PGothic" panose="020B0600070205080204" charset="-128"/>
              </a:rPr>
              <a:t>LOCAL RESOURCES</a:t>
            </a:r>
            <a:r>
              <a:rPr lang="en-US" sz="4200">
                <a:solidFill>
                  <a:srgbClr val="1F1F1F"/>
                </a:solidFill>
                <a:ea typeface="MS PGothic" panose="020B0600070205080204" charset="-128"/>
              </a:rPr>
              <a:t>.</a:t>
            </a:r>
            <a:endParaRPr lang="en-US" sz="4200">
              <a:solidFill>
                <a:srgbClr val="1F1F1F"/>
              </a:solidFill>
              <a:ea typeface="MS PGothic" panose="020B0600070205080204" charset="-128"/>
            </a:endParaRPr>
          </a:p>
        </p:txBody>
      </p:sp>
      <p:grpSp>
        <p:nvGrpSpPr>
          <p:cNvPr id="39939" name="Group 5"/>
          <p:cNvGrpSpPr/>
          <p:nvPr/>
        </p:nvGrpSpPr>
        <p:grpSpPr bwMode="auto">
          <a:xfrm>
            <a:off x="1010172" y="3459138"/>
            <a:ext cx="1429866" cy="973336"/>
            <a:chOff x="0" y="0"/>
            <a:chExt cx="1280" cy="871"/>
          </a:xfrm>
        </p:grpSpPr>
        <p:sp>
          <p:nvSpPr>
            <p:cNvPr id="39945" name="Freeform 3"/>
            <p:cNvSpPr/>
            <p:nvPr/>
          </p:nvSpPr>
          <p:spPr bwMode="auto">
            <a:xfrm rot="4481594" flipH="1">
              <a:off x="384" y="-122"/>
              <a:ext cx="520" cy="1111"/>
            </a:xfrm>
            <a:custGeom>
              <a:avLst/>
              <a:gdLst>
                <a:gd name="T0" fmla="*/ 0 w 19716"/>
                <a:gd name="T1" fmla="*/ 1106 h 20686"/>
                <a:gd name="T2" fmla="*/ 299 w 19716"/>
                <a:gd name="T3" fmla="*/ 917 h 20686"/>
                <a:gd name="T4" fmla="*/ 507 w 19716"/>
                <a:gd name="T5" fmla="*/ 512 h 20686"/>
                <a:gd name="T6" fmla="*/ 38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9946" name="Picture 4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18406">
              <a:off x="56" y="143"/>
              <a:ext cx="1168" cy="5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40" name="Rectangle 6"/>
          <p:cNvSpPr/>
          <p:nvPr/>
        </p:nvSpPr>
        <p:spPr bwMode="auto">
          <a:xfrm rot="-224288">
            <a:off x="181943" y="4392291"/>
            <a:ext cx="2411016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Applications that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do not need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the network-wide state.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39941" name="Group 9"/>
          <p:cNvGrpSpPr/>
          <p:nvPr/>
        </p:nvGrpSpPr>
        <p:grpSpPr bwMode="auto">
          <a:xfrm>
            <a:off x="7202910" y="5099968"/>
            <a:ext cx="617264" cy="1020217"/>
            <a:chOff x="0" y="0"/>
            <a:chExt cx="552" cy="913"/>
          </a:xfrm>
        </p:grpSpPr>
        <p:sp>
          <p:nvSpPr>
            <p:cNvPr id="39943" name="Freeform 7"/>
            <p:cNvSpPr/>
            <p:nvPr/>
          </p:nvSpPr>
          <p:spPr bwMode="auto">
            <a:xfrm rot="575325">
              <a:off x="92" y="56"/>
              <a:ext cx="320" cy="800"/>
            </a:xfrm>
            <a:custGeom>
              <a:avLst/>
              <a:gdLst>
                <a:gd name="T0" fmla="*/ 0 w 19716"/>
                <a:gd name="T1" fmla="*/ 796 h 20686"/>
                <a:gd name="T2" fmla="*/ 184 w 19716"/>
                <a:gd name="T3" fmla="*/ 660 h 20686"/>
                <a:gd name="T4" fmla="*/ 312 w 19716"/>
                <a:gd name="T5" fmla="*/ 369 h 20686"/>
                <a:gd name="T6" fmla="*/ 236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9944" name="Picture 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75325">
              <a:off x="68" y="28"/>
              <a:ext cx="416" cy="8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42" name="Rectangle 10"/>
          <p:cNvSpPr/>
          <p:nvPr/>
        </p:nvSpPr>
        <p:spPr bwMode="auto">
          <a:xfrm rot="-224288">
            <a:off x="5650260" y="5699373"/>
            <a:ext cx="1687711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Resources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close to switches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5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/>
          <p:nvPr/>
        </p:nvSpPr>
        <p:spPr bwMode="auto">
          <a:xfrm>
            <a:off x="4661297" y="2080617"/>
            <a:ext cx="3964781" cy="40183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24840" indent="-401955">
              <a:spcBef>
                <a:spcPts val="323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 sz="2500">
                <a:solidFill>
                  <a:srgbClr val="1F1F1F"/>
                </a:solidFill>
                <a:latin typeface="Arial" panose="020B0604020202020204" pitchFamily="34" charset="0"/>
                <a:ea typeface="MS PGothic" panose="020B0600070205080204" charset="-128"/>
                <a:sym typeface="Gill Sans Light" panose="020B0502020104020203" charset="0"/>
              </a:rPr>
              <a:t>But, there are </a:t>
            </a:r>
            <a:r>
              <a:rPr lang="en-US" sz="2500">
                <a:solidFill>
                  <a:srgbClr val="1584C6"/>
                </a:solidFill>
                <a:latin typeface="Arial" panose="020B0604020202020204" pitchFamily="34" charset="0"/>
                <a:ea typeface="MS PGothic" panose="020B0600070205080204" charset="-128"/>
                <a:sym typeface="Gill Sans Light" panose="020B0502020104020203" charset="0"/>
              </a:rPr>
              <a:t>many apps</a:t>
            </a:r>
            <a:r>
              <a:rPr lang="en-US" sz="2500">
                <a:solidFill>
                  <a:srgbClr val="1F1F1F"/>
                </a:solidFill>
                <a:latin typeface="Arial" panose="020B0604020202020204" pitchFamily="34" charset="0"/>
                <a:ea typeface="MS PGothic" panose="020B0600070205080204" charset="-128"/>
                <a:sym typeface="Gill Sans Light" panose="020B0502020104020203" charset="0"/>
              </a:rPr>
              <a:t> that are </a:t>
            </a:r>
            <a:r>
              <a:rPr lang="en-US" sz="2500">
                <a:solidFill>
                  <a:srgbClr val="1584C6"/>
                </a:solidFill>
                <a:latin typeface="Arial" panose="020B0604020202020204" pitchFamily="34" charset="0"/>
                <a:ea typeface="MS PGothic" panose="020B0600070205080204" charset="-128"/>
                <a:sym typeface="Gill Sans Light" panose="020B0502020104020203" charset="0"/>
              </a:rPr>
              <a:t>local in scope</a:t>
            </a:r>
            <a:r>
              <a:rPr lang="en-US" sz="2500">
                <a:solidFill>
                  <a:srgbClr val="1F1F1F"/>
                </a:solidFill>
                <a:latin typeface="Arial" panose="020B0604020202020204" pitchFamily="34" charset="0"/>
                <a:ea typeface="MS PGothic" panose="020B0600070205080204" charset="-128"/>
              </a:rPr>
              <a:t>:</a:t>
            </a:r>
            <a:endParaRPr lang="en-US" sz="2500">
              <a:solidFill>
                <a:srgbClr val="1F1F1F"/>
              </a:solidFill>
              <a:latin typeface="Arial" panose="020B0604020202020204" pitchFamily="34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937895" lvl="1" indent="-401955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BC0000"/>
                </a:solidFill>
                <a:latin typeface="Arial" panose="020B0604020202020204" pitchFamily="34" charset="0"/>
                <a:ea typeface="MS PGothic" panose="020B0600070205080204" charset="-128"/>
                <a:sym typeface="Gill Sans Light" panose="020B0502020104020203" charset="0"/>
              </a:rPr>
              <a:t>Applications</a:t>
            </a:r>
            <a:r>
              <a:rPr lang="en-US">
                <a:solidFill>
                  <a:srgbClr val="1F1F1F"/>
                </a:solidFill>
                <a:latin typeface="Arial" panose="020B0604020202020204" pitchFamily="34" charset="0"/>
                <a:ea typeface="MS PGothic" panose="020B0600070205080204" charset="-128"/>
                <a:sym typeface="Gill Sans Light" panose="020B0502020104020203" charset="0"/>
              </a:rPr>
              <a:t> that require </a:t>
            </a:r>
            <a:r>
              <a:rPr lang="en-US">
                <a:solidFill>
                  <a:srgbClr val="BC0000"/>
                </a:solidFill>
                <a:latin typeface="Arial" panose="020B0604020202020204" pitchFamily="34" charset="0"/>
                <a:ea typeface="MS PGothic" panose="020B0600070205080204" charset="-128"/>
                <a:sym typeface="Gill Sans Light" panose="020B0502020104020203" charset="0"/>
              </a:rPr>
              <a:t>only local switch state</a:t>
            </a:r>
            <a:r>
              <a:rPr lang="en-US">
                <a:solidFill>
                  <a:srgbClr val="1F1F1F"/>
                </a:solidFill>
                <a:latin typeface="Arial" panose="020B0604020202020204" pitchFamily="34" charset="0"/>
                <a:ea typeface="MS PGothic" panose="020B0600070205080204" charset="-128"/>
              </a:rPr>
              <a:t>.</a:t>
            </a:r>
            <a:endParaRPr lang="en-US">
              <a:solidFill>
                <a:srgbClr val="1F1F1F"/>
              </a:solidFill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Local Apps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899" y="2080617"/>
            <a:ext cx="3964781" cy="4018359"/>
          </a:xfrm>
        </p:spPr>
        <p:txBody>
          <a:bodyPr anchor="t"/>
          <a:lstStyle/>
          <a:p>
            <a:pPr marL="624840">
              <a:defRPr/>
            </a:pPr>
            <a:r>
              <a:rPr lang="en-US" sz="2500">
                <a:latin typeface="Arial" panose="020B0604020202020204"/>
                <a:cs typeface="Arial" panose="020B0604020202020204"/>
              </a:rPr>
              <a:t>An assumption in distributed controllers:</a:t>
            </a:r>
            <a:endParaRPr lang="en-US" sz="2500">
              <a:latin typeface="Arial" panose="020B0604020202020204"/>
              <a:cs typeface="Arial" panose="020B0604020202020204"/>
            </a:endParaRPr>
          </a:p>
          <a:p>
            <a:pPr marL="937895" lvl="1">
              <a:defRPr/>
            </a:pPr>
            <a:r>
              <a:rPr lang="en-US" sz="1800">
                <a:latin typeface="Arial" panose="020B0604020202020204"/>
                <a:cs typeface="Arial" panose="020B0604020202020204"/>
              </a:rPr>
              <a:t>All control apps require the network-wide state.</a:t>
            </a:r>
            <a:endParaRPr lang="en-US"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988" name="AutoShape 4"/>
          <p:cNvSpPr/>
          <p:nvPr/>
        </p:nvSpPr>
        <p:spPr bwMode="auto">
          <a:xfrm>
            <a:off x="2437805" y="4009430"/>
            <a:ext cx="1259086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Controller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grpSp>
        <p:nvGrpSpPr>
          <p:cNvPr id="41989" name="Group 7"/>
          <p:cNvGrpSpPr/>
          <p:nvPr/>
        </p:nvGrpSpPr>
        <p:grpSpPr bwMode="auto">
          <a:xfrm>
            <a:off x="1777008" y="4174629"/>
            <a:ext cx="777999" cy="746745"/>
            <a:chOff x="0" y="0"/>
            <a:chExt cx="696" cy="668"/>
          </a:xfrm>
        </p:grpSpPr>
        <p:sp>
          <p:nvSpPr>
            <p:cNvPr id="2" name="Freeform 5"/>
            <p:cNvSpPr/>
            <p:nvPr/>
          </p:nvSpPr>
          <p:spPr bwMode="auto">
            <a:xfrm rot="2930585" flipH="1">
              <a:off x="270" y="72"/>
              <a:ext cx="208" cy="584"/>
            </a:xfrm>
            <a:custGeom>
              <a:avLst/>
              <a:gdLst>
                <a:gd name="T0" fmla="*/ 0 w 19716"/>
                <a:gd name="T1" fmla="*/ 581 h 20686"/>
                <a:gd name="T2" fmla="*/ 120 w 19716"/>
                <a:gd name="T3" fmla="*/ 482 h 20686"/>
                <a:gd name="T4" fmla="*/ 203 w 19716"/>
                <a:gd name="T5" fmla="*/ 269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6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469415">
              <a:off x="32" y="166"/>
              <a:ext cx="632" cy="3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90" name="Group 10"/>
          <p:cNvGrpSpPr/>
          <p:nvPr/>
        </p:nvGrpSpPr>
        <p:grpSpPr bwMode="auto">
          <a:xfrm>
            <a:off x="3664521" y="4189140"/>
            <a:ext cx="627311" cy="796975"/>
            <a:chOff x="0" y="0"/>
            <a:chExt cx="561" cy="713"/>
          </a:xfrm>
        </p:grpSpPr>
        <p:sp>
          <p:nvSpPr>
            <p:cNvPr id="42008" name="Freeform 8"/>
            <p:cNvSpPr/>
            <p:nvPr/>
          </p:nvSpPr>
          <p:spPr bwMode="auto">
            <a:xfrm rot="9376096" flipH="1">
              <a:off x="140" y="80"/>
              <a:ext cx="208" cy="584"/>
            </a:xfrm>
            <a:custGeom>
              <a:avLst/>
              <a:gdLst>
                <a:gd name="T0" fmla="*/ 0 w 19716"/>
                <a:gd name="T1" fmla="*/ 581 h 20686"/>
                <a:gd name="T2" fmla="*/ 120 w 19716"/>
                <a:gd name="T3" fmla="*/ 482 h 20686"/>
                <a:gd name="T4" fmla="*/ 203 w 19716"/>
                <a:gd name="T5" fmla="*/ 269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2009" name="Picture 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423904">
              <a:off x="112" y="40"/>
              <a:ext cx="336" cy="6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91" name="Group 13"/>
          <p:cNvGrpSpPr/>
          <p:nvPr/>
        </p:nvGrpSpPr>
        <p:grpSpPr bwMode="auto">
          <a:xfrm>
            <a:off x="2529334" y="5123408"/>
            <a:ext cx="772418" cy="530201"/>
            <a:chOff x="0" y="0"/>
            <a:chExt cx="692" cy="475"/>
          </a:xfrm>
        </p:grpSpPr>
        <p:sp>
          <p:nvSpPr>
            <p:cNvPr id="4" name="Freeform 11"/>
            <p:cNvSpPr/>
            <p:nvPr/>
          </p:nvSpPr>
          <p:spPr bwMode="auto">
            <a:xfrm rot="16968126" flipH="1">
              <a:off x="250" y="-90"/>
              <a:ext cx="208" cy="583"/>
            </a:xfrm>
            <a:custGeom>
              <a:avLst/>
              <a:gdLst>
                <a:gd name="T0" fmla="*/ 0 w 19716"/>
                <a:gd name="T1" fmla="*/ 580 h 20686"/>
                <a:gd name="T2" fmla="*/ 120 w 19716"/>
                <a:gd name="T3" fmla="*/ 481 h 20686"/>
                <a:gd name="T4" fmla="*/ 203 w 19716"/>
                <a:gd name="T5" fmla="*/ 269 h 20686"/>
                <a:gd name="T6" fmla="*/ 15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" name="Picture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8125">
              <a:off x="30" y="65"/>
              <a:ext cx="632" cy="3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98" name="AutoShape 14"/>
          <p:cNvSpPr/>
          <p:nvPr/>
        </p:nvSpPr>
        <p:spPr bwMode="auto">
          <a:xfrm>
            <a:off x="1330523" y="4902399"/>
            <a:ext cx="1259086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Controller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1999" name="AutoShape 15"/>
          <p:cNvSpPr/>
          <p:nvPr/>
        </p:nvSpPr>
        <p:spPr bwMode="auto">
          <a:xfrm>
            <a:off x="3277195" y="4893469"/>
            <a:ext cx="1223367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Controller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0" name="AutoShape 16"/>
          <p:cNvSpPr/>
          <p:nvPr/>
        </p:nvSpPr>
        <p:spPr bwMode="auto">
          <a:xfrm>
            <a:off x="2277070" y="3714750"/>
            <a:ext cx="598289" cy="410766"/>
          </a:xfrm>
          <a:prstGeom prst="roundRect">
            <a:avLst>
              <a:gd name="adj" fmla="val 32606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1" name="AutoShape 17"/>
          <p:cNvSpPr/>
          <p:nvPr/>
        </p:nvSpPr>
        <p:spPr bwMode="auto">
          <a:xfrm>
            <a:off x="1134070" y="4625578"/>
            <a:ext cx="598289" cy="410766"/>
          </a:xfrm>
          <a:prstGeom prst="roundRect">
            <a:avLst>
              <a:gd name="adj" fmla="val 32606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2" name="AutoShape 18"/>
          <p:cNvSpPr/>
          <p:nvPr/>
        </p:nvSpPr>
        <p:spPr bwMode="auto">
          <a:xfrm>
            <a:off x="4018359" y="5295305"/>
            <a:ext cx="598289" cy="410766"/>
          </a:xfrm>
          <a:prstGeom prst="roundRect">
            <a:avLst>
              <a:gd name="adj" fmla="val 32606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3" name="AutoShape 19"/>
          <p:cNvSpPr/>
          <p:nvPr/>
        </p:nvSpPr>
        <p:spPr bwMode="auto">
          <a:xfrm>
            <a:off x="1143000" y="5956102"/>
            <a:ext cx="3402211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4" name="AutoShape 20"/>
          <p:cNvSpPr/>
          <p:nvPr/>
        </p:nvSpPr>
        <p:spPr bwMode="auto">
          <a:xfrm>
            <a:off x="1232297" y="6045399"/>
            <a:ext cx="3402211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5" name="AutoShape 21"/>
          <p:cNvSpPr/>
          <p:nvPr/>
        </p:nvSpPr>
        <p:spPr bwMode="auto">
          <a:xfrm>
            <a:off x="1321594" y="6134695"/>
            <a:ext cx="3402211" cy="535781"/>
          </a:xfrm>
          <a:prstGeom prst="roundRect">
            <a:avLst>
              <a:gd name="adj" fmla="val 25000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Switches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6" name="AutoShape 22"/>
          <p:cNvSpPr/>
          <p:nvPr/>
        </p:nvSpPr>
        <p:spPr bwMode="auto">
          <a:xfrm>
            <a:off x="5661422" y="5054203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07" name="AutoShape 23"/>
          <p:cNvSpPr/>
          <p:nvPr/>
        </p:nvSpPr>
        <p:spPr bwMode="auto">
          <a:xfrm>
            <a:off x="7134820" y="5813227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pic>
        <p:nvPicPr>
          <p:cNvPr id="6" name="Picture 2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6202784" y="5456039"/>
            <a:ext cx="178594" cy="36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7765480" y="5456039"/>
            <a:ext cx="178594" cy="3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2010" name="AutoShape 26"/>
          <p:cNvSpPr/>
          <p:nvPr/>
        </p:nvSpPr>
        <p:spPr bwMode="auto">
          <a:xfrm>
            <a:off x="7206258" y="5054203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2011" name="AutoShape 27"/>
          <p:cNvSpPr/>
          <p:nvPr/>
        </p:nvSpPr>
        <p:spPr bwMode="auto">
          <a:xfrm>
            <a:off x="5625703" y="5813227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2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/>
          <p:nvPr/>
        </p:nvSpPr>
        <p:spPr bwMode="auto">
          <a:xfrm>
            <a:off x="1312664" y="1794867"/>
            <a:ext cx="6509742" cy="2500313"/>
          </a:xfrm>
          <a:prstGeom prst="rect">
            <a:avLst/>
          </a:prstGeom>
          <a:noFill/>
          <a:ln>
            <a:noFill/>
          </a:ln>
        </p:spPr>
        <p:txBody>
          <a:bodyPr lIns="62506" tIns="62506" rIns="62506" bIns="62506"/>
          <a:lstStyle/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Local applications</a:t>
            </a:r>
            <a:r>
              <a:rPr lang="en-US" sz="2400">
                <a:solidFill>
                  <a:srgbClr val="1F1F1F"/>
                </a:solidFill>
                <a:ea typeface="MS PGothic" panose="020B0600070205080204" charset="-128"/>
              </a:rPr>
              <a:t>:</a:t>
            </a:r>
            <a:endParaRPr lang="en-US" sz="2400">
              <a:solidFill>
                <a:srgbClr val="1F1F1F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8300CB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8300CB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Learning Switch</a:t>
            </a:r>
            <a:endParaRPr lang="en-US">
              <a:solidFill>
                <a:srgbClr val="8300CB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4D7F00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4D7F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Local Policy Enforcer</a:t>
            </a:r>
            <a:endParaRPr lang="en-US">
              <a:solidFill>
                <a:srgbClr val="4D7F00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FA7500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FA75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Link Discovery</a:t>
            </a:r>
            <a:endParaRPr lang="en-US">
              <a:solidFill>
                <a:srgbClr val="FA7500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endParaRPr lang="en-US">
              <a:solidFill>
                <a:srgbClr val="1F1F1F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 sz="2400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Local components</a:t>
            </a: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in control applications</a:t>
            </a:r>
            <a:r>
              <a:rPr lang="en-US" sz="2400">
                <a:solidFill>
                  <a:srgbClr val="1F1F1F"/>
                </a:solidFill>
                <a:ea typeface="MS PGothic" panose="020B0600070205080204" charset="-128"/>
              </a:rPr>
              <a:t>:</a:t>
            </a:r>
            <a:endParaRPr lang="en-US" sz="2400">
              <a:solidFill>
                <a:srgbClr val="1F1F1F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pPr marL="267970" indent="-267970">
              <a:spcBef>
                <a:spcPts val="1685"/>
              </a:spcBef>
              <a:buClr>
                <a:srgbClr val="1F1F1F"/>
              </a:buClr>
              <a:buSzPct val="171000"/>
              <a:buFont typeface="Gill Sans Light" panose="020B0502020104020203" charset="0"/>
              <a:buChar char="•"/>
            </a:pPr>
            <a:r>
              <a:rPr lang="en-US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Elephant Flow Detection</a:t>
            </a:r>
            <a:r>
              <a:rPr lang="en-US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in an </a:t>
            </a:r>
            <a:r>
              <a:rPr lang="en-US">
                <a:solidFill>
                  <a:srgbClr val="BC0000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Elephant Flow Rerouting</a:t>
            </a:r>
            <a:r>
              <a:rPr lang="en-US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application.</a:t>
            </a:r>
            <a:endParaRPr lang="en-US">
              <a:solidFill>
                <a:srgbClr val="1F1F1F"/>
              </a:solidFill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panose="020B0604020202020204"/>
                <a:cs typeface="Arial" panose="020B0604020202020204"/>
              </a:rPr>
              <a:t>Local apps.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011" name="Rectangle 3"/>
          <p:cNvSpPr/>
          <p:nvPr/>
        </p:nvSpPr>
        <p:spPr bwMode="auto">
          <a:xfrm rot="-187326">
            <a:off x="699316" y="3884716"/>
            <a:ext cx="2759273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 dirty="0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Local apps have </a:t>
            </a:r>
            <a:r>
              <a:rPr lang="en-US" dirty="0">
                <a:solidFill>
                  <a:srgbClr val="1584C6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implicit parallelism</a:t>
            </a:r>
            <a:r>
              <a:rPr lang="en-US" dirty="0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 dirty="0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3014" name="Group 6"/>
          <p:cNvGrpSpPr/>
          <p:nvPr/>
        </p:nvGrpSpPr>
        <p:grpSpPr bwMode="auto">
          <a:xfrm>
            <a:off x="3032746" y="4347642"/>
            <a:ext cx="533549" cy="630659"/>
            <a:chOff x="0" y="0"/>
            <a:chExt cx="477" cy="564"/>
          </a:xfrm>
        </p:grpSpPr>
        <p:sp>
          <p:nvSpPr>
            <p:cNvPr id="2" name="Freeform 4"/>
            <p:cNvSpPr/>
            <p:nvPr/>
          </p:nvSpPr>
          <p:spPr bwMode="auto">
            <a:xfrm rot="9623460" flipH="1">
              <a:off x="106" y="87"/>
              <a:ext cx="192" cy="424"/>
            </a:xfrm>
            <a:custGeom>
              <a:avLst/>
              <a:gdLst>
                <a:gd name="T0" fmla="*/ 0 w 19716"/>
                <a:gd name="T1" fmla="*/ 422 h 20686"/>
                <a:gd name="T2" fmla="*/ 111 w 19716"/>
                <a:gd name="T3" fmla="*/ 350 h 20686"/>
                <a:gd name="T4" fmla="*/ 187 w 19716"/>
                <a:gd name="T5" fmla="*/ 195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5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76539">
              <a:off x="70" y="42"/>
              <a:ext cx="336" cy="48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013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2139777" y="5357812"/>
            <a:ext cx="178594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3702472" y="5339953"/>
            <a:ext cx="178594" cy="36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5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6827863" y="5339953"/>
            <a:ext cx="178594" cy="366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6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78">
            <a:off x="5265167" y="5339953"/>
            <a:ext cx="178594" cy="366117"/>
          </a:xfrm>
          <a:prstGeom prst="rect">
            <a:avLst/>
          </a:prstGeom>
          <a:noFill/>
          <a:ln>
            <a:noFill/>
          </a:ln>
        </p:spPr>
      </p:pic>
      <p:sp>
        <p:nvSpPr>
          <p:cNvPr id="43019" name="AutoShape 11"/>
          <p:cNvSpPr/>
          <p:nvPr/>
        </p:nvSpPr>
        <p:spPr bwMode="auto">
          <a:xfrm>
            <a:off x="1598414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3020" name="AutoShape 12"/>
          <p:cNvSpPr/>
          <p:nvPr/>
        </p:nvSpPr>
        <p:spPr bwMode="auto">
          <a:xfrm>
            <a:off x="3089672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3021" name="AutoShape 13"/>
          <p:cNvSpPr/>
          <p:nvPr/>
        </p:nvSpPr>
        <p:spPr bwMode="auto">
          <a:xfrm>
            <a:off x="3161109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3022" name="AutoShape 14"/>
          <p:cNvSpPr/>
          <p:nvPr/>
        </p:nvSpPr>
        <p:spPr bwMode="auto">
          <a:xfrm>
            <a:off x="1526977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3023" name="AutoShape 15"/>
          <p:cNvSpPr/>
          <p:nvPr/>
        </p:nvSpPr>
        <p:spPr bwMode="auto">
          <a:xfrm>
            <a:off x="4723805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3024" name="AutoShape 16"/>
          <p:cNvSpPr/>
          <p:nvPr/>
        </p:nvSpPr>
        <p:spPr bwMode="auto">
          <a:xfrm>
            <a:off x="4652367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3025" name="AutoShape 17"/>
          <p:cNvSpPr/>
          <p:nvPr/>
        </p:nvSpPr>
        <p:spPr bwMode="auto">
          <a:xfrm>
            <a:off x="6286500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3026" name="AutoShape 18"/>
          <p:cNvSpPr/>
          <p:nvPr/>
        </p:nvSpPr>
        <p:spPr bwMode="auto">
          <a:xfrm>
            <a:off x="6215062" y="5715000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3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AutoShape 1"/>
          <p:cNvSpPr/>
          <p:nvPr/>
        </p:nvSpPr>
        <p:spPr bwMode="auto">
          <a:xfrm>
            <a:off x="1384102" y="4429125"/>
            <a:ext cx="1678781" cy="1785938"/>
          </a:xfrm>
          <a:prstGeom prst="roundRect">
            <a:avLst>
              <a:gd name="adj" fmla="val 797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i="1">
                <a:solidFill>
                  <a:srgbClr val="4C4C4C"/>
                </a:solidFill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End-Host</a:t>
            </a:r>
            <a:endParaRPr lang="en-US" sz="1900" i="1">
              <a:solidFill>
                <a:srgbClr val="4C4C4C"/>
              </a:solidFill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Local Resources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5059" name="AutoShape 3"/>
          <p:cNvSpPr/>
          <p:nvPr/>
        </p:nvSpPr>
        <p:spPr bwMode="auto">
          <a:xfrm>
            <a:off x="6607969" y="4438054"/>
            <a:ext cx="1750219" cy="1785938"/>
          </a:xfrm>
          <a:prstGeom prst="roundRect">
            <a:avLst>
              <a:gd name="adj" fmla="val 7653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i="1">
                <a:solidFill>
                  <a:srgbClr val="4C4C4C"/>
                </a:solidFill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 i="1">
              <a:solidFill>
                <a:srgbClr val="4C4C4C"/>
              </a:solidFill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5060" name="Rectangle 4"/>
          <p:cNvSpPr/>
          <p:nvPr/>
        </p:nvSpPr>
        <p:spPr bwMode="auto">
          <a:xfrm>
            <a:off x="6751961" y="5511909"/>
            <a:ext cx="1395314" cy="5847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19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Programmable</a:t>
            </a:r>
            <a:endParaRPr lang="en-US" sz="1900"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  <a:p>
            <a:r>
              <a:rPr lang="en-US" sz="1900"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sym typeface="Gill Sans Light" panose="020B0502020104020203" charset="0"/>
            </a:endParaRPr>
          </a:p>
        </p:txBody>
      </p:sp>
      <p:sp>
        <p:nvSpPr>
          <p:cNvPr id="45061" name="Rectangle 5"/>
          <p:cNvSpPr/>
          <p:nvPr/>
        </p:nvSpPr>
        <p:spPr bwMode="auto">
          <a:xfrm rot="-187326">
            <a:off x="109389" y="3612059"/>
            <a:ext cx="2759273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On the same hosts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running software switches.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5064" name="Group 8"/>
          <p:cNvGrpSpPr/>
          <p:nvPr/>
        </p:nvGrpSpPr>
        <p:grpSpPr bwMode="auto">
          <a:xfrm>
            <a:off x="2398738" y="3758283"/>
            <a:ext cx="533549" cy="630659"/>
            <a:chOff x="0" y="0"/>
            <a:chExt cx="477" cy="564"/>
          </a:xfrm>
        </p:grpSpPr>
        <p:sp>
          <p:nvSpPr>
            <p:cNvPr id="2" name="Freeform 6"/>
            <p:cNvSpPr/>
            <p:nvPr/>
          </p:nvSpPr>
          <p:spPr bwMode="auto">
            <a:xfrm rot="9623460" flipH="1">
              <a:off x="106" y="87"/>
              <a:ext cx="192" cy="424"/>
            </a:xfrm>
            <a:custGeom>
              <a:avLst/>
              <a:gdLst>
                <a:gd name="T0" fmla="*/ 0 w 19716"/>
                <a:gd name="T1" fmla="*/ 422 h 20686"/>
                <a:gd name="T2" fmla="*/ 111 w 19716"/>
                <a:gd name="T3" fmla="*/ 350 h 20686"/>
                <a:gd name="T4" fmla="*/ 187 w 19716"/>
                <a:gd name="T5" fmla="*/ 195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7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76539">
              <a:off x="70" y="42"/>
              <a:ext cx="336" cy="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65" name="Rectangle 9"/>
          <p:cNvSpPr/>
          <p:nvPr/>
        </p:nvSpPr>
        <p:spPr bwMode="auto">
          <a:xfrm rot="38991">
            <a:off x="6576715" y="3401095"/>
            <a:ext cx="2259211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Inside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programmable switches.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5068" name="Group 12"/>
          <p:cNvGrpSpPr/>
          <p:nvPr/>
        </p:nvGrpSpPr>
        <p:grpSpPr bwMode="auto">
          <a:xfrm>
            <a:off x="6211714" y="3794002"/>
            <a:ext cx="552524" cy="644053"/>
            <a:chOff x="0" y="0"/>
            <a:chExt cx="495" cy="577"/>
          </a:xfrm>
        </p:grpSpPr>
        <p:sp>
          <p:nvSpPr>
            <p:cNvPr id="4" name="Freeform 10"/>
            <p:cNvSpPr/>
            <p:nvPr/>
          </p:nvSpPr>
          <p:spPr bwMode="auto">
            <a:xfrm rot="9623460">
              <a:off x="174" y="63"/>
              <a:ext cx="224" cy="432"/>
            </a:xfrm>
            <a:custGeom>
              <a:avLst/>
              <a:gdLst>
                <a:gd name="T0" fmla="*/ 0 w 19716"/>
                <a:gd name="T1" fmla="*/ 430 h 20686"/>
                <a:gd name="T2" fmla="*/ 129 w 19716"/>
                <a:gd name="T3" fmla="*/ 356 h 20686"/>
                <a:gd name="T4" fmla="*/ 218 w 19716"/>
                <a:gd name="T5" fmla="*/ 199 h 20686"/>
                <a:gd name="T6" fmla="*/ 165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176539">
              <a:off x="71" y="44"/>
              <a:ext cx="352" cy="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13"/>
          <p:cNvSpPr/>
          <p:nvPr/>
        </p:nvSpPr>
        <p:spPr bwMode="auto">
          <a:xfrm>
            <a:off x="1000125" y="2156519"/>
            <a:ext cx="7143750" cy="7768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spcBef>
                <a:spcPts val="1685"/>
              </a:spcBef>
            </a:pP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We can </a:t>
            </a:r>
            <a:r>
              <a:rPr lang="en-US" sz="2400">
                <a:solidFill>
                  <a:srgbClr val="1584C6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offload</a:t>
            </a:r>
            <a:r>
              <a:rPr lang="en-US" sz="2400">
                <a:solidFill>
                  <a:srgbClr val="1F1F1F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 local apps to computing resources </a:t>
            </a:r>
            <a:r>
              <a:rPr lang="en-US" sz="2400">
                <a:solidFill>
                  <a:srgbClr val="1584C6"/>
                </a:solidFill>
                <a:latin typeface="Gill Sans Light" panose="020B0502020104020203" charset="0"/>
                <a:ea typeface="MS PGothic" panose="020B0600070205080204" charset="-128"/>
                <a:sym typeface="Gill Sans Light" panose="020B0502020104020203" charset="0"/>
              </a:rPr>
              <a:t>next to switches</a:t>
            </a:r>
            <a:r>
              <a:rPr lang="en-US" sz="2400">
                <a:solidFill>
                  <a:srgbClr val="1F1F1F"/>
                </a:solidFill>
                <a:ea typeface="MS PGothic" panose="020B0600070205080204" charset="-128"/>
              </a:rPr>
              <a:t>.</a:t>
            </a:r>
            <a:endParaRPr lang="en-US" sz="2400">
              <a:solidFill>
                <a:srgbClr val="1F1F1F"/>
              </a:solidFill>
              <a:ea typeface="MS PGothic" panose="020B0600070205080204" charset="-128"/>
            </a:endParaRPr>
          </a:p>
        </p:txBody>
      </p:sp>
      <p:sp>
        <p:nvSpPr>
          <p:cNvPr id="45070" name="AutoShape 14"/>
          <p:cNvSpPr/>
          <p:nvPr/>
        </p:nvSpPr>
        <p:spPr bwMode="auto">
          <a:xfrm>
            <a:off x="1598414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5071" name="AutoShape 15"/>
          <p:cNvSpPr/>
          <p:nvPr/>
        </p:nvSpPr>
        <p:spPr bwMode="auto">
          <a:xfrm>
            <a:off x="1526977" y="5527477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Soft. 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5072" name="AutoShape 16"/>
          <p:cNvSpPr/>
          <p:nvPr/>
        </p:nvSpPr>
        <p:spPr bwMode="auto">
          <a:xfrm>
            <a:off x="3768328" y="4500562"/>
            <a:ext cx="1678781" cy="973336"/>
          </a:xfrm>
          <a:prstGeom prst="roundRect">
            <a:avLst>
              <a:gd name="adj" fmla="val 13759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i="1">
                <a:solidFill>
                  <a:srgbClr val="4C4C4C"/>
                </a:solidFill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End-Host</a:t>
            </a:r>
            <a:endParaRPr lang="en-US" sz="1900" i="1">
              <a:solidFill>
                <a:srgbClr val="4C4C4C"/>
              </a:solidFill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5073" name="Rectangle 17"/>
          <p:cNvSpPr/>
          <p:nvPr/>
        </p:nvSpPr>
        <p:spPr bwMode="auto">
          <a:xfrm rot="38991">
            <a:off x="4538514" y="3741539"/>
            <a:ext cx="160734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Hosts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close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to switches.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5076" name="Group 20"/>
          <p:cNvGrpSpPr/>
          <p:nvPr/>
        </p:nvGrpSpPr>
        <p:grpSpPr bwMode="auto">
          <a:xfrm>
            <a:off x="5346650" y="4112121"/>
            <a:ext cx="598289" cy="659681"/>
            <a:chOff x="0" y="0"/>
            <a:chExt cx="536" cy="590"/>
          </a:xfrm>
        </p:grpSpPr>
        <p:sp>
          <p:nvSpPr>
            <p:cNvPr id="45074" name="Freeform 18"/>
            <p:cNvSpPr/>
            <p:nvPr/>
          </p:nvSpPr>
          <p:spPr bwMode="auto">
            <a:xfrm rot="12619670" flipH="1">
              <a:off x="135" y="62"/>
              <a:ext cx="192" cy="432"/>
            </a:xfrm>
            <a:custGeom>
              <a:avLst/>
              <a:gdLst>
                <a:gd name="T0" fmla="*/ 0 w 19716"/>
                <a:gd name="T1" fmla="*/ 430 h 20686"/>
                <a:gd name="T2" fmla="*/ 111 w 19716"/>
                <a:gd name="T3" fmla="*/ 356 h 20686"/>
                <a:gd name="T4" fmla="*/ 187 w 19716"/>
                <a:gd name="T5" fmla="*/ 199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5075" name="Picture 1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19670">
              <a:off x="100" y="51"/>
              <a:ext cx="336" cy="4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77" name="AutoShape 21"/>
          <p:cNvSpPr/>
          <p:nvPr/>
        </p:nvSpPr>
        <p:spPr bwMode="auto">
          <a:xfrm>
            <a:off x="3937992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5078" name="AutoShape 22"/>
          <p:cNvSpPr/>
          <p:nvPr/>
        </p:nvSpPr>
        <p:spPr bwMode="auto">
          <a:xfrm>
            <a:off x="3902273" y="5661422"/>
            <a:ext cx="1401961" cy="535781"/>
          </a:xfrm>
          <a:prstGeom prst="roundRect">
            <a:avLst>
              <a:gd name="adj" fmla="val 9722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Switch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45079" name="AutoShape 23"/>
          <p:cNvSpPr/>
          <p:nvPr/>
        </p:nvSpPr>
        <p:spPr bwMode="auto">
          <a:xfrm>
            <a:off x="6849070" y="4929187"/>
            <a:ext cx="1259086" cy="410766"/>
          </a:xfrm>
          <a:prstGeom prst="roundRect">
            <a:avLst>
              <a:gd name="adj" fmla="val 1409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dist="126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1900">
                <a:latin typeface="Gill Sans Light" panose="020B0502020104020203" charset="0"/>
                <a:ea typeface="MS PGothic" panose="020B0600070205080204" charset="-128"/>
                <a:cs typeface="Gill Sans Light" panose="020B0502020104020203" charset="0"/>
                <a:sym typeface="Gill Sans Light" panose="020B0502020104020203" charset="0"/>
              </a:rPr>
              <a:t>Local App</a:t>
            </a:r>
            <a:endParaRPr lang="en-US" sz="1900">
              <a:latin typeface="Gill Sans Light" panose="020B0502020104020203" charset="0"/>
              <a:ea typeface="MS PGothic" panose="020B0600070205080204" charset="-128"/>
              <a:cs typeface="Gill Sans Light" panose="020B0502020104020203" charset="0"/>
              <a:sym typeface="Gill Sans Light" panose="020B0502020104020203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8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5" grpId="0" autoUpdateAnimBg="0"/>
      <p:bldP spid="450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185345"/>
          <p:cNvGrpSpPr/>
          <p:nvPr/>
        </p:nvGrpSpPr>
        <p:grpSpPr>
          <a:xfrm>
            <a:off x="0" y="1066800"/>
            <a:ext cx="3414713" cy="5364163"/>
            <a:chOff x="0" y="672"/>
            <a:chExt cx="2151" cy="3379"/>
          </a:xfrm>
        </p:grpSpPr>
        <p:sp>
          <p:nvSpPr>
            <p:cNvPr id="185347" name="Freeform 185346"/>
            <p:cNvSpPr/>
            <p:nvPr/>
          </p:nvSpPr>
          <p:spPr>
            <a:xfrm>
              <a:off x="0" y="1056"/>
              <a:ext cx="1997" cy="2995"/>
            </a:xfrm>
            <a:custGeom>
              <a:avLst/>
              <a:gdLst/>
              <a:ahLst/>
              <a:cxnLst/>
              <a:rect l="0" t="0" r="0" b="0"/>
              <a:pathLst>
                <a:path w="1997" h="2995">
                  <a:moveTo>
                    <a:pt x="999" y="0"/>
                  </a:moveTo>
                  <a:lnTo>
                    <a:pt x="1997" y="387"/>
                  </a:lnTo>
                  <a:lnTo>
                    <a:pt x="1579" y="387"/>
                  </a:lnTo>
                  <a:lnTo>
                    <a:pt x="1128" y="2995"/>
                  </a:lnTo>
                  <a:lnTo>
                    <a:pt x="999" y="2995"/>
                  </a:lnTo>
                  <a:lnTo>
                    <a:pt x="870" y="2995"/>
                  </a:lnTo>
                  <a:lnTo>
                    <a:pt x="418" y="387"/>
                  </a:lnTo>
                  <a:lnTo>
                    <a:pt x="0" y="387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339966"/>
            </a:solidFill>
            <a:ln w="30226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8" name="Text Box 185347"/>
            <p:cNvSpPr txBox="1"/>
            <p:nvPr/>
          </p:nvSpPr>
          <p:spPr>
            <a:xfrm>
              <a:off x="240" y="672"/>
              <a:ext cx="1911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sz="4400" b="1">
                  <a:solidFill>
                    <a:schemeClr val="tx2"/>
                  </a:solidFill>
                </a:rPr>
                <a:t>Scale UP</a:t>
              </a:r>
              <a:endParaRPr sz="4400" b="1">
                <a:solidFill>
                  <a:schemeClr val="tx2"/>
                </a:solidFill>
              </a:endParaRPr>
            </a:p>
          </p:txBody>
        </p:sp>
      </p:grpSp>
      <p:sp>
        <p:nvSpPr>
          <p:cNvPr id="185349" name="Title 185348"/>
          <p:cNvSpPr>
            <a:spLocks noGrp="1"/>
          </p:cNvSpPr>
          <p:nvPr>
            <p:ph type="title"/>
          </p:nvPr>
        </p:nvSpPr>
        <p:spPr>
          <a:xfrm>
            <a:off x="685800" y="187325"/>
            <a:ext cx="7772400" cy="768350"/>
          </a:xfrm>
        </p:spPr>
        <p:txBody>
          <a:bodyPr>
            <a:spAutoFit/>
          </a:bodyPr>
          <a:lstStyle/>
          <a:p>
            <a:endParaRPr b="0"/>
          </a:p>
        </p:txBody>
      </p:sp>
      <p:sp>
        <p:nvSpPr>
          <p:cNvPr id="185350" name="Text Placeholder 185349"/>
          <p:cNvSpPr>
            <a:spLocks noGrp="1"/>
          </p:cNvSpPr>
          <p:nvPr>
            <p:ph type="body" idx="1"/>
          </p:nvPr>
        </p:nvSpPr>
        <p:spPr>
          <a:xfrm>
            <a:off x="2971800" y="1295400"/>
            <a:ext cx="6172200" cy="2725738"/>
          </a:xfrm>
        </p:spPr>
        <p:txBody>
          <a:bodyPr>
            <a:spAutoFit/>
          </a:bodyPr>
          <a:lstStyle/>
          <a:p>
            <a:pPr marL="342900" indent="-342900"/>
            <a:r>
              <a:rPr sz="3600" b="0"/>
              <a:t>Scale UP:</a:t>
            </a:r>
            <a:r>
              <a:rPr sz="3600"/>
              <a:t>  grow by </a:t>
            </a:r>
            <a:br>
              <a:rPr sz="3600"/>
            </a:br>
            <a:r>
              <a:rPr sz="3600"/>
              <a:t>adding components </a:t>
            </a:r>
            <a:br>
              <a:rPr sz="3600"/>
            </a:br>
            <a:r>
              <a:rPr sz="3600"/>
              <a:t>to a single system.</a:t>
            </a:r>
            <a:endParaRPr sz="3600"/>
          </a:p>
          <a:p>
            <a:pPr marL="342900" indent="-342900"/>
            <a:r>
              <a:rPr sz="3600" b="0"/>
              <a:t>Scale Out</a:t>
            </a:r>
            <a:r>
              <a:rPr sz="3600"/>
              <a:t>: grow by </a:t>
            </a:r>
            <a:br>
              <a:rPr sz="3600"/>
            </a:br>
            <a:r>
              <a:rPr sz="3600"/>
              <a:t>adding more systems.</a:t>
            </a:r>
            <a:endParaRPr sz="3600"/>
          </a:p>
        </p:txBody>
      </p:sp>
      <p:sp>
        <p:nvSpPr>
          <p:cNvPr id="185351" name="Rectangle 185350"/>
          <p:cNvSpPr/>
          <p:nvPr/>
        </p:nvSpPr>
        <p:spPr>
          <a:xfrm>
            <a:off x="4114800" y="6096000"/>
            <a:ext cx="2776538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z="4400" b="1">
                <a:solidFill>
                  <a:schemeClr val="tx2"/>
                </a:solidFill>
              </a:rPr>
              <a:t>Scale OUT</a:t>
            </a:r>
            <a:endParaRPr sz="4400" b="1">
              <a:solidFill>
                <a:schemeClr val="tx2"/>
              </a:solidFill>
            </a:endParaRPr>
          </a:p>
        </p:txBody>
      </p:sp>
      <p:grpSp>
        <p:nvGrpSpPr>
          <p:cNvPr id="185352" name="Group 185351"/>
          <p:cNvGrpSpPr/>
          <p:nvPr/>
        </p:nvGrpSpPr>
        <p:grpSpPr>
          <a:xfrm>
            <a:off x="3276600" y="4495800"/>
            <a:ext cx="4149725" cy="1660525"/>
            <a:chOff x="2102" y="2832"/>
            <a:chExt cx="2614" cy="1046"/>
          </a:xfrm>
        </p:grpSpPr>
        <p:sp>
          <p:nvSpPr>
            <p:cNvPr id="185353" name="Freeform 185352"/>
            <p:cNvSpPr/>
            <p:nvPr/>
          </p:nvSpPr>
          <p:spPr>
            <a:xfrm>
              <a:off x="2102" y="2832"/>
              <a:ext cx="2298" cy="1046"/>
            </a:xfrm>
            <a:custGeom>
              <a:avLst/>
              <a:gdLst/>
              <a:ahLst/>
              <a:cxnLst/>
              <a:rect l="0" t="0" r="0" b="0"/>
              <a:pathLst>
                <a:path w="2298" h="1046">
                  <a:moveTo>
                    <a:pt x="2297" y="522"/>
                  </a:moveTo>
                  <a:lnTo>
                    <a:pt x="1876" y="1045"/>
                  </a:lnTo>
                  <a:lnTo>
                    <a:pt x="1876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1876" y="152"/>
                  </a:lnTo>
                  <a:lnTo>
                    <a:pt x="1876" y="0"/>
                  </a:lnTo>
                  <a:lnTo>
                    <a:pt x="2297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54" name="Object 185353"/>
            <p:cNvGraphicFramePr/>
            <p:nvPr/>
          </p:nvGraphicFramePr>
          <p:xfrm>
            <a:off x="4368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1" imgW="723900" imgH="962025" progId="Paint.Picture">
                    <p:embed/>
                  </p:oleObj>
                </mc:Choice>
                <mc:Fallback>
                  <p:oleObj name="" r:id="rId1" imgW="723900" imgH="962025" progId="Paint.Picture">
                    <p:embed/>
                    <p:pic>
                      <p:nvPicPr>
                        <p:cNvPr id="0" name="Picture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68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55" name="Group 185354"/>
          <p:cNvGrpSpPr/>
          <p:nvPr/>
        </p:nvGrpSpPr>
        <p:grpSpPr>
          <a:xfrm>
            <a:off x="3276600" y="4495800"/>
            <a:ext cx="3479800" cy="1660525"/>
            <a:chOff x="2092" y="2832"/>
            <a:chExt cx="2192" cy="1046"/>
          </a:xfrm>
        </p:grpSpPr>
        <p:sp>
          <p:nvSpPr>
            <p:cNvPr id="185356" name="Freeform 185355"/>
            <p:cNvSpPr/>
            <p:nvPr/>
          </p:nvSpPr>
          <p:spPr>
            <a:xfrm>
              <a:off x="2092" y="2832"/>
              <a:ext cx="1855" cy="1046"/>
            </a:xfrm>
            <a:custGeom>
              <a:avLst/>
              <a:gdLst/>
              <a:ahLst/>
              <a:cxnLst/>
              <a:rect l="0" t="0" r="0" b="0"/>
              <a:pathLst>
                <a:path w="1855" h="1046">
                  <a:moveTo>
                    <a:pt x="1854" y="522"/>
                  </a:moveTo>
                  <a:lnTo>
                    <a:pt x="1435" y="1045"/>
                  </a:lnTo>
                  <a:lnTo>
                    <a:pt x="1435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1435" y="152"/>
                  </a:lnTo>
                  <a:lnTo>
                    <a:pt x="1435" y="0"/>
                  </a:lnTo>
                  <a:lnTo>
                    <a:pt x="1854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57" name="Object 185356"/>
            <p:cNvGraphicFramePr/>
            <p:nvPr/>
          </p:nvGraphicFramePr>
          <p:xfrm>
            <a:off x="3936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3" imgW="723900" imgH="962025" progId="Paint.Picture">
                    <p:embed/>
                  </p:oleObj>
                </mc:Choice>
                <mc:Fallback>
                  <p:oleObj name="" r:id="rId3" imgW="723900" imgH="962025" progId="Paint.Picture">
                    <p:embed/>
                    <p:pic>
                      <p:nvPicPr>
                        <p:cNvPr id="0" name="Picture 31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36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58" name="Group 185357"/>
          <p:cNvGrpSpPr/>
          <p:nvPr/>
        </p:nvGrpSpPr>
        <p:grpSpPr>
          <a:xfrm>
            <a:off x="3276600" y="4495800"/>
            <a:ext cx="2762250" cy="1660525"/>
            <a:chOff x="2064" y="2832"/>
            <a:chExt cx="1740" cy="1046"/>
          </a:xfrm>
        </p:grpSpPr>
        <p:sp>
          <p:nvSpPr>
            <p:cNvPr id="185359" name="Freeform 185358"/>
            <p:cNvSpPr/>
            <p:nvPr/>
          </p:nvSpPr>
          <p:spPr>
            <a:xfrm>
              <a:off x="2064" y="2832"/>
              <a:ext cx="1507" cy="1046"/>
            </a:xfrm>
            <a:custGeom>
              <a:avLst/>
              <a:gdLst/>
              <a:ahLst/>
              <a:cxnLst/>
              <a:rect l="0" t="0" r="0" b="0"/>
              <a:pathLst>
                <a:path w="1507" h="1046">
                  <a:moveTo>
                    <a:pt x="1506" y="522"/>
                  </a:moveTo>
                  <a:lnTo>
                    <a:pt x="1085" y="1045"/>
                  </a:lnTo>
                  <a:lnTo>
                    <a:pt x="1085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1085" y="152"/>
                  </a:lnTo>
                  <a:lnTo>
                    <a:pt x="1085" y="0"/>
                  </a:lnTo>
                  <a:lnTo>
                    <a:pt x="1506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60" name="Object 185359"/>
            <p:cNvGraphicFramePr/>
            <p:nvPr/>
          </p:nvGraphicFramePr>
          <p:xfrm>
            <a:off x="3456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" r:id="rId4" imgW="723900" imgH="962025" progId="Paint.Picture">
                    <p:embed/>
                  </p:oleObj>
                </mc:Choice>
                <mc:Fallback>
                  <p:oleObj name="" r:id="rId4" imgW="723900" imgH="962025" progId="Paint.Picture">
                    <p:embed/>
                    <p:pic>
                      <p:nvPicPr>
                        <p:cNvPr id="0" name="Picture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56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1" name="Group 185360"/>
          <p:cNvGrpSpPr/>
          <p:nvPr/>
        </p:nvGrpSpPr>
        <p:grpSpPr>
          <a:xfrm>
            <a:off x="3276600" y="4495800"/>
            <a:ext cx="2076450" cy="1660525"/>
            <a:chOff x="2064" y="2832"/>
            <a:chExt cx="1308" cy="1046"/>
          </a:xfrm>
        </p:grpSpPr>
        <p:sp>
          <p:nvSpPr>
            <p:cNvPr id="185362" name="Freeform 185361"/>
            <p:cNvSpPr/>
            <p:nvPr/>
          </p:nvSpPr>
          <p:spPr>
            <a:xfrm>
              <a:off x="2064" y="2832"/>
              <a:ext cx="1074" cy="1046"/>
            </a:xfrm>
            <a:custGeom>
              <a:avLst/>
              <a:gdLst/>
              <a:ahLst/>
              <a:cxnLst/>
              <a:rect l="0" t="0" r="0" b="0"/>
              <a:pathLst>
                <a:path w="1074" h="1046">
                  <a:moveTo>
                    <a:pt x="1073" y="522"/>
                  </a:moveTo>
                  <a:lnTo>
                    <a:pt x="653" y="1045"/>
                  </a:lnTo>
                  <a:lnTo>
                    <a:pt x="653" y="893"/>
                  </a:lnTo>
                  <a:lnTo>
                    <a:pt x="0" y="589"/>
                  </a:lnTo>
                  <a:lnTo>
                    <a:pt x="0" y="522"/>
                  </a:lnTo>
                  <a:lnTo>
                    <a:pt x="0" y="455"/>
                  </a:lnTo>
                  <a:lnTo>
                    <a:pt x="653" y="152"/>
                  </a:lnTo>
                  <a:lnTo>
                    <a:pt x="653" y="0"/>
                  </a:lnTo>
                  <a:lnTo>
                    <a:pt x="1073" y="522"/>
                  </a:lnTo>
                </a:path>
              </a:pathLst>
            </a:custGeom>
            <a:solidFill>
              <a:srgbClr val="339966"/>
            </a:solidFill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85363" name="Object 185362"/>
            <p:cNvGraphicFramePr/>
            <p:nvPr/>
          </p:nvGraphicFramePr>
          <p:xfrm>
            <a:off x="3024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5" imgW="723900" imgH="962025" progId="Paint.Picture">
                    <p:embed/>
                  </p:oleObj>
                </mc:Choice>
                <mc:Fallback>
                  <p:oleObj name="" r:id="rId5" imgW="723900" imgH="962025" progId="Paint.Picture">
                    <p:embed/>
                    <p:pic>
                      <p:nvPicPr>
                        <p:cNvPr id="0" name="Picture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24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5364" name="Group 185363"/>
          <p:cNvGrpSpPr/>
          <p:nvPr/>
        </p:nvGrpSpPr>
        <p:grpSpPr>
          <a:xfrm>
            <a:off x="3276600" y="4873625"/>
            <a:ext cx="1512888" cy="904875"/>
            <a:chOff x="2035" y="3071"/>
            <a:chExt cx="953" cy="570"/>
          </a:xfrm>
        </p:grpSpPr>
        <p:grpSp>
          <p:nvGrpSpPr>
            <p:cNvPr id="185365" name="Group 185364"/>
            <p:cNvGrpSpPr/>
            <p:nvPr/>
          </p:nvGrpSpPr>
          <p:grpSpPr>
            <a:xfrm>
              <a:off x="2035" y="3071"/>
              <a:ext cx="708" cy="570"/>
              <a:chOff x="2080" y="3080"/>
              <a:chExt cx="708" cy="570"/>
            </a:xfrm>
          </p:grpSpPr>
          <p:sp>
            <p:nvSpPr>
              <p:cNvPr id="185366" name="Freeform 185365"/>
              <p:cNvSpPr/>
              <p:nvPr/>
            </p:nvSpPr>
            <p:spPr>
              <a:xfrm>
                <a:off x="2080" y="3084"/>
                <a:ext cx="698" cy="566"/>
              </a:xfrm>
              <a:custGeom>
                <a:avLst/>
                <a:gdLst/>
                <a:ahLst/>
                <a:cxnLst/>
                <a:rect l="0" t="0" r="0" b="0"/>
                <a:pathLst>
                  <a:path w="698" h="566">
                    <a:moveTo>
                      <a:pt x="697" y="283"/>
                    </a:moveTo>
                    <a:lnTo>
                      <a:pt x="277" y="565"/>
                    </a:lnTo>
                    <a:lnTo>
                      <a:pt x="277" y="409"/>
                    </a:lnTo>
                    <a:lnTo>
                      <a:pt x="0" y="328"/>
                    </a:lnTo>
                    <a:lnTo>
                      <a:pt x="0" y="283"/>
                    </a:lnTo>
                    <a:lnTo>
                      <a:pt x="0" y="237"/>
                    </a:lnTo>
                    <a:lnTo>
                      <a:pt x="277" y="156"/>
                    </a:lnTo>
                    <a:lnTo>
                      <a:pt x="277" y="0"/>
                    </a:lnTo>
                    <a:lnTo>
                      <a:pt x="697" y="283"/>
                    </a:lnTo>
                  </a:path>
                </a:pathLst>
              </a:custGeom>
              <a:solidFill>
                <a:srgbClr val="339966"/>
              </a:solidFill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7" name="Freeform 185366"/>
              <p:cNvSpPr/>
              <p:nvPr/>
            </p:nvSpPr>
            <p:spPr>
              <a:xfrm>
                <a:off x="2090" y="3080"/>
                <a:ext cx="698" cy="568"/>
              </a:xfrm>
              <a:custGeom>
                <a:avLst/>
                <a:gdLst/>
                <a:ahLst/>
                <a:cxnLst/>
                <a:rect l="0" t="0" r="0" b="0"/>
                <a:pathLst>
                  <a:path w="698" h="568">
                    <a:moveTo>
                      <a:pt x="697" y="283"/>
                    </a:moveTo>
                    <a:lnTo>
                      <a:pt x="277" y="567"/>
                    </a:lnTo>
                    <a:lnTo>
                      <a:pt x="277" y="411"/>
                    </a:lnTo>
                    <a:lnTo>
                      <a:pt x="0" y="330"/>
                    </a:lnTo>
                    <a:lnTo>
                      <a:pt x="0" y="283"/>
                    </a:lnTo>
                    <a:lnTo>
                      <a:pt x="0" y="239"/>
                    </a:lnTo>
                    <a:lnTo>
                      <a:pt x="277" y="158"/>
                    </a:lnTo>
                    <a:lnTo>
                      <a:pt x="277" y="0"/>
                    </a:lnTo>
                    <a:lnTo>
                      <a:pt x="697" y="283"/>
                    </a:lnTo>
                  </a:path>
                </a:pathLst>
              </a:custGeom>
              <a:solidFill>
                <a:srgbClr val="339966"/>
              </a:solidFill>
              <a:ln w="1270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185368" name="Object 185367"/>
            <p:cNvGraphicFramePr/>
            <p:nvPr/>
          </p:nvGraphicFramePr>
          <p:xfrm>
            <a:off x="2640" y="3072"/>
            <a:ext cx="34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6" imgW="723900" imgH="962025" progId="Paint.Picture">
                    <p:embed/>
                  </p:oleObj>
                </mc:Choice>
                <mc:Fallback>
                  <p:oleObj name="" r:id="rId6" imgW="723900" imgH="962025" progId="Paint.Picture">
                    <p:embed/>
                    <p:pic>
                      <p:nvPicPr>
                        <p:cNvPr id="0" name="Picture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40" y="3072"/>
                          <a:ext cx="348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5369" name="Picture 1853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715000"/>
            <a:ext cx="552450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0" name="Picture 1853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876800"/>
            <a:ext cx="552450" cy="733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1" name="Picture 1853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648200"/>
            <a:ext cx="765175" cy="990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2" name="Picture 1853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3429000"/>
            <a:ext cx="939800" cy="116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73" name="Picture 1853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1752600"/>
            <a:ext cx="762000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 panose="020B0604020202020204"/>
                <a:cs typeface="Arial" panose="020B0604020202020204"/>
              </a:rPr>
              <a:t>Kandoo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2969" y="1946672"/>
            <a:ext cx="7358063" cy="1651992"/>
          </a:xfrm>
        </p:spPr>
        <p:txBody>
          <a:bodyPr/>
          <a:lstStyle/>
          <a:p>
            <a:pPr marL="624840">
              <a:defRPr/>
            </a:pPr>
            <a:r>
              <a:rPr lang="en-US">
                <a:latin typeface="Arial" panose="020B0604020202020204"/>
                <a:cs typeface="Arial" panose="020B0604020202020204"/>
              </a:rPr>
              <a:t>Two layers of controllers: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937895" lvl="1">
              <a:defRPr/>
            </a:pPr>
            <a:r>
              <a:rPr lang="en-US">
                <a:latin typeface="Arial" panose="020B0604020202020204"/>
                <a:cs typeface="Arial" panose="020B0604020202020204"/>
              </a:rPr>
              <a:t>A logically centralized Root Controller.</a:t>
            </a:r>
            <a:endParaRPr lang="en-US">
              <a:latin typeface="Arial" panose="020B0604020202020204"/>
              <a:cs typeface="Arial" panose="020B0604020202020204"/>
            </a:endParaRPr>
          </a:p>
          <a:p>
            <a:pPr marL="937895" lvl="1">
              <a:defRPr/>
            </a:pPr>
            <a:r>
              <a:rPr lang="en-US">
                <a:latin typeface="Arial" panose="020B0604020202020204"/>
                <a:cs typeface="Arial" panose="020B0604020202020204"/>
              </a:rPr>
              <a:t>Local Controllers.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083" name="Rectangle 3"/>
          <p:cNvSpPr/>
          <p:nvPr/>
        </p:nvSpPr>
        <p:spPr bwMode="auto">
          <a:xfrm rot="271891">
            <a:off x="6985248" y="4217045"/>
            <a:ext cx="216098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Local controllers run </a:t>
            </a:r>
            <a:r>
              <a:rPr lang="en-US">
                <a:solidFill>
                  <a:srgbClr val="8300CB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local apps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6086" name="Group 6"/>
          <p:cNvGrpSpPr/>
          <p:nvPr/>
        </p:nvGrpSpPr>
        <p:grpSpPr bwMode="auto">
          <a:xfrm>
            <a:off x="6779866" y="4695900"/>
            <a:ext cx="618381" cy="507876"/>
            <a:chOff x="0" y="0"/>
            <a:chExt cx="553" cy="454"/>
          </a:xfrm>
        </p:grpSpPr>
        <p:sp>
          <p:nvSpPr>
            <p:cNvPr id="46098" name="Freeform 4"/>
            <p:cNvSpPr/>
            <p:nvPr/>
          </p:nvSpPr>
          <p:spPr bwMode="auto">
            <a:xfrm rot="15247745" flipH="1">
              <a:off x="173" y="-25"/>
              <a:ext cx="192" cy="423"/>
            </a:xfrm>
            <a:custGeom>
              <a:avLst/>
              <a:gdLst>
                <a:gd name="T0" fmla="*/ 0 w 19716"/>
                <a:gd name="T1" fmla="*/ 421 h 20686"/>
                <a:gd name="T2" fmla="*/ 111 w 19716"/>
                <a:gd name="T3" fmla="*/ 349 h 20686"/>
                <a:gd name="T4" fmla="*/ 187 w 19716"/>
                <a:gd name="T5" fmla="*/ 195 h 20686"/>
                <a:gd name="T6" fmla="*/ 142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" name="Picture 5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52255">
              <a:off x="36" y="59"/>
              <a:ext cx="480" cy="3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3652242"/>
            <a:ext cx="4634508" cy="258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6088" name="Rectangle 8"/>
          <p:cNvSpPr/>
          <p:nvPr/>
        </p:nvSpPr>
        <p:spPr bwMode="auto">
          <a:xfrm rot="271891">
            <a:off x="72554" y="3314031"/>
            <a:ext cx="1866305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The root controller runs </a:t>
            </a:r>
            <a:r>
              <a:rPr lang="en-US">
                <a:solidFill>
                  <a:srgbClr val="1584C6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non-local apps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6091" name="Group 11"/>
          <p:cNvGrpSpPr/>
          <p:nvPr/>
        </p:nvGrpSpPr>
        <p:grpSpPr bwMode="auto">
          <a:xfrm>
            <a:off x="1655341" y="3845347"/>
            <a:ext cx="913061" cy="512340"/>
            <a:chOff x="0" y="0"/>
            <a:chExt cx="818" cy="459"/>
          </a:xfrm>
        </p:grpSpPr>
        <p:sp>
          <p:nvSpPr>
            <p:cNvPr id="3" name="Freeform 9"/>
            <p:cNvSpPr/>
            <p:nvPr/>
          </p:nvSpPr>
          <p:spPr bwMode="auto">
            <a:xfrm rot="5060660">
              <a:off x="262" y="-162"/>
              <a:ext cx="280" cy="727"/>
            </a:xfrm>
            <a:custGeom>
              <a:avLst/>
              <a:gdLst>
                <a:gd name="T0" fmla="*/ 0 w 19476"/>
                <a:gd name="T1" fmla="*/ 727 h 21600"/>
                <a:gd name="T2" fmla="*/ 144 w 19476"/>
                <a:gd name="T3" fmla="*/ 573 h 21600"/>
                <a:gd name="T4" fmla="*/ 272 w 19476"/>
                <a:gd name="T5" fmla="*/ 320 h 21600"/>
                <a:gd name="T6" fmla="*/ 196 w 19476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76" h="21600">
                  <a:moveTo>
                    <a:pt x="0" y="21600"/>
                  </a:moveTo>
                  <a:cubicBezTo>
                    <a:pt x="0" y="21600"/>
                    <a:pt x="1215" y="21542"/>
                    <a:pt x="10043" y="17020"/>
                  </a:cubicBezTo>
                  <a:cubicBezTo>
                    <a:pt x="16875" y="13520"/>
                    <a:pt x="16043" y="13415"/>
                    <a:pt x="18925" y="9503"/>
                  </a:cubicBezTo>
                  <a:cubicBezTo>
                    <a:pt x="21600" y="5870"/>
                    <a:pt x="13663" y="0"/>
                    <a:pt x="13663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6097" name="Pictur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39340">
              <a:off x="17" y="37"/>
              <a:ext cx="784" cy="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92" name="Rectangle 12"/>
          <p:cNvSpPr/>
          <p:nvPr/>
        </p:nvSpPr>
        <p:spPr bwMode="auto">
          <a:xfrm rot="271891">
            <a:off x="6993062" y="5780857"/>
            <a:ext cx="2160984" cy="8215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Local controllers </a:t>
            </a:r>
            <a:r>
              <a:rPr lang="en-US">
                <a:solidFill>
                  <a:srgbClr val="8300CB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shield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the root controller.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6095" name="Group 15"/>
          <p:cNvGrpSpPr/>
          <p:nvPr/>
        </p:nvGrpSpPr>
        <p:grpSpPr bwMode="auto">
          <a:xfrm>
            <a:off x="6677174" y="5168057"/>
            <a:ext cx="626195" cy="570384"/>
            <a:chOff x="0" y="0"/>
            <a:chExt cx="561" cy="511"/>
          </a:xfrm>
        </p:grpSpPr>
        <p:sp>
          <p:nvSpPr>
            <p:cNvPr id="46094" name="Freeform 13"/>
            <p:cNvSpPr/>
            <p:nvPr/>
          </p:nvSpPr>
          <p:spPr bwMode="auto">
            <a:xfrm rot="-4475489">
              <a:off x="140" y="79"/>
              <a:ext cx="272" cy="416"/>
            </a:xfrm>
            <a:custGeom>
              <a:avLst/>
              <a:gdLst>
                <a:gd name="T0" fmla="*/ 0 w 19716"/>
                <a:gd name="T1" fmla="*/ 414 h 20686"/>
                <a:gd name="T2" fmla="*/ 157 w 19716"/>
                <a:gd name="T3" fmla="*/ 343 h 20686"/>
                <a:gd name="T4" fmla="*/ 265 w 19716"/>
                <a:gd name="T5" fmla="*/ 192 h 20686"/>
                <a:gd name="T6" fmla="*/ 201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" name="Picture 1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24510">
              <a:off x="44" y="55"/>
              <a:ext cx="472" cy="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96" name="Rectangle 16"/>
          <p:cNvSpPr/>
          <p:nvPr/>
        </p:nvSpPr>
        <p:spPr bwMode="auto">
          <a:xfrm rot="271891">
            <a:off x="340445" y="5030763"/>
            <a:ext cx="216098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Lightweight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and </a:t>
            </a:r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easy to implement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6099" name="Group 19"/>
          <p:cNvGrpSpPr/>
          <p:nvPr/>
        </p:nvGrpSpPr>
        <p:grpSpPr bwMode="auto">
          <a:xfrm>
            <a:off x="1973461" y="4796359"/>
            <a:ext cx="752326" cy="424160"/>
            <a:chOff x="0" y="0"/>
            <a:chExt cx="673" cy="379"/>
          </a:xfrm>
        </p:grpSpPr>
        <p:sp>
          <p:nvSpPr>
            <p:cNvPr id="5" name="Freeform 17"/>
            <p:cNvSpPr/>
            <p:nvPr/>
          </p:nvSpPr>
          <p:spPr bwMode="auto">
            <a:xfrm rot="5862483" flipH="1">
              <a:off x="247" y="-67"/>
              <a:ext cx="168" cy="591"/>
            </a:xfrm>
            <a:custGeom>
              <a:avLst/>
              <a:gdLst>
                <a:gd name="T0" fmla="*/ 0 w 19716"/>
                <a:gd name="T1" fmla="*/ 588 h 20686"/>
                <a:gd name="T2" fmla="*/ 97 w 19716"/>
                <a:gd name="T3" fmla="*/ 488 h 20686"/>
                <a:gd name="T4" fmla="*/ 164 w 19716"/>
                <a:gd name="T5" fmla="*/ 272 h 20686"/>
                <a:gd name="T6" fmla="*/ 124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6093" name="Picture 18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2484">
              <a:off x="16" y="41"/>
              <a:ext cx="640" cy="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4" name="Footer Placeholder 3"/>
          <p:cNvSpPr txBox="1"/>
          <p:nvPr/>
        </p:nvSpPr>
        <p:spPr>
          <a:xfrm>
            <a:off x="5562600" y="6461125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8" grpId="0" autoUpdateAnimBg="0"/>
      <p:bldP spid="46092" grpId="0" autoUpdateAnimBg="0"/>
      <p:bldP spid="4609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latin typeface="Arial" panose="020B0604020202020204"/>
                <a:cs typeface="Arial" panose="020B0604020202020204"/>
              </a:rPr>
              <a:t>An Example:</a:t>
            </a:r>
            <a:br>
              <a:rPr lang="en-US">
                <a:latin typeface="Arial" panose="020B0604020202020204"/>
                <a:cs typeface="Arial" panose="020B0604020202020204"/>
              </a:rPr>
            </a:br>
            <a:r>
              <a:rPr lang="en-US" sz="3700">
                <a:latin typeface="Arial" panose="020B0604020202020204"/>
                <a:cs typeface="Arial" panose="020B0604020202020204"/>
              </a:rPr>
              <a:t>Elephant flow rerouteing.</a:t>
            </a:r>
            <a:endParaRPr lang="en-US" sz="37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85" y="5214938"/>
            <a:ext cx="5965031" cy="8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047" y="4259461"/>
            <a:ext cx="3814093" cy="108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789" y="3375422"/>
            <a:ext cx="2197820" cy="1687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41" y="3911203"/>
            <a:ext cx="1169789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70" y="4357687"/>
            <a:ext cx="1157511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81" y="3875485"/>
            <a:ext cx="4262810" cy="15359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2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79" y="2445619"/>
            <a:ext cx="2277070" cy="123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41" y="2982515"/>
            <a:ext cx="1169789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70" y="3348633"/>
            <a:ext cx="3071813" cy="2336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34" name="Group 6"/>
          <p:cNvGrpSpPr/>
          <p:nvPr/>
        </p:nvGrpSpPr>
        <p:grpSpPr bwMode="auto">
          <a:xfrm>
            <a:off x="1885281" y="2923357"/>
            <a:ext cx="987846" cy="1030262"/>
            <a:chOff x="0" y="0"/>
            <a:chExt cx="884" cy="923"/>
          </a:xfrm>
        </p:grpSpPr>
        <p:sp>
          <p:nvSpPr>
            <p:cNvPr id="2" name="Freeform 4"/>
            <p:cNvSpPr/>
            <p:nvPr/>
          </p:nvSpPr>
          <p:spPr bwMode="auto">
            <a:xfrm rot="8253849">
              <a:off x="347" y="-5"/>
              <a:ext cx="232" cy="895"/>
            </a:xfrm>
            <a:custGeom>
              <a:avLst/>
              <a:gdLst>
                <a:gd name="T0" fmla="*/ 0 w 19716"/>
                <a:gd name="T1" fmla="*/ 891 h 20686"/>
                <a:gd name="T2" fmla="*/ 134 w 19716"/>
                <a:gd name="T3" fmla="*/ 738 h 20686"/>
                <a:gd name="T4" fmla="*/ 226 w 19716"/>
                <a:gd name="T5" fmla="*/ 412 h 20686"/>
                <a:gd name="T6" fmla="*/ 171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" name="Picture 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46151">
              <a:off x="274" y="-10"/>
              <a:ext cx="336" cy="9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58" y="3403327"/>
            <a:ext cx="3875484" cy="124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5293072"/>
            <a:ext cx="4375547" cy="325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13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latin typeface="Arial" panose="020B0604020202020204"/>
                <a:cs typeface="Arial" panose="020B0604020202020204"/>
              </a:rPr>
              <a:t>An Example:</a:t>
            </a:r>
            <a:br>
              <a:rPr lang="en-US">
                <a:latin typeface="Arial" panose="020B0604020202020204"/>
                <a:cs typeface="Arial" panose="020B0604020202020204"/>
              </a:rPr>
            </a:br>
            <a:r>
              <a:rPr lang="en-US" sz="3700">
                <a:latin typeface="Arial" panose="020B0604020202020204"/>
                <a:cs typeface="Arial" panose="020B0604020202020204"/>
              </a:rPr>
              <a:t>Elephant flow </a:t>
            </a:r>
            <a:r>
              <a:rPr lang="en-US" sz="3700" dirty="0" err="1">
                <a:latin typeface="Arial" panose="020B0604020202020204"/>
                <a:cs typeface="Arial" panose="020B0604020202020204"/>
              </a:rPr>
              <a:t>rerouteing</a:t>
            </a:r>
            <a:r>
              <a:rPr lang="en-US" sz="3700" dirty="0">
                <a:latin typeface="Arial" panose="020B0604020202020204"/>
                <a:cs typeface="Arial" panose="020B0604020202020204"/>
              </a:rPr>
              <a:t>.</a:t>
            </a:r>
            <a:endParaRPr lang="en-US" sz="37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813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55" y="5473899"/>
            <a:ext cx="5965031" cy="8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39" y="4500563"/>
            <a:ext cx="1651992" cy="103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70" y="4643437"/>
            <a:ext cx="1157511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4" y="4500563"/>
            <a:ext cx="1651992" cy="103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634508"/>
            <a:ext cx="1157511" cy="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1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94" y="4500563"/>
            <a:ext cx="1651992" cy="103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42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616648"/>
            <a:ext cx="1157511" cy="410766"/>
          </a:xfrm>
          <a:prstGeom prst="rect">
            <a:avLst/>
          </a:prstGeom>
          <a:noFill/>
          <a:ln>
            <a:noFill/>
          </a:ln>
        </p:spPr>
      </p:pic>
      <p:sp>
        <p:nvSpPr>
          <p:cNvPr id="48145" name="Rectangle 17"/>
          <p:cNvSpPr/>
          <p:nvPr/>
        </p:nvSpPr>
        <p:spPr bwMode="auto">
          <a:xfrm rot="271891">
            <a:off x="6895951" y="3103066"/>
            <a:ext cx="2169914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Application-specific </a:t>
            </a:r>
            <a:r>
              <a:rPr lang="en-US">
                <a:solidFill>
                  <a:srgbClr val="0000F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events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8148" name="Group 20"/>
          <p:cNvGrpSpPr/>
          <p:nvPr/>
        </p:nvGrpSpPr>
        <p:grpSpPr bwMode="auto">
          <a:xfrm>
            <a:off x="6548810" y="2776018"/>
            <a:ext cx="811485" cy="443135"/>
            <a:chOff x="0" y="0"/>
            <a:chExt cx="726" cy="396"/>
          </a:xfrm>
        </p:grpSpPr>
        <p:sp>
          <p:nvSpPr>
            <p:cNvPr id="48151" name="Freeform 18"/>
            <p:cNvSpPr/>
            <p:nvPr/>
          </p:nvSpPr>
          <p:spPr bwMode="auto">
            <a:xfrm rot="-6006614">
              <a:off x="285" y="-82"/>
              <a:ext cx="160" cy="631"/>
            </a:xfrm>
            <a:custGeom>
              <a:avLst/>
              <a:gdLst>
                <a:gd name="T0" fmla="*/ 0 w 19716"/>
                <a:gd name="T1" fmla="*/ 628 h 20686"/>
                <a:gd name="T2" fmla="*/ 92 w 19716"/>
                <a:gd name="T3" fmla="*/ 521 h 20686"/>
                <a:gd name="T4" fmla="*/ 156 w 19716"/>
                <a:gd name="T5" fmla="*/ 291 h 20686"/>
                <a:gd name="T6" fmla="*/ 118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8152" name="Picture 19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06614">
              <a:off x="19" y="58"/>
              <a:ext cx="688" cy="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149" name="Rectangle 21"/>
          <p:cNvSpPr/>
          <p:nvPr/>
        </p:nvSpPr>
        <p:spPr bwMode="auto">
          <a:xfrm>
            <a:off x="759023" y="2629704"/>
            <a:ext cx="270777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Kandoo</a:t>
            </a:r>
            <a:r>
              <a:rPr lang="ja-JP" altLang="en-US">
                <a:solidFill>
                  <a:srgbClr val="1F1F1F"/>
                </a:solidFill>
                <a:latin typeface="Arial" panose="020B0604020202020204" pitchFamily="34" charset="0"/>
                <a:ea typeface="MS PGothic" panose="020B0600070205080204" charset="-128"/>
                <a:sym typeface="LD Chalk" charset="0"/>
              </a:rPr>
              <a:t>’</a:t>
            </a:r>
            <a:r>
              <a:rPr lang="en-US" altLang="ja-JP">
                <a:solidFill>
                  <a:srgbClr val="1F1F1F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s </a:t>
            </a:r>
            <a:r>
              <a:rPr lang="en-US" altLang="ja-JP">
                <a:solidFill>
                  <a:srgbClr val="8300CB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event channels</a:t>
            </a:r>
            <a:r>
              <a:rPr lang="en-US" altLang="ja-JP">
                <a:solidFill>
                  <a:srgbClr val="1F1F1F"/>
                </a:solidFill>
                <a:latin typeface="LD Chalk" charset="0"/>
                <a:ea typeface="LD Chalk" charset="0"/>
                <a:cs typeface="LD Chalk" charset="0"/>
                <a:sym typeface="LD Chalk" charset="0"/>
              </a:rPr>
              <a:t>.</a:t>
            </a:r>
            <a:endParaRPr lang="en-US">
              <a:solidFill>
                <a:srgbClr val="1F1F1F"/>
              </a:solidFill>
              <a:latin typeface="LD Chalk" charset="0"/>
              <a:ea typeface="LD Chalk" charset="0"/>
              <a:cs typeface="LD Chalk" charset="0"/>
              <a:sym typeface="LD Chalk" charset="0"/>
            </a:endParaRPr>
          </a:p>
        </p:txBody>
      </p:sp>
      <p:sp>
        <p:nvSpPr>
          <p:cNvPr id="48150" name="Rectangle 22"/>
          <p:cNvSpPr/>
          <p:nvPr/>
        </p:nvSpPr>
        <p:spPr bwMode="auto">
          <a:xfrm rot="271891">
            <a:off x="7510984" y="5471666"/>
            <a:ext cx="1785938" cy="1071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l"/>
            <a:r>
              <a:rPr lang="en-US">
                <a:solidFill>
                  <a:srgbClr val="BC0000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Scales linearly</a:t>
            </a:r>
            <a:r>
              <a:rPr lang="en-US">
                <a:solidFill>
                  <a:srgbClr val="1F1F1F"/>
                </a:solidFill>
                <a:latin typeface="LD Chalk" charset="0"/>
                <a:ea typeface="MS PGothic" panose="020B0600070205080204" charset="-128"/>
                <a:sym typeface="LD Chalk" charset="0"/>
              </a:rPr>
              <a:t> with the number of switches.</a:t>
            </a:r>
            <a:endParaRPr lang="en-US">
              <a:solidFill>
                <a:srgbClr val="1F1F1F"/>
              </a:solidFill>
              <a:latin typeface="LD Chalk" charset="0"/>
              <a:ea typeface="MS PGothic" panose="020B0600070205080204" charset="-128"/>
              <a:sym typeface="LD Chalk" charset="0"/>
            </a:endParaRPr>
          </a:p>
        </p:txBody>
      </p:sp>
      <p:grpSp>
        <p:nvGrpSpPr>
          <p:cNvPr id="48153" name="Group 25"/>
          <p:cNvGrpSpPr/>
          <p:nvPr/>
        </p:nvGrpSpPr>
        <p:grpSpPr bwMode="auto">
          <a:xfrm>
            <a:off x="7329041" y="4793010"/>
            <a:ext cx="724421" cy="727770"/>
            <a:chOff x="0" y="0"/>
            <a:chExt cx="649" cy="651"/>
          </a:xfrm>
        </p:grpSpPr>
        <p:sp>
          <p:nvSpPr>
            <p:cNvPr id="6" name="Freeform 23"/>
            <p:cNvSpPr/>
            <p:nvPr/>
          </p:nvSpPr>
          <p:spPr bwMode="auto">
            <a:xfrm rot="-2679067">
              <a:off x="193" y="89"/>
              <a:ext cx="216" cy="528"/>
            </a:xfrm>
            <a:custGeom>
              <a:avLst/>
              <a:gdLst>
                <a:gd name="T0" fmla="*/ 0 w 19716"/>
                <a:gd name="T1" fmla="*/ 526 h 20686"/>
                <a:gd name="T2" fmla="*/ 124 w 19716"/>
                <a:gd name="T3" fmla="*/ 436 h 20686"/>
                <a:gd name="T4" fmla="*/ 211 w 19716"/>
                <a:gd name="T5" fmla="*/ 243 h 20686"/>
                <a:gd name="T6" fmla="*/ 160 w 19716"/>
                <a:gd name="T7" fmla="*/ 0 h 206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716" h="20686">
                  <a:moveTo>
                    <a:pt x="0" y="20590"/>
                  </a:moveTo>
                  <a:cubicBezTo>
                    <a:pt x="0" y="20590"/>
                    <a:pt x="3519" y="21600"/>
                    <a:pt x="11349" y="17066"/>
                  </a:cubicBezTo>
                  <a:cubicBezTo>
                    <a:pt x="17409" y="13556"/>
                    <a:pt x="16671" y="13452"/>
                    <a:pt x="19227" y="9529"/>
                  </a:cubicBezTo>
                  <a:cubicBezTo>
                    <a:pt x="21600" y="5886"/>
                    <a:pt x="14560" y="0"/>
                    <a:pt x="14560" y="0"/>
                  </a:cubicBezTo>
                </a:path>
              </a:pathLst>
            </a:custGeom>
            <a:noFill/>
            <a:ln>
              <a:noFill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7" name="Picture 24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679067">
              <a:off x="156" y="33"/>
              <a:ext cx="336" cy="5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154" name="Picture 2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52" y="2957959"/>
            <a:ext cx="1509117" cy="17267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1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 autoUpdateAnimBg="0"/>
      <p:bldP spid="48149" grpId="0" autoUpdateAnimBg="0"/>
      <p:bldP spid="4815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Future directions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4840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A Generalized Hierarchy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937895" lvl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Filling the gap between local and non-local apps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937895" lvl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Finding the right scope is quite challenging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937895" lvl="1">
              <a:defRPr/>
            </a:pPr>
            <a:r>
              <a:rPr lang="en-US" dirty="0">
                <a:latin typeface="Arial" panose="020B0604020202020204"/>
                <a:cs typeface="Arial" panose="020B0604020202020204"/>
              </a:rPr>
              <a:t>Finding the right scope is quite challenging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5626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Soheil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Yeganeh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  <a:endParaRPr lang="en-US" dirty="0"/>
          </a:p>
          <a:p>
            <a:pPr lvl="1"/>
            <a:r>
              <a:rPr lang="en-US" dirty="0"/>
              <a:t>Scale controller</a:t>
            </a:r>
            <a:endParaRPr lang="en-US" dirty="0"/>
          </a:p>
          <a:p>
            <a:pPr lvl="2"/>
            <a:r>
              <a:rPr lang="en-US" dirty="0"/>
              <a:t>Flat structure multiple controllers [ONIX, OSDI’10]</a:t>
            </a:r>
            <a:endParaRPr lang="en-US" dirty="0"/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  <a:endParaRPr lang="en-US" dirty="0"/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  <a:endParaRPr lang="en-US" dirty="0"/>
          </a:p>
          <a:p>
            <a:pPr lvl="1"/>
            <a:r>
              <a:rPr lang="en-US" dirty="0"/>
              <a:t>Offload to switch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Offload to switch control plane [</a:t>
            </a:r>
            <a:r>
              <a:rPr lang="en-US" dirty="0" err="1">
                <a:solidFill>
                  <a:srgbClr val="FF0000"/>
                </a:solidFill>
              </a:rPr>
              <a:t>Diffane</a:t>
            </a:r>
            <a:r>
              <a:rPr lang="en-US" dirty="0">
                <a:solidFill>
                  <a:srgbClr val="FF0000"/>
                </a:solidFill>
              </a:rPr>
              <a:t>, SIGCOMM’10]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Offload of switch data plane [</a:t>
            </a:r>
            <a:r>
              <a:rPr lang="en-US" dirty="0" err="1"/>
              <a:t>DevoFlow</a:t>
            </a:r>
            <a:r>
              <a:rPr lang="en-US" dirty="0"/>
              <a:t>, SIGCOMM’11]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427038" y="4203700"/>
            <a:ext cx="8231187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modem"/>
          <p:cNvSpPr>
            <a:spLocks noEditPoints="1" noChangeArrowheads="1"/>
          </p:cNvSpPr>
          <p:nvPr/>
        </p:nvSpPr>
        <p:spPr bwMode="auto">
          <a:xfrm>
            <a:off x="427038" y="580390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7" name="modem"/>
          <p:cNvSpPr>
            <a:spLocks noEditPoints="1" noChangeArrowheads="1"/>
          </p:cNvSpPr>
          <p:nvPr/>
        </p:nvSpPr>
        <p:spPr bwMode="auto">
          <a:xfrm>
            <a:off x="7712075" y="4687888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8" name="modem"/>
          <p:cNvSpPr>
            <a:spLocks noEditPoints="1" noChangeArrowheads="1"/>
          </p:cNvSpPr>
          <p:nvPr/>
        </p:nvSpPr>
        <p:spPr bwMode="auto">
          <a:xfrm>
            <a:off x="2209800" y="504825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9" name="modem"/>
          <p:cNvSpPr>
            <a:spLocks noEditPoints="1" noChangeArrowheads="1"/>
          </p:cNvSpPr>
          <p:nvPr/>
        </p:nvSpPr>
        <p:spPr bwMode="auto">
          <a:xfrm>
            <a:off x="4191000" y="420370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5164137" y="5803899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What’s DIFANE?</a:t>
            </a:r>
            <a:endParaRPr lang="en-US" dirty="0"/>
          </a:p>
        </p:txBody>
      </p:sp>
      <p:pic>
        <p:nvPicPr>
          <p:cNvPr id="27" name="Picture 26" descr="image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4825" y="914400"/>
            <a:ext cx="1610975" cy="1760834"/>
          </a:xfrm>
          <a:prstGeom prst="rect">
            <a:avLst/>
          </a:prstGeom>
        </p:spPr>
      </p:pic>
      <p:pic>
        <p:nvPicPr>
          <p:cNvPr id="28" name="Picture 27" descr="image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3948" y="3692229"/>
            <a:ext cx="565252" cy="617834"/>
          </a:xfrm>
          <a:prstGeom prst="rect">
            <a:avLst/>
          </a:prstGeom>
        </p:spPr>
      </p:pic>
      <p:pic>
        <p:nvPicPr>
          <p:cNvPr id="29" name="Picture 28" descr="image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4564063"/>
            <a:ext cx="565252" cy="617834"/>
          </a:xfrm>
          <a:prstGeom prst="rect">
            <a:avLst/>
          </a:prstGeom>
        </p:spPr>
      </p:pic>
      <p:pic>
        <p:nvPicPr>
          <p:cNvPr id="30" name="Picture 29" descr="image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923" y="5408613"/>
            <a:ext cx="565252" cy="617834"/>
          </a:xfrm>
          <a:prstGeom prst="rect">
            <a:avLst/>
          </a:prstGeom>
        </p:spPr>
      </p:pic>
      <p:pic>
        <p:nvPicPr>
          <p:cNvPr id="31" name="Picture 30" descr="image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748" y="5334000"/>
            <a:ext cx="565252" cy="617834"/>
          </a:xfrm>
          <a:prstGeom prst="rect">
            <a:avLst/>
          </a:prstGeom>
        </p:spPr>
      </p:pic>
      <p:pic>
        <p:nvPicPr>
          <p:cNvPr id="32" name="Picture 31" descr="images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0" y="4310063"/>
            <a:ext cx="565252" cy="617834"/>
          </a:xfrm>
          <a:prstGeom prst="rect">
            <a:avLst/>
          </a:prstGeom>
        </p:spPr>
      </p:pic>
      <p:pic>
        <p:nvPicPr>
          <p:cNvPr id="33" name="Picture 3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23" y="5359372"/>
            <a:ext cx="694364" cy="667075"/>
          </a:xfrm>
          <a:prstGeom prst="rect">
            <a:avLst/>
          </a:prstGeom>
        </p:spPr>
      </p:pic>
      <p:pic>
        <p:nvPicPr>
          <p:cNvPr id="34" name="Picture 3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564063"/>
            <a:ext cx="694364" cy="667075"/>
          </a:xfrm>
          <a:prstGeom prst="rect">
            <a:avLst/>
          </a:prstGeom>
        </p:spPr>
      </p:pic>
      <p:pic>
        <p:nvPicPr>
          <p:cNvPr id="35" name="Picture 3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10" y="5334000"/>
            <a:ext cx="694364" cy="667075"/>
          </a:xfrm>
          <a:prstGeom prst="rect">
            <a:avLst/>
          </a:prstGeom>
        </p:spPr>
      </p:pic>
      <p:pic>
        <p:nvPicPr>
          <p:cNvPr id="36" name="Picture 3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48" y="3642988"/>
            <a:ext cx="694364" cy="667075"/>
          </a:xfrm>
          <a:prstGeom prst="rect">
            <a:avLst/>
          </a:prstGeom>
        </p:spPr>
      </p:pic>
      <p:pic>
        <p:nvPicPr>
          <p:cNvPr id="37" name="Picture 36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4285925"/>
            <a:ext cx="694364" cy="667075"/>
          </a:xfrm>
          <a:prstGeom prst="rect">
            <a:avLst/>
          </a:prstGeom>
        </p:spPr>
      </p:pic>
      <p:cxnSp>
        <p:nvCxnSpPr>
          <p:cNvPr id="42" name="Curved Connector 41"/>
          <p:cNvCxnSpPr/>
          <p:nvPr/>
        </p:nvCxnSpPr>
        <p:spPr>
          <a:xfrm flipV="1">
            <a:off x="1400175" y="2167582"/>
            <a:ext cx="5466387" cy="3636318"/>
          </a:xfrm>
          <a:prstGeom prst="curvedConnector3">
            <a:avLst>
              <a:gd name="adj1" fmla="val 8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1">
            <a:off x="3182939" y="1981200"/>
            <a:ext cx="3759823" cy="3249940"/>
          </a:xfrm>
          <a:prstGeom prst="curvedConnector3">
            <a:avLst>
              <a:gd name="adj1" fmla="val 682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6" idx="3"/>
          </p:cNvCxnSpPr>
          <p:nvPr/>
        </p:nvCxnSpPr>
        <p:spPr>
          <a:xfrm flipV="1">
            <a:off x="5158312" y="2167582"/>
            <a:ext cx="2156888" cy="1808944"/>
          </a:xfrm>
          <a:prstGeom prst="curvedConnector3">
            <a:avLst>
              <a:gd name="adj1" fmla="val 624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5" idx="0"/>
          </p:cNvCxnSpPr>
          <p:nvPr/>
        </p:nvCxnSpPr>
        <p:spPr>
          <a:xfrm rot="5400000" flipH="1" flipV="1">
            <a:off x="5104846" y="3123646"/>
            <a:ext cx="2895600" cy="152510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V="1">
            <a:off x="7106368" y="3101585"/>
            <a:ext cx="1847525" cy="6361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610235" y="2033270"/>
            <a:ext cx="4463948" cy="127952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Traditional enterprise</a:t>
            </a:r>
            <a:endParaRPr lang="en-US" dirty="0"/>
          </a:p>
          <a:p>
            <a:pPr lvl="1"/>
            <a:r>
              <a:rPr lang="en-US" dirty="0"/>
              <a:t>Hard to manage</a:t>
            </a:r>
            <a:endParaRPr lang="en-US" dirty="0"/>
          </a:p>
          <a:p>
            <a:pPr lvl="1"/>
            <a:r>
              <a:rPr lang="en-US" dirty="0"/>
              <a:t>Limited policies</a:t>
            </a:r>
            <a:endParaRPr lang="en-US" dirty="0"/>
          </a:p>
          <a:p>
            <a:pPr lvl="1"/>
            <a:r>
              <a:rPr lang="en-US" dirty="0"/>
              <a:t>Distributed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8" name="Content Placeholder 2"/>
          <p:cNvSpPr txBox="1"/>
          <p:nvPr/>
        </p:nvSpPr>
        <p:spPr bwMode="auto">
          <a:xfrm>
            <a:off x="-3809365" y="-762000"/>
            <a:ext cx="8658225" cy="12795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defTabSz="9144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noProof="0" dirty="0">
                <a:solidFill>
                  <a:srgbClr val="0000FF"/>
                </a:solidFill>
                <a:latin typeface="Calibri" panose="020F0502020204030204"/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Flow-based networking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anose="020B0300000000000000" pitchFamily="-65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anose="020B0300000000000000" pitchFamily="-65" charset="-128"/>
                <a:cs typeface="+mn-cs"/>
              </a:rPr>
              <a:t>Easy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anose="020B0300000000000000" pitchFamily="-65" charset="-128"/>
                <a:cs typeface="+mn-cs"/>
              </a:rPr>
              <a:t> to manage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anose="020B0300000000000000" pitchFamily="-65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anose="020B0300000000000000" pitchFamily="-65" charset="-128"/>
                <a:cs typeface="+mn-cs"/>
              </a:rPr>
              <a:t>Support fine-grained policy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anose="020B0300000000000000" pitchFamily="-65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  <a:ea typeface="ヒラギノ角ゴ Pro W3" panose="020B0300000000000000" pitchFamily="-65" charset="-128"/>
                <a:cs typeface="+mn-cs"/>
              </a:rPr>
              <a:t>Scalability remains a challenge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ヒラギノ角ゴ Pro W3" panose="020B0300000000000000" pitchFamily="-65" charset="-128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467" y="3373904"/>
            <a:ext cx="8716962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DIFANE:</a:t>
            </a:r>
            <a:endParaRPr lang="en-US" sz="4000" dirty="0">
              <a:solidFill>
                <a:srgbClr val="000000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algn="ctr">
              <a:defRPr/>
            </a:pPr>
            <a:r>
              <a:rPr lang="en-US" sz="4000" dirty="0">
                <a:solidFill>
                  <a:srgbClr val="00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 scalable way to apply fine-grained policies in enterprises </a:t>
            </a:r>
            <a:endParaRPr lang="en-US" sz="4000" dirty="0">
              <a:solidFill>
                <a:srgbClr val="000000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17518" y="1871016"/>
            <a:ext cx="1166963" cy="1024584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9" name="Footer Placeholder 3"/>
          <p:cNvSpPr txBox="1"/>
          <p:nvPr/>
        </p:nvSpPr>
        <p:spPr>
          <a:xfrm>
            <a:off x="6172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58" grpId="0"/>
      <p:bldP spid="59" grpId="0" animBg="1"/>
      <p:bldP spid="3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77075" y="5389563"/>
            <a:ext cx="1304925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162800" y="5572125"/>
            <a:ext cx="8382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HTTP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602163" cy="38862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Access control 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/>
              <a:t>Drop packets from </a:t>
            </a:r>
            <a:endParaRPr lang="en-US"/>
          </a:p>
          <a:p>
            <a:pPr lvl="1">
              <a:buFont typeface="Arial" panose="020B0604020202020204" pitchFamily="34" charset="0"/>
              <a:buNone/>
            </a:pPr>
            <a:r>
              <a:rPr lang="en-US"/>
              <a:t>malicious hosts</a:t>
            </a:r>
            <a:endParaRPr lang="en-US"/>
          </a:p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Customized routing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/>
              <a:t>Direct Skype calls on </a:t>
            </a:r>
            <a:endParaRPr lang="en-US"/>
          </a:p>
          <a:p>
            <a:pPr lvl="1">
              <a:buFont typeface="Arial" panose="020B0604020202020204" pitchFamily="34" charset="0"/>
              <a:buNone/>
            </a:pPr>
            <a:r>
              <a:rPr lang="en-US"/>
              <a:t>a low-latency path</a:t>
            </a:r>
            <a:endParaRPr lang="en-US"/>
          </a:p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Measurement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/>
              <a:t>Collect detailed HTTP traffic statistics</a:t>
            </a:r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8413" y="2747963"/>
            <a:ext cx="11493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Flexible Policies in Enterprises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pic>
        <p:nvPicPr>
          <p:cNvPr id="17416" name="Picture 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2613" y="1476375"/>
            <a:ext cx="149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modem"/>
          <p:cNvSpPr>
            <a:spLocks noEditPoints="1" noChangeArrowheads="1"/>
          </p:cNvSpPr>
          <p:nvPr/>
        </p:nvSpPr>
        <p:spPr bwMode="auto">
          <a:xfrm>
            <a:off x="6643688" y="172561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618413" y="2085975"/>
            <a:ext cx="736600" cy="373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88013" y="1968500"/>
            <a:ext cx="95567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618413" y="1725613"/>
            <a:ext cx="736600" cy="242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5738813" y="1725613"/>
            <a:ext cx="152400" cy="15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9925" y="3170238"/>
            <a:ext cx="1149350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 flipV="1">
            <a:off x="5430838" y="3170238"/>
            <a:ext cx="2360612" cy="446087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430838" y="3616325"/>
            <a:ext cx="2589212" cy="520700"/>
          </a:xfrm>
          <a:custGeom>
            <a:avLst/>
            <a:gdLst>
              <a:gd name="connsiteX0" fmla="*/ 0 w 2450353"/>
              <a:gd name="connsiteY0" fmla="*/ 49804 h 381000"/>
              <a:gd name="connsiteX1" fmla="*/ 254000 w 2450353"/>
              <a:gd name="connsiteY1" fmla="*/ 363569 h 381000"/>
              <a:gd name="connsiteX2" fmla="*/ 418353 w 2450353"/>
              <a:gd name="connsiteY2" fmla="*/ 154392 h 381000"/>
              <a:gd name="connsiteX3" fmla="*/ 627529 w 2450353"/>
              <a:gd name="connsiteY3" fmla="*/ 303804 h 381000"/>
              <a:gd name="connsiteX4" fmla="*/ 926353 w 2450353"/>
              <a:gd name="connsiteY4" fmla="*/ 49804 h 381000"/>
              <a:gd name="connsiteX5" fmla="*/ 1045882 w 2450353"/>
              <a:gd name="connsiteY5" fmla="*/ 333686 h 381000"/>
              <a:gd name="connsiteX6" fmla="*/ 1434353 w 2450353"/>
              <a:gd name="connsiteY6" fmla="*/ 4980 h 381000"/>
              <a:gd name="connsiteX7" fmla="*/ 1598706 w 2450353"/>
              <a:gd name="connsiteY7" fmla="*/ 303804 h 381000"/>
              <a:gd name="connsiteX8" fmla="*/ 1837765 w 2450353"/>
              <a:gd name="connsiteY8" fmla="*/ 49804 h 381000"/>
              <a:gd name="connsiteX9" fmla="*/ 2076823 w 2450353"/>
              <a:gd name="connsiteY9" fmla="*/ 169333 h 381000"/>
              <a:gd name="connsiteX10" fmla="*/ 2450353 w 2450353"/>
              <a:gd name="connsiteY10" fmla="*/ 4980 h 381000"/>
              <a:gd name="connsiteX11" fmla="*/ 2450353 w 2450353"/>
              <a:gd name="connsiteY11" fmla="*/ 498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50353" h="381000">
                <a:moveTo>
                  <a:pt x="0" y="49804"/>
                </a:moveTo>
                <a:cubicBezTo>
                  <a:pt x="92137" y="197971"/>
                  <a:pt x="184275" y="346138"/>
                  <a:pt x="254000" y="363569"/>
                </a:cubicBezTo>
                <a:cubicBezTo>
                  <a:pt x="323725" y="381000"/>
                  <a:pt x="356098" y="164353"/>
                  <a:pt x="418353" y="154392"/>
                </a:cubicBezTo>
                <a:cubicBezTo>
                  <a:pt x="480608" y="144431"/>
                  <a:pt x="542862" y="321235"/>
                  <a:pt x="627529" y="303804"/>
                </a:cubicBezTo>
                <a:cubicBezTo>
                  <a:pt x="712196" y="286373"/>
                  <a:pt x="856628" y="44824"/>
                  <a:pt x="926353" y="49804"/>
                </a:cubicBezTo>
                <a:cubicBezTo>
                  <a:pt x="996078" y="54784"/>
                  <a:pt x="961215" y="341157"/>
                  <a:pt x="1045882" y="333686"/>
                </a:cubicBezTo>
                <a:cubicBezTo>
                  <a:pt x="1130549" y="326215"/>
                  <a:pt x="1342216" y="9960"/>
                  <a:pt x="1434353" y="4980"/>
                </a:cubicBezTo>
                <a:cubicBezTo>
                  <a:pt x="1526490" y="0"/>
                  <a:pt x="1531471" y="296333"/>
                  <a:pt x="1598706" y="303804"/>
                </a:cubicBezTo>
                <a:cubicBezTo>
                  <a:pt x="1665941" y="311275"/>
                  <a:pt x="1758079" y="72216"/>
                  <a:pt x="1837765" y="49804"/>
                </a:cubicBezTo>
                <a:cubicBezTo>
                  <a:pt x="1917451" y="27392"/>
                  <a:pt x="1974725" y="176804"/>
                  <a:pt x="2076823" y="169333"/>
                </a:cubicBezTo>
                <a:cubicBezTo>
                  <a:pt x="2178921" y="161862"/>
                  <a:pt x="2450353" y="4980"/>
                  <a:pt x="2450353" y="4980"/>
                </a:cubicBezTo>
                <a:lnTo>
                  <a:pt x="2450353" y="4980"/>
                </a:lnTo>
              </a:path>
            </a:pathLst>
          </a:cu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83263" y="4533900"/>
            <a:ext cx="130492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modem"/>
          <p:cNvSpPr>
            <a:spLocks noEditPoints="1" noChangeArrowheads="1"/>
          </p:cNvSpPr>
          <p:nvPr/>
        </p:nvSpPr>
        <p:spPr bwMode="auto">
          <a:xfrm>
            <a:off x="5559425" y="529431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16200000" flipH="1">
            <a:off x="6034088" y="5683250"/>
            <a:ext cx="612775" cy="606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775200" y="5503863"/>
            <a:ext cx="846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odem"/>
          <p:cNvSpPr>
            <a:spLocks noEditPoints="1" noChangeArrowheads="1"/>
          </p:cNvSpPr>
          <p:nvPr/>
        </p:nvSpPr>
        <p:spPr bwMode="auto">
          <a:xfrm>
            <a:off x="6643688" y="613251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0800000">
            <a:off x="7618413" y="6292850"/>
            <a:ext cx="857250" cy="431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83263" y="6324600"/>
            <a:ext cx="846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94388" y="4716463"/>
            <a:ext cx="8382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HTTP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581775" y="5119688"/>
            <a:ext cx="857250" cy="350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3" name="Footer Placeholder 3"/>
          <p:cNvSpPr txBox="1"/>
          <p:nvPr/>
        </p:nvSpPr>
        <p:spPr>
          <a:xfrm>
            <a:off x="6172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8.14815E-6 C 0.03577 -0.00464 0.07153 -0.00903 0.0882 0.00648 C 0.10487 0.02198 0.10226 0.05786 0.09966 0.09374 " pathEditMode="relative" ptsTypes="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7411" grpId="0" build="p"/>
      <p:bldP spid="17411" grpId="1" build="p"/>
      <p:bldP spid="31" grpId="0" animBg="1"/>
      <p:bldP spid="42" grpId="0" animBg="1"/>
      <p:bldP spid="46" grpId="0" animBg="1"/>
      <p:bldP spid="23" grpId="0" animBg="1"/>
      <p:bldP spid="5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Flow-based Switches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2925763"/>
          </a:xfrm>
        </p:spPr>
        <p:txBody>
          <a:bodyPr/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Install rules in flow-based switches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/>
              <a:t>Store rules in high speed memory (TCAM)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Perform simple actions based on rules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/>
              <a:t>Rules: Match on bits in the packet header</a:t>
            </a:r>
            <a:endParaRPr lang="en-US" dirty="0"/>
          </a:p>
          <a:p>
            <a:pPr lvl="1"/>
            <a:r>
              <a:rPr lang="en-US" dirty="0"/>
              <a:t>Actions: Drop, forward, count </a:t>
            </a:r>
            <a:endParaRPr lang="en-US" dirty="0"/>
          </a:p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97300" y="5072063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786188" y="5815013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643188" y="5073650"/>
          <a:ext cx="1168400" cy="1483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2" name="Line Callout 2 (No Border) 11"/>
          <p:cNvSpPr/>
          <p:nvPr/>
        </p:nvSpPr>
        <p:spPr>
          <a:xfrm rot="10800000" flipV="1">
            <a:off x="6326188" y="5835650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drop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Line Callout 2 (No Border) 12"/>
          <p:cNvSpPr/>
          <p:nvPr/>
        </p:nvSpPr>
        <p:spPr>
          <a:xfrm rot="10800000" flipV="1">
            <a:off x="6326188" y="4725988"/>
            <a:ext cx="1522412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rgbClr val="17375E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forward via link 1</a:t>
            </a:r>
            <a:endParaRPr lang="en-US">
              <a:solidFill>
                <a:srgbClr val="17375E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18490" name="TextBox 14"/>
          <p:cNvSpPr txBox="1">
            <a:spLocks noChangeArrowheads="1"/>
          </p:cNvSpPr>
          <p:nvPr/>
        </p:nvSpPr>
        <p:spPr bwMode="auto">
          <a:xfrm>
            <a:off x="674688" y="4525963"/>
            <a:ext cx="21701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Flow space</a:t>
            </a:r>
            <a:endParaRPr lang="en-US" sz="2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43188" y="4926013"/>
            <a:ext cx="18415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92" name="TextBox 14"/>
          <p:cNvSpPr txBox="1">
            <a:spLocks noChangeArrowheads="1"/>
          </p:cNvSpPr>
          <p:nvPr/>
        </p:nvSpPr>
        <p:spPr bwMode="auto">
          <a:xfrm>
            <a:off x="2643188" y="4527550"/>
            <a:ext cx="21701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src.</a:t>
            </a:r>
            <a:endParaRPr lang="en-US" sz="2000"/>
          </a:p>
        </p:txBody>
      </p:sp>
      <p:sp>
        <p:nvSpPr>
          <p:cNvPr id="18493" name="TextBox 14"/>
          <p:cNvSpPr txBox="1">
            <a:spLocks noChangeArrowheads="1"/>
          </p:cNvSpPr>
          <p:nvPr/>
        </p:nvSpPr>
        <p:spPr bwMode="auto">
          <a:xfrm>
            <a:off x="1881188" y="508000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dst.</a:t>
            </a:r>
            <a:endParaRPr lang="en-US" sz="200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804988" y="5702300"/>
            <a:ext cx="1246188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971800" y="6478058"/>
            <a:ext cx="3200400" cy="396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7" name="Footer Placeholder 3"/>
          <p:cNvSpPr txBox="1"/>
          <p:nvPr/>
        </p:nvSpPr>
        <p:spPr>
          <a:xfrm>
            <a:off x="6172200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6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Challenges of Policy-Based Management</a:t>
            </a:r>
            <a:endParaRPr lang="en-US" sz="360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Policy-based network management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/>
              <a:t>Specify </a:t>
            </a:r>
            <a:r>
              <a:rPr lang="en-US" i="1" dirty="0"/>
              <a:t>high-level policies </a:t>
            </a:r>
            <a:r>
              <a:rPr lang="en-US" dirty="0"/>
              <a:t>in a management system </a:t>
            </a:r>
            <a:endParaRPr lang="en-US" dirty="0"/>
          </a:p>
          <a:p>
            <a:pPr lvl="1"/>
            <a:r>
              <a:rPr lang="en-US" dirty="0"/>
              <a:t>Enforce </a:t>
            </a:r>
            <a:r>
              <a:rPr lang="en-US" i="1" dirty="0"/>
              <a:t>low-level rules </a:t>
            </a:r>
            <a:r>
              <a:rPr lang="en-US" dirty="0"/>
              <a:t>in the switches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Challenges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Large number of hosts, switches and policies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/>
              <a:t>Limited TCAM space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in switches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Support host mobility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/>
              <a:t>No hardware changes to commodity switches</a:t>
            </a:r>
            <a:endParaRPr lang="en-US" dirty="0"/>
          </a:p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i="1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Pre-</a:t>
            </a:r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install Rules in Switches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9" name="Cloud 8"/>
          <p:cNvSpPr/>
          <p:nvPr/>
        </p:nvSpPr>
        <p:spPr>
          <a:xfrm>
            <a:off x="2743200" y="3097213"/>
            <a:ext cx="5511800" cy="24003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2921000" y="3106738"/>
            <a:ext cx="973138" cy="3619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1" name="modem"/>
          <p:cNvSpPr>
            <a:spLocks noEditPoints="1" noChangeArrowheads="1"/>
          </p:cNvSpPr>
          <p:nvPr/>
        </p:nvSpPr>
        <p:spPr bwMode="auto">
          <a:xfrm>
            <a:off x="6065838" y="3894138"/>
            <a:ext cx="974725" cy="36195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2" name="modem"/>
          <p:cNvSpPr>
            <a:spLocks noEditPoints="1" noChangeArrowheads="1"/>
          </p:cNvSpPr>
          <p:nvPr/>
        </p:nvSpPr>
        <p:spPr bwMode="auto">
          <a:xfrm>
            <a:off x="7446963" y="3249613"/>
            <a:ext cx="974725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49313" y="3290888"/>
            <a:ext cx="1749425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Packets hit 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the rules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94138" y="3287713"/>
            <a:ext cx="1495425" cy="37147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89363" y="3608388"/>
            <a:ext cx="12668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Forward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24025" y="3290888"/>
            <a:ext cx="1196975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346575"/>
            <a:ext cx="8229600" cy="2511425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Problems: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/>
              <a:t>No host mobility support</a:t>
            </a:r>
            <a:endParaRPr lang="en-US"/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Switches do not have enough memory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13338" y="95408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rot="16200000" flipH="1" flipV="1">
            <a:off x="3894138" y="1611313"/>
            <a:ext cx="1009650" cy="16002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98863" y="1503363"/>
            <a:ext cx="16129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Pre-install 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rules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126288" y="1493838"/>
            <a:ext cx="1306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Controller</a:t>
            </a:r>
            <a:endParaRPr lang="en-US" sz="2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2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7" grpId="0" animBg="1" build="p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200">
                <a:sym typeface="+mn-ea"/>
              </a:rPr>
              <a:t>What does scalability </a:t>
            </a:r>
            <a:r>
              <a:rPr lang="en-US" sz="3200">
                <a:sym typeface="+mn-ea"/>
              </a:rPr>
              <a:t>exepect</a:t>
            </a:r>
            <a:r>
              <a:rPr sz="3200">
                <a:sym typeface="+mn-ea"/>
              </a:rPr>
              <a:t>?</a:t>
            </a:r>
            <a:endParaRPr sz="3200">
              <a:sym typeface="+mn-ea"/>
            </a:endParaRPr>
          </a:p>
          <a:p>
            <a:pPr lvl="1"/>
            <a:r>
              <a:rPr lang="zh-CN" sz="3200">
                <a:sym typeface="+mn-ea"/>
              </a:rPr>
              <a:t>允许使用更多资源</a:t>
            </a:r>
            <a:r>
              <a:rPr sz="3200">
                <a:sym typeface="+mn-ea"/>
              </a:rPr>
              <a:t>avoids inherent design limits on resources</a:t>
            </a:r>
            <a:endParaRPr sz="3200">
              <a:sym typeface="+mn-ea"/>
            </a:endParaRPr>
          </a:p>
          <a:p>
            <a:pPr lvl="1"/>
            <a:r>
              <a:rPr lang="zh-CN" altLang="en-US" sz="3200">
                <a:sym typeface="+mn-ea"/>
              </a:rPr>
              <a:t>性能随资源增加而增加</a:t>
            </a:r>
            <a:r>
              <a:rPr lang="en-US" sz="3200">
                <a:sym typeface="+mn-ea"/>
              </a:rPr>
              <a:t>performance</a:t>
            </a:r>
            <a:r>
              <a:rPr sz="3200">
                <a:sym typeface="+mn-ea"/>
              </a:rPr>
              <a:t> increases with </a:t>
            </a:r>
            <a:r>
              <a:rPr lang="en-US" sz="3200">
                <a:sym typeface="+mn-ea"/>
              </a:rPr>
              <a:t>more resouces</a:t>
            </a:r>
            <a:endParaRPr sz="3200">
              <a:sym typeface="+mn-ea"/>
            </a:endParaRPr>
          </a:p>
          <a:p>
            <a:pPr lvl="1"/>
            <a:r>
              <a:rPr lang="zh-CN" sz="3200">
                <a:sym typeface="+mn-ea"/>
              </a:rPr>
              <a:t>开销增加不明显</a:t>
            </a:r>
            <a:r>
              <a:rPr sz="3200">
                <a:sym typeface="+mn-ea"/>
              </a:rPr>
              <a:t>cost increases slowly with </a:t>
            </a:r>
            <a:r>
              <a:rPr lang="en-US" sz="3200">
                <a:sym typeface="+mn-ea"/>
              </a:rPr>
              <a:t>more resouces</a:t>
            </a:r>
            <a:endParaRPr sz="3200">
              <a:sym typeface="+mn-ea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99063" y="769938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1450" cy="1143000"/>
          </a:xfrm>
        </p:spPr>
        <p:txBody>
          <a:bodyPr/>
          <a:lstStyle/>
          <a:p>
            <a:r>
              <a:rPr lang="en-US" sz="3600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Install Rules on Demand (Ethane, NOX)</a:t>
            </a:r>
            <a:endParaRPr lang="en-US" sz="3600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2743200" y="2916238"/>
            <a:ext cx="5511800" cy="24003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modem"/>
          <p:cNvSpPr>
            <a:spLocks noEditPoints="1" noChangeArrowheads="1"/>
          </p:cNvSpPr>
          <p:nvPr/>
        </p:nvSpPr>
        <p:spPr bwMode="auto">
          <a:xfrm>
            <a:off x="2921000" y="2927350"/>
            <a:ext cx="973138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6065838" y="3714750"/>
            <a:ext cx="974725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11" name="modem"/>
          <p:cNvSpPr>
            <a:spLocks noEditPoints="1" noChangeArrowheads="1"/>
          </p:cNvSpPr>
          <p:nvPr/>
        </p:nvSpPr>
        <p:spPr bwMode="auto">
          <a:xfrm>
            <a:off x="7446963" y="3068638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24025" y="3109913"/>
            <a:ext cx="1196975" cy="1587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7838" y="3160713"/>
            <a:ext cx="2443162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First packet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misses the rules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179763" y="1493838"/>
            <a:ext cx="2127250" cy="14239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87500" y="1211263"/>
            <a:ext cx="25273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Buffer and send 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packet header 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to the controller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 flipV="1">
            <a:off x="3894138" y="1611313"/>
            <a:ext cx="1009650" cy="16002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16413" y="2332038"/>
            <a:ext cx="1073150" cy="828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Install 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rules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94138" y="3108325"/>
            <a:ext cx="1495425" cy="371475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789363" y="3429000"/>
            <a:ext cx="12668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pple Casual" charset="0"/>
                <a:ea typeface="Apple Casual" charset="0"/>
                <a:cs typeface="Apple Casual" charset="0"/>
              </a:rPr>
              <a:t>Forward</a:t>
            </a:r>
            <a:endParaRPr lang="en-US" sz="2400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7126288" y="1493838"/>
            <a:ext cx="1306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Controller</a:t>
            </a:r>
            <a:endParaRPr lang="en-US" sz="2000"/>
          </a:p>
        </p:txBody>
      </p:sp>
      <p:sp>
        <p:nvSpPr>
          <p:cNvPr id="20" name="modem"/>
          <p:cNvSpPr>
            <a:spLocks noEditPoints="1" noChangeArrowheads="1"/>
          </p:cNvSpPr>
          <p:nvPr/>
        </p:nvSpPr>
        <p:spPr bwMode="auto">
          <a:xfrm>
            <a:off x="5730875" y="4908550"/>
            <a:ext cx="974725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503238" y="4075113"/>
            <a:ext cx="8229600" cy="2511425"/>
          </a:xfrm>
          <a:solidFill>
            <a:schemeClr val="bg1"/>
          </a:solidFill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Problems: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/>
              <a:t>Delay of going through the controller</a:t>
            </a:r>
            <a:endParaRPr lang="en-US"/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Switch complexity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Misbehaving hosts 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2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3" grpId="0"/>
      <p:bldP spid="17" grpId="0"/>
      <p:bldP spid="23" grpId="0"/>
      <p:bldP spid="25" grpId="0"/>
      <p:bldP spid="18" grpId="0"/>
      <p:bldP spid="20" grpId="0" animBg="1"/>
      <p:bldP spid="26" grpId="0" animBg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DIFANE Architecture</a:t>
            </a:r>
            <a:b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br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(two stages)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9700" name="Content Placeholder 4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2399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stributed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low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rchitecture </a:t>
            </a:r>
            <a:endParaRPr lang="en-US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for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N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etworked </a:t>
            </a:r>
            <a:r>
              <a:rPr lang="en-US">
                <a:solidFill>
                  <a:srgbClr val="FF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E</a:t>
            </a:r>
            <a:r>
              <a:rPr lang="en-US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nterprises</a:t>
            </a:r>
            <a:endParaRPr lang="en-US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Stage 1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0724" name="Content Placeholder 4"/>
          <p:cNvSpPr>
            <a:spLocks noGrp="1"/>
          </p:cNvSpPr>
          <p:nvPr>
            <p:ph idx="1"/>
          </p:nvPr>
        </p:nvSpPr>
        <p:spPr>
          <a:xfrm>
            <a:off x="1295400" y="2895600"/>
            <a:ext cx="6858000" cy="22399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The controller </a:t>
            </a:r>
            <a:r>
              <a:rPr lang="en-US" i="1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 </a:t>
            </a: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generates the rules and distributes them to authority switches. </a:t>
            </a:r>
            <a:endParaRPr lang="en-US" dirty="0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2638" y="1057275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929188" y="1057275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4918075" y="1800225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1781" name="Title 1"/>
          <p:cNvSpPr>
            <a:spLocks noGrp="1"/>
          </p:cNvSpPr>
          <p:nvPr>
            <p:ph type="title"/>
          </p:nvPr>
        </p:nvSpPr>
        <p:spPr>
          <a:xfrm>
            <a:off x="0" y="-242888"/>
            <a:ext cx="9144000" cy="1143001"/>
          </a:xfrm>
        </p:spPr>
        <p:txBody>
          <a:bodyPr/>
          <a:lstStyle/>
          <a:p>
            <a:pPr algn="l"/>
            <a:r>
              <a:rPr lang="en-US" sz="36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and Distribute the Flow Rules</a:t>
            </a:r>
            <a:endParaRPr lang="en-US" sz="360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427038" y="4203700"/>
            <a:ext cx="8231187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84" name="modem"/>
          <p:cNvSpPr>
            <a:spLocks noEditPoints="1" noChangeArrowheads="1"/>
          </p:cNvSpPr>
          <p:nvPr/>
        </p:nvSpPr>
        <p:spPr bwMode="auto">
          <a:xfrm>
            <a:off x="427038" y="5803900"/>
            <a:ext cx="973137" cy="3603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TextBox 6"/>
          <p:cNvSpPr txBox="1">
            <a:spLocks noChangeArrowheads="1"/>
          </p:cNvSpPr>
          <p:nvPr/>
        </p:nvSpPr>
        <p:spPr bwMode="auto">
          <a:xfrm>
            <a:off x="0" y="4783138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Ingress Switch</a:t>
            </a:r>
            <a:endParaRPr lang="en-US" sz="2000"/>
          </a:p>
        </p:txBody>
      </p:sp>
      <p:sp>
        <p:nvSpPr>
          <p:cNvPr id="78856" name="modem"/>
          <p:cNvSpPr>
            <a:spLocks noEditPoints="1" noChangeArrowheads="1"/>
          </p:cNvSpPr>
          <p:nvPr/>
        </p:nvSpPr>
        <p:spPr bwMode="auto">
          <a:xfrm>
            <a:off x="4430713" y="4424363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1787" name="modem"/>
          <p:cNvSpPr>
            <a:spLocks noEditPoints="1" noChangeArrowheads="1"/>
          </p:cNvSpPr>
          <p:nvPr/>
        </p:nvSpPr>
        <p:spPr bwMode="auto">
          <a:xfrm>
            <a:off x="7712075" y="4687888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TextBox 10"/>
          <p:cNvSpPr txBox="1">
            <a:spLocks noChangeArrowheads="1"/>
          </p:cNvSpPr>
          <p:nvPr/>
        </p:nvSpPr>
        <p:spPr bwMode="auto">
          <a:xfrm>
            <a:off x="7791450" y="3951288"/>
            <a:ext cx="1219200" cy="706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Egress Switch</a:t>
            </a:r>
            <a:endParaRPr lang="en-US" sz="2000"/>
          </a:p>
        </p:txBody>
      </p:sp>
      <p:sp>
        <p:nvSpPr>
          <p:cNvPr id="27" name="Freeform 26"/>
          <p:cNvSpPr/>
          <p:nvPr/>
        </p:nvSpPr>
        <p:spPr>
          <a:xfrm>
            <a:off x="2687638" y="2305050"/>
            <a:ext cx="5237162" cy="1676400"/>
          </a:xfrm>
          <a:custGeom>
            <a:avLst/>
            <a:gdLst>
              <a:gd name="connsiteX0" fmla="*/ 0 w 3141578"/>
              <a:gd name="connsiteY0" fmla="*/ 0 h 2032000"/>
              <a:gd name="connsiteX1" fmla="*/ 1163052 w 3141578"/>
              <a:gd name="connsiteY1" fmla="*/ 240631 h 2032000"/>
              <a:gd name="connsiteX2" fmla="*/ 2540000 w 3141578"/>
              <a:gd name="connsiteY2" fmla="*/ 1163052 h 2032000"/>
              <a:gd name="connsiteX3" fmla="*/ 3141578 w 3141578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1578" h="2032000">
                <a:moveTo>
                  <a:pt x="0" y="0"/>
                </a:moveTo>
                <a:cubicBezTo>
                  <a:pt x="369859" y="23394"/>
                  <a:pt x="739719" y="46789"/>
                  <a:pt x="1163052" y="240631"/>
                </a:cubicBezTo>
                <a:cubicBezTo>
                  <a:pt x="1586385" y="434473"/>
                  <a:pt x="2210246" y="864491"/>
                  <a:pt x="2540000" y="1163052"/>
                </a:cubicBezTo>
                <a:cubicBezTo>
                  <a:pt x="2869754" y="1461613"/>
                  <a:pt x="3141578" y="2032000"/>
                  <a:pt x="3141578" y="2032000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782638" y="2819400"/>
            <a:ext cx="617537" cy="2984500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68550" y="900113"/>
            <a:ext cx="1600200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Distribute partition information</a:t>
            </a: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2222500" y="5262563"/>
            <a:ext cx="973138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4" name="modem"/>
          <p:cNvSpPr>
            <a:spLocks noEditPoints="1" noChangeArrowheads="1"/>
          </p:cNvSpPr>
          <p:nvPr/>
        </p:nvSpPr>
        <p:spPr bwMode="auto">
          <a:xfrm>
            <a:off x="5110163" y="599598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3775075" y="1058863"/>
          <a:ext cx="1168400" cy="1483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3776663" y="1430338"/>
            <a:ext cx="1143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 A</a:t>
            </a:r>
            <a:endParaRPr lang="en-US"/>
          </a:p>
        </p:txBody>
      </p: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5110163" y="1104900"/>
            <a:ext cx="21701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AuthoritySwitch B</a:t>
            </a:r>
            <a:endParaRPr lang="en-US"/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5105400" y="1892300"/>
            <a:ext cx="144303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C</a:t>
            </a:r>
            <a:endParaRPr lang="en-US"/>
          </a:p>
        </p:txBody>
      </p:sp>
      <p:sp>
        <p:nvSpPr>
          <p:cNvPr id="51" name="Line Callout 2 (No Border) 50"/>
          <p:cNvSpPr/>
          <p:nvPr/>
        </p:nvSpPr>
        <p:spPr>
          <a:xfrm rot="10800000" flipV="1">
            <a:off x="7458075" y="1820863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Line Callout 2 (No Border) 51"/>
          <p:cNvSpPr/>
          <p:nvPr/>
        </p:nvSpPr>
        <p:spPr>
          <a:xfrm rot="10800000" flipV="1">
            <a:off x="7458075" y="711200"/>
            <a:ext cx="942975" cy="717550"/>
          </a:xfrm>
          <a:prstGeom prst="callout2">
            <a:avLst>
              <a:gd name="adj1" fmla="val 69625"/>
              <a:gd name="adj2" fmla="val 89596"/>
              <a:gd name="adj3" fmla="val 70687"/>
              <a:gd name="adj4" fmla="val 88281"/>
              <a:gd name="adj5" fmla="val 79328"/>
              <a:gd name="adj6" fmla="val 146011"/>
            </a:avLst>
          </a:prstGeom>
          <a:noFill/>
          <a:ln w="381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accept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110163" y="658813"/>
            <a:ext cx="21701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Flow space</a:t>
            </a:r>
            <a:endParaRPr lang="en-US" sz="2000"/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3948113" y="1847850"/>
            <a:ext cx="1941512" cy="1588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19663" y="1820863"/>
            <a:ext cx="2700337" cy="1587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775075" y="1057275"/>
            <a:ext cx="3479800" cy="14811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Freeform 70"/>
          <p:cNvSpPr/>
          <p:nvPr/>
        </p:nvSpPr>
        <p:spPr>
          <a:xfrm flipH="1">
            <a:off x="1905000" y="2819400"/>
            <a:ext cx="463550" cy="2443163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Freeform 71"/>
          <p:cNvSpPr/>
          <p:nvPr/>
        </p:nvSpPr>
        <p:spPr>
          <a:xfrm flipH="1">
            <a:off x="2687638" y="2538413"/>
            <a:ext cx="2230437" cy="1885950"/>
          </a:xfrm>
          <a:custGeom>
            <a:avLst/>
            <a:gdLst>
              <a:gd name="connsiteX0" fmla="*/ 1470526 w 1470526"/>
              <a:gd name="connsiteY0" fmla="*/ 0 h 1965158"/>
              <a:gd name="connsiteX1" fmla="*/ 401052 w 1470526"/>
              <a:gd name="connsiteY1" fmla="*/ 695158 h 1965158"/>
              <a:gd name="connsiteX2" fmla="*/ 0 w 1470526"/>
              <a:gd name="connsiteY2" fmla="*/ 1965158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526" h="1965158">
                <a:moveTo>
                  <a:pt x="1470526" y="0"/>
                </a:moveTo>
                <a:cubicBezTo>
                  <a:pt x="1058333" y="183816"/>
                  <a:pt x="646140" y="367632"/>
                  <a:pt x="401052" y="695158"/>
                </a:cubicBezTo>
                <a:cubicBezTo>
                  <a:pt x="155964" y="1022684"/>
                  <a:pt x="0" y="1965158"/>
                  <a:pt x="0" y="1965158"/>
                </a:cubicBezTo>
              </a:path>
            </a:pathLst>
          </a:custGeom>
          <a:ln w="28575" cap="flat" cmpd="sng">
            <a:solidFill>
              <a:srgbClr val="0000FF"/>
            </a:solidFill>
            <a:prstDash val="lgDashDot"/>
            <a:round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rot="16200000" flipH="1">
            <a:off x="1942307" y="2996406"/>
            <a:ext cx="3594100" cy="2741613"/>
          </a:xfrm>
          <a:prstGeom prst="line">
            <a:avLst/>
          </a:prstGeom>
          <a:ln w="28575" cmpd="sng">
            <a:solidFill>
              <a:srgbClr val="0000FF"/>
            </a:solidFill>
            <a:prstDash val="lg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23" name="TextBox 6"/>
          <p:cNvSpPr txBox="1">
            <a:spLocks noChangeArrowheads="1"/>
          </p:cNvSpPr>
          <p:nvPr/>
        </p:nvSpPr>
        <p:spPr bwMode="auto">
          <a:xfrm>
            <a:off x="427038" y="900113"/>
            <a:ext cx="130651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Controller</a:t>
            </a:r>
            <a:endParaRPr lang="en-US" sz="200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116138" y="4459288"/>
            <a:ext cx="11080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/>
              <a:t>Authority </a:t>
            </a:r>
            <a:endParaRPr lang="en-US" dirty="0"/>
          </a:p>
          <a:p>
            <a:r>
              <a:rPr lang="en-US" dirty="0"/>
              <a:t>Switch A</a:t>
            </a:r>
            <a:endParaRPr lang="en-US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364038" y="3657600"/>
            <a:ext cx="110807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Authority </a:t>
            </a:r>
            <a:endParaRPr lang="en-US"/>
          </a:p>
          <a:p>
            <a:r>
              <a:rPr lang="en-US"/>
              <a:t>Switch B</a:t>
            </a:r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105400" y="5262563"/>
            <a:ext cx="1108075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/>
              <a:t>Authority </a:t>
            </a:r>
            <a:endParaRPr lang="en-US"/>
          </a:p>
          <a:p>
            <a:r>
              <a:rPr lang="en-US"/>
              <a:t>Switch C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8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4 -0.04444 " pathEditMode="relative" ptsTypes="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34 -0.04444 " pathEditMode="relative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3 -0.02222 " pathEditMode="relative" ptsTypes="AA">
                                      <p:cBhvr>
                                        <p:cTn id="3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3 -0.02222 " pathEditMode="relative" ptsTypes="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4 0.03333 " pathEditMode="relative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4 0.03333 " pathEditMode="relative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.42152 " pathEditMode="relative" ptsTypes="AA">
                                      <p:cBhvr>
                                        <p:cTn id="5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.42152 " pathEditMode="relative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76 0.34861 " pathEditMode="relative" ptsTypes="AA">
                                      <p:cBhvr>
                                        <p:cTn id="5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76 0.34861 " pathEditMode="relative" ptsTypes="AA">
                                      <p:cBhvr>
                                        <p:cTn id="5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487 0.47708 " pathEditMode="relative" ptsTypes="AA">
                                      <p:cBhvr>
                                        <p:cTn id="5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487 0.47708 " pathEditMode="relative" ptsTypes="AA">
                                      <p:cBhvr>
                                        <p:cTn id="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/>
      <p:bldP spid="43" grpId="0"/>
      <p:bldP spid="43" grpId="1"/>
      <p:bldP spid="43" grpId="2"/>
      <p:bldP spid="44" grpId="0"/>
      <p:bldP spid="44" grpId="1"/>
      <p:bldP spid="44" grpId="2"/>
      <p:bldP spid="50" grpId="0"/>
      <p:bldP spid="50" grpId="1"/>
      <p:bldP spid="50" grpId="2"/>
      <p:bldP spid="51" grpId="0" animBg="1"/>
      <p:bldP spid="52" grpId="0" animBg="1"/>
      <p:bldP spid="53" grpId="0"/>
      <p:bldP spid="71" grpId="0" animBg="1"/>
      <p:bldP spid="72" grpId="0" animBg="1"/>
      <p:bldP spid="35" grpId="0"/>
      <p:bldP spid="36" grpId="0"/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Stage 2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3796" name="Content Placeholder 4"/>
          <p:cNvSpPr>
            <a:spLocks noGrp="1"/>
          </p:cNvSpPr>
          <p:nvPr>
            <p:ph idx="1"/>
          </p:nvPr>
        </p:nvSpPr>
        <p:spPr>
          <a:xfrm>
            <a:off x="1524000" y="2895600"/>
            <a:ext cx="6705600" cy="2239963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The authority switches keep</a:t>
            </a:r>
            <a:r>
              <a:rPr lang="en-US" i="1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</a:t>
            </a: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packets always in the data plane and </a:t>
            </a:r>
            <a:r>
              <a:rPr lang="en-US" i="1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reactively</a:t>
            </a:r>
            <a:r>
              <a:rPr lang="en-US" dirty="0">
                <a:solidFill>
                  <a:schemeClr val="tx1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cache rules. </a:t>
            </a:r>
            <a:endParaRPr lang="en-US" dirty="0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53988" y="3754438"/>
            <a:ext cx="13906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Following packets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 Redirection and Rule Caching</a:t>
            </a:r>
            <a:endParaRPr lang="en-US" sz="400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30388" y="2154238"/>
            <a:ext cx="6096000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2" name="modem"/>
          <p:cNvSpPr>
            <a:spLocks noEditPoints="1" noChangeArrowheads="1"/>
          </p:cNvSpPr>
          <p:nvPr/>
        </p:nvSpPr>
        <p:spPr bwMode="auto">
          <a:xfrm>
            <a:off x="1449388" y="375443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1154113" y="2673350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Ingress Switch</a:t>
            </a:r>
            <a:endParaRPr lang="en-US" sz="2000"/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4525963" y="1524000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Authority Switch</a:t>
            </a:r>
            <a:endParaRPr lang="en-US" sz="2000"/>
          </a:p>
        </p:txBody>
      </p:sp>
      <p:sp>
        <p:nvSpPr>
          <p:cNvPr id="34825" name="modem"/>
          <p:cNvSpPr>
            <a:spLocks noEditPoints="1" noChangeArrowheads="1"/>
          </p:cNvSpPr>
          <p:nvPr/>
        </p:nvSpPr>
        <p:spPr bwMode="auto">
          <a:xfrm>
            <a:off x="7439025" y="357346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804150" y="2867025"/>
            <a:ext cx="12192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Egress Switch</a:t>
            </a:r>
            <a:endParaRPr lang="en-US" sz="20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588" y="374967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3988" y="3381375"/>
            <a:ext cx="14255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First packet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2525" y="2819400"/>
            <a:ext cx="2379663" cy="11176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46725" y="2819400"/>
            <a:ext cx="1892300" cy="93503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588" y="412432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22525" y="3938588"/>
            <a:ext cx="5016500" cy="176212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73313" y="2193925"/>
            <a:ext cx="2152650" cy="1435100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 rot="-1386489">
            <a:off x="2700338" y="3078163"/>
            <a:ext cx="10033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Redirect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 rot="1666397">
            <a:off x="5980113" y="2798763"/>
            <a:ext cx="9969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Forward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 rot="-1386489">
            <a:off x="2219325" y="1695450"/>
            <a:ext cx="1376363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Feedback: </a:t>
            </a:r>
            <a:endParaRPr lang="en-US">
              <a:solidFill>
                <a:srgbClr val="FF0000"/>
              </a:solidFill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  <a:endParaRPr lang="en-US">
              <a:solidFill>
                <a:srgbClr val="FF0000"/>
              </a:solidFill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222625" y="4125913"/>
            <a:ext cx="32924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Hit cached rules and forward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24" name="modem"/>
          <p:cNvSpPr>
            <a:spLocks noEditPoints="1" noChangeArrowheads="1"/>
          </p:cNvSpPr>
          <p:nvPr/>
        </p:nvSpPr>
        <p:spPr bwMode="auto">
          <a:xfrm>
            <a:off x="4573588" y="2452688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49388" y="5715000"/>
            <a:ext cx="6400800" cy="830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 slightly longer path in the data plane is faster than going through the control plane</a:t>
            </a:r>
            <a:endParaRPr lang="en-US" sz="2400" dirty="0">
              <a:solidFill>
                <a:srgbClr val="000000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61125"/>
            <a:ext cx="3200400" cy="396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6" name="Footer Placeholder 3"/>
          <p:cNvSpPr txBox="1"/>
          <p:nvPr/>
        </p:nvSpPr>
        <p:spPr>
          <a:xfrm>
            <a:off x="5943600" y="6461125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/>
      <p:bldP spid="45" grpId="0" animBg="1"/>
      <p:bldP spid="46" grpId="0"/>
      <p:bldP spid="47" grpId="0"/>
      <p:bldP spid="48" grpId="0"/>
      <p:bldP spid="49" grpId="0"/>
      <p:bldP spid="2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Locate Authority Switches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information in ingress switches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Using a small set of coarse-grained wildcard rules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… to locate the authority switch for each packet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Distributed directory service but not DHT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Hashing does 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not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work for wildcards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 dirty="0"/>
              <a:t>Keys can have wildcards in arbitrary bit positions</a:t>
            </a:r>
            <a:endParaRPr lang="en-US" dirty="0"/>
          </a:p>
          <a:p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11313" y="4872038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5614988"/>
          <a:ext cx="2336800" cy="74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" y="4873625"/>
          <a:ext cx="1168400" cy="14833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6920" name="TextBox 17"/>
          <p:cNvSpPr txBox="1">
            <a:spLocks noChangeArrowheads="1"/>
          </p:cNvSpPr>
          <p:nvPr/>
        </p:nvSpPr>
        <p:spPr bwMode="auto">
          <a:xfrm>
            <a:off x="458788" y="5245100"/>
            <a:ext cx="1143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 A</a:t>
            </a:r>
            <a:endParaRPr lang="en-US"/>
          </a:p>
        </p:txBody>
      </p:sp>
      <p:sp>
        <p:nvSpPr>
          <p:cNvPr id="36921" name="TextBox 18"/>
          <p:cNvSpPr txBox="1">
            <a:spLocks noChangeArrowheads="1"/>
          </p:cNvSpPr>
          <p:nvPr/>
        </p:nvSpPr>
        <p:spPr bwMode="auto">
          <a:xfrm>
            <a:off x="1792288" y="4919663"/>
            <a:ext cx="2170112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AuthoritySwitch B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7200" y="4872038"/>
            <a:ext cx="3479800" cy="14811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923" name="TextBox 20"/>
          <p:cNvSpPr txBox="1">
            <a:spLocks noChangeArrowheads="1"/>
          </p:cNvSpPr>
          <p:nvPr/>
        </p:nvSpPr>
        <p:spPr bwMode="auto">
          <a:xfrm>
            <a:off x="1812925" y="5656263"/>
            <a:ext cx="144303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/>
              <a:t>Authority Switch C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655637" y="5611813"/>
            <a:ext cx="1941513" cy="1588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27188" y="5584825"/>
            <a:ext cx="2700337" cy="1588"/>
          </a:xfrm>
          <a:prstGeom prst="line">
            <a:avLst/>
          </a:prstGeom>
          <a:ln w="76200" cmpd="sng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6400" y="4984750"/>
            <a:ext cx="28956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X:0-1 Y:0-3 </a:t>
            </a:r>
            <a:r>
              <a:rPr lang="en-US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A</a:t>
            </a:r>
            <a:endParaRPr 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X:2-5 Y: 0-1B</a:t>
            </a:r>
            <a:endParaRPr 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X:2-5 Y:2-3 </a:t>
            </a:r>
            <a:r>
              <a:rPr lang="en-US" sz="2400" dirty="0" err="1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 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327525" y="5448300"/>
            <a:ext cx="625475" cy="27781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8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9"/>
          <p:cNvSpPr txBox="1">
            <a:spLocks noChangeArrowheads="1"/>
          </p:cNvSpPr>
          <p:nvPr/>
        </p:nvSpPr>
        <p:spPr bwMode="auto">
          <a:xfrm>
            <a:off x="153988" y="3754438"/>
            <a:ext cx="139065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Following packets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 Redirection and Rule Caching</a:t>
            </a:r>
            <a:endParaRPr lang="en-US" sz="400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1830388" y="2154238"/>
            <a:ext cx="6096000" cy="3352800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4" name="modem"/>
          <p:cNvSpPr>
            <a:spLocks noEditPoints="1" noChangeArrowheads="1"/>
          </p:cNvSpPr>
          <p:nvPr/>
        </p:nvSpPr>
        <p:spPr bwMode="auto">
          <a:xfrm>
            <a:off x="1427163" y="3173413"/>
            <a:ext cx="1773237" cy="12747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1154113" y="2465388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Ingress Switch</a:t>
            </a:r>
            <a:endParaRPr lang="en-US" sz="2000"/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4525963" y="1524000"/>
            <a:ext cx="1219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Authority Switch</a:t>
            </a:r>
            <a:endParaRPr lang="en-US" sz="2000"/>
          </a:p>
        </p:txBody>
      </p:sp>
      <p:sp>
        <p:nvSpPr>
          <p:cNvPr id="37897" name="modem"/>
          <p:cNvSpPr>
            <a:spLocks noEditPoints="1" noChangeArrowheads="1"/>
          </p:cNvSpPr>
          <p:nvPr/>
        </p:nvSpPr>
        <p:spPr bwMode="auto">
          <a:xfrm>
            <a:off x="7439025" y="3573463"/>
            <a:ext cx="974725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804150" y="2867025"/>
            <a:ext cx="12192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/>
              <a:t>Egress Switch</a:t>
            </a:r>
            <a:endParaRPr lang="en-US" sz="200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2588" y="3749675"/>
            <a:ext cx="838200" cy="476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0" name="TextBox 13"/>
          <p:cNvSpPr txBox="1">
            <a:spLocks noChangeArrowheads="1"/>
          </p:cNvSpPr>
          <p:nvPr/>
        </p:nvSpPr>
        <p:spPr bwMode="auto">
          <a:xfrm>
            <a:off x="0" y="3381375"/>
            <a:ext cx="14255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First packet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95351" y="2895600"/>
            <a:ext cx="1430612" cy="1230313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46725" y="2819400"/>
            <a:ext cx="1892300" cy="93503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588" y="4124325"/>
            <a:ext cx="838200" cy="158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0400" y="3749675"/>
            <a:ext cx="4238625" cy="18891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422525" y="2193925"/>
            <a:ext cx="2103438" cy="1185863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906" name="TextBox 45"/>
          <p:cNvSpPr txBox="1">
            <a:spLocks noChangeArrowheads="1"/>
          </p:cNvSpPr>
          <p:nvPr/>
        </p:nvSpPr>
        <p:spPr bwMode="auto">
          <a:xfrm rot="20213511">
            <a:off x="3384824" y="2925307"/>
            <a:ext cx="10033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Apple Casual" charset="0"/>
                <a:ea typeface="Apple Casual" charset="0"/>
                <a:cs typeface="Apple Casual" charset="0"/>
              </a:rPr>
              <a:t>Redirect</a:t>
            </a:r>
            <a:endParaRPr lang="en-US" dirty="0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37907" name="TextBox 46"/>
          <p:cNvSpPr txBox="1">
            <a:spLocks noChangeArrowheads="1"/>
          </p:cNvSpPr>
          <p:nvPr/>
        </p:nvSpPr>
        <p:spPr bwMode="auto">
          <a:xfrm rot="1666397">
            <a:off x="5980113" y="2798763"/>
            <a:ext cx="9969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Apple Casual" charset="0"/>
                <a:ea typeface="Apple Casual" charset="0"/>
                <a:cs typeface="Apple Casual" charset="0"/>
              </a:rPr>
              <a:t>Forward</a:t>
            </a:r>
            <a:endParaRPr lang="en-US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37908" name="TextBox 47"/>
          <p:cNvSpPr txBox="1">
            <a:spLocks noChangeArrowheads="1"/>
          </p:cNvSpPr>
          <p:nvPr/>
        </p:nvSpPr>
        <p:spPr bwMode="auto">
          <a:xfrm rot="-1386489">
            <a:off x="2219325" y="1695450"/>
            <a:ext cx="1376363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Feedback: </a:t>
            </a:r>
            <a:endParaRPr lang="en-US">
              <a:solidFill>
                <a:srgbClr val="FF0000"/>
              </a:solidFill>
              <a:latin typeface="Apple Casual" charset="0"/>
              <a:ea typeface="Apple Casual" charset="0"/>
              <a:cs typeface="Apple Casual" charset="0"/>
            </a:endParaRPr>
          </a:p>
          <a:p>
            <a:r>
              <a:rPr lang="en-US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  <a:endParaRPr lang="en-US">
              <a:solidFill>
                <a:srgbClr val="FF0000"/>
              </a:solidFill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37909" name="TextBox 48"/>
          <p:cNvSpPr txBox="1">
            <a:spLocks noChangeArrowheads="1"/>
          </p:cNvSpPr>
          <p:nvPr/>
        </p:nvSpPr>
        <p:spPr bwMode="auto">
          <a:xfrm>
            <a:off x="3667573" y="4030663"/>
            <a:ext cx="32924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Apple Casual" charset="0"/>
                <a:ea typeface="Apple Casual" charset="0"/>
                <a:cs typeface="Apple Casual" charset="0"/>
              </a:rPr>
              <a:t>Hit cached rules and forward</a:t>
            </a:r>
            <a:endParaRPr lang="en-US" dirty="0"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24" name="modem"/>
          <p:cNvSpPr>
            <a:spLocks noEditPoints="1" noChangeArrowheads="1"/>
          </p:cNvSpPr>
          <p:nvPr/>
        </p:nvSpPr>
        <p:spPr bwMode="auto">
          <a:xfrm>
            <a:off x="4573588" y="2452688"/>
            <a:ext cx="1377950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427163" y="3549014"/>
          <a:ext cx="1668910" cy="7315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68910"/>
              </a:tblGrid>
              <a:tr h="1481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</a:t>
                      </a:r>
                      <a:r>
                        <a:rPr lang="en-US" baseline="0" dirty="0"/>
                        <a:t> Rules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Partition Rules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573588" y="2896056"/>
          <a:ext cx="1377771" cy="3657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77771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/>
                        <a:t>Auth.</a:t>
                      </a:r>
                      <a:r>
                        <a:rPr lang="en-US" baseline="0" dirty="0"/>
                        <a:t> Rules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27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Three Sets of Rules in TCAM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86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143000"/>
                <a:gridCol w="990600"/>
                <a:gridCol w="990600"/>
                <a:gridCol w="2908300"/>
                <a:gridCol w="120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Field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Field</a:t>
                      </a:r>
                      <a:r>
                        <a:rPr lang="en-US" sz="2000" baseline="0" dirty="0"/>
                        <a:t>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Timeout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Cache Rules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/>
                        <a:t>Forward to Switch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Drop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 sec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Authority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Rules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Forward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Trigger cache manager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Infinity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0***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Drop, 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Trigger cache manager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Partition Rules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0***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Redirect to auth.</a:t>
                      </a:r>
                      <a:r>
                        <a:rPr lang="en-US" sz="2000" baseline="0" dirty="0"/>
                        <a:t> switch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755775" y="2133600"/>
            <a:ext cx="7162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In ingress switches</a:t>
            </a:r>
            <a:endParaRPr lang="en-US" sz="2400" dirty="0"/>
          </a:p>
          <a:p>
            <a:pPr>
              <a:defRPr/>
            </a:pPr>
            <a:r>
              <a:rPr lang="en-US" sz="2400" i="1" dirty="0"/>
              <a:t>reactively</a:t>
            </a:r>
            <a:r>
              <a:rPr lang="en-US" sz="2400" dirty="0"/>
              <a:t> installed by authority switches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755775" y="3657600"/>
            <a:ext cx="7159625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 authority switches</a:t>
            </a:r>
            <a:endParaRPr lang="en-US" sz="2400">
              <a:solidFill>
                <a:srgbClr val="FFFFFF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sz="2400" i="1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</a:t>
            </a:r>
            <a:r>
              <a:rPr lang="en-US" sz="240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installed by controller </a:t>
            </a:r>
            <a:endParaRPr lang="en-US" sz="2400">
              <a:solidFill>
                <a:srgbClr val="FFFFFF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52600" y="5181600"/>
            <a:ext cx="71628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2400" dirty="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In every switch</a:t>
            </a:r>
            <a:endParaRPr lang="en-US" sz="2400" dirty="0">
              <a:solidFill>
                <a:srgbClr val="FFFFFF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sz="2400" i="1" dirty="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</a:t>
            </a:r>
            <a:r>
              <a:rPr lang="en-US" sz="2400" dirty="0">
                <a:solidFill>
                  <a:srgbClr val="FFFFFF"/>
                </a:solidFill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installed by controller</a:t>
            </a:r>
            <a:endParaRPr lang="en-US" sz="2400" dirty="0">
              <a:solidFill>
                <a:srgbClr val="FFFFFF"/>
              </a:solidFill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-547687" y="4129088"/>
            <a:ext cx="4298950" cy="3175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1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276600" y="4951413"/>
            <a:ext cx="3733800" cy="530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Cache Rules</a:t>
            </a:r>
            <a:endParaRPr lang="en-US" sz="2800" dirty="0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DIFANE Switch Prototype</a:t>
            </a:r>
            <a:b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</a:br>
            <a:r>
              <a:rPr lang="en-US" baseline="-25000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Built with </a:t>
            </a:r>
            <a:r>
              <a:rPr lang="en-US" baseline="-25000" dirty="0" err="1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OpenFlow</a:t>
            </a:r>
            <a:r>
              <a:rPr lang="en-US" baseline="-25000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switch</a:t>
            </a:r>
            <a:endParaRPr lang="en-US" baseline="-25000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648200"/>
            <a:ext cx="7924800" cy="201295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990600" y="5221288"/>
            <a:ext cx="1103313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Data </a:t>
            </a:r>
            <a:endParaRPr lang="en-US" sz="2800">
              <a:solidFill>
                <a:srgbClr val="0000FF"/>
              </a:solidFill>
            </a:endParaRPr>
          </a:p>
          <a:p>
            <a:r>
              <a:rPr lang="en-US" sz="2800">
                <a:solidFill>
                  <a:srgbClr val="0000FF"/>
                </a:solidFill>
              </a:rPr>
              <a:t>Plane</a:t>
            </a:r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819400"/>
            <a:ext cx="7924800" cy="1554163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3124200"/>
            <a:ext cx="13716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Control Plane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03975" y="3124200"/>
            <a:ext cx="1905000" cy="9540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Manager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592094" y="4950619"/>
            <a:ext cx="1598612" cy="0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7054057" y="2817018"/>
            <a:ext cx="609600" cy="4763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03975" y="1560513"/>
            <a:ext cx="2160588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/>
              <a:t>Send Cache </a:t>
            </a:r>
            <a:endParaRPr lang="en-US" sz="2800"/>
          </a:p>
          <a:p>
            <a:r>
              <a:rPr lang="en-US" sz="2800"/>
              <a:t>Updates</a:t>
            </a:r>
            <a:endParaRPr lang="en-US" sz="280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93913" y="1560513"/>
            <a:ext cx="2139950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dirty="0" err="1"/>
              <a:t>Recv</a:t>
            </a:r>
            <a:r>
              <a:rPr lang="en-US" sz="2800" dirty="0"/>
              <a:t> Cache </a:t>
            </a:r>
            <a:endParaRPr lang="en-US" sz="2800" dirty="0"/>
          </a:p>
          <a:p>
            <a:r>
              <a:rPr lang="en-US" sz="2800" dirty="0"/>
              <a:t>Updates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313656" y="3867944"/>
            <a:ext cx="2708275" cy="158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403975" y="2819400"/>
            <a:ext cx="1905000" cy="155416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Cloud Callout 21"/>
          <p:cNvSpPr/>
          <p:nvPr/>
        </p:nvSpPr>
        <p:spPr>
          <a:xfrm>
            <a:off x="3581400" y="2133600"/>
            <a:ext cx="2514600" cy="1600200"/>
          </a:xfrm>
          <a:prstGeom prst="cloudCallout">
            <a:avLst>
              <a:gd name="adj1" fmla="val 68653"/>
              <a:gd name="adj2" fmla="val 7859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Only in Auth. Switches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3276600" y="5487988"/>
            <a:ext cx="3733800" cy="530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Authority Rules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3276600" y="6018213"/>
            <a:ext cx="3733800" cy="5318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Partition Rules</a:t>
            </a:r>
            <a:endParaRPr lang="en-US" sz="28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8588" y="5221288"/>
            <a:ext cx="609600" cy="1587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15163" y="5748338"/>
            <a:ext cx="379412" cy="1587"/>
          </a:xfrm>
          <a:prstGeom prst="straightConnector1">
            <a:avLst/>
          </a:prstGeom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048000" y="5481638"/>
            <a:ext cx="4346575" cy="536575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0063" y="4816475"/>
            <a:ext cx="8186737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Just software modification for authority switches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4575" y="4655403"/>
            <a:ext cx="1978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Notification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7" name="Cloud 26"/>
          <p:cNvSpPr/>
          <p:nvPr/>
        </p:nvSpPr>
        <p:spPr>
          <a:xfrm>
            <a:off x="77788" y="935038"/>
            <a:ext cx="2016125" cy="1579562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modem"/>
          <p:cNvSpPr>
            <a:spLocks noEditPoints="1" noChangeArrowheads="1"/>
          </p:cNvSpPr>
          <p:nvPr/>
        </p:nvSpPr>
        <p:spPr bwMode="auto">
          <a:xfrm>
            <a:off x="77788" y="1773238"/>
            <a:ext cx="973137" cy="360362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57199" y="842963"/>
            <a:ext cx="1066801" cy="930275"/>
          </a:xfrm>
          <a:custGeom>
            <a:avLst/>
            <a:gdLst>
              <a:gd name="connsiteX0" fmla="*/ 2152316 w 2152316"/>
              <a:gd name="connsiteY0" fmla="*/ 365403 h 1434877"/>
              <a:gd name="connsiteX1" fmla="*/ 1136316 w 2152316"/>
              <a:gd name="connsiteY1" fmla="*/ 4456 h 1434877"/>
              <a:gd name="connsiteX2" fmla="*/ 307474 w 2152316"/>
              <a:gd name="connsiteY2" fmla="*/ 392140 h 1434877"/>
              <a:gd name="connsiteX3" fmla="*/ 0 w 2152316"/>
              <a:gd name="connsiteY3" fmla="*/ 1434877 h 1434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16" h="1434877">
                <a:moveTo>
                  <a:pt x="2152316" y="365403"/>
                </a:moveTo>
                <a:cubicBezTo>
                  <a:pt x="1798053" y="182701"/>
                  <a:pt x="1443790" y="0"/>
                  <a:pt x="1136316" y="4456"/>
                </a:cubicBezTo>
                <a:cubicBezTo>
                  <a:pt x="828842" y="8912"/>
                  <a:pt x="496860" y="153737"/>
                  <a:pt x="307474" y="392140"/>
                </a:cubicBezTo>
                <a:cubicBezTo>
                  <a:pt x="118088" y="630544"/>
                  <a:pt x="0" y="1434877"/>
                  <a:pt x="0" y="1434877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 rot="20213511">
            <a:off x="75014" y="594305"/>
            <a:ext cx="137784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pple Casual" charset="0"/>
                <a:ea typeface="Apple Casual" charset="0"/>
                <a:cs typeface="Apple Casual" charset="0"/>
              </a:rPr>
              <a:t>Cache rules</a:t>
            </a:r>
            <a:endParaRPr lang="en-US" dirty="0">
              <a:solidFill>
                <a:srgbClr val="FF0000"/>
              </a:solidFill>
              <a:latin typeface="Apple Casual" charset="0"/>
              <a:ea typeface="Apple Casual" charset="0"/>
              <a:cs typeface="Apple Casual" charset="0"/>
            </a:endParaRPr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1123950" y="1101726"/>
            <a:ext cx="973137" cy="358775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35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6" grpId="0"/>
      <p:bldP spid="20" grpId="0" animBg="1"/>
      <p:bldP spid="22" grpId="0" animBg="1"/>
      <p:bldP spid="38" grpId="0" animBg="1"/>
      <p:bldP spid="38" grpId="1" animBg="1"/>
      <p:bldP spid="23" grpId="0" animBg="1"/>
      <p:bldP spid="26" grpId="0"/>
      <p:bldP spid="27" grpId="0" animBg="1"/>
      <p:bldP spid="27" grpId="1" animBg="1"/>
      <p:bldP spid="29" grpId="0" animBg="1"/>
      <p:bldP spid="29" grpId="1" animBg="1"/>
      <p:bldP spid="29" grpId="2" animBg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definition of SDN?</a:t>
            </a:r>
            <a:endParaRPr lang="en-US" sz="2800" dirty="0"/>
          </a:p>
          <a:p>
            <a:pPr lvl="1"/>
            <a:r>
              <a:rPr lang="en-US" sz="2400" dirty="0"/>
              <a:t>The separation of control plane from data plane</a:t>
            </a:r>
            <a:endParaRPr lang="en-US" sz="2400" dirty="0"/>
          </a:p>
          <a:p>
            <a:pPr lvl="1"/>
            <a:r>
              <a:rPr lang="en-US" sz="2400" dirty="0"/>
              <a:t>data and control plane components can evolve independently, as long as we define a standard application programming interface (API) between the two.</a:t>
            </a:r>
            <a:endParaRPr lang="en-US" sz="2400" dirty="0"/>
          </a:p>
          <a:p>
            <a:pPr marL="514350" indent="-457200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pic>
        <p:nvPicPr>
          <p:cNvPr id="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12620" y="3998595"/>
            <a:ext cx="3809365" cy="27228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65800" y="5157470"/>
            <a:ext cx="2921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0" algn="l" fontAlgn="auto"/>
            <a:r>
              <a:rPr lang="en-US" dirty="0">
                <a:sym typeface="+mn-ea"/>
              </a:rPr>
              <a:t>What is the API between control plane and data plane? </a:t>
            </a:r>
            <a:endParaRPr lang="en-US" dirty="0"/>
          </a:p>
          <a:p>
            <a:pPr lvl="1" indent="0" algn="l" fontAlgn="auto"/>
            <a:r>
              <a:rPr lang="en-US" dirty="0" err="1">
                <a:sym typeface="+mn-ea"/>
              </a:rPr>
              <a:t>OpenFlow</a:t>
            </a:r>
            <a:r>
              <a:rPr lang="en-US" dirty="0">
                <a:sym typeface="+mn-ea"/>
              </a:rPr>
              <a:t> protocol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cache.pd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00200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Caching Wildcard Rules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16764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Overlapping wildcard rules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Cannot simply cache matching rules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4343400" y="30480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14800" y="3048000"/>
            <a:ext cx="457200" cy="914400"/>
          </a:xfrm>
          <a:prstGeom prst="roundRect">
            <a:avLst/>
          </a:prstGeom>
          <a:noFill/>
          <a:ln w="635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30480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3048000"/>
            <a:ext cx="228600" cy="3505200"/>
          </a:xfrm>
          <a:prstGeom prst="roundRect">
            <a:avLst/>
          </a:prstGeom>
          <a:noFill/>
          <a:ln w="635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43400" y="39624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3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4" grpId="0" animBg="1"/>
      <p:bldP spid="1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cache.pd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00200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Caching Wildcard Rules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16764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Multiple authority switches 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/>
              <a:t>Contain independent sets of rules</a:t>
            </a:r>
            <a:endParaRPr lang="en-US"/>
          </a:p>
          <a:p>
            <a:pPr lvl="1"/>
            <a:r>
              <a:rPr lang="en-US"/>
              <a:t>Avoid cache conflicts in ingress switch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2133600" y="4800600"/>
            <a:ext cx="4648200" cy="1588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1371600" y="3505200"/>
            <a:ext cx="15240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/>
              <a:t>Authorityswitch 1</a:t>
            </a:r>
            <a:endParaRPr lang="en-US" sz="2400"/>
          </a:p>
        </p:txBody>
      </p:sp>
      <p:sp>
        <p:nvSpPr>
          <p:cNvPr id="46088" name="TextBox 13"/>
          <p:cNvSpPr txBox="1">
            <a:spLocks noChangeArrowheads="1"/>
          </p:cNvSpPr>
          <p:nvPr/>
        </p:nvSpPr>
        <p:spPr bwMode="auto">
          <a:xfrm>
            <a:off x="1371600" y="5257800"/>
            <a:ext cx="15240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/>
              <a:t>Authorityswitch 2</a:t>
            </a:r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3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Wildcard Rules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525963"/>
          </a:xfrm>
        </p:spPr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Partition rules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Minimize the TCAM entries in switches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/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Decision-tree based rule partition algorithm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pic>
        <p:nvPicPr>
          <p:cNvPr id="48133" name="Picture 4" descr="cache.pdf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00200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rot="10800000">
            <a:off x="2133600" y="4800600"/>
            <a:ext cx="4648200" cy="1588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838200" y="4540250"/>
            <a:ext cx="10699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Cut A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2628900" y="4838700"/>
            <a:ext cx="4038600" cy="0"/>
          </a:xfrm>
          <a:prstGeom prst="line">
            <a:avLst/>
          </a:prstGeom>
          <a:ln w="63500">
            <a:solidFill>
              <a:srgbClr val="0000FF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241" name="TextBox 9"/>
          <p:cNvSpPr txBox="1">
            <a:spLocks noChangeArrowheads="1"/>
          </p:cNvSpPr>
          <p:nvPr/>
        </p:nvSpPr>
        <p:spPr bwMode="auto">
          <a:xfrm>
            <a:off x="4876800" y="3429000"/>
            <a:ext cx="10699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Cut B</a:t>
            </a:r>
            <a:endParaRPr lang="en-US" sz="2800">
              <a:solidFill>
                <a:srgbClr val="0000FF"/>
              </a:solidFill>
            </a:endParaRPr>
          </a:p>
        </p:txBody>
      </p:sp>
      <p:sp>
        <p:nvSpPr>
          <p:cNvPr id="95242" name="TextBox 12"/>
          <p:cNvSpPr txBox="1">
            <a:spLocks noChangeArrowheads="1"/>
          </p:cNvSpPr>
          <p:nvPr/>
        </p:nvSpPr>
        <p:spPr bwMode="auto">
          <a:xfrm>
            <a:off x="152400" y="3429000"/>
            <a:ext cx="2438400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/>
              <a:t>Cut B is better than Cut A</a:t>
            </a:r>
            <a:endParaRPr lang="en-US" sz="2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3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/>
      <p:bldP spid="9524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Handling Network Dynamics </a:t>
            </a:r>
            <a:endParaRPr lang="en-US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1752600"/>
          <a:ext cx="8991600" cy="102446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/>
                <a:gridCol w="2362200"/>
                <a:gridCol w="2057400"/>
                <a:gridCol w="2057400"/>
              </a:tblGrid>
              <a:tr h="10244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Network dynamics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Cache rules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Authority Rules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Partition Rules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776538"/>
          <a:ext cx="8991600" cy="944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/>
                <a:gridCol w="23622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Policy changes at controller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Timeout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Mostly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n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hange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" y="4114800"/>
          <a:ext cx="8991600" cy="13716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/>
                <a:gridCol w="2362200"/>
                <a:gridCol w="2057400"/>
                <a:gridCol w="2057400"/>
              </a:tblGrid>
              <a:tr h="10244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lt1"/>
                          </a:solidFill>
                        </a:rPr>
                        <a:t>Topology changes at switches</a:t>
                      </a:r>
                      <a:endParaRPr lang="en-US" sz="2800" dirty="0">
                        <a:solidFill>
                          <a:schemeClr val="l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 No change</a:t>
                      </a:r>
                      <a:endParaRPr 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No change</a:t>
                      </a:r>
                      <a:endParaRPr 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Change</a:t>
                      </a:r>
                      <a:endParaRPr 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5486400"/>
          <a:ext cx="8991600" cy="8503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14600"/>
                <a:gridCol w="2362200"/>
                <a:gridCol w="2057400"/>
                <a:gridCol w="2057400"/>
              </a:tblGrid>
              <a:tr h="8503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Host mobility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Timeout</a:t>
                      </a:r>
                      <a:endParaRPr 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No change</a:t>
                      </a:r>
                      <a:endParaRPr 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rgbClr val="000000"/>
                          </a:solidFill>
                        </a:rPr>
                        <a:t>No change</a:t>
                      </a:r>
                      <a:endParaRPr lang="en-US" sz="28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10" name="Footer Placeholder 3"/>
          <p:cNvSpPr txBox="1"/>
          <p:nvPr/>
        </p:nvSpPr>
        <p:spPr>
          <a:xfrm>
            <a:off x="5926667" y="6324600"/>
            <a:ext cx="3200400" cy="396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</a:t>
            </a:r>
            <a:r>
              <a:rPr lang="en-US" dirty="0" err="1"/>
              <a:t>Minlan</a:t>
            </a:r>
            <a:r>
              <a:rPr lang="en-US" dirty="0"/>
              <a:t> Yu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Controller 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proactively 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generates the rules and distributes them to authority switches</a:t>
            </a:r>
            <a:endParaRPr lang="en-US" dirty="0">
              <a:ea typeface="ヒラギノ角ゴ Pro W3" panose="020B0300000000000000" pitchFamily="-65" charset="-128"/>
              <a:cs typeface="ヒラギノ角ゴ Pro W3" panose="020B0300000000000000" pitchFamily="-65" charset="-128"/>
            </a:endParaRPr>
          </a:p>
          <a:p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Authority switches keep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packets always in the data plane and ingress switches </a:t>
            </a:r>
            <a:r>
              <a:rPr lang="en-US" i="1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reactively</a:t>
            </a:r>
            <a:r>
              <a:rPr lang="en-US" dirty="0">
                <a:ea typeface="ヒラギノ角ゴ Pro W3" panose="020B0300000000000000" pitchFamily="-65" charset="-128"/>
                <a:cs typeface="ヒラギノ角ゴ Pro W3" panose="020B0300000000000000" pitchFamily="-65" charset="-128"/>
              </a:rPr>
              <a:t> cache rules</a:t>
            </a:r>
            <a:endParaRPr lang="en-US" dirty="0"/>
          </a:p>
          <a:p>
            <a:r>
              <a:rPr lang="en-US" dirty="0"/>
              <a:t>Can the switch control plane handle all the events?</a:t>
            </a:r>
            <a:endParaRPr lang="en-US" dirty="0"/>
          </a:p>
          <a:p>
            <a:r>
              <a:rPr lang="en-US" dirty="0"/>
              <a:t>What if high level policy changes often?</a:t>
            </a:r>
            <a:endParaRPr lang="en-US" dirty="0"/>
          </a:p>
          <a:p>
            <a:r>
              <a:rPr lang="en-US" dirty="0"/>
              <a:t>What about monitoring overhead?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scalability</a:t>
            </a:r>
            <a:endParaRPr lang="en-US" dirty="0"/>
          </a:p>
          <a:p>
            <a:pPr lvl="1"/>
            <a:r>
              <a:rPr lang="en-US" dirty="0"/>
              <a:t>Scale controller</a:t>
            </a:r>
            <a:endParaRPr lang="en-US" dirty="0"/>
          </a:p>
          <a:p>
            <a:pPr lvl="2"/>
            <a:r>
              <a:rPr lang="en-US" dirty="0"/>
              <a:t>Flat structure multiple controllers [ONIX, OSDI’10]</a:t>
            </a:r>
            <a:endParaRPr lang="en-US" dirty="0"/>
          </a:p>
          <a:p>
            <a:pPr lvl="2"/>
            <a:r>
              <a:rPr lang="en-US" dirty="0"/>
              <a:t>Recursive controller design [</a:t>
            </a:r>
            <a:r>
              <a:rPr lang="en-US" dirty="0" err="1"/>
              <a:t>Xbar</a:t>
            </a:r>
            <a:r>
              <a:rPr lang="en-US" dirty="0"/>
              <a:t>, ONS,13]</a:t>
            </a:r>
            <a:endParaRPr lang="en-US" dirty="0"/>
          </a:p>
          <a:p>
            <a:pPr lvl="2"/>
            <a:r>
              <a:rPr lang="en-US" dirty="0"/>
              <a:t>Hierarchical controller design [</a:t>
            </a:r>
            <a:r>
              <a:rPr lang="en-US" dirty="0" err="1"/>
              <a:t>Kandoo</a:t>
            </a:r>
            <a:r>
              <a:rPr lang="en-US" dirty="0"/>
              <a:t>, HotSDN’12]</a:t>
            </a:r>
            <a:endParaRPr lang="en-US" dirty="0"/>
          </a:p>
          <a:p>
            <a:pPr lvl="1"/>
            <a:r>
              <a:rPr lang="en-US" dirty="0"/>
              <a:t>Offload to switch</a:t>
            </a:r>
            <a:endParaRPr lang="en-US" dirty="0"/>
          </a:p>
          <a:p>
            <a:pPr lvl="2"/>
            <a:r>
              <a:rPr lang="en-US" dirty="0"/>
              <a:t>Offload to switch control plane [</a:t>
            </a:r>
            <a:r>
              <a:rPr lang="en-US" dirty="0" err="1"/>
              <a:t>Diffane</a:t>
            </a:r>
            <a:r>
              <a:rPr lang="en-US" dirty="0"/>
              <a:t>, SIGCOMM’10]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Offload of switch data plane [</a:t>
            </a:r>
            <a:r>
              <a:rPr lang="en-US" dirty="0" err="1">
                <a:solidFill>
                  <a:srgbClr val="FF0000"/>
                </a:solidFill>
              </a:rPr>
              <a:t>DevoFlow</a:t>
            </a:r>
            <a:r>
              <a:rPr lang="en-US" dirty="0">
                <a:solidFill>
                  <a:srgbClr val="FF0000"/>
                </a:solidFill>
              </a:rPr>
              <a:t>, SIGCOMM’11]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Dilemma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5675650"/>
          </a:xfrm>
        </p:spPr>
        <p:txBody>
          <a:bodyPr/>
          <a:lstStyle/>
          <a:p>
            <a:r>
              <a:rPr lang="en-US" altLang="zh-TW" dirty="0"/>
              <a:t>Control dilemma:</a:t>
            </a:r>
            <a:endParaRPr lang="en-US" altLang="zh-TW" dirty="0"/>
          </a:p>
          <a:p>
            <a:pPr lvl="1"/>
            <a:r>
              <a:rPr lang="en-US" altLang="zh-TW" dirty="0"/>
              <a:t>Role of controller: visibility and </a:t>
            </a:r>
            <a:r>
              <a:rPr lang="en-US" altLang="zh-TW" dirty="0" err="1"/>
              <a:t>mgmt</a:t>
            </a:r>
            <a:r>
              <a:rPr lang="en-US" altLang="zh-TW" dirty="0"/>
              <a:t> capability</a:t>
            </a:r>
            <a:br>
              <a:rPr lang="en-US" altLang="zh-TW" dirty="0"/>
            </a:br>
            <a:r>
              <a:rPr lang="en-US" altLang="zh-TW" dirty="0"/>
              <a:t>however, per-flow setup too costly</a:t>
            </a:r>
            <a:endParaRPr lang="en-US" altLang="zh-TW" dirty="0"/>
          </a:p>
          <a:p>
            <a:pPr lvl="1"/>
            <a:r>
              <a:rPr lang="en-US" altLang="zh-TW" dirty="0"/>
              <a:t>Flow-match wildcard, hash-based:</a:t>
            </a:r>
            <a:br>
              <a:rPr lang="en-US" altLang="zh-TW" dirty="0"/>
            </a:br>
            <a:r>
              <a:rPr lang="en-US" altLang="zh-TW" dirty="0"/>
              <a:t>much less load, but no effective control</a:t>
            </a:r>
            <a:endParaRPr lang="en-US" altLang="zh-TW" dirty="0"/>
          </a:p>
          <a:p>
            <a:r>
              <a:rPr lang="en-US" altLang="zh-TW" dirty="0"/>
              <a:t>Statistics-gathering dilemma:</a:t>
            </a:r>
            <a:endParaRPr lang="en-US" altLang="zh-TW" dirty="0"/>
          </a:p>
          <a:p>
            <a:pPr lvl="1"/>
            <a:r>
              <a:rPr lang="en-US" altLang="zh-TW" dirty="0"/>
              <a:t>Pull-based mechanism: counters of all flows</a:t>
            </a:r>
            <a:br>
              <a:rPr lang="en-US" altLang="zh-TW" dirty="0"/>
            </a:br>
            <a:r>
              <a:rPr lang="en-US" altLang="zh-TW" dirty="0"/>
              <a:t>full visibility but demand high BW</a:t>
            </a:r>
            <a:endParaRPr lang="en-US" altLang="zh-TW" dirty="0"/>
          </a:p>
          <a:p>
            <a:pPr lvl="1"/>
            <a:r>
              <a:rPr lang="en-US" altLang="zh-TW" dirty="0"/>
              <a:t>Wildcard counter aggregation: much less entries</a:t>
            </a:r>
            <a:br>
              <a:rPr lang="en-US" altLang="zh-TW" dirty="0"/>
            </a:br>
            <a:r>
              <a:rPr lang="en-US" altLang="zh-TW" dirty="0"/>
              <a:t>but lose trace of elephant flows</a:t>
            </a:r>
            <a:endParaRPr lang="en-US" altLang="zh-TW" dirty="0"/>
          </a:p>
          <a:p>
            <a:r>
              <a:rPr lang="en-US" altLang="zh-TW" dirty="0"/>
              <a:t>Aim to strike in between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Concept of </a:t>
            </a:r>
            <a:r>
              <a:rPr lang="en-US" altLang="zh-TW" dirty="0" err="1"/>
              <a:t>DevoFlow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Devolving most flow controls to switches</a:t>
            </a:r>
            <a:endParaRPr lang="en-US" altLang="zh-TW" dirty="0"/>
          </a:p>
          <a:p>
            <a:r>
              <a:rPr lang="en-US" altLang="zh-TW" dirty="0"/>
              <a:t>Maintain partial visibility</a:t>
            </a:r>
            <a:endParaRPr lang="en-US" altLang="zh-TW" dirty="0"/>
          </a:p>
          <a:p>
            <a:r>
              <a:rPr lang="en-US" altLang="zh-TW" dirty="0"/>
              <a:t>Keep trace of significant flows</a:t>
            </a:r>
            <a:endParaRPr lang="en-US" altLang="zh-TW" dirty="0"/>
          </a:p>
          <a:p>
            <a:r>
              <a:rPr lang="en-US" altLang="zh-TW" dirty="0"/>
              <a:t>Default </a:t>
            </a:r>
            <a:r>
              <a:rPr lang="en-US" altLang="zh-TW" dirty="0" err="1"/>
              <a:t>v.s</a:t>
            </a:r>
            <a:r>
              <a:rPr lang="en-US" altLang="zh-TW" dirty="0"/>
              <a:t>. special actions:</a:t>
            </a:r>
            <a:endParaRPr lang="en-US" altLang="zh-TW" dirty="0"/>
          </a:p>
          <a:p>
            <a:pPr lvl="1"/>
            <a:r>
              <a:rPr lang="en-US" altLang="zh-TW" dirty="0"/>
              <a:t>Security-sensitive flows: categorically inspect</a:t>
            </a:r>
            <a:endParaRPr lang="en-US" altLang="zh-TW" dirty="0"/>
          </a:p>
          <a:p>
            <a:pPr lvl="1"/>
            <a:r>
              <a:rPr lang="en-US" altLang="zh-TW" dirty="0"/>
              <a:t>Normal flows: may evolve or cover other flows</a:t>
            </a:r>
            <a:br>
              <a:rPr lang="en-US" altLang="zh-TW" dirty="0"/>
            </a:br>
            <a:r>
              <a:rPr lang="en-US" altLang="zh-TW" dirty="0"/>
              <a:t>become security-sensitive or significant</a:t>
            </a:r>
            <a:endParaRPr lang="en-US" altLang="zh-TW" dirty="0"/>
          </a:p>
          <a:p>
            <a:pPr lvl="1"/>
            <a:r>
              <a:rPr lang="en-US" altLang="zh-TW" dirty="0"/>
              <a:t>Significant flows: special attention</a:t>
            </a:r>
            <a:endParaRPr lang="en-US" altLang="zh-TW" dirty="0"/>
          </a:p>
          <a:p>
            <a:r>
              <a:rPr lang="en-US" altLang="zh-TW" dirty="0"/>
              <a:t>Collect statistics by sampling, triggering, and approximating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Principles of </a:t>
            </a:r>
            <a:r>
              <a:rPr lang="en-US" altLang="zh-TW" dirty="0" err="1"/>
              <a:t>DevoFlow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Try to stay in data-plane, by default</a:t>
            </a:r>
            <a:endParaRPr lang="en-US" altLang="zh-TW" dirty="0"/>
          </a:p>
          <a:p>
            <a:r>
              <a:rPr lang="en-US" altLang="zh-TW" dirty="0"/>
              <a:t>Provide enough visibility:</a:t>
            </a:r>
            <a:endParaRPr lang="en-US" altLang="zh-TW" dirty="0"/>
          </a:p>
          <a:p>
            <a:pPr lvl="1"/>
            <a:r>
              <a:rPr lang="en-US" altLang="zh-TW" dirty="0"/>
              <a:t>Esp. for significant flows &amp; sec-sensitive flows</a:t>
            </a:r>
            <a:endParaRPr lang="en-US" altLang="zh-TW" dirty="0"/>
          </a:p>
          <a:p>
            <a:pPr lvl="1"/>
            <a:r>
              <a:rPr lang="en-US" altLang="zh-TW" dirty="0"/>
              <a:t>Otherwise, aggregate or approximate statistics</a:t>
            </a:r>
            <a:endParaRPr lang="en-US" altLang="zh-TW" dirty="0"/>
          </a:p>
          <a:p>
            <a:r>
              <a:rPr lang="en-US" altLang="zh-TW" dirty="0"/>
              <a:t>Maintain simplicity of switches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Mechanisms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Control</a:t>
            </a:r>
            <a:endParaRPr lang="en-US" altLang="zh-TW" dirty="0"/>
          </a:p>
          <a:p>
            <a:pPr lvl="1"/>
            <a:r>
              <a:rPr lang="en-US" altLang="zh-TW" dirty="0"/>
              <a:t>Rule cloning</a:t>
            </a:r>
            <a:endParaRPr lang="en-US" altLang="zh-TW" dirty="0"/>
          </a:p>
          <a:p>
            <a:pPr lvl="1"/>
            <a:r>
              <a:rPr lang="en-US" altLang="zh-TW" dirty="0"/>
              <a:t>Local actions</a:t>
            </a:r>
            <a:endParaRPr lang="en-US" altLang="zh-TW" dirty="0"/>
          </a:p>
          <a:p>
            <a:r>
              <a:rPr lang="en-US" altLang="zh-TW" dirty="0"/>
              <a:t>Statistics-gathering</a:t>
            </a:r>
            <a:endParaRPr lang="en-US" altLang="zh-TW" dirty="0"/>
          </a:p>
          <a:p>
            <a:pPr lvl="1"/>
            <a:r>
              <a:rPr lang="en-US" altLang="zh-TW" dirty="0"/>
              <a:t>Sampling</a:t>
            </a:r>
            <a:endParaRPr lang="en-US" altLang="zh-TW" dirty="0"/>
          </a:p>
          <a:p>
            <a:pPr lvl="1"/>
            <a:r>
              <a:rPr lang="en-US" altLang="zh-TW" dirty="0"/>
              <a:t>Triggers and reports</a:t>
            </a:r>
            <a:endParaRPr lang="en-US" altLang="zh-TW" dirty="0"/>
          </a:p>
          <a:p>
            <a:pPr lvl="1"/>
            <a:r>
              <a:rPr lang="en-US" altLang="zh-TW" dirty="0"/>
              <a:t>Approximate counters</a:t>
            </a:r>
            <a:endParaRPr lang="en-US" altLang="zh-TW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5068" y="4007157"/>
            <a:ext cx="4314287" cy="18157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Decoupling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Decoupling </a:t>
            </a:r>
            <a:r>
              <a:rPr lang="en-US"/>
              <a:t>data and control planes brings about scalability concerns.</a:t>
            </a:r>
            <a:endParaRPr lang="en-US"/>
          </a:p>
          <a:p>
            <a:pPr lvl="1"/>
            <a:r>
              <a:rPr lang="en-US"/>
              <a:t>Moving traditionally local control functionalities to a remote controller can potentially result in new bottlenecks</a:t>
            </a:r>
            <a:endParaRPr lang="en-US"/>
          </a:p>
          <a:p>
            <a:pPr lvl="2"/>
            <a:r>
              <a:rPr lang="en-US">
                <a:sym typeface="+mn-ea"/>
              </a:rPr>
              <a:t>poor scalability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Single Point of Failure  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performance bottlenecks, etc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Cloning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1773050"/>
          </a:xfrm>
        </p:spPr>
        <p:txBody>
          <a:bodyPr/>
          <a:lstStyle/>
          <a:p>
            <a:r>
              <a:rPr lang="en-US" altLang="zh-TW" dirty="0"/>
              <a:t>ASIC clones a wildcard rule as an exact match rule for new </a:t>
            </a:r>
            <a:r>
              <a:rPr lang="en-US" altLang="zh-TW" dirty="0" err="1"/>
              <a:t>microflows</a:t>
            </a:r>
            <a:endParaRPr lang="en-US" altLang="zh-TW" dirty="0"/>
          </a:p>
          <a:p>
            <a:r>
              <a:rPr lang="en-US" altLang="zh-TW" dirty="0"/>
              <a:t>Timeout or output port by probability</a:t>
            </a:r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57" b="4824"/>
          <a:stretch>
            <a:fillRect/>
          </a:stretch>
        </p:blipFill>
        <p:spPr bwMode="auto">
          <a:xfrm>
            <a:off x="508000" y="3166110"/>
            <a:ext cx="8128000" cy="3200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Cloning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1773050"/>
          </a:xfrm>
        </p:spPr>
        <p:txBody>
          <a:bodyPr/>
          <a:lstStyle/>
          <a:p>
            <a:r>
              <a:rPr lang="en-US" altLang="zh-TW" dirty="0"/>
              <a:t>ASIC clones a wildcard rule as an exact match rule for new </a:t>
            </a:r>
            <a:r>
              <a:rPr lang="en-US" altLang="zh-TW" dirty="0" err="1"/>
              <a:t>microflows</a:t>
            </a:r>
            <a:endParaRPr lang="en-US" altLang="zh-TW" dirty="0"/>
          </a:p>
          <a:p>
            <a:r>
              <a:rPr lang="en-US" altLang="zh-TW" dirty="0"/>
              <a:t>Timeout or output port by probability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5" b="4824"/>
          <a:stretch>
            <a:fillRect/>
          </a:stretch>
        </p:blipFill>
        <p:spPr bwMode="auto">
          <a:xfrm>
            <a:off x="508000" y="3200400"/>
            <a:ext cx="8128000" cy="31661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Cloning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1773050"/>
          </a:xfrm>
        </p:spPr>
        <p:txBody>
          <a:bodyPr/>
          <a:lstStyle/>
          <a:p>
            <a:r>
              <a:rPr lang="en-US" altLang="zh-TW" dirty="0"/>
              <a:t>ASIC clones a wildcard rule as an exact match rule for new </a:t>
            </a:r>
            <a:r>
              <a:rPr lang="en-US" altLang="zh-TW" dirty="0" err="1"/>
              <a:t>microflows</a:t>
            </a:r>
            <a:endParaRPr lang="en-US" altLang="zh-TW" dirty="0"/>
          </a:p>
          <a:p>
            <a:r>
              <a:rPr lang="en-US" altLang="zh-TW" dirty="0"/>
              <a:t>Timeout or output port by probability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5" b="4648"/>
          <a:stretch>
            <a:fillRect/>
          </a:stretch>
        </p:blipFill>
        <p:spPr bwMode="auto">
          <a:xfrm>
            <a:off x="508000" y="3200400"/>
            <a:ext cx="8128000" cy="31775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Actions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47" y="1073020"/>
            <a:ext cx="8780106" cy="3030350"/>
          </a:xfrm>
        </p:spPr>
        <p:txBody>
          <a:bodyPr/>
          <a:lstStyle/>
          <a:p>
            <a:r>
              <a:rPr lang="en-US" altLang="zh-TW" dirty="0"/>
              <a:t>Rapid re-routing: fallback paths predefined</a:t>
            </a:r>
            <a:br>
              <a:rPr lang="en-US" altLang="zh-TW" dirty="0"/>
            </a:br>
            <a:r>
              <a:rPr lang="en-US" altLang="zh-TW" dirty="0">
                <a:sym typeface="Symbol" panose="05050102010706020507"/>
              </a:rPr>
              <a:t>Recover almost immediately</a:t>
            </a:r>
            <a:endParaRPr lang="en-US" altLang="zh-TW" dirty="0"/>
          </a:p>
          <a:p>
            <a:r>
              <a:rPr lang="en-US" altLang="zh-TW" dirty="0"/>
              <a:t>Multipath support: based on probability dist.</a:t>
            </a:r>
            <a:br>
              <a:rPr lang="en-US" altLang="zh-TW" dirty="0"/>
            </a:br>
            <a:r>
              <a:rPr lang="en-US" altLang="zh-TW" dirty="0"/>
              <a:t>Adjusted by link capacity or loads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0" b="28027"/>
          <a:stretch>
            <a:fillRect/>
          </a:stretch>
        </p:blipFill>
        <p:spPr bwMode="auto">
          <a:xfrm>
            <a:off x="508000" y="3440430"/>
            <a:ext cx="8128000" cy="28917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Statistics-Gathering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Sampling</a:t>
            </a:r>
            <a:endParaRPr lang="en-US" altLang="zh-TW" dirty="0"/>
          </a:p>
          <a:p>
            <a:pPr lvl="1"/>
            <a:r>
              <a:rPr lang="en-US" altLang="zh-TW" dirty="0" err="1"/>
              <a:t>Pkts</a:t>
            </a:r>
            <a:r>
              <a:rPr lang="en-US" altLang="zh-TW" dirty="0"/>
              <a:t> headers send to controller with1/1000 prob.</a:t>
            </a:r>
            <a:endParaRPr lang="en-US" altLang="zh-TW" dirty="0"/>
          </a:p>
          <a:p>
            <a:r>
              <a:rPr lang="en-US" altLang="zh-TW" dirty="0"/>
              <a:t>Triggers and reports</a:t>
            </a:r>
            <a:endParaRPr lang="en-US" altLang="zh-TW" dirty="0"/>
          </a:p>
          <a:p>
            <a:pPr lvl="1"/>
            <a:r>
              <a:rPr lang="en-US" altLang="zh-TW" dirty="0"/>
              <a:t>Set a threshold per rule</a:t>
            </a:r>
            <a:endParaRPr lang="en-US" altLang="zh-TW" dirty="0"/>
          </a:p>
          <a:p>
            <a:pPr lvl="1"/>
            <a:r>
              <a:rPr lang="en-US" altLang="zh-TW" dirty="0"/>
              <a:t>When exceeds, enable flow setup at controller</a:t>
            </a:r>
            <a:endParaRPr lang="en-US" altLang="zh-TW" dirty="0"/>
          </a:p>
          <a:p>
            <a:r>
              <a:rPr lang="en-US" altLang="zh-TW" dirty="0"/>
              <a:t>Approximate counters</a:t>
            </a:r>
            <a:endParaRPr lang="en-US" altLang="zh-TW" dirty="0"/>
          </a:p>
          <a:p>
            <a:pPr lvl="1"/>
            <a:r>
              <a:rPr lang="en-US" altLang="zh-TW" dirty="0"/>
              <a:t>Maintain list of top-k largest flows</a:t>
            </a:r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DevoFlow</a:t>
            </a:r>
            <a:r>
              <a:rPr lang="en-US" altLang="zh-TW" dirty="0"/>
              <a:t> Summary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Per-flow control imposes too many overheads</a:t>
            </a:r>
            <a:endParaRPr lang="en-US" altLang="zh-TW" dirty="0"/>
          </a:p>
          <a:p>
            <a:r>
              <a:rPr lang="en-US" altLang="zh-TW" dirty="0"/>
              <a:t>Balance between </a:t>
            </a:r>
            <a:endParaRPr lang="en-US" altLang="zh-TW" dirty="0"/>
          </a:p>
          <a:p>
            <a:pPr lvl="1"/>
            <a:r>
              <a:rPr lang="en-US" altLang="zh-TW" dirty="0"/>
              <a:t>Overheads and network visibility</a:t>
            </a:r>
            <a:endParaRPr lang="en-US" altLang="zh-TW" dirty="0"/>
          </a:p>
          <a:p>
            <a:pPr lvl="1"/>
            <a:r>
              <a:rPr lang="en-US" altLang="zh-TW" dirty="0"/>
              <a:t>Effective traffic engineering / network management</a:t>
            </a:r>
            <a:endParaRPr lang="en-US" altLang="zh-TW" dirty="0">
              <a:sym typeface="Symbol" panose="05050102010706020507"/>
            </a:endParaRPr>
          </a:p>
          <a:p>
            <a:r>
              <a:rPr lang="en-US" altLang="zh-TW" dirty="0"/>
              <a:t>Switches with limited resources</a:t>
            </a:r>
            <a:endParaRPr lang="en-US" altLang="zh-TW" dirty="0"/>
          </a:p>
          <a:p>
            <a:pPr lvl="1"/>
            <a:r>
              <a:rPr lang="en-US" altLang="zh-TW" dirty="0"/>
              <a:t>Flow entries / control-plane BW</a:t>
            </a:r>
            <a:endParaRPr lang="en-US" altLang="zh-TW" dirty="0"/>
          </a:p>
          <a:p>
            <a:pPr lvl="1"/>
            <a:r>
              <a:rPr lang="en-US" altLang="zh-TW" dirty="0"/>
              <a:t>Hardware capability / power consumption</a:t>
            </a:r>
            <a:endParaRPr lang="zh-TW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You.</a:t>
            </a:r>
            <a:br>
              <a:rPr lang="en-US" dirty="0"/>
            </a:br>
            <a:br>
              <a:rPr lang="en-US" dirty="0"/>
            </a:b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2B77-D34C-443A-9BA4-2E8748A6D936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83360" y="5562600"/>
            <a:ext cx="76606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ym typeface="+mn-ea"/>
              </a:rPr>
              <a:t>Source: Li Erran Li@Columbia,  COMS 6998-8, Fall 2013</a:t>
            </a:r>
            <a:br>
              <a:rPr lang="en-US" dirty="0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0"/>
</p:tagLst>
</file>

<file path=ppt/tags/tag10.xml><?xml version="1.0" encoding="utf-8"?>
<p:tagLst xmlns:p="http://schemas.openxmlformats.org/presentationml/2006/main">
  <p:tag name="TIMING" val="|0"/>
</p:tagLst>
</file>

<file path=ppt/tags/tag11.xml><?xml version="1.0" encoding="utf-8"?>
<p:tagLst xmlns:p="http://schemas.openxmlformats.org/presentationml/2006/main">
  <p:tag name="TIMING" val="|0"/>
</p:tagLst>
</file>

<file path=ppt/tags/tag12.xml><?xml version="1.0" encoding="utf-8"?>
<p:tagLst xmlns:p="http://schemas.openxmlformats.org/presentationml/2006/main">
  <p:tag name="TIMING" val="|0|0.6|0.7|0.7|0.1"/>
</p:tagLst>
</file>

<file path=ppt/tags/tag13.xml><?xml version="1.0" encoding="utf-8"?>
<p:tagLst xmlns:p="http://schemas.openxmlformats.org/presentationml/2006/main">
  <p:tag name="TIMING" val="|0|0.1|0.1|0.1"/>
</p:tagLst>
</file>

<file path=ppt/tags/tag14.xml><?xml version="1.0" encoding="utf-8"?>
<p:tagLst xmlns:p="http://schemas.openxmlformats.org/presentationml/2006/main">
  <p:tag name="TIMING" val="|0|0.1|0.1|0.1"/>
</p:tagLst>
</file>

<file path=ppt/tags/tag15.xml><?xml version="1.0" encoding="utf-8"?>
<p:tagLst xmlns:p="http://schemas.openxmlformats.org/presentationml/2006/main">
  <p:tag name="TIMING" val="|0"/>
</p:tagLst>
</file>

<file path=ppt/tags/tag16.xml><?xml version="1.0" encoding="utf-8"?>
<p:tagLst xmlns:p="http://schemas.openxmlformats.org/presentationml/2006/main">
  <p:tag name="TIMING" val="|0"/>
</p:tagLst>
</file>

<file path=ppt/tags/tag17.xml><?xml version="1.0" encoding="utf-8"?>
<p:tagLst xmlns:p="http://schemas.openxmlformats.org/presentationml/2006/main">
  <p:tag name="TIMING" val="|0|0.6|0.1"/>
</p:tagLst>
</file>

<file path=ppt/tags/tag18.xml><?xml version="1.0" encoding="utf-8"?>
<p:tagLst xmlns:p="http://schemas.openxmlformats.org/presentationml/2006/main">
  <p:tag name="COMMONDATA" val="eyJoZGlkIjoiNzkwOTc4MWE2YTY1ZmYzOWQyZDc3ZjUxMjAwNmJlMDMifQ=="/>
</p:tagLst>
</file>

<file path=ppt/tags/tag2.xml><?xml version="1.0" encoding="utf-8"?>
<p:tagLst xmlns:p="http://schemas.openxmlformats.org/presentationml/2006/main">
  <p:tag name="TIMING" val="|0.1"/>
</p:tagLst>
</file>

<file path=ppt/tags/tag3.xml><?xml version="1.0" encoding="utf-8"?>
<p:tagLst xmlns:p="http://schemas.openxmlformats.org/presentationml/2006/main">
  <p:tag name="TIMING" val="|0|0.2|0.1|0.3"/>
</p:tagLst>
</file>

<file path=ppt/tags/tag4.xml><?xml version="1.0" encoding="utf-8"?>
<p:tagLst xmlns:p="http://schemas.openxmlformats.org/presentationml/2006/main">
  <p:tag name="TIMING" val="|0.3|0.2|0.5|0.1|0.1|0.2"/>
</p:tagLst>
</file>

<file path=ppt/tags/tag5.xml><?xml version="1.0" encoding="utf-8"?>
<p:tagLst xmlns:p="http://schemas.openxmlformats.org/presentationml/2006/main">
  <p:tag name="TIMING" val="|0"/>
</p:tagLst>
</file>

<file path=ppt/tags/tag6.xml><?xml version="1.0" encoding="utf-8"?>
<p:tagLst xmlns:p="http://schemas.openxmlformats.org/presentationml/2006/main">
  <p:tag name="TIMING" val="|0"/>
</p:tagLst>
</file>

<file path=ppt/tags/tag7.xml><?xml version="1.0" encoding="utf-8"?>
<p:tagLst xmlns:p="http://schemas.openxmlformats.org/presentationml/2006/main">
  <p:tag name="TIMING" val="|0|0.4|0.6|2.2|2.2"/>
</p:tagLst>
</file>

<file path=ppt/tags/tag8.xml><?xml version="1.0" encoding="utf-8"?>
<p:tagLst xmlns:p="http://schemas.openxmlformats.org/presentationml/2006/main">
  <p:tag name="TIMING" val="|0"/>
</p:tagLst>
</file>

<file path=ppt/tags/tag9.xml><?xml version="1.0" encoding="utf-8"?>
<p:tagLst xmlns:p="http://schemas.openxmlformats.org/presentationml/2006/main">
  <p:tag name="TIMING" val="|0|0.6|0.4|0.6|0.6|0.7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21751</Words>
  <Application>WPS 演示</Application>
  <PresentationFormat>On-screen Show (4:3)</PresentationFormat>
  <Paragraphs>1440</Paragraphs>
  <Slides>96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96</vt:i4>
      </vt:variant>
    </vt:vector>
  </HeadingPairs>
  <TitlesOfParts>
    <vt:vector size="126" baseType="lpstr">
      <vt:lpstr>Arial</vt:lpstr>
      <vt:lpstr>宋体</vt:lpstr>
      <vt:lpstr>Wingdings</vt:lpstr>
      <vt:lpstr>Calibri</vt:lpstr>
      <vt:lpstr>News Gothic MT</vt:lpstr>
      <vt:lpstr>Helvetica</vt:lpstr>
      <vt:lpstr>굴림</vt:lpstr>
      <vt:lpstr>微软雅黑</vt:lpstr>
      <vt:lpstr>Arial Unicode MS</vt:lpstr>
      <vt:lpstr>Arial</vt:lpstr>
      <vt:lpstr>Gill Sans Light</vt:lpstr>
      <vt:lpstr>Gill Sans MT</vt:lpstr>
      <vt:lpstr>MS PGothic</vt:lpstr>
      <vt:lpstr>LD Chalk</vt:lpstr>
      <vt:lpstr>Courier New</vt:lpstr>
      <vt:lpstr>Lucida Grande</vt:lpstr>
      <vt:lpstr>Symbol</vt:lpstr>
      <vt:lpstr>Eurostile</vt:lpstr>
      <vt:lpstr>Segoe Print</vt:lpstr>
      <vt:lpstr>ヒラギノ角ゴ Pro W3</vt:lpstr>
      <vt:lpstr>Yu Gothic UI Light</vt:lpstr>
      <vt:lpstr>Apple Casual</vt:lpstr>
      <vt:lpstr>Calibri</vt:lpstr>
      <vt:lpstr>Malgun Gothic</vt:lpstr>
      <vt:lpstr>Office Theme</vt:lpstr>
      <vt:lpstr>Paint.Picture</vt:lpstr>
      <vt:lpstr>Paint.Picture</vt:lpstr>
      <vt:lpstr>Paint.Picture</vt:lpstr>
      <vt:lpstr>Paint.Picture</vt:lpstr>
      <vt:lpstr>Paint.Picture</vt:lpstr>
      <vt:lpstr>Scalability Issues in SDN  Control Plane </vt:lpstr>
      <vt:lpstr>Outline</vt:lpstr>
      <vt:lpstr>What is scalability(扩展性 )</vt:lpstr>
      <vt:lpstr>分布式系统的可扩展能力</vt:lpstr>
      <vt:lpstr>Scalability approaches</vt:lpstr>
      <vt:lpstr>PowerPoint 演示文稿</vt:lpstr>
      <vt:lpstr>PowerPoint 演示文稿</vt:lpstr>
      <vt:lpstr>Review </vt:lpstr>
      <vt:lpstr>Decoupling</vt:lpstr>
      <vt:lpstr>Scalability in Control Plane </vt:lpstr>
      <vt:lpstr>Scalability </vt:lpstr>
      <vt:lpstr>Scalability in DCN</vt:lpstr>
      <vt:lpstr>SDN controller scalability issue</vt:lpstr>
      <vt:lpstr>Scalability issues</vt:lpstr>
      <vt:lpstr>Reliability Issues</vt:lpstr>
      <vt:lpstr>Solution Space for Scalability</vt:lpstr>
      <vt:lpstr>Increase controller capacity - distributed controllers</vt:lpstr>
      <vt:lpstr>Reduce traffic to controller – offload control to switch</vt:lpstr>
      <vt:lpstr>Solution Space (Cont’d)</vt:lpstr>
      <vt:lpstr>Other Scalability Concerns</vt:lpstr>
      <vt:lpstr>Overheads: Flow Setup</vt:lpstr>
      <vt:lpstr>Overheads: Flow Setup</vt:lpstr>
      <vt:lpstr>Resiliency to Failures </vt:lpstr>
      <vt:lpstr>Link or switch failure</vt:lpstr>
      <vt:lpstr>ONIX: Distributed Controller</vt:lpstr>
      <vt:lpstr>Design Requirements</vt:lpstr>
      <vt:lpstr>Onix Architecture</vt:lpstr>
      <vt:lpstr>Four components of Onix</vt:lpstr>
      <vt:lpstr>Onix Abstractions</vt:lpstr>
      <vt:lpstr>Onix API</vt:lpstr>
      <vt:lpstr>Network Information Base</vt:lpstr>
      <vt:lpstr>Scalability and Reliability</vt:lpstr>
      <vt:lpstr>Scalability/Reliability Requirements</vt:lpstr>
      <vt:lpstr>Discussion: Consistency</vt:lpstr>
      <vt:lpstr>Scaling: Partitioning</vt:lpstr>
      <vt:lpstr>Scaling: aggregation</vt:lpstr>
      <vt:lpstr>Scaling: aggregation</vt:lpstr>
      <vt:lpstr>Reliability</vt:lpstr>
      <vt:lpstr>Summary</vt:lpstr>
      <vt:lpstr>Outline</vt:lpstr>
      <vt:lpstr>Question</vt:lpstr>
      <vt:lpstr>Vision for such a control plane</vt:lpstr>
      <vt:lpstr>Incorporate Recursion into SDN</vt:lpstr>
      <vt:lpstr>Implementing RSDN Control Logic</vt:lpstr>
      <vt:lpstr>Two building blocks</vt:lpstr>
      <vt:lpstr>Example: Logical xBars (LXBs)</vt:lpstr>
      <vt:lpstr>Hierarchy</vt:lpstr>
      <vt:lpstr>LXBs: Handling Failures</vt:lpstr>
      <vt:lpstr>LXBs: Handling Failures</vt:lpstr>
      <vt:lpstr>LXBs: Handling Failures</vt:lpstr>
      <vt:lpstr>LXBs: Handling Failures</vt:lpstr>
      <vt:lpstr>LXBs: Some Questions</vt:lpstr>
      <vt:lpstr>Summary</vt:lpstr>
      <vt:lpstr>Next Steps</vt:lpstr>
      <vt:lpstr>Outline</vt:lpstr>
      <vt:lpstr>Kandoo: The IDEA</vt:lpstr>
      <vt:lpstr>Local Apps</vt:lpstr>
      <vt:lpstr>Local apps.</vt:lpstr>
      <vt:lpstr>Local Resources</vt:lpstr>
      <vt:lpstr>Kandoo</vt:lpstr>
      <vt:lpstr>An Example: Elephant flow rerouteing.</vt:lpstr>
      <vt:lpstr>An Example: Elephant flow rerouteing.</vt:lpstr>
      <vt:lpstr>Future directions</vt:lpstr>
      <vt:lpstr>Outline</vt:lpstr>
      <vt:lpstr>What’s DIFANE?</vt:lpstr>
      <vt:lpstr>Flexible Policies in Enterprises</vt:lpstr>
      <vt:lpstr>Flow-based Switches</vt:lpstr>
      <vt:lpstr>Challenges of Policy-Based Management</vt:lpstr>
      <vt:lpstr>Pre-install Rules in Switches</vt:lpstr>
      <vt:lpstr>Install Rules on Demand (Ethane, NOX)</vt:lpstr>
      <vt:lpstr>DIFANE Architecture (two stages)</vt:lpstr>
      <vt:lpstr>Stage 1</vt:lpstr>
      <vt:lpstr>Partition and Distribute the Flow Rules</vt:lpstr>
      <vt:lpstr>Stage 2</vt:lpstr>
      <vt:lpstr>Packet Redirection and Rule Caching</vt:lpstr>
      <vt:lpstr>Locate Authority Switches</vt:lpstr>
      <vt:lpstr>Packet Redirection and Rule Caching</vt:lpstr>
      <vt:lpstr>Three Sets of Rules in TCAM</vt:lpstr>
      <vt:lpstr>DIFANE Switch Prototype Built with OpenFlow switch</vt:lpstr>
      <vt:lpstr>Caching Wildcard Rules</vt:lpstr>
      <vt:lpstr>Caching Wildcard Rules</vt:lpstr>
      <vt:lpstr>Partition Wildcard Rules</vt:lpstr>
      <vt:lpstr>Handling Network Dynamics </vt:lpstr>
      <vt:lpstr>Summary</vt:lpstr>
      <vt:lpstr>Outline</vt:lpstr>
      <vt:lpstr>Dilemma</vt:lpstr>
      <vt:lpstr>Main Concept of DevoFlow</vt:lpstr>
      <vt:lpstr>Design Principles of DevoFlow</vt:lpstr>
      <vt:lpstr>Mechanisms</vt:lpstr>
      <vt:lpstr>Rule Cloning</vt:lpstr>
      <vt:lpstr>Rule Cloning</vt:lpstr>
      <vt:lpstr>Rule Cloning</vt:lpstr>
      <vt:lpstr>Local Actions</vt:lpstr>
      <vt:lpstr>Statistics-Gathering</vt:lpstr>
      <vt:lpstr>DevoFlow Summary</vt:lpstr>
      <vt:lpstr>Thank You.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Narrowing the Beam: Lowering Complexity in Cellular Networks by Scaling Up</dc:title>
  <dc:creator>OrbitMicrowave</dc:creator>
  <cp:lastModifiedBy>郑源泽</cp:lastModifiedBy>
  <cp:revision>694</cp:revision>
  <dcterms:created xsi:type="dcterms:W3CDTF">2022-04-13T01:50:00Z</dcterms:created>
  <dcterms:modified xsi:type="dcterms:W3CDTF">2022-05-26T11:24:29Z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C6F91198EAEF483C90F2CC3B3C632986</vt:lpwstr>
  </property>
</Properties>
</file>