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sldIdLst>
    <p:sldId id="357" r:id="rId3"/>
    <p:sldId id="274" r:id="rId4"/>
    <p:sldId id="270" r:id="rId5"/>
    <p:sldId id="256" r:id="rId6"/>
    <p:sldId id="280" r:id="rId7"/>
    <p:sldId id="278" r:id="rId8"/>
    <p:sldId id="263" r:id="rId9"/>
    <p:sldId id="289" r:id="rId10"/>
    <p:sldId id="277" r:id="rId11"/>
    <p:sldId id="279" r:id="rId12"/>
    <p:sldId id="281" r:id="rId13"/>
    <p:sldId id="282" r:id="rId14"/>
    <p:sldId id="290" r:id="rId15"/>
    <p:sldId id="291" r:id="rId16"/>
    <p:sldId id="292" r:id="rId17"/>
    <p:sldId id="283" r:id="rId18"/>
    <p:sldId id="293" r:id="rId19"/>
    <p:sldId id="287" r:id="rId20"/>
    <p:sldId id="296" r:id="rId21"/>
    <p:sldId id="284" r:id="rId22"/>
    <p:sldId id="300" r:id="rId23"/>
    <p:sldId id="285" r:id="rId24"/>
    <p:sldId id="294" r:id="rId25"/>
    <p:sldId id="286" r:id="rId26"/>
    <p:sldId id="295" r:id="rId27"/>
    <p:sldId id="298" r:id="rId28"/>
    <p:sldId id="299" r:id="rId29"/>
    <p:sldId id="258" r:id="rId30"/>
    <p:sldId id="264" r:id="rId31"/>
    <p:sldId id="268" r:id="rId32"/>
    <p:sldId id="362" r:id="rId33"/>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142">
          <p15:clr>
            <a:srgbClr val="A4A3A4"/>
          </p15:clr>
        </p15:guide>
        <p15:guide id="2" orient="horz" pos="4292">
          <p15:clr>
            <a:srgbClr val="A4A3A4"/>
          </p15:clr>
        </p15:guide>
        <p15:guide id="3" orient="horz" pos="3339">
          <p15:clr>
            <a:srgbClr val="A4A3A4"/>
          </p15:clr>
        </p15:guide>
        <p15:guide id="4" orient="horz" pos="2614">
          <p15:clr>
            <a:srgbClr val="A4A3A4"/>
          </p15:clr>
        </p15:guide>
        <p15:guide id="5" orient="horz" pos="1933">
          <p15:clr>
            <a:srgbClr val="A4A3A4"/>
          </p15:clr>
        </p15:guide>
        <p15:guide id="6" pos="27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875"/>
    <a:srgbClr val="0072A9"/>
    <a:srgbClr val="D6E0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3" autoAdjust="0"/>
    <p:restoredTop sz="94660"/>
  </p:normalViewPr>
  <p:slideViewPr>
    <p:cSldViewPr snapToGrid="0">
      <p:cViewPr varScale="1">
        <p:scale>
          <a:sx n="69" d="100"/>
          <a:sy n="69" d="100"/>
        </p:scale>
        <p:origin x="560" y="32"/>
      </p:cViewPr>
      <p:guideLst>
        <p:guide orient="horz" pos="142"/>
        <p:guide orient="horz" pos="4292"/>
        <p:guide orient="horz" pos="3339"/>
        <p:guide orient="horz" pos="2614"/>
        <p:guide orient="horz" pos="1933"/>
        <p:guide pos="279"/>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CF1F7932-C6AE-40A1-B6FA-C5F5B1FEBB2E}" type="datetimeFigureOut">
              <a:rPr lang="zh-CN" altLang="en-US"/>
              <a:pPr>
                <a:defRPr/>
              </a:pPr>
              <a:t>2022/4/26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519652EF-4544-4093-871B-25305319A6C3}" type="slidenum">
              <a:rPr lang="zh-CN" altLang="en-US"/>
              <a:pPr>
                <a:defRPr/>
              </a:pPr>
              <a:t>‹#›</a:t>
            </a:fld>
            <a:endParaRPr lang="zh-CN" altLang="en-US"/>
          </a:p>
        </p:txBody>
      </p:sp>
    </p:spTree>
    <p:extLst>
      <p:ext uri="{BB962C8B-B14F-4D97-AF65-F5344CB8AC3E}">
        <p14:creationId xmlns:p14="http://schemas.microsoft.com/office/powerpoint/2010/main" val="420511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5EC895C-9A98-4DE3-834F-4F1D4FF740BA}" type="datetimeFigureOut">
              <a:rPr lang="zh-CN" altLang="en-US"/>
              <a:pPr>
                <a:defRPr/>
              </a:pPr>
              <a:t>2022/4/26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06A6E2-CD39-4BA2-A9B4-E9E5128CBE2B}" type="slidenum">
              <a:rPr lang="zh-CN" altLang="en-US"/>
              <a:pPr>
                <a:defRPr/>
              </a:pPr>
              <a:t>‹#›</a:t>
            </a:fld>
            <a:endParaRPr lang="zh-CN" altLang="en-US"/>
          </a:p>
        </p:txBody>
      </p:sp>
    </p:spTree>
    <p:extLst>
      <p:ext uri="{BB962C8B-B14F-4D97-AF65-F5344CB8AC3E}">
        <p14:creationId xmlns:p14="http://schemas.microsoft.com/office/powerpoint/2010/main" val="1410683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C9AA010-B11A-4E6A-AA38-9F2AE9009429}" type="datetimeFigureOut">
              <a:rPr lang="zh-CN" altLang="en-US"/>
              <a:pPr>
                <a:defRPr/>
              </a:pPr>
              <a:t>2022/4/26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48FFA1A-D0B4-4265-96FA-DC2DDE5F7403}" type="slidenum">
              <a:rPr lang="zh-CN" altLang="en-US"/>
              <a:pPr>
                <a:defRPr/>
              </a:pPr>
              <a:t>‹#›</a:t>
            </a:fld>
            <a:endParaRPr lang="zh-CN" altLang="en-US"/>
          </a:p>
        </p:txBody>
      </p:sp>
    </p:spTree>
    <p:extLst>
      <p:ext uri="{BB962C8B-B14F-4D97-AF65-F5344CB8AC3E}">
        <p14:creationId xmlns:p14="http://schemas.microsoft.com/office/powerpoint/2010/main" val="721407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15451FF3-BEB7-409C-A099-3DF68822E803}"/>
              </a:ext>
            </a:extLst>
          </p:cNvPr>
          <p:cNvGrpSpPr>
            <a:grpSpLocks/>
          </p:cNvGrpSpPr>
          <p:nvPr/>
        </p:nvGrpSpPr>
        <p:grpSpPr bwMode="auto">
          <a:xfrm>
            <a:off x="0" y="1"/>
            <a:ext cx="12192000" cy="6856413"/>
            <a:chOff x="0" y="0"/>
            <a:chExt cx="5760" cy="4319"/>
          </a:xfrm>
        </p:grpSpPr>
        <p:sp>
          <p:nvSpPr>
            <p:cNvPr id="5" name="Freeform 3">
              <a:extLst>
                <a:ext uri="{FF2B5EF4-FFF2-40B4-BE49-F238E27FC236}">
                  <a16:creationId xmlns:a16="http://schemas.microsoft.com/office/drawing/2014/main" id="{59BC2622-3CAD-4CC4-85A7-4B3DFFF43F24}"/>
                </a:ext>
              </a:extLst>
            </p:cNvPr>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pPr>
                <a:defRPr/>
              </a:pPr>
              <a:endParaRPr lang="zh-CN" altLang="en-US" sz="1800">
                <a:latin typeface="Arial" charset="0"/>
                <a:ea typeface="+mn-ea"/>
              </a:endParaRPr>
            </a:p>
          </p:txBody>
        </p:sp>
        <p:sp>
          <p:nvSpPr>
            <p:cNvPr id="6" name="Freeform 4">
              <a:extLst>
                <a:ext uri="{FF2B5EF4-FFF2-40B4-BE49-F238E27FC236}">
                  <a16:creationId xmlns:a16="http://schemas.microsoft.com/office/drawing/2014/main" id="{288DEFE5-38A1-40CC-8393-9ADBDD9F8499}"/>
                </a:ext>
              </a:extLst>
            </p:cNvPr>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zh-CN" altLang="en-US" sz="1800">
                <a:latin typeface="Arial" charset="0"/>
                <a:ea typeface="+mn-ea"/>
              </a:endParaRPr>
            </a:p>
          </p:txBody>
        </p:sp>
        <p:sp>
          <p:nvSpPr>
            <p:cNvPr id="7" name="Freeform 5">
              <a:extLst>
                <a:ext uri="{FF2B5EF4-FFF2-40B4-BE49-F238E27FC236}">
                  <a16:creationId xmlns:a16="http://schemas.microsoft.com/office/drawing/2014/main" id="{58A7BAEB-2852-447C-80C4-0EFA467621E3}"/>
                </a:ext>
              </a:extLst>
            </p:cNvPr>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pPr>
                <a:defRPr/>
              </a:pPr>
              <a:endParaRPr lang="zh-CN" altLang="en-US" sz="1800">
                <a:latin typeface="Arial" charset="0"/>
                <a:ea typeface="+mn-ea"/>
              </a:endParaRPr>
            </a:p>
          </p:txBody>
        </p:sp>
        <p:sp>
          <p:nvSpPr>
            <p:cNvPr id="8" name="Freeform 6">
              <a:extLst>
                <a:ext uri="{FF2B5EF4-FFF2-40B4-BE49-F238E27FC236}">
                  <a16:creationId xmlns:a16="http://schemas.microsoft.com/office/drawing/2014/main" id="{5AB965EE-4728-4375-8082-0F4E237CF7E1}"/>
                </a:ext>
              </a:extLst>
            </p:cNvPr>
            <p:cNvSpPr>
              <a:spLocks/>
            </p:cNvSpPr>
            <p:nvPr/>
          </p:nvSpPr>
          <p:spPr bwMode="hidden">
            <a:xfrm>
              <a:off x="4038" y="3577"/>
              <a:ext cx="1720" cy="65"/>
            </a:xfrm>
            <a:custGeom>
              <a:avLst/>
              <a:gdLst>
                <a:gd name="T0" fmla="*/ 1712 w 1722"/>
                <a:gd name="T1" fmla="*/ 61 h 66"/>
                <a:gd name="T2" fmla="*/ 1712 w 1722"/>
                <a:gd name="T3" fmla="*/ 55 h 66"/>
                <a:gd name="T4" fmla="*/ 0 w 1722"/>
                <a:gd name="T5" fmla="*/ 0 h 66"/>
                <a:gd name="T6" fmla="*/ 0 w 1722"/>
                <a:gd name="T7" fmla="*/ 43 h 66"/>
                <a:gd name="T8" fmla="*/ 1712 w 1722"/>
                <a:gd name="T9" fmla="*/ 61 h 66"/>
                <a:gd name="T10" fmla="*/ 1712 w 1722"/>
                <a:gd name="T11" fmla="*/ 61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9" name="Freeform 7">
              <a:extLst>
                <a:ext uri="{FF2B5EF4-FFF2-40B4-BE49-F238E27FC236}">
                  <a16:creationId xmlns:a16="http://schemas.microsoft.com/office/drawing/2014/main" id="{6EE107A6-52A1-4283-916B-8E0E131CF0B7}"/>
                </a:ext>
              </a:extLst>
            </p:cNvPr>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a:defRPr/>
              </a:pPr>
              <a:endParaRPr lang="zh-CN" altLang="en-US" sz="1800">
                <a:latin typeface="Arial" charset="0"/>
                <a:ea typeface="+mn-ea"/>
              </a:endParaRPr>
            </a:p>
          </p:txBody>
        </p:sp>
        <p:sp>
          <p:nvSpPr>
            <p:cNvPr id="10" name="Freeform 8">
              <a:extLst>
                <a:ext uri="{FF2B5EF4-FFF2-40B4-BE49-F238E27FC236}">
                  <a16:creationId xmlns:a16="http://schemas.microsoft.com/office/drawing/2014/main" id="{14782099-9CC3-4694-87AF-8BA28E4C7E15}"/>
                </a:ext>
              </a:extLst>
            </p:cNvPr>
            <p:cNvSpPr>
              <a:spLocks/>
            </p:cNvSpPr>
            <p:nvPr/>
          </p:nvSpPr>
          <p:spPr bwMode="hidden">
            <a:xfrm>
              <a:off x="4784" y="3702"/>
              <a:ext cx="974" cy="101"/>
            </a:xfrm>
            <a:custGeom>
              <a:avLst/>
              <a:gdLst>
                <a:gd name="T0" fmla="*/ 970 w 975"/>
                <a:gd name="T1" fmla="*/ 48 h 101"/>
                <a:gd name="T2" fmla="*/ 970 w 975"/>
                <a:gd name="T3" fmla="*/ 0 h 101"/>
                <a:gd name="T4" fmla="*/ 0 w 975"/>
                <a:gd name="T5" fmla="*/ 24 h 101"/>
                <a:gd name="T6" fmla="*/ 0 w 975"/>
                <a:gd name="T7" fmla="*/ 101 h 101"/>
                <a:gd name="T8" fmla="*/ 970 w 975"/>
                <a:gd name="T9" fmla="*/ 48 h 101"/>
                <a:gd name="T10" fmla="*/ 970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1" name="Freeform 9">
              <a:extLst>
                <a:ext uri="{FF2B5EF4-FFF2-40B4-BE49-F238E27FC236}">
                  <a16:creationId xmlns:a16="http://schemas.microsoft.com/office/drawing/2014/main" id="{732DB032-6CF5-4A56-853B-7FB12FD05313}"/>
                </a:ext>
              </a:extLst>
            </p:cNvPr>
            <p:cNvSpPr>
              <a:spLocks/>
            </p:cNvSpPr>
            <p:nvPr/>
          </p:nvSpPr>
          <p:spPr bwMode="hidden">
            <a:xfrm>
              <a:off x="3619" y="3815"/>
              <a:ext cx="2139" cy="198"/>
            </a:xfrm>
            <a:custGeom>
              <a:avLst/>
              <a:gdLst>
                <a:gd name="T0" fmla="*/ 2131 w 2141"/>
                <a:gd name="T1" fmla="*/ 0 h 198"/>
                <a:gd name="T2" fmla="*/ 0 w 2141"/>
                <a:gd name="T3" fmla="*/ 156 h 198"/>
                <a:gd name="T4" fmla="*/ 0 w 2141"/>
                <a:gd name="T5" fmla="*/ 198 h 198"/>
                <a:gd name="T6" fmla="*/ 2131 w 2141"/>
                <a:gd name="T7" fmla="*/ 0 h 198"/>
                <a:gd name="T8" fmla="*/ 2131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2" name="Freeform 10">
              <a:extLst>
                <a:ext uri="{FF2B5EF4-FFF2-40B4-BE49-F238E27FC236}">
                  <a16:creationId xmlns:a16="http://schemas.microsoft.com/office/drawing/2014/main" id="{7C0A7A9E-6448-4C67-953A-44F978FD30B2}"/>
                </a:ext>
              </a:extLst>
            </p:cNvPr>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zh-CN" altLang="en-US" sz="1800">
                <a:latin typeface="Arial" charset="0"/>
                <a:ea typeface="+mn-ea"/>
              </a:endParaRPr>
            </a:p>
          </p:txBody>
        </p:sp>
        <p:sp>
          <p:nvSpPr>
            <p:cNvPr id="13" name="Freeform 11">
              <a:extLst>
                <a:ext uri="{FF2B5EF4-FFF2-40B4-BE49-F238E27FC236}">
                  <a16:creationId xmlns:a16="http://schemas.microsoft.com/office/drawing/2014/main" id="{A991AB33-8CC5-4481-ADCD-B80253A46F29}"/>
                </a:ext>
              </a:extLst>
            </p:cNvPr>
            <p:cNvSpPr>
              <a:spLocks/>
            </p:cNvSpPr>
            <p:nvPr/>
          </p:nvSpPr>
          <p:spPr bwMode="hidden">
            <a:xfrm>
              <a:off x="2097" y="4043"/>
              <a:ext cx="2514" cy="276"/>
            </a:xfrm>
            <a:custGeom>
              <a:avLst/>
              <a:gdLst>
                <a:gd name="T0" fmla="*/ 2167 w 2517"/>
                <a:gd name="T1" fmla="*/ 276 h 276"/>
                <a:gd name="T2" fmla="*/ 2502 w 2517"/>
                <a:gd name="T3" fmla="*/ 204 h 276"/>
                <a:gd name="T4" fmla="*/ 2245 w 2517"/>
                <a:gd name="T5" fmla="*/ 0 h 276"/>
                <a:gd name="T6" fmla="*/ 0 w 2517"/>
                <a:gd name="T7" fmla="*/ 276 h 276"/>
                <a:gd name="T8" fmla="*/ 2167 w 2517"/>
                <a:gd name="T9" fmla="*/ 276 h 276"/>
                <a:gd name="T10" fmla="*/ 2167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4" name="Freeform 12">
              <a:extLst>
                <a:ext uri="{FF2B5EF4-FFF2-40B4-BE49-F238E27FC236}">
                  <a16:creationId xmlns:a16="http://schemas.microsoft.com/office/drawing/2014/main" id="{BB723291-7F65-4A01-9D72-EDF1B5BF9FBC}"/>
                </a:ext>
              </a:extLst>
            </p:cNvPr>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pPr>
                <a:defRPr/>
              </a:pPr>
              <a:endParaRPr lang="zh-CN" altLang="en-US" sz="1800">
                <a:latin typeface="Arial" charset="0"/>
                <a:ea typeface="+mn-ea"/>
              </a:endParaRPr>
            </a:p>
          </p:txBody>
        </p:sp>
        <p:sp>
          <p:nvSpPr>
            <p:cNvPr id="15" name="Freeform 13">
              <a:extLst>
                <a:ext uri="{FF2B5EF4-FFF2-40B4-BE49-F238E27FC236}">
                  <a16:creationId xmlns:a16="http://schemas.microsoft.com/office/drawing/2014/main" id="{A4542881-C843-43CD-ABA5-0B234FAAE398}"/>
                </a:ext>
              </a:extLst>
            </p:cNvPr>
            <p:cNvSpPr>
              <a:spLocks/>
            </p:cNvSpPr>
            <p:nvPr/>
          </p:nvSpPr>
          <p:spPr bwMode="hidden">
            <a:xfrm>
              <a:off x="5030" y="3151"/>
              <a:ext cx="728" cy="240"/>
            </a:xfrm>
            <a:custGeom>
              <a:avLst/>
              <a:gdLst>
                <a:gd name="T0" fmla="*/ 724 w 729"/>
                <a:gd name="T1" fmla="*/ 240 h 240"/>
                <a:gd name="T2" fmla="*/ 0 w 729"/>
                <a:gd name="T3" fmla="*/ 0 h 240"/>
                <a:gd name="T4" fmla="*/ 0 w 729"/>
                <a:gd name="T5" fmla="*/ 6 h 240"/>
                <a:gd name="T6" fmla="*/ 724 w 729"/>
                <a:gd name="T7" fmla="*/ 240 h 240"/>
                <a:gd name="T8" fmla="*/ 724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6" name="Freeform 14">
              <a:extLst>
                <a:ext uri="{FF2B5EF4-FFF2-40B4-BE49-F238E27FC236}">
                  <a16:creationId xmlns:a16="http://schemas.microsoft.com/office/drawing/2014/main" id="{43B65494-E7BA-4EF3-BF30-0FAFDA180EC4}"/>
                </a:ext>
              </a:extLst>
            </p:cNvPr>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pPr>
                <a:defRPr/>
              </a:pPr>
              <a:endParaRPr lang="zh-CN" altLang="en-US" sz="1800">
                <a:latin typeface="Arial" charset="0"/>
                <a:ea typeface="+mn-ea"/>
              </a:endParaRPr>
            </a:p>
          </p:txBody>
        </p:sp>
        <p:sp>
          <p:nvSpPr>
            <p:cNvPr id="17" name="Freeform 15">
              <a:extLst>
                <a:ext uri="{FF2B5EF4-FFF2-40B4-BE49-F238E27FC236}">
                  <a16:creationId xmlns:a16="http://schemas.microsoft.com/office/drawing/2014/main" id="{70DFF42E-D39E-47AF-8EC0-44CB7CC214A8}"/>
                </a:ext>
              </a:extLst>
            </p:cNvPr>
            <p:cNvSpPr>
              <a:spLocks/>
            </p:cNvSpPr>
            <p:nvPr/>
          </p:nvSpPr>
          <p:spPr bwMode="hidden">
            <a:xfrm>
              <a:off x="5030" y="3049"/>
              <a:ext cx="728" cy="318"/>
            </a:xfrm>
            <a:custGeom>
              <a:avLst/>
              <a:gdLst>
                <a:gd name="T0" fmla="*/ 724 w 729"/>
                <a:gd name="T1" fmla="*/ 318 h 318"/>
                <a:gd name="T2" fmla="*/ 724 w 729"/>
                <a:gd name="T3" fmla="*/ 312 h 318"/>
                <a:gd name="T4" fmla="*/ 0 w 729"/>
                <a:gd name="T5" fmla="*/ 0 h 318"/>
                <a:gd name="T6" fmla="*/ 0 w 729"/>
                <a:gd name="T7" fmla="*/ 54 h 318"/>
                <a:gd name="T8" fmla="*/ 724 w 729"/>
                <a:gd name="T9" fmla="*/ 318 h 318"/>
                <a:gd name="T10" fmla="*/ 724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8" name="Freeform 16">
              <a:extLst>
                <a:ext uri="{FF2B5EF4-FFF2-40B4-BE49-F238E27FC236}">
                  <a16:creationId xmlns:a16="http://schemas.microsoft.com/office/drawing/2014/main" id="{E8BF8DDC-A710-42B3-AFBD-90883429420B}"/>
                </a:ext>
              </a:extLst>
            </p:cNvPr>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pPr>
                <a:defRPr/>
              </a:pPr>
              <a:endParaRPr lang="zh-CN" altLang="en-US" sz="1800">
                <a:latin typeface="Arial" charset="0"/>
                <a:ea typeface="+mn-ea"/>
              </a:endParaRPr>
            </a:p>
          </p:txBody>
        </p:sp>
        <p:sp>
          <p:nvSpPr>
            <p:cNvPr id="19" name="Freeform 17">
              <a:extLst>
                <a:ext uri="{FF2B5EF4-FFF2-40B4-BE49-F238E27FC236}">
                  <a16:creationId xmlns:a16="http://schemas.microsoft.com/office/drawing/2014/main" id="{CBF6F9A2-72A7-4B42-8ABC-5D5B47B5A5A3}"/>
                </a:ext>
              </a:extLst>
            </p:cNvPr>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pPr>
                <a:defRPr/>
              </a:pPr>
              <a:endParaRPr lang="zh-CN" altLang="en-US" sz="1800">
                <a:latin typeface="Arial" charset="0"/>
                <a:ea typeface="+mn-ea"/>
              </a:endParaRPr>
            </a:p>
          </p:txBody>
        </p:sp>
        <p:sp>
          <p:nvSpPr>
            <p:cNvPr id="20" name="Freeform 18">
              <a:extLst>
                <a:ext uri="{FF2B5EF4-FFF2-40B4-BE49-F238E27FC236}">
                  <a16:creationId xmlns:a16="http://schemas.microsoft.com/office/drawing/2014/main" id="{3E2A7694-118D-41B1-8C0D-4F1E986E6DD9}"/>
                </a:ext>
              </a:extLst>
            </p:cNvPr>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pPr>
                <a:defRPr/>
              </a:pPr>
              <a:endParaRPr lang="zh-CN" altLang="en-US" sz="1800">
                <a:latin typeface="Arial" charset="0"/>
                <a:ea typeface="+mn-ea"/>
              </a:endParaRPr>
            </a:p>
          </p:txBody>
        </p:sp>
        <p:sp>
          <p:nvSpPr>
            <p:cNvPr id="21" name="Freeform 19">
              <a:extLst>
                <a:ext uri="{FF2B5EF4-FFF2-40B4-BE49-F238E27FC236}">
                  <a16:creationId xmlns:a16="http://schemas.microsoft.com/office/drawing/2014/main" id="{EA647619-4261-421B-8D9E-02C56F9F8F15}"/>
                </a:ext>
              </a:extLst>
            </p:cNvPr>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22" name="Freeform 20">
              <a:extLst>
                <a:ext uri="{FF2B5EF4-FFF2-40B4-BE49-F238E27FC236}">
                  <a16:creationId xmlns:a16="http://schemas.microsoft.com/office/drawing/2014/main" id="{69E77F34-BB55-430F-8E27-5ADDD353CCE9}"/>
                </a:ext>
              </a:extLst>
            </p:cNvPr>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pPr>
                <a:defRPr/>
              </a:pPr>
              <a:endParaRPr lang="zh-CN" altLang="en-US" sz="1800">
                <a:latin typeface="Arial" charset="0"/>
                <a:ea typeface="+mn-ea"/>
              </a:endParaRPr>
            </a:p>
          </p:txBody>
        </p:sp>
        <p:sp>
          <p:nvSpPr>
            <p:cNvPr id="23" name="Freeform 21">
              <a:extLst>
                <a:ext uri="{FF2B5EF4-FFF2-40B4-BE49-F238E27FC236}">
                  <a16:creationId xmlns:a16="http://schemas.microsoft.com/office/drawing/2014/main" id="{C659B2C9-FEFE-4A74-8E68-A2FB0915D8CA}"/>
                </a:ext>
              </a:extLst>
            </p:cNvPr>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24" name="Freeform 22">
              <a:extLst>
                <a:ext uri="{FF2B5EF4-FFF2-40B4-BE49-F238E27FC236}">
                  <a16:creationId xmlns:a16="http://schemas.microsoft.com/office/drawing/2014/main" id="{44ADD187-9B3E-4D77-B36E-A1B467A18BC4}"/>
                </a:ext>
              </a:extLst>
            </p:cNvPr>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pPr>
                <a:defRPr/>
              </a:pPr>
              <a:endParaRPr lang="zh-CN" altLang="en-US" sz="1800">
                <a:latin typeface="Arial" charset="0"/>
                <a:ea typeface="+mn-ea"/>
              </a:endParaRPr>
            </a:p>
          </p:txBody>
        </p:sp>
        <p:sp>
          <p:nvSpPr>
            <p:cNvPr id="25" name="Freeform 23">
              <a:extLst>
                <a:ext uri="{FF2B5EF4-FFF2-40B4-BE49-F238E27FC236}">
                  <a16:creationId xmlns:a16="http://schemas.microsoft.com/office/drawing/2014/main" id="{9548DB8B-1FDF-48A0-BAD0-3B38A7FA77A8}"/>
                </a:ext>
              </a:extLst>
            </p:cNvPr>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a:defRPr/>
              </a:pPr>
              <a:endParaRPr lang="zh-CN" altLang="en-US" sz="1800">
                <a:latin typeface="Arial" charset="0"/>
                <a:ea typeface="+mn-ea"/>
              </a:endParaRPr>
            </a:p>
          </p:txBody>
        </p:sp>
        <p:sp>
          <p:nvSpPr>
            <p:cNvPr id="26" name="Freeform 24">
              <a:extLst>
                <a:ext uri="{FF2B5EF4-FFF2-40B4-BE49-F238E27FC236}">
                  <a16:creationId xmlns:a16="http://schemas.microsoft.com/office/drawing/2014/main" id="{484EB058-FE97-4B3A-B31E-9E23C752CE16}"/>
                </a:ext>
              </a:extLst>
            </p:cNvPr>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pPr>
                <a:defRPr/>
              </a:pPr>
              <a:endParaRPr lang="zh-CN" altLang="en-US" sz="1800">
                <a:latin typeface="Arial" charset="0"/>
                <a:ea typeface="+mn-ea"/>
              </a:endParaRPr>
            </a:p>
          </p:txBody>
        </p:sp>
        <p:sp>
          <p:nvSpPr>
            <p:cNvPr id="27" name="Freeform 25">
              <a:extLst>
                <a:ext uri="{FF2B5EF4-FFF2-40B4-BE49-F238E27FC236}">
                  <a16:creationId xmlns:a16="http://schemas.microsoft.com/office/drawing/2014/main" id="{CC47E333-1CB3-4344-BC51-CCA5114B2EF6}"/>
                </a:ext>
              </a:extLst>
            </p:cNvPr>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28" name="Freeform 26">
              <a:extLst>
                <a:ext uri="{FF2B5EF4-FFF2-40B4-BE49-F238E27FC236}">
                  <a16:creationId xmlns:a16="http://schemas.microsoft.com/office/drawing/2014/main" id="{08B64CCD-80AD-447D-8F48-CE5CFF8C6DDE}"/>
                </a:ext>
              </a:extLst>
            </p:cNvPr>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pPr>
                <a:defRPr/>
              </a:pPr>
              <a:endParaRPr lang="zh-CN" altLang="en-US" sz="1800">
                <a:latin typeface="Arial" charset="0"/>
                <a:ea typeface="+mn-ea"/>
              </a:endParaRPr>
            </a:p>
          </p:txBody>
        </p:sp>
        <p:sp>
          <p:nvSpPr>
            <p:cNvPr id="29" name="Freeform 27">
              <a:extLst>
                <a:ext uri="{FF2B5EF4-FFF2-40B4-BE49-F238E27FC236}">
                  <a16:creationId xmlns:a16="http://schemas.microsoft.com/office/drawing/2014/main" id="{B473C374-2F81-448C-8DB4-4AD42BE4F687}"/>
                </a:ext>
              </a:extLst>
            </p:cNvPr>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zh-CN" altLang="en-US" sz="1800">
                <a:latin typeface="Arial" charset="0"/>
                <a:ea typeface="+mn-ea"/>
              </a:endParaRPr>
            </a:p>
          </p:txBody>
        </p:sp>
        <p:sp>
          <p:nvSpPr>
            <p:cNvPr id="30" name="Freeform 28">
              <a:extLst>
                <a:ext uri="{FF2B5EF4-FFF2-40B4-BE49-F238E27FC236}">
                  <a16:creationId xmlns:a16="http://schemas.microsoft.com/office/drawing/2014/main" id="{49780E33-9144-4F26-B125-D57E114765BF}"/>
                </a:ext>
              </a:extLst>
            </p:cNvPr>
            <p:cNvSpPr>
              <a:spLocks/>
            </p:cNvSpPr>
            <p:nvPr/>
          </p:nvSpPr>
          <p:spPr bwMode="hidden">
            <a:xfrm>
              <a:off x="5698" y="653"/>
              <a:ext cx="60" cy="311"/>
            </a:xfrm>
            <a:custGeom>
              <a:avLst/>
              <a:gdLst>
                <a:gd name="T0" fmla="*/ 0 w 60"/>
                <a:gd name="T1" fmla="*/ 144 h 312"/>
                <a:gd name="T2" fmla="*/ 60 w 60"/>
                <a:gd name="T3" fmla="*/ 307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31" name="Freeform 29">
              <a:extLst>
                <a:ext uri="{FF2B5EF4-FFF2-40B4-BE49-F238E27FC236}">
                  <a16:creationId xmlns:a16="http://schemas.microsoft.com/office/drawing/2014/main" id="{F832FB26-D077-4AC0-A43C-D4AFDA110E23}"/>
                </a:ext>
              </a:extLst>
            </p:cNvPr>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pPr>
                <a:defRPr/>
              </a:pPr>
              <a:endParaRPr lang="zh-CN" altLang="en-US" sz="1800">
                <a:latin typeface="Arial" charset="0"/>
                <a:ea typeface="+mn-ea"/>
              </a:endParaRPr>
            </a:p>
          </p:txBody>
        </p:sp>
        <p:sp>
          <p:nvSpPr>
            <p:cNvPr id="32" name="Freeform 30">
              <a:extLst>
                <a:ext uri="{FF2B5EF4-FFF2-40B4-BE49-F238E27FC236}">
                  <a16:creationId xmlns:a16="http://schemas.microsoft.com/office/drawing/2014/main" id="{6CB59D5E-AB48-405B-A537-9C88B354864A}"/>
                </a:ext>
              </a:extLst>
            </p:cNvPr>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33" name="Freeform 31">
              <a:extLst>
                <a:ext uri="{FF2B5EF4-FFF2-40B4-BE49-F238E27FC236}">
                  <a16:creationId xmlns:a16="http://schemas.microsoft.com/office/drawing/2014/main" id="{8038B00F-6373-4A01-8BEE-911C2E396BF3}"/>
                </a:ext>
              </a:extLst>
            </p:cNvPr>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zh-CN" altLang="en-US" sz="1800">
                <a:latin typeface="Arial" charset="0"/>
                <a:ea typeface="+mn-ea"/>
              </a:endParaRPr>
            </a:p>
          </p:txBody>
        </p:sp>
        <p:sp>
          <p:nvSpPr>
            <p:cNvPr id="34" name="Freeform 32">
              <a:extLst>
                <a:ext uri="{FF2B5EF4-FFF2-40B4-BE49-F238E27FC236}">
                  <a16:creationId xmlns:a16="http://schemas.microsoft.com/office/drawing/2014/main" id="{8AFBF5B3-D938-486D-9444-6BDA00032EA7}"/>
                </a:ext>
              </a:extLst>
            </p:cNvPr>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pPr>
                <a:defRPr/>
              </a:pPr>
              <a:endParaRPr lang="zh-CN" altLang="en-US" sz="1800">
                <a:latin typeface="Arial" charset="0"/>
                <a:ea typeface="+mn-ea"/>
              </a:endParaRPr>
            </a:p>
          </p:txBody>
        </p:sp>
        <p:sp>
          <p:nvSpPr>
            <p:cNvPr id="35" name="Freeform 33">
              <a:extLst>
                <a:ext uri="{FF2B5EF4-FFF2-40B4-BE49-F238E27FC236}">
                  <a16:creationId xmlns:a16="http://schemas.microsoft.com/office/drawing/2014/main" id="{52AB197B-D272-4FE3-B6AE-1A3004628568}"/>
                </a:ext>
              </a:extLst>
            </p:cNvPr>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pPr>
                <a:defRPr/>
              </a:pPr>
              <a:endParaRPr lang="zh-CN" altLang="en-US" sz="1800">
                <a:latin typeface="Arial" charset="0"/>
                <a:ea typeface="+mn-ea"/>
              </a:endParaRPr>
            </a:p>
          </p:txBody>
        </p:sp>
        <p:sp>
          <p:nvSpPr>
            <p:cNvPr id="36" name="Freeform 34">
              <a:extLst>
                <a:ext uri="{FF2B5EF4-FFF2-40B4-BE49-F238E27FC236}">
                  <a16:creationId xmlns:a16="http://schemas.microsoft.com/office/drawing/2014/main" id="{BCA6E4BD-9FFE-4971-AE87-7D395694685B}"/>
                </a:ext>
              </a:extLst>
            </p:cNvPr>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zh-CN" altLang="en-US" sz="1800">
                <a:latin typeface="Arial" charset="0"/>
                <a:ea typeface="+mn-ea"/>
              </a:endParaRPr>
            </a:p>
          </p:txBody>
        </p:sp>
        <p:sp>
          <p:nvSpPr>
            <p:cNvPr id="37" name="Freeform 35">
              <a:extLst>
                <a:ext uri="{FF2B5EF4-FFF2-40B4-BE49-F238E27FC236}">
                  <a16:creationId xmlns:a16="http://schemas.microsoft.com/office/drawing/2014/main" id="{6B2D54AE-1922-4A1C-BFB2-0AF1860A5D86}"/>
                </a:ext>
              </a:extLst>
            </p:cNvPr>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defRPr/>
              </a:pPr>
              <a:endParaRPr lang="zh-CN" altLang="en-US" sz="1800">
                <a:latin typeface="Arial" charset="0"/>
                <a:ea typeface="+mn-ea"/>
              </a:endParaRPr>
            </a:p>
          </p:txBody>
        </p:sp>
        <p:sp>
          <p:nvSpPr>
            <p:cNvPr id="38" name="Freeform 36">
              <a:extLst>
                <a:ext uri="{FF2B5EF4-FFF2-40B4-BE49-F238E27FC236}">
                  <a16:creationId xmlns:a16="http://schemas.microsoft.com/office/drawing/2014/main" id="{D8A58F23-5E32-4377-8148-57C44823BED7}"/>
                </a:ext>
              </a:extLst>
            </p:cNvPr>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pPr>
                <a:defRPr/>
              </a:pPr>
              <a:endParaRPr lang="zh-CN" altLang="en-US" sz="1800">
                <a:latin typeface="Arial" charset="0"/>
                <a:ea typeface="+mn-ea"/>
              </a:endParaRPr>
            </a:p>
          </p:txBody>
        </p:sp>
        <p:sp>
          <p:nvSpPr>
            <p:cNvPr id="39" name="Freeform 37">
              <a:extLst>
                <a:ext uri="{FF2B5EF4-FFF2-40B4-BE49-F238E27FC236}">
                  <a16:creationId xmlns:a16="http://schemas.microsoft.com/office/drawing/2014/main" id="{6CBF034E-EEF3-4AD2-B6A1-C9D5F3D34765}"/>
                </a:ext>
              </a:extLst>
            </p:cNvPr>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pPr>
                <a:defRPr/>
              </a:pPr>
              <a:endParaRPr lang="zh-CN" altLang="en-US" sz="1800">
                <a:latin typeface="Arial" charset="0"/>
                <a:ea typeface="+mn-ea"/>
              </a:endParaRPr>
            </a:p>
          </p:txBody>
        </p:sp>
        <p:sp>
          <p:nvSpPr>
            <p:cNvPr id="40" name="Freeform 38">
              <a:extLst>
                <a:ext uri="{FF2B5EF4-FFF2-40B4-BE49-F238E27FC236}">
                  <a16:creationId xmlns:a16="http://schemas.microsoft.com/office/drawing/2014/main" id="{F345220F-E252-41E6-B173-095C578F3E65}"/>
                </a:ext>
              </a:extLst>
            </p:cNvPr>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pPr>
                <a:defRPr/>
              </a:pPr>
              <a:endParaRPr lang="zh-CN" altLang="en-US" sz="1800">
                <a:latin typeface="Arial" charset="0"/>
                <a:ea typeface="+mn-ea"/>
              </a:endParaRPr>
            </a:p>
          </p:txBody>
        </p:sp>
        <p:grpSp>
          <p:nvGrpSpPr>
            <p:cNvPr id="41" name="Group 39">
              <a:extLst>
                <a:ext uri="{FF2B5EF4-FFF2-40B4-BE49-F238E27FC236}">
                  <a16:creationId xmlns:a16="http://schemas.microsoft.com/office/drawing/2014/main" id="{EF5EF246-D3CE-4E46-88EA-3545FF32ACB0}"/>
                </a:ext>
              </a:extLst>
            </p:cNvPr>
            <p:cNvGrpSpPr>
              <a:grpSpLocks/>
            </p:cNvGrpSpPr>
            <p:nvPr userDrawn="1"/>
          </p:nvGrpSpPr>
          <p:grpSpPr bwMode="auto">
            <a:xfrm>
              <a:off x="0" y="1632"/>
              <a:ext cx="5758" cy="1858"/>
              <a:chOff x="0" y="1632"/>
              <a:chExt cx="5758" cy="1858"/>
            </a:xfrm>
          </p:grpSpPr>
          <p:sp>
            <p:nvSpPr>
              <p:cNvPr id="42" name="Freeform 40">
                <a:extLst>
                  <a:ext uri="{FF2B5EF4-FFF2-40B4-BE49-F238E27FC236}">
                    <a16:creationId xmlns:a16="http://schemas.microsoft.com/office/drawing/2014/main" id="{B9DF412B-123C-4E29-BFC1-00AD9836E949}"/>
                  </a:ext>
                </a:extLst>
              </p:cNvPr>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zh-CN" altLang="en-US" sz="1800">
                  <a:latin typeface="Arial" charset="0"/>
                  <a:ea typeface="+mn-ea"/>
                </a:endParaRPr>
              </a:p>
            </p:txBody>
          </p:sp>
          <p:sp>
            <p:nvSpPr>
              <p:cNvPr id="43" name="Freeform 41">
                <a:extLst>
                  <a:ext uri="{FF2B5EF4-FFF2-40B4-BE49-F238E27FC236}">
                    <a16:creationId xmlns:a16="http://schemas.microsoft.com/office/drawing/2014/main" id="{3084F613-31A8-4AF8-B58A-23ECEB540B03}"/>
                  </a:ext>
                </a:extLst>
              </p:cNvPr>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pPr>
                  <a:defRPr/>
                </a:pPr>
                <a:endParaRPr lang="zh-CN" altLang="en-US" sz="1800">
                  <a:latin typeface="Arial" charset="0"/>
                  <a:ea typeface="+mn-ea"/>
                </a:endParaRPr>
              </a:p>
            </p:txBody>
          </p:sp>
        </p:grpSp>
      </p:grpSp>
      <p:sp>
        <p:nvSpPr>
          <p:cNvPr id="61482" name="Rectangle 42"/>
          <p:cNvSpPr>
            <a:spLocks noGrp="1" noChangeArrowheads="1"/>
          </p:cNvSpPr>
          <p:nvPr>
            <p:ph type="ctrTitle" sz="quarter"/>
          </p:nvPr>
        </p:nvSpPr>
        <p:spPr>
          <a:xfrm>
            <a:off x="609600" y="1600200"/>
            <a:ext cx="10972800" cy="1828800"/>
          </a:xfrm>
        </p:spPr>
        <p:txBody>
          <a:bodyPr/>
          <a:lstStyle>
            <a:lvl1pPr>
              <a:defRPr sz="4800"/>
            </a:lvl1pPr>
          </a:lstStyle>
          <a:p>
            <a:r>
              <a:rPr lang="en-US" altLang="zh-CN"/>
              <a:t>Click to edit Master title style</a:t>
            </a:r>
          </a:p>
        </p:txBody>
      </p:sp>
      <p:sp>
        <p:nvSpPr>
          <p:cNvPr id="61483" name="Rectangle 43"/>
          <p:cNvSpPr>
            <a:spLocks noGrp="1" noChangeArrowheads="1"/>
          </p:cNvSpPr>
          <p:nvPr>
            <p:ph type="subTitle" sz="quarter" idx="1"/>
          </p:nvPr>
        </p:nvSpPr>
        <p:spPr>
          <a:xfrm>
            <a:off x="1828800" y="3886200"/>
            <a:ext cx="8534400" cy="1752600"/>
          </a:xfrm>
        </p:spPr>
        <p:txBody>
          <a:bodyPr/>
          <a:lstStyle>
            <a:lvl1pPr marL="0" indent="0" algn="ctr">
              <a:buFont typeface="Wingdings" pitchFamily="2" charset="2"/>
              <a:buNone/>
              <a:defRPr sz="3600"/>
            </a:lvl1pPr>
          </a:lstStyle>
          <a:p>
            <a:r>
              <a:rPr lang="en-US" altLang="zh-CN"/>
              <a:t>Click to edit Master subtitle style</a:t>
            </a:r>
          </a:p>
        </p:txBody>
      </p:sp>
      <p:sp>
        <p:nvSpPr>
          <p:cNvPr id="44" name="Rectangle 44">
            <a:extLst>
              <a:ext uri="{FF2B5EF4-FFF2-40B4-BE49-F238E27FC236}">
                <a16:creationId xmlns:a16="http://schemas.microsoft.com/office/drawing/2014/main" id="{EF71CA72-6DF1-4484-AAB4-9A0EF3A58E66}"/>
              </a:ext>
            </a:extLst>
          </p:cNvPr>
          <p:cNvSpPr>
            <a:spLocks noGrp="1" noChangeArrowheads="1"/>
          </p:cNvSpPr>
          <p:nvPr>
            <p:ph type="dt" sz="quarter" idx="10"/>
          </p:nvPr>
        </p:nvSpPr>
        <p:spPr/>
        <p:txBody>
          <a:bodyPr/>
          <a:lstStyle>
            <a:lvl1pPr>
              <a:defRPr/>
            </a:lvl1pPr>
          </a:lstStyle>
          <a:p>
            <a:pPr>
              <a:defRPr/>
            </a:pPr>
            <a:endParaRPr lang="en-US" altLang="zh-CN"/>
          </a:p>
        </p:txBody>
      </p:sp>
      <p:sp>
        <p:nvSpPr>
          <p:cNvPr id="45" name="Rectangle 45">
            <a:extLst>
              <a:ext uri="{FF2B5EF4-FFF2-40B4-BE49-F238E27FC236}">
                <a16:creationId xmlns:a16="http://schemas.microsoft.com/office/drawing/2014/main" id="{D426D1A5-C4B6-41B7-AF88-0E946F4ABFC5}"/>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46" name="Rectangle 46">
            <a:extLst>
              <a:ext uri="{FF2B5EF4-FFF2-40B4-BE49-F238E27FC236}">
                <a16:creationId xmlns:a16="http://schemas.microsoft.com/office/drawing/2014/main" id="{D67CD4FF-97DE-4253-A270-35B8378231B9}"/>
              </a:ext>
            </a:extLst>
          </p:cNvPr>
          <p:cNvSpPr>
            <a:spLocks noGrp="1" noChangeArrowheads="1"/>
          </p:cNvSpPr>
          <p:nvPr>
            <p:ph type="sldNum" sz="quarter" idx="12"/>
          </p:nvPr>
        </p:nvSpPr>
        <p:spPr/>
        <p:txBody>
          <a:bodyPr/>
          <a:lstStyle>
            <a:lvl1pPr>
              <a:defRPr/>
            </a:lvl1pPr>
          </a:lstStyle>
          <a:p>
            <a:pPr>
              <a:defRPr/>
            </a:pPr>
            <a:fld id="{E1291C94-9A01-4A68-95DF-A864A7CF7103}" type="slidenum">
              <a:rPr lang="zh-CN" altLang="en-US"/>
              <a:pPr>
                <a:defRPr/>
              </a:pPr>
              <a:t>‹#›</a:t>
            </a:fld>
            <a:endParaRPr lang="en-US" altLang="zh-CN"/>
          </a:p>
        </p:txBody>
      </p:sp>
    </p:spTree>
    <p:extLst>
      <p:ext uri="{BB962C8B-B14F-4D97-AF65-F5344CB8AC3E}">
        <p14:creationId xmlns:p14="http://schemas.microsoft.com/office/powerpoint/2010/main" val="33085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4">
            <a:extLst>
              <a:ext uri="{FF2B5EF4-FFF2-40B4-BE49-F238E27FC236}">
                <a16:creationId xmlns:a16="http://schemas.microsoft.com/office/drawing/2014/main" id="{B7B3F59D-5F87-49C2-9A84-7AEC402C8D5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5">
            <a:extLst>
              <a:ext uri="{FF2B5EF4-FFF2-40B4-BE49-F238E27FC236}">
                <a16:creationId xmlns:a16="http://schemas.microsoft.com/office/drawing/2014/main" id="{EC4BD630-A84C-4FDA-B449-42E5A69D8F0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
            <a:extLst>
              <a:ext uri="{FF2B5EF4-FFF2-40B4-BE49-F238E27FC236}">
                <a16:creationId xmlns:a16="http://schemas.microsoft.com/office/drawing/2014/main" id="{1E723DCC-6073-476E-8A5A-B241A6862275}"/>
              </a:ext>
            </a:extLst>
          </p:cNvPr>
          <p:cNvSpPr>
            <a:spLocks noGrp="1" noChangeArrowheads="1"/>
          </p:cNvSpPr>
          <p:nvPr>
            <p:ph type="sldNum" sz="quarter" idx="12"/>
          </p:nvPr>
        </p:nvSpPr>
        <p:spPr>
          <a:ln/>
        </p:spPr>
        <p:txBody>
          <a:bodyPr/>
          <a:lstStyle>
            <a:lvl1pPr>
              <a:defRPr/>
            </a:lvl1pPr>
          </a:lstStyle>
          <a:p>
            <a:pPr>
              <a:defRPr/>
            </a:pPr>
            <a:fld id="{A9C64539-5C1D-499E-B359-F8B0248F330B}" type="slidenum">
              <a:rPr lang="zh-CN" altLang="en-US"/>
              <a:pPr>
                <a:defRPr/>
              </a:pPr>
              <a:t>‹#›</a:t>
            </a:fld>
            <a:endParaRPr lang="en-US" altLang="zh-CN"/>
          </a:p>
        </p:txBody>
      </p:sp>
    </p:spTree>
    <p:extLst>
      <p:ext uri="{BB962C8B-B14F-4D97-AF65-F5344CB8AC3E}">
        <p14:creationId xmlns:p14="http://schemas.microsoft.com/office/powerpoint/2010/main" val="416639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4">
            <a:extLst>
              <a:ext uri="{FF2B5EF4-FFF2-40B4-BE49-F238E27FC236}">
                <a16:creationId xmlns:a16="http://schemas.microsoft.com/office/drawing/2014/main" id="{15B46938-8007-4C82-8435-33D761DB879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5">
            <a:extLst>
              <a:ext uri="{FF2B5EF4-FFF2-40B4-BE49-F238E27FC236}">
                <a16:creationId xmlns:a16="http://schemas.microsoft.com/office/drawing/2014/main" id="{3E256E65-ABEB-46A0-8FF0-5EACED8F769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
            <a:extLst>
              <a:ext uri="{FF2B5EF4-FFF2-40B4-BE49-F238E27FC236}">
                <a16:creationId xmlns:a16="http://schemas.microsoft.com/office/drawing/2014/main" id="{F57CEF08-0B30-4A2C-9F18-84AA916B6DC4}"/>
              </a:ext>
            </a:extLst>
          </p:cNvPr>
          <p:cNvSpPr>
            <a:spLocks noGrp="1" noChangeArrowheads="1"/>
          </p:cNvSpPr>
          <p:nvPr>
            <p:ph type="sldNum" sz="quarter" idx="12"/>
          </p:nvPr>
        </p:nvSpPr>
        <p:spPr>
          <a:ln/>
        </p:spPr>
        <p:txBody>
          <a:bodyPr/>
          <a:lstStyle>
            <a:lvl1pPr>
              <a:defRPr/>
            </a:lvl1pPr>
          </a:lstStyle>
          <a:p>
            <a:pPr>
              <a:defRPr/>
            </a:pPr>
            <a:fld id="{D4086F0A-BB48-4AC6-BFDD-5BC0493AC1C2}" type="slidenum">
              <a:rPr lang="zh-CN" altLang="en-US"/>
              <a:pPr>
                <a:defRPr/>
              </a:pPr>
              <a:t>‹#›</a:t>
            </a:fld>
            <a:endParaRPr lang="en-US" altLang="zh-CN"/>
          </a:p>
        </p:txBody>
      </p:sp>
    </p:spTree>
    <p:extLst>
      <p:ext uri="{BB962C8B-B14F-4D97-AF65-F5344CB8AC3E}">
        <p14:creationId xmlns:p14="http://schemas.microsoft.com/office/powerpoint/2010/main" val="2355390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4">
            <a:extLst>
              <a:ext uri="{FF2B5EF4-FFF2-40B4-BE49-F238E27FC236}">
                <a16:creationId xmlns:a16="http://schemas.microsoft.com/office/drawing/2014/main" id="{7461C21F-912A-4E9B-882F-07F7BDD38E9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5">
            <a:extLst>
              <a:ext uri="{FF2B5EF4-FFF2-40B4-BE49-F238E27FC236}">
                <a16:creationId xmlns:a16="http://schemas.microsoft.com/office/drawing/2014/main" id="{4E7AEDD5-AE62-4AA3-91AB-01BB3913680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
            <a:extLst>
              <a:ext uri="{FF2B5EF4-FFF2-40B4-BE49-F238E27FC236}">
                <a16:creationId xmlns:a16="http://schemas.microsoft.com/office/drawing/2014/main" id="{AA4E0D58-2616-4DBB-AB91-7E5D803F78FB}"/>
              </a:ext>
            </a:extLst>
          </p:cNvPr>
          <p:cNvSpPr>
            <a:spLocks noGrp="1" noChangeArrowheads="1"/>
          </p:cNvSpPr>
          <p:nvPr>
            <p:ph type="sldNum" sz="quarter" idx="12"/>
          </p:nvPr>
        </p:nvSpPr>
        <p:spPr>
          <a:ln/>
        </p:spPr>
        <p:txBody>
          <a:bodyPr/>
          <a:lstStyle>
            <a:lvl1pPr>
              <a:defRPr/>
            </a:lvl1pPr>
          </a:lstStyle>
          <a:p>
            <a:pPr>
              <a:defRPr/>
            </a:pPr>
            <a:fld id="{5D64C15A-AF2F-46C3-9E85-9847F8042C37}" type="slidenum">
              <a:rPr lang="zh-CN" altLang="en-US"/>
              <a:pPr>
                <a:defRPr/>
              </a:pPr>
              <a:t>‹#›</a:t>
            </a:fld>
            <a:endParaRPr lang="en-US" altLang="zh-CN"/>
          </a:p>
        </p:txBody>
      </p:sp>
    </p:spTree>
    <p:extLst>
      <p:ext uri="{BB962C8B-B14F-4D97-AF65-F5344CB8AC3E}">
        <p14:creationId xmlns:p14="http://schemas.microsoft.com/office/powerpoint/2010/main" val="28933919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4">
            <a:extLst>
              <a:ext uri="{FF2B5EF4-FFF2-40B4-BE49-F238E27FC236}">
                <a16:creationId xmlns:a16="http://schemas.microsoft.com/office/drawing/2014/main" id="{3EC1325C-05D3-4041-B3FD-7DADAA2217F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5">
            <a:extLst>
              <a:ext uri="{FF2B5EF4-FFF2-40B4-BE49-F238E27FC236}">
                <a16:creationId xmlns:a16="http://schemas.microsoft.com/office/drawing/2014/main" id="{0D4DCAC9-9967-40C4-934B-3470A3CE4D9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6">
            <a:extLst>
              <a:ext uri="{FF2B5EF4-FFF2-40B4-BE49-F238E27FC236}">
                <a16:creationId xmlns:a16="http://schemas.microsoft.com/office/drawing/2014/main" id="{F7A01E6D-D9DD-450B-BF10-29B2CEF4A912}"/>
              </a:ext>
            </a:extLst>
          </p:cNvPr>
          <p:cNvSpPr>
            <a:spLocks noGrp="1" noChangeArrowheads="1"/>
          </p:cNvSpPr>
          <p:nvPr>
            <p:ph type="sldNum" sz="quarter" idx="12"/>
          </p:nvPr>
        </p:nvSpPr>
        <p:spPr>
          <a:ln/>
        </p:spPr>
        <p:txBody>
          <a:bodyPr/>
          <a:lstStyle>
            <a:lvl1pPr>
              <a:defRPr/>
            </a:lvl1pPr>
          </a:lstStyle>
          <a:p>
            <a:pPr>
              <a:defRPr/>
            </a:pPr>
            <a:fld id="{561541FF-5C11-4F87-93A2-60497786D71B}" type="slidenum">
              <a:rPr lang="zh-CN" altLang="en-US"/>
              <a:pPr>
                <a:defRPr/>
              </a:pPr>
              <a:t>‹#›</a:t>
            </a:fld>
            <a:endParaRPr lang="en-US" altLang="zh-CN"/>
          </a:p>
        </p:txBody>
      </p:sp>
    </p:spTree>
    <p:extLst>
      <p:ext uri="{BB962C8B-B14F-4D97-AF65-F5344CB8AC3E}">
        <p14:creationId xmlns:p14="http://schemas.microsoft.com/office/powerpoint/2010/main" val="20332788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4">
            <a:extLst>
              <a:ext uri="{FF2B5EF4-FFF2-40B4-BE49-F238E27FC236}">
                <a16:creationId xmlns:a16="http://schemas.microsoft.com/office/drawing/2014/main" id="{ABC6D5ED-4059-45F8-8492-F6335F4510B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5">
            <a:extLst>
              <a:ext uri="{FF2B5EF4-FFF2-40B4-BE49-F238E27FC236}">
                <a16:creationId xmlns:a16="http://schemas.microsoft.com/office/drawing/2014/main" id="{01CB80DA-EC1B-48FD-89C0-9E05CD63BF2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6">
            <a:extLst>
              <a:ext uri="{FF2B5EF4-FFF2-40B4-BE49-F238E27FC236}">
                <a16:creationId xmlns:a16="http://schemas.microsoft.com/office/drawing/2014/main" id="{3E1AFAF9-1CD1-416B-8376-18523B7643D7}"/>
              </a:ext>
            </a:extLst>
          </p:cNvPr>
          <p:cNvSpPr>
            <a:spLocks noGrp="1" noChangeArrowheads="1"/>
          </p:cNvSpPr>
          <p:nvPr>
            <p:ph type="sldNum" sz="quarter" idx="12"/>
          </p:nvPr>
        </p:nvSpPr>
        <p:spPr>
          <a:ln/>
        </p:spPr>
        <p:txBody>
          <a:bodyPr/>
          <a:lstStyle>
            <a:lvl1pPr>
              <a:defRPr/>
            </a:lvl1pPr>
          </a:lstStyle>
          <a:p>
            <a:pPr>
              <a:defRPr/>
            </a:pPr>
            <a:fld id="{3B6E780D-FACB-43E4-A09A-AF8D0203BC56}" type="slidenum">
              <a:rPr lang="zh-CN" altLang="en-US"/>
              <a:pPr>
                <a:defRPr/>
              </a:pPr>
              <a:t>‹#›</a:t>
            </a:fld>
            <a:endParaRPr lang="en-US" altLang="zh-CN"/>
          </a:p>
        </p:txBody>
      </p:sp>
    </p:spTree>
    <p:extLst>
      <p:ext uri="{BB962C8B-B14F-4D97-AF65-F5344CB8AC3E}">
        <p14:creationId xmlns:p14="http://schemas.microsoft.com/office/powerpoint/2010/main" val="23519214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4">
            <a:extLst>
              <a:ext uri="{FF2B5EF4-FFF2-40B4-BE49-F238E27FC236}">
                <a16:creationId xmlns:a16="http://schemas.microsoft.com/office/drawing/2014/main" id="{F7F0F274-BB7D-4AD0-BDFA-2B18F756A92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5">
            <a:extLst>
              <a:ext uri="{FF2B5EF4-FFF2-40B4-BE49-F238E27FC236}">
                <a16:creationId xmlns:a16="http://schemas.microsoft.com/office/drawing/2014/main" id="{A4E32FFA-0EE2-4735-8866-2CE8F7FB73E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6">
            <a:extLst>
              <a:ext uri="{FF2B5EF4-FFF2-40B4-BE49-F238E27FC236}">
                <a16:creationId xmlns:a16="http://schemas.microsoft.com/office/drawing/2014/main" id="{433D00A8-033D-48D9-A533-2D0FC361FC74}"/>
              </a:ext>
            </a:extLst>
          </p:cNvPr>
          <p:cNvSpPr>
            <a:spLocks noGrp="1" noChangeArrowheads="1"/>
          </p:cNvSpPr>
          <p:nvPr>
            <p:ph type="sldNum" sz="quarter" idx="12"/>
          </p:nvPr>
        </p:nvSpPr>
        <p:spPr>
          <a:ln/>
        </p:spPr>
        <p:txBody>
          <a:bodyPr/>
          <a:lstStyle>
            <a:lvl1pPr>
              <a:defRPr/>
            </a:lvl1pPr>
          </a:lstStyle>
          <a:p>
            <a:pPr>
              <a:defRPr/>
            </a:pPr>
            <a:fld id="{9BEA46AE-7A34-4654-B592-A7682D97E990}" type="slidenum">
              <a:rPr lang="zh-CN" altLang="en-US"/>
              <a:pPr>
                <a:defRPr/>
              </a:pPr>
              <a:t>‹#›</a:t>
            </a:fld>
            <a:endParaRPr lang="en-US" altLang="zh-CN"/>
          </a:p>
        </p:txBody>
      </p:sp>
    </p:spTree>
    <p:extLst>
      <p:ext uri="{BB962C8B-B14F-4D97-AF65-F5344CB8AC3E}">
        <p14:creationId xmlns:p14="http://schemas.microsoft.com/office/powerpoint/2010/main" val="5782620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4">
            <a:extLst>
              <a:ext uri="{FF2B5EF4-FFF2-40B4-BE49-F238E27FC236}">
                <a16:creationId xmlns:a16="http://schemas.microsoft.com/office/drawing/2014/main" id="{27F55099-47FC-4BED-A3FC-83342627EE9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5">
            <a:extLst>
              <a:ext uri="{FF2B5EF4-FFF2-40B4-BE49-F238E27FC236}">
                <a16:creationId xmlns:a16="http://schemas.microsoft.com/office/drawing/2014/main" id="{B8A2B071-E152-4F00-8184-6D6E7A897B4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
            <a:extLst>
              <a:ext uri="{FF2B5EF4-FFF2-40B4-BE49-F238E27FC236}">
                <a16:creationId xmlns:a16="http://schemas.microsoft.com/office/drawing/2014/main" id="{2ADCA2F5-A304-49DE-8A9D-84615870CF6E}"/>
              </a:ext>
            </a:extLst>
          </p:cNvPr>
          <p:cNvSpPr>
            <a:spLocks noGrp="1" noChangeArrowheads="1"/>
          </p:cNvSpPr>
          <p:nvPr>
            <p:ph type="sldNum" sz="quarter" idx="12"/>
          </p:nvPr>
        </p:nvSpPr>
        <p:spPr>
          <a:ln/>
        </p:spPr>
        <p:txBody>
          <a:bodyPr/>
          <a:lstStyle>
            <a:lvl1pPr>
              <a:defRPr/>
            </a:lvl1pPr>
          </a:lstStyle>
          <a:p>
            <a:pPr>
              <a:defRPr/>
            </a:pPr>
            <a:fld id="{BC71C45D-0DD4-4AF2-9FB4-F9D06190F64D}" type="slidenum">
              <a:rPr lang="zh-CN" altLang="en-US"/>
              <a:pPr>
                <a:defRPr/>
              </a:pPr>
              <a:t>‹#›</a:t>
            </a:fld>
            <a:endParaRPr lang="en-US" altLang="zh-CN"/>
          </a:p>
        </p:txBody>
      </p:sp>
    </p:spTree>
    <p:extLst>
      <p:ext uri="{BB962C8B-B14F-4D97-AF65-F5344CB8AC3E}">
        <p14:creationId xmlns:p14="http://schemas.microsoft.com/office/powerpoint/2010/main" val="281145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25FCF3F-3A40-4CDD-BF43-128F813AC02F}" type="datetimeFigureOut">
              <a:rPr lang="zh-CN" altLang="en-US"/>
              <a:pPr>
                <a:defRPr/>
              </a:pPr>
              <a:t>2022/4/26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903FF4C-BB62-49AB-B1EF-5892AD91698B}" type="slidenum">
              <a:rPr lang="zh-CN" altLang="en-US"/>
              <a:pPr>
                <a:defRPr/>
              </a:pPr>
              <a:t>‹#›</a:t>
            </a:fld>
            <a:endParaRPr lang="zh-CN" altLang="en-US"/>
          </a:p>
        </p:txBody>
      </p:sp>
    </p:spTree>
    <p:extLst>
      <p:ext uri="{BB962C8B-B14F-4D97-AF65-F5344CB8AC3E}">
        <p14:creationId xmlns:p14="http://schemas.microsoft.com/office/powerpoint/2010/main" val="6053873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4">
            <a:extLst>
              <a:ext uri="{FF2B5EF4-FFF2-40B4-BE49-F238E27FC236}">
                <a16:creationId xmlns:a16="http://schemas.microsoft.com/office/drawing/2014/main" id="{060B4C6C-F691-4A46-BB5B-C3C5A5411C0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5">
            <a:extLst>
              <a:ext uri="{FF2B5EF4-FFF2-40B4-BE49-F238E27FC236}">
                <a16:creationId xmlns:a16="http://schemas.microsoft.com/office/drawing/2014/main" id="{EB7A1518-3A6A-4789-B165-F0C879D393E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
            <a:extLst>
              <a:ext uri="{FF2B5EF4-FFF2-40B4-BE49-F238E27FC236}">
                <a16:creationId xmlns:a16="http://schemas.microsoft.com/office/drawing/2014/main" id="{1F5D87CA-EB99-42B4-831A-3B3DA3FB7764}"/>
              </a:ext>
            </a:extLst>
          </p:cNvPr>
          <p:cNvSpPr>
            <a:spLocks noGrp="1" noChangeArrowheads="1"/>
          </p:cNvSpPr>
          <p:nvPr>
            <p:ph type="sldNum" sz="quarter" idx="12"/>
          </p:nvPr>
        </p:nvSpPr>
        <p:spPr>
          <a:ln/>
        </p:spPr>
        <p:txBody>
          <a:bodyPr/>
          <a:lstStyle>
            <a:lvl1pPr>
              <a:defRPr/>
            </a:lvl1pPr>
          </a:lstStyle>
          <a:p>
            <a:pPr>
              <a:defRPr/>
            </a:pPr>
            <a:fld id="{E604574D-F630-422F-BE38-870F072415ED}" type="slidenum">
              <a:rPr lang="zh-CN" altLang="en-US"/>
              <a:pPr>
                <a:defRPr/>
              </a:pPr>
              <a:t>‹#›</a:t>
            </a:fld>
            <a:endParaRPr lang="en-US" altLang="zh-CN"/>
          </a:p>
        </p:txBody>
      </p:sp>
    </p:spTree>
    <p:extLst>
      <p:ext uri="{BB962C8B-B14F-4D97-AF65-F5344CB8AC3E}">
        <p14:creationId xmlns:p14="http://schemas.microsoft.com/office/powerpoint/2010/main" val="37565075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4">
            <a:extLst>
              <a:ext uri="{FF2B5EF4-FFF2-40B4-BE49-F238E27FC236}">
                <a16:creationId xmlns:a16="http://schemas.microsoft.com/office/drawing/2014/main" id="{B8746AAA-BC21-4827-B7C7-1E3D8F40A66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5">
            <a:extLst>
              <a:ext uri="{FF2B5EF4-FFF2-40B4-BE49-F238E27FC236}">
                <a16:creationId xmlns:a16="http://schemas.microsoft.com/office/drawing/2014/main" id="{1951817F-8C30-41C8-9846-C11ED260029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
            <a:extLst>
              <a:ext uri="{FF2B5EF4-FFF2-40B4-BE49-F238E27FC236}">
                <a16:creationId xmlns:a16="http://schemas.microsoft.com/office/drawing/2014/main" id="{E203ADCB-3897-4D19-A5DF-A7607AC74ACC}"/>
              </a:ext>
            </a:extLst>
          </p:cNvPr>
          <p:cNvSpPr>
            <a:spLocks noGrp="1" noChangeArrowheads="1"/>
          </p:cNvSpPr>
          <p:nvPr>
            <p:ph type="sldNum" sz="quarter" idx="12"/>
          </p:nvPr>
        </p:nvSpPr>
        <p:spPr>
          <a:ln/>
        </p:spPr>
        <p:txBody>
          <a:bodyPr/>
          <a:lstStyle>
            <a:lvl1pPr>
              <a:defRPr/>
            </a:lvl1pPr>
          </a:lstStyle>
          <a:p>
            <a:pPr>
              <a:defRPr/>
            </a:pPr>
            <a:fld id="{C1E3557F-25EE-4769-924C-1281069D7505}" type="slidenum">
              <a:rPr lang="zh-CN" altLang="en-US"/>
              <a:pPr>
                <a:defRPr/>
              </a:pPr>
              <a:t>‹#›</a:t>
            </a:fld>
            <a:endParaRPr lang="en-US" altLang="zh-CN"/>
          </a:p>
        </p:txBody>
      </p:sp>
    </p:spTree>
    <p:extLst>
      <p:ext uri="{BB962C8B-B14F-4D97-AF65-F5344CB8AC3E}">
        <p14:creationId xmlns:p14="http://schemas.microsoft.com/office/powerpoint/2010/main" val="5804677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7813"/>
            <a:ext cx="80264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4">
            <a:extLst>
              <a:ext uri="{FF2B5EF4-FFF2-40B4-BE49-F238E27FC236}">
                <a16:creationId xmlns:a16="http://schemas.microsoft.com/office/drawing/2014/main" id="{EDDC3857-6AB7-4BCB-86AB-C2E578C720E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5">
            <a:extLst>
              <a:ext uri="{FF2B5EF4-FFF2-40B4-BE49-F238E27FC236}">
                <a16:creationId xmlns:a16="http://schemas.microsoft.com/office/drawing/2014/main" id="{4C309A15-6D4D-4E0C-9AC3-68E1B41321F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
            <a:extLst>
              <a:ext uri="{FF2B5EF4-FFF2-40B4-BE49-F238E27FC236}">
                <a16:creationId xmlns:a16="http://schemas.microsoft.com/office/drawing/2014/main" id="{186F33D7-0C63-40E5-AFB2-1F445229EFD1}"/>
              </a:ext>
            </a:extLst>
          </p:cNvPr>
          <p:cNvSpPr>
            <a:spLocks noGrp="1" noChangeArrowheads="1"/>
          </p:cNvSpPr>
          <p:nvPr>
            <p:ph type="sldNum" sz="quarter" idx="12"/>
          </p:nvPr>
        </p:nvSpPr>
        <p:spPr>
          <a:ln/>
        </p:spPr>
        <p:txBody>
          <a:bodyPr/>
          <a:lstStyle>
            <a:lvl1pPr>
              <a:defRPr/>
            </a:lvl1pPr>
          </a:lstStyle>
          <a:p>
            <a:pPr>
              <a:defRPr/>
            </a:pPr>
            <a:fld id="{5F8EBB4E-3900-460A-8F5A-E0155031C4FF}" type="slidenum">
              <a:rPr lang="zh-CN" altLang="en-US"/>
              <a:pPr>
                <a:defRPr/>
              </a:pPr>
              <a:t>‹#›</a:t>
            </a:fld>
            <a:endParaRPr lang="en-US" altLang="zh-CN"/>
          </a:p>
        </p:txBody>
      </p:sp>
    </p:spTree>
    <p:extLst>
      <p:ext uri="{BB962C8B-B14F-4D97-AF65-F5344CB8AC3E}">
        <p14:creationId xmlns:p14="http://schemas.microsoft.com/office/powerpoint/2010/main" val="14145544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3"/>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4">
            <a:extLst>
              <a:ext uri="{FF2B5EF4-FFF2-40B4-BE49-F238E27FC236}">
                <a16:creationId xmlns:a16="http://schemas.microsoft.com/office/drawing/2014/main" id="{91384D1B-BC42-4E5D-8BB5-056E0F3E89A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5">
            <a:extLst>
              <a:ext uri="{FF2B5EF4-FFF2-40B4-BE49-F238E27FC236}">
                <a16:creationId xmlns:a16="http://schemas.microsoft.com/office/drawing/2014/main" id="{0C4D8BDE-7245-407A-A331-1B463602A05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
            <a:extLst>
              <a:ext uri="{FF2B5EF4-FFF2-40B4-BE49-F238E27FC236}">
                <a16:creationId xmlns:a16="http://schemas.microsoft.com/office/drawing/2014/main" id="{7DF60349-A4C4-4FB3-9C9B-A9A4B0BD88C0}"/>
              </a:ext>
            </a:extLst>
          </p:cNvPr>
          <p:cNvSpPr>
            <a:spLocks noGrp="1" noChangeArrowheads="1"/>
          </p:cNvSpPr>
          <p:nvPr>
            <p:ph type="sldNum" sz="quarter" idx="12"/>
          </p:nvPr>
        </p:nvSpPr>
        <p:spPr>
          <a:ln/>
        </p:spPr>
        <p:txBody>
          <a:bodyPr/>
          <a:lstStyle>
            <a:lvl1pPr>
              <a:defRPr/>
            </a:lvl1pPr>
          </a:lstStyle>
          <a:p>
            <a:pPr>
              <a:defRPr/>
            </a:pPr>
            <a:fld id="{1BD4D215-9512-4903-AECD-567B0DF1CBB7}" type="slidenum">
              <a:rPr lang="zh-CN" altLang="en-US"/>
              <a:pPr>
                <a:defRPr/>
              </a:pPr>
              <a:t>‹#›</a:t>
            </a:fld>
            <a:endParaRPr lang="en-US" altLang="zh-CN"/>
          </a:p>
        </p:txBody>
      </p:sp>
    </p:spTree>
    <p:extLst>
      <p:ext uri="{BB962C8B-B14F-4D97-AF65-F5344CB8AC3E}">
        <p14:creationId xmlns:p14="http://schemas.microsoft.com/office/powerpoint/2010/main" val="37513934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3"/>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600201"/>
            <a:ext cx="53848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3941763"/>
            <a:ext cx="53848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4">
            <a:extLst>
              <a:ext uri="{FF2B5EF4-FFF2-40B4-BE49-F238E27FC236}">
                <a16:creationId xmlns:a16="http://schemas.microsoft.com/office/drawing/2014/main" id="{939D71F3-EC21-4829-9DF8-1FFE3299E12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45">
            <a:extLst>
              <a:ext uri="{FF2B5EF4-FFF2-40B4-BE49-F238E27FC236}">
                <a16:creationId xmlns:a16="http://schemas.microsoft.com/office/drawing/2014/main" id="{E2E3F493-C48E-4152-87D4-75C5A8A6426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46">
            <a:extLst>
              <a:ext uri="{FF2B5EF4-FFF2-40B4-BE49-F238E27FC236}">
                <a16:creationId xmlns:a16="http://schemas.microsoft.com/office/drawing/2014/main" id="{21726D1B-A5EA-4C74-B9F5-02F8EDAEA77E}"/>
              </a:ext>
            </a:extLst>
          </p:cNvPr>
          <p:cNvSpPr>
            <a:spLocks noGrp="1" noChangeArrowheads="1"/>
          </p:cNvSpPr>
          <p:nvPr>
            <p:ph type="sldNum" sz="quarter" idx="12"/>
          </p:nvPr>
        </p:nvSpPr>
        <p:spPr>
          <a:ln/>
        </p:spPr>
        <p:txBody>
          <a:bodyPr/>
          <a:lstStyle>
            <a:lvl1pPr>
              <a:defRPr/>
            </a:lvl1pPr>
          </a:lstStyle>
          <a:p>
            <a:pPr>
              <a:defRPr/>
            </a:pPr>
            <a:fld id="{67D5D68F-DFA6-4B99-9765-A254FB419E8B}" type="slidenum">
              <a:rPr lang="zh-CN" altLang="en-US"/>
              <a:pPr>
                <a:defRPr/>
              </a:pPr>
              <a:t>‹#›</a:t>
            </a:fld>
            <a:endParaRPr lang="en-US" altLang="zh-CN"/>
          </a:p>
        </p:txBody>
      </p:sp>
    </p:spTree>
    <p:extLst>
      <p:ext uri="{BB962C8B-B14F-4D97-AF65-F5344CB8AC3E}">
        <p14:creationId xmlns:p14="http://schemas.microsoft.com/office/powerpoint/2010/main" val="2177527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C9D7F18-6211-4DD6-B170-033515E48EAF}" type="datetimeFigureOut">
              <a:rPr lang="zh-CN" altLang="en-US"/>
              <a:pPr>
                <a:defRPr/>
              </a:pPr>
              <a:t>2022/4/26</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7F29208-2B95-4501-8097-7C00C782E40A}" type="slidenum">
              <a:rPr lang="zh-CN" altLang="en-US"/>
              <a:pPr>
                <a:defRPr/>
              </a:pPr>
              <a:t>‹#›</a:t>
            </a:fld>
            <a:endParaRPr lang="zh-CN" altLang="en-US"/>
          </a:p>
        </p:txBody>
      </p:sp>
    </p:spTree>
    <p:extLst>
      <p:ext uri="{BB962C8B-B14F-4D97-AF65-F5344CB8AC3E}">
        <p14:creationId xmlns:p14="http://schemas.microsoft.com/office/powerpoint/2010/main" val="1455859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2ED143EC-DE47-4C27-8B88-1E4DDF8FFBCB}" type="datetimeFigureOut">
              <a:rPr lang="zh-CN" altLang="en-US"/>
              <a:pPr>
                <a:defRPr/>
              </a:pPr>
              <a:t>2022/4/26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38AD0A-3957-449F-B4D8-B319C8C104E0}" type="slidenum">
              <a:rPr lang="zh-CN" altLang="en-US"/>
              <a:pPr>
                <a:defRPr/>
              </a:pPr>
              <a:t>‹#›</a:t>
            </a:fld>
            <a:endParaRPr lang="zh-CN" altLang="en-US"/>
          </a:p>
        </p:txBody>
      </p:sp>
    </p:spTree>
    <p:extLst>
      <p:ext uri="{BB962C8B-B14F-4D97-AF65-F5344CB8AC3E}">
        <p14:creationId xmlns:p14="http://schemas.microsoft.com/office/powerpoint/2010/main" val="2202093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892F3941-DFB8-4418-A5BB-7D6DD72F53FC}" type="datetimeFigureOut">
              <a:rPr lang="zh-CN" altLang="en-US"/>
              <a:pPr>
                <a:defRPr/>
              </a:pPr>
              <a:t>2022/4/26</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11D9F4B1-00C0-4327-B5B6-ED01D2C4E407}" type="slidenum">
              <a:rPr lang="zh-CN" altLang="en-US"/>
              <a:pPr>
                <a:defRPr/>
              </a:pPr>
              <a:t>‹#›</a:t>
            </a:fld>
            <a:endParaRPr lang="zh-CN" altLang="en-US"/>
          </a:p>
        </p:txBody>
      </p:sp>
    </p:spTree>
    <p:extLst>
      <p:ext uri="{BB962C8B-B14F-4D97-AF65-F5344CB8AC3E}">
        <p14:creationId xmlns:p14="http://schemas.microsoft.com/office/powerpoint/2010/main" val="3518392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1E78C3CA-CBC9-4733-87F7-BFEDA09160BD}" type="datetimeFigureOut">
              <a:rPr lang="zh-CN" altLang="en-US"/>
              <a:pPr>
                <a:defRPr/>
              </a:pPr>
              <a:t>2022/4/26</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136EC285-00DF-4744-8B5E-80B60411976F}" type="slidenum">
              <a:rPr lang="zh-CN" altLang="en-US"/>
              <a:pPr>
                <a:defRPr/>
              </a:pPr>
              <a:t>‹#›</a:t>
            </a:fld>
            <a:endParaRPr lang="zh-CN" altLang="en-US"/>
          </a:p>
        </p:txBody>
      </p:sp>
    </p:spTree>
    <p:extLst>
      <p:ext uri="{BB962C8B-B14F-4D97-AF65-F5344CB8AC3E}">
        <p14:creationId xmlns:p14="http://schemas.microsoft.com/office/powerpoint/2010/main" val="1022645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31C0AB4-D84A-4327-A8BC-70DE83E0B027}" type="datetimeFigureOut">
              <a:rPr lang="zh-CN" altLang="en-US"/>
              <a:pPr>
                <a:defRPr/>
              </a:pPr>
              <a:t>2022/4/26</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1FEF645-6846-42A7-86F7-C200F7041709}" type="slidenum">
              <a:rPr lang="zh-CN" altLang="en-US"/>
              <a:pPr>
                <a:defRPr/>
              </a:pPr>
              <a:t>‹#›</a:t>
            </a:fld>
            <a:endParaRPr lang="zh-CN" altLang="en-US"/>
          </a:p>
        </p:txBody>
      </p:sp>
    </p:spTree>
    <p:extLst>
      <p:ext uri="{BB962C8B-B14F-4D97-AF65-F5344CB8AC3E}">
        <p14:creationId xmlns:p14="http://schemas.microsoft.com/office/powerpoint/2010/main" val="3321008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E9E0252-ECF1-4104-9C35-300D8CADD3CB}" type="datetimeFigureOut">
              <a:rPr lang="zh-CN" altLang="en-US"/>
              <a:pPr>
                <a:defRPr/>
              </a:pPr>
              <a:t>2022/4/26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E462A24-5B99-492F-B19C-FE11DFEC91A7}" type="slidenum">
              <a:rPr lang="zh-CN" altLang="en-US"/>
              <a:pPr>
                <a:defRPr/>
              </a:pPr>
              <a:t>‹#›</a:t>
            </a:fld>
            <a:endParaRPr lang="zh-CN" altLang="en-US"/>
          </a:p>
        </p:txBody>
      </p:sp>
    </p:spTree>
    <p:extLst>
      <p:ext uri="{BB962C8B-B14F-4D97-AF65-F5344CB8AC3E}">
        <p14:creationId xmlns:p14="http://schemas.microsoft.com/office/powerpoint/2010/main" val="4121072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84D908B-BFA8-4126-8B73-F825AE93A50C}" type="datetimeFigureOut">
              <a:rPr lang="zh-CN" altLang="en-US"/>
              <a:pPr>
                <a:defRPr/>
              </a:pPr>
              <a:t>2022/4/26</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2B37C3C-522F-4D43-AC78-EC28CF104A28}" type="slidenum">
              <a:rPr lang="zh-CN" altLang="en-US"/>
              <a:pPr>
                <a:defRPr/>
              </a:pPr>
              <a:t>‹#›</a:t>
            </a:fld>
            <a:endParaRPr lang="zh-CN" altLang="en-US"/>
          </a:p>
        </p:txBody>
      </p:sp>
    </p:spTree>
    <p:extLst>
      <p:ext uri="{BB962C8B-B14F-4D97-AF65-F5344CB8AC3E}">
        <p14:creationId xmlns:p14="http://schemas.microsoft.com/office/powerpoint/2010/main" val="3410291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4.png"/><Relationship Id="rId2" Type="http://schemas.openxmlformats.org/officeDocument/2006/relationships/slideLayout" Target="../slideLayouts/slideLayout13.xml"/><Relationship Id="rId16"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4BF5E8AB-654F-4267-BE6E-C23F9561EEEC}" type="datetimeFigureOut">
              <a:rPr lang="zh-CN" altLang="en-US"/>
              <a:pPr>
                <a:defRPr/>
              </a:pPr>
              <a:t>2022/4/26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1C7E2100-9FB6-423B-92F0-E204CA9CA4C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58"/>
            </a:gs>
            <a:gs pos="100000">
              <a:schemeClr val="bg1"/>
            </a:gs>
          </a:gsLst>
          <a:lin ang="2700000" scaled="1"/>
        </a:gra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C0EAF219-31FA-445A-9B63-F8CE4372806B}"/>
              </a:ext>
            </a:extLst>
          </p:cNvPr>
          <p:cNvGrpSpPr>
            <a:grpSpLocks/>
          </p:cNvGrpSpPr>
          <p:nvPr/>
        </p:nvGrpSpPr>
        <p:grpSpPr bwMode="auto">
          <a:xfrm>
            <a:off x="0" y="1"/>
            <a:ext cx="12192000" cy="6856413"/>
            <a:chOff x="0" y="0"/>
            <a:chExt cx="5760" cy="4319"/>
          </a:xfrm>
        </p:grpSpPr>
        <p:sp>
          <p:nvSpPr>
            <p:cNvPr id="60419" name="Freeform 3">
              <a:extLst>
                <a:ext uri="{FF2B5EF4-FFF2-40B4-BE49-F238E27FC236}">
                  <a16:creationId xmlns:a16="http://schemas.microsoft.com/office/drawing/2014/main" id="{91425098-4E83-4181-9398-CCA0BBEA5A28}"/>
                </a:ext>
              </a:extLst>
            </p:cNvPr>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pPr>
                <a:defRPr/>
              </a:pPr>
              <a:endParaRPr lang="zh-CN" altLang="en-US" sz="1800">
                <a:latin typeface="Arial" charset="0"/>
                <a:ea typeface="+mn-ea"/>
              </a:endParaRPr>
            </a:p>
          </p:txBody>
        </p:sp>
        <p:sp>
          <p:nvSpPr>
            <p:cNvPr id="60420" name="Freeform 4">
              <a:extLst>
                <a:ext uri="{FF2B5EF4-FFF2-40B4-BE49-F238E27FC236}">
                  <a16:creationId xmlns:a16="http://schemas.microsoft.com/office/drawing/2014/main" id="{E9DE07B7-DC00-4F89-9664-88C902764A87}"/>
                </a:ext>
              </a:extLst>
            </p:cNvPr>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zh-CN" altLang="en-US" sz="1800">
                <a:latin typeface="Arial" charset="0"/>
                <a:ea typeface="+mn-ea"/>
              </a:endParaRPr>
            </a:p>
          </p:txBody>
        </p:sp>
        <p:sp>
          <p:nvSpPr>
            <p:cNvPr id="60421" name="Freeform 5">
              <a:extLst>
                <a:ext uri="{FF2B5EF4-FFF2-40B4-BE49-F238E27FC236}">
                  <a16:creationId xmlns:a16="http://schemas.microsoft.com/office/drawing/2014/main" id="{0B0E213C-4AA0-4767-A803-AFEB8C19AF1E}"/>
                </a:ext>
              </a:extLst>
            </p:cNvPr>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pPr>
                <a:defRPr/>
              </a:pPr>
              <a:endParaRPr lang="zh-CN" altLang="en-US" sz="1800">
                <a:latin typeface="Arial" charset="0"/>
                <a:ea typeface="+mn-ea"/>
              </a:endParaRPr>
            </a:p>
          </p:txBody>
        </p:sp>
        <p:sp>
          <p:nvSpPr>
            <p:cNvPr id="1035" name="Freeform 6">
              <a:extLst>
                <a:ext uri="{FF2B5EF4-FFF2-40B4-BE49-F238E27FC236}">
                  <a16:creationId xmlns:a16="http://schemas.microsoft.com/office/drawing/2014/main" id="{6C2AD791-3622-469C-B48C-012C8AFDC737}"/>
                </a:ext>
              </a:extLst>
            </p:cNvPr>
            <p:cNvSpPr>
              <a:spLocks/>
            </p:cNvSpPr>
            <p:nvPr/>
          </p:nvSpPr>
          <p:spPr bwMode="hidden">
            <a:xfrm>
              <a:off x="4038" y="3577"/>
              <a:ext cx="1720" cy="65"/>
            </a:xfrm>
            <a:custGeom>
              <a:avLst/>
              <a:gdLst>
                <a:gd name="T0" fmla="*/ 1712 w 1722"/>
                <a:gd name="T1" fmla="*/ 61 h 66"/>
                <a:gd name="T2" fmla="*/ 1712 w 1722"/>
                <a:gd name="T3" fmla="*/ 55 h 66"/>
                <a:gd name="T4" fmla="*/ 0 w 1722"/>
                <a:gd name="T5" fmla="*/ 0 h 66"/>
                <a:gd name="T6" fmla="*/ 0 w 1722"/>
                <a:gd name="T7" fmla="*/ 43 h 66"/>
                <a:gd name="T8" fmla="*/ 1712 w 1722"/>
                <a:gd name="T9" fmla="*/ 61 h 66"/>
                <a:gd name="T10" fmla="*/ 1712 w 1722"/>
                <a:gd name="T11" fmla="*/ 61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60423" name="Freeform 7">
              <a:extLst>
                <a:ext uri="{FF2B5EF4-FFF2-40B4-BE49-F238E27FC236}">
                  <a16:creationId xmlns:a16="http://schemas.microsoft.com/office/drawing/2014/main" id="{CF20B96D-57DF-44FC-9A3B-E436B2106234}"/>
                </a:ext>
              </a:extLst>
            </p:cNvPr>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a:defRPr/>
              </a:pPr>
              <a:endParaRPr lang="zh-CN" altLang="en-US" sz="1800">
                <a:latin typeface="Arial" charset="0"/>
                <a:ea typeface="+mn-ea"/>
              </a:endParaRPr>
            </a:p>
          </p:txBody>
        </p:sp>
        <p:sp>
          <p:nvSpPr>
            <p:cNvPr id="1037" name="Freeform 8">
              <a:extLst>
                <a:ext uri="{FF2B5EF4-FFF2-40B4-BE49-F238E27FC236}">
                  <a16:creationId xmlns:a16="http://schemas.microsoft.com/office/drawing/2014/main" id="{E7834A9D-FDD0-4CA3-B126-62520DEF518B}"/>
                </a:ext>
              </a:extLst>
            </p:cNvPr>
            <p:cNvSpPr>
              <a:spLocks/>
            </p:cNvSpPr>
            <p:nvPr/>
          </p:nvSpPr>
          <p:spPr bwMode="hidden">
            <a:xfrm>
              <a:off x="4784" y="3702"/>
              <a:ext cx="974" cy="101"/>
            </a:xfrm>
            <a:custGeom>
              <a:avLst/>
              <a:gdLst>
                <a:gd name="T0" fmla="*/ 970 w 975"/>
                <a:gd name="T1" fmla="*/ 48 h 101"/>
                <a:gd name="T2" fmla="*/ 970 w 975"/>
                <a:gd name="T3" fmla="*/ 0 h 101"/>
                <a:gd name="T4" fmla="*/ 0 w 975"/>
                <a:gd name="T5" fmla="*/ 24 h 101"/>
                <a:gd name="T6" fmla="*/ 0 w 975"/>
                <a:gd name="T7" fmla="*/ 101 h 101"/>
                <a:gd name="T8" fmla="*/ 970 w 975"/>
                <a:gd name="T9" fmla="*/ 48 h 101"/>
                <a:gd name="T10" fmla="*/ 970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1038" name="Freeform 9">
              <a:extLst>
                <a:ext uri="{FF2B5EF4-FFF2-40B4-BE49-F238E27FC236}">
                  <a16:creationId xmlns:a16="http://schemas.microsoft.com/office/drawing/2014/main" id="{A5751D38-02E5-4FAC-B967-91CA0BB4E710}"/>
                </a:ext>
              </a:extLst>
            </p:cNvPr>
            <p:cNvSpPr>
              <a:spLocks/>
            </p:cNvSpPr>
            <p:nvPr/>
          </p:nvSpPr>
          <p:spPr bwMode="hidden">
            <a:xfrm>
              <a:off x="3619" y="3815"/>
              <a:ext cx="2139" cy="198"/>
            </a:xfrm>
            <a:custGeom>
              <a:avLst/>
              <a:gdLst>
                <a:gd name="T0" fmla="*/ 2131 w 2141"/>
                <a:gd name="T1" fmla="*/ 0 h 198"/>
                <a:gd name="T2" fmla="*/ 0 w 2141"/>
                <a:gd name="T3" fmla="*/ 156 h 198"/>
                <a:gd name="T4" fmla="*/ 0 w 2141"/>
                <a:gd name="T5" fmla="*/ 198 h 198"/>
                <a:gd name="T6" fmla="*/ 2131 w 2141"/>
                <a:gd name="T7" fmla="*/ 0 h 198"/>
                <a:gd name="T8" fmla="*/ 2131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60426" name="Freeform 10">
              <a:extLst>
                <a:ext uri="{FF2B5EF4-FFF2-40B4-BE49-F238E27FC236}">
                  <a16:creationId xmlns:a16="http://schemas.microsoft.com/office/drawing/2014/main" id="{B52D0DCA-6F91-48BA-820C-B517F9F3FB66}"/>
                </a:ext>
              </a:extLst>
            </p:cNvPr>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zh-CN" altLang="en-US" sz="1800">
                <a:latin typeface="Arial" charset="0"/>
                <a:ea typeface="+mn-ea"/>
              </a:endParaRPr>
            </a:p>
          </p:txBody>
        </p:sp>
        <p:sp>
          <p:nvSpPr>
            <p:cNvPr id="1040" name="Freeform 11">
              <a:extLst>
                <a:ext uri="{FF2B5EF4-FFF2-40B4-BE49-F238E27FC236}">
                  <a16:creationId xmlns:a16="http://schemas.microsoft.com/office/drawing/2014/main" id="{31D8C7E7-6E24-46A6-8022-27FE125DBE70}"/>
                </a:ext>
              </a:extLst>
            </p:cNvPr>
            <p:cNvSpPr>
              <a:spLocks/>
            </p:cNvSpPr>
            <p:nvPr/>
          </p:nvSpPr>
          <p:spPr bwMode="hidden">
            <a:xfrm>
              <a:off x="2097" y="4043"/>
              <a:ext cx="2514" cy="276"/>
            </a:xfrm>
            <a:custGeom>
              <a:avLst/>
              <a:gdLst>
                <a:gd name="T0" fmla="*/ 2167 w 2517"/>
                <a:gd name="T1" fmla="*/ 276 h 276"/>
                <a:gd name="T2" fmla="*/ 2502 w 2517"/>
                <a:gd name="T3" fmla="*/ 204 h 276"/>
                <a:gd name="T4" fmla="*/ 2245 w 2517"/>
                <a:gd name="T5" fmla="*/ 0 h 276"/>
                <a:gd name="T6" fmla="*/ 0 w 2517"/>
                <a:gd name="T7" fmla="*/ 276 h 276"/>
                <a:gd name="T8" fmla="*/ 2167 w 2517"/>
                <a:gd name="T9" fmla="*/ 276 h 276"/>
                <a:gd name="T10" fmla="*/ 2167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60428" name="Freeform 12">
              <a:extLst>
                <a:ext uri="{FF2B5EF4-FFF2-40B4-BE49-F238E27FC236}">
                  <a16:creationId xmlns:a16="http://schemas.microsoft.com/office/drawing/2014/main" id="{8617EDC2-427F-4F79-AD8C-AEA03570C90B}"/>
                </a:ext>
              </a:extLst>
            </p:cNvPr>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pPr>
                <a:defRPr/>
              </a:pPr>
              <a:endParaRPr lang="zh-CN" altLang="en-US" sz="1800">
                <a:latin typeface="Arial" charset="0"/>
                <a:ea typeface="+mn-ea"/>
              </a:endParaRPr>
            </a:p>
          </p:txBody>
        </p:sp>
        <p:sp>
          <p:nvSpPr>
            <p:cNvPr id="1042" name="Freeform 13">
              <a:extLst>
                <a:ext uri="{FF2B5EF4-FFF2-40B4-BE49-F238E27FC236}">
                  <a16:creationId xmlns:a16="http://schemas.microsoft.com/office/drawing/2014/main" id="{3698ED50-5CA8-45DA-AEBE-A136FC3B8A5C}"/>
                </a:ext>
              </a:extLst>
            </p:cNvPr>
            <p:cNvSpPr>
              <a:spLocks/>
            </p:cNvSpPr>
            <p:nvPr/>
          </p:nvSpPr>
          <p:spPr bwMode="hidden">
            <a:xfrm>
              <a:off x="5030" y="3151"/>
              <a:ext cx="728" cy="240"/>
            </a:xfrm>
            <a:custGeom>
              <a:avLst/>
              <a:gdLst>
                <a:gd name="T0" fmla="*/ 724 w 729"/>
                <a:gd name="T1" fmla="*/ 240 h 240"/>
                <a:gd name="T2" fmla="*/ 0 w 729"/>
                <a:gd name="T3" fmla="*/ 0 h 240"/>
                <a:gd name="T4" fmla="*/ 0 w 729"/>
                <a:gd name="T5" fmla="*/ 6 h 240"/>
                <a:gd name="T6" fmla="*/ 724 w 729"/>
                <a:gd name="T7" fmla="*/ 240 h 240"/>
                <a:gd name="T8" fmla="*/ 724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60430" name="Freeform 14">
              <a:extLst>
                <a:ext uri="{FF2B5EF4-FFF2-40B4-BE49-F238E27FC236}">
                  <a16:creationId xmlns:a16="http://schemas.microsoft.com/office/drawing/2014/main" id="{514ED9AC-6B49-4DBB-A072-F93C48FF4AEE}"/>
                </a:ext>
              </a:extLst>
            </p:cNvPr>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pPr>
                <a:defRPr/>
              </a:pPr>
              <a:endParaRPr lang="zh-CN" altLang="en-US" sz="1800">
                <a:latin typeface="Arial" charset="0"/>
                <a:ea typeface="+mn-ea"/>
              </a:endParaRPr>
            </a:p>
          </p:txBody>
        </p:sp>
        <p:sp>
          <p:nvSpPr>
            <p:cNvPr id="1044" name="Freeform 15">
              <a:extLst>
                <a:ext uri="{FF2B5EF4-FFF2-40B4-BE49-F238E27FC236}">
                  <a16:creationId xmlns:a16="http://schemas.microsoft.com/office/drawing/2014/main" id="{C7BE70BB-5D69-4886-BC3D-5FC01CEB21C9}"/>
                </a:ext>
              </a:extLst>
            </p:cNvPr>
            <p:cNvSpPr>
              <a:spLocks/>
            </p:cNvSpPr>
            <p:nvPr/>
          </p:nvSpPr>
          <p:spPr bwMode="hidden">
            <a:xfrm>
              <a:off x="5030" y="3049"/>
              <a:ext cx="728" cy="318"/>
            </a:xfrm>
            <a:custGeom>
              <a:avLst/>
              <a:gdLst>
                <a:gd name="T0" fmla="*/ 724 w 729"/>
                <a:gd name="T1" fmla="*/ 318 h 318"/>
                <a:gd name="T2" fmla="*/ 724 w 729"/>
                <a:gd name="T3" fmla="*/ 312 h 318"/>
                <a:gd name="T4" fmla="*/ 0 w 729"/>
                <a:gd name="T5" fmla="*/ 0 h 318"/>
                <a:gd name="T6" fmla="*/ 0 w 729"/>
                <a:gd name="T7" fmla="*/ 54 h 318"/>
                <a:gd name="T8" fmla="*/ 724 w 729"/>
                <a:gd name="T9" fmla="*/ 318 h 318"/>
                <a:gd name="T10" fmla="*/ 724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60432" name="Freeform 16">
              <a:extLst>
                <a:ext uri="{FF2B5EF4-FFF2-40B4-BE49-F238E27FC236}">
                  <a16:creationId xmlns:a16="http://schemas.microsoft.com/office/drawing/2014/main" id="{57D78782-E93E-43A4-A7A7-AC936BBE2403}"/>
                </a:ext>
              </a:extLst>
            </p:cNvPr>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pPr>
                <a:defRPr/>
              </a:pPr>
              <a:endParaRPr lang="zh-CN" altLang="en-US" sz="1800">
                <a:latin typeface="Arial" charset="0"/>
                <a:ea typeface="+mn-ea"/>
              </a:endParaRPr>
            </a:p>
          </p:txBody>
        </p:sp>
        <p:sp>
          <p:nvSpPr>
            <p:cNvPr id="60433" name="Freeform 17">
              <a:extLst>
                <a:ext uri="{FF2B5EF4-FFF2-40B4-BE49-F238E27FC236}">
                  <a16:creationId xmlns:a16="http://schemas.microsoft.com/office/drawing/2014/main" id="{DFC0736C-F982-493C-9D95-53C1820080E6}"/>
                </a:ext>
              </a:extLst>
            </p:cNvPr>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pPr>
                <a:defRPr/>
              </a:pPr>
              <a:endParaRPr lang="zh-CN" altLang="en-US" sz="1800">
                <a:latin typeface="Arial" charset="0"/>
                <a:ea typeface="+mn-ea"/>
              </a:endParaRPr>
            </a:p>
          </p:txBody>
        </p:sp>
        <p:sp>
          <p:nvSpPr>
            <p:cNvPr id="60434" name="Freeform 18">
              <a:extLst>
                <a:ext uri="{FF2B5EF4-FFF2-40B4-BE49-F238E27FC236}">
                  <a16:creationId xmlns:a16="http://schemas.microsoft.com/office/drawing/2014/main" id="{83AC8EBA-43AF-47CB-968E-816BBB8B3EAC}"/>
                </a:ext>
              </a:extLst>
            </p:cNvPr>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pPr>
                <a:defRPr/>
              </a:pPr>
              <a:endParaRPr lang="zh-CN" altLang="en-US" sz="1800">
                <a:latin typeface="Arial" charset="0"/>
                <a:ea typeface="+mn-ea"/>
              </a:endParaRPr>
            </a:p>
          </p:txBody>
        </p:sp>
        <p:sp>
          <p:nvSpPr>
            <p:cNvPr id="1048" name="Freeform 19">
              <a:extLst>
                <a:ext uri="{FF2B5EF4-FFF2-40B4-BE49-F238E27FC236}">
                  <a16:creationId xmlns:a16="http://schemas.microsoft.com/office/drawing/2014/main" id="{EFE9679C-234C-4963-A265-B1057C3E41FA}"/>
                </a:ext>
              </a:extLst>
            </p:cNvPr>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60436" name="Freeform 20">
              <a:extLst>
                <a:ext uri="{FF2B5EF4-FFF2-40B4-BE49-F238E27FC236}">
                  <a16:creationId xmlns:a16="http://schemas.microsoft.com/office/drawing/2014/main" id="{473852F6-A79D-476E-81D1-F89DE3053908}"/>
                </a:ext>
              </a:extLst>
            </p:cNvPr>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pPr>
                <a:defRPr/>
              </a:pPr>
              <a:endParaRPr lang="zh-CN" altLang="en-US" sz="1800">
                <a:latin typeface="Arial" charset="0"/>
                <a:ea typeface="+mn-ea"/>
              </a:endParaRPr>
            </a:p>
          </p:txBody>
        </p:sp>
        <p:sp>
          <p:nvSpPr>
            <p:cNvPr id="1050" name="Freeform 21">
              <a:extLst>
                <a:ext uri="{FF2B5EF4-FFF2-40B4-BE49-F238E27FC236}">
                  <a16:creationId xmlns:a16="http://schemas.microsoft.com/office/drawing/2014/main" id="{953D249F-785B-4737-9CB1-58A04CAAC5FC}"/>
                </a:ext>
              </a:extLst>
            </p:cNvPr>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60438" name="Freeform 22">
              <a:extLst>
                <a:ext uri="{FF2B5EF4-FFF2-40B4-BE49-F238E27FC236}">
                  <a16:creationId xmlns:a16="http://schemas.microsoft.com/office/drawing/2014/main" id="{A0FA970A-8FDB-4945-8F1E-4CE876C410F7}"/>
                </a:ext>
              </a:extLst>
            </p:cNvPr>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pPr>
                <a:defRPr/>
              </a:pPr>
              <a:endParaRPr lang="zh-CN" altLang="en-US" sz="1800">
                <a:latin typeface="Arial" charset="0"/>
                <a:ea typeface="+mn-ea"/>
              </a:endParaRPr>
            </a:p>
          </p:txBody>
        </p:sp>
        <p:sp>
          <p:nvSpPr>
            <p:cNvPr id="60439" name="Freeform 23">
              <a:extLst>
                <a:ext uri="{FF2B5EF4-FFF2-40B4-BE49-F238E27FC236}">
                  <a16:creationId xmlns:a16="http://schemas.microsoft.com/office/drawing/2014/main" id="{A0E1DDAE-C74A-4F50-BFD0-E4FE15FD9845}"/>
                </a:ext>
              </a:extLst>
            </p:cNvPr>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a:defRPr/>
              </a:pPr>
              <a:endParaRPr lang="zh-CN" altLang="en-US" sz="1800">
                <a:latin typeface="Arial" charset="0"/>
                <a:ea typeface="+mn-ea"/>
              </a:endParaRPr>
            </a:p>
          </p:txBody>
        </p:sp>
        <p:sp>
          <p:nvSpPr>
            <p:cNvPr id="60440" name="Freeform 24">
              <a:extLst>
                <a:ext uri="{FF2B5EF4-FFF2-40B4-BE49-F238E27FC236}">
                  <a16:creationId xmlns:a16="http://schemas.microsoft.com/office/drawing/2014/main" id="{F881743A-8D87-45BB-A2C0-6B4A007E2822}"/>
                </a:ext>
              </a:extLst>
            </p:cNvPr>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pPr>
                <a:defRPr/>
              </a:pPr>
              <a:endParaRPr lang="zh-CN" altLang="en-US" sz="1800">
                <a:latin typeface="Arial" charset="0"/>
                <a:ea typeface="+mn-ea"/>
              </a:endParaRPr>
            </a:p>
          </p:txBody>
        </p:sp>
        <p:sp>
          <p:nvSpPr>
            <p:cNvPr id="1054" name="Freeform 25">
              <a:extLst>
                <a:ext uri="{FF2B5EF4-FFF2-40B4-BE49-F238E27FC236}">
                  <a16:creationId xmlns:a16="http://schemas.microsoft.com/office/drawing/2014/main" id="{FA908D79-F173-4874-A059-FEF60692E0C6}"/>
                </a:ext>
              </a:extLst>
            </p:cNvPr>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60442" name="Freeform 26">
              <a:extLst>
                <a:ext uri="{FF2B5EF4-FFF2-40B4-BE49-F238E27FC236}">
                  <a16:creationId xmlns:a16="http://schemas.microsoft.com/office/drawing/2014/main" id="{0522D1F6-C4B4-446D-9A6B-730028269504}"/>
                </a:ext>
              </a:extLst>
            </p:cNvPr>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pPr>
                <a:defRPr/>
              </a:pPr>
              <a:endParaRPr lang="zh-CN" altLang="en-US" sz="1800">
                <a:latin typeface="Arial" charset="0"/>
                <a:ea typeface="+mn-ea"/>
              </a:endParaRPr>
            </a:p>
          </p:txBody>
        </p:sp>
        <p:sp>
          <p:nvSpPr>
            <p:cNvPr id="60443" name="Freeform 27">
              <a:extLst>
                <a:ext uri="{FF2B5EF4-FFF2-40B4-BE49-F238E27FC236}">
                  <a16:creationId xmlns:a16="http://schemas.microsoft.com/office/drawing/2014/main" id="{AEDC9F90-0CFB-4ACA-9CF7-AFDFC0B357D9}"/>
                </a:ext>
              </a:extLst>
            </p:cNvPr>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zh-CN" altLang="en-US" sz="1800">
                <a:latin typeface="Arial" charset="0"/>
                <a:ea typeface="+mn-ea"/>
              </a:endParaRPr>
            </a:p>
          </p:txBody>
        </p:sp>
        <p:sp>
          <p:nvSpPr>
            <p:cNvPr id="1057" name="Freeform 28">
              <a:extLst>
                <a:ext uri="{FF2B5EF4-FFF2-40B4-BE49-F238E27FC236}">
                  <a16:creationId xmlns:a16="http://schemas.microsoft.com/office/drawing/2014/main" id="{71A3886A-4444-47F2-A40E-59869F4E25D5}"/>
                </a:ext>
              </a:extLst>
            </p:cNvPr>
            <p:cNvSpPr>
              <a:spLocks/>
            </p:cNvSpPr>
            <p:nvPr/>
          </p:nvSpPr>
          <p:spPr bwMode="hidden">
            <a:xfrm>
              <a:off x="5698" y="653"/>
              <a:ext cx="60" cy="311"/>
            </a:xfrm>
            <a:custGeom>
              <a:avLst/>
              <a:gdLst>
                <a:gd name="T0" fmla="*/ 0 w 60"/>
                <a:gd name="T1" fmla="*/ 144 h 312"/>
                <a:gd name="T2" fmla="*/ 60 w 60"/>
                <a:gd name="T3" fmla="*/ 307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60445" name="Freeform 29">
              <a:extLst>
                <a:ext uri="{FF2B5EF4-FFF2-40B4-BE49-F238E27FC236}">
                  <a16:creationId xmlns:a16="http://schemas.microsoft.com/office/drawing/2014/main" id="{6FFA250C-F73E-4512-A1C0-A61BE1F7F72C}"/>
                </a:ext>
              </a:extLst>
            </p:cNvPr>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pPr>
                <a:defRPr/>
              </a:pPr>
              <a:endParaRPr lang="zh-CN" altLang="en-US" sz="1800">
                <a:latin typeface="Arial" charset="0"/>
                <a:ea typeface="+mn-ea"/>
              </a:endParaRPr>
            </a:p>
          </p:txBody>
        </p:sp>
        <p:sp>
          <p:nvSpPr>
            <p:cNvPr id="1059" name="Freeform 30">
              <a:extLst>
                <a:ext uri="{FF2B5EF4-FFF2-40B4-BE49-F238E27FC236}">
                  <a16:creationId xmlns:a16="http://schemas.microsoft.com/office/drawing/2014/main" id="{96BBAEDC-B61F-4CBE-8090-DE5E085CF14B}"/>
                </a:ext>
              </a:extLst>
            </p:cNvPr>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a:p>
          </p:txBody>
        </p:sp>
        <p:sp>
          <p:nvSpPr>
            <p:cNvPr id="60447" name="Freeform 31">
              <a:extLst>
                <a:ext uri="{FF2B5EF4-FFF2-40B4-BE49-F238E27FC236}">
                  <a16:creationId xmlns:a16="http://schemas.microsoft.com/office/drawing/2014/main" id="{DC6E5350-1B81-4C4B-970C-6E7324DFA3EF}"/>
                </a:ext>
              </a:extLst>
            </p:cNvPr>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zh-CN" altLang="en-US" sz="1800">
                <a:latin typeface="Arial" charset="0"/>
                <a:ea typeface="+mn-ea"/>
              </a:endParaRPr>
            </a:p>
          </p:txBody>
        </p:sp>
        <p:sp>
          <p:nvSpPr>
            <p:cNvPr id="60448" name="Freeform 32">
              <a:extLst>
                <a:ext uri="{FF2B5EF4-FFF2-40B4-BE49-F238E27FC236}">
                  <a16:creationId xmlns:a16="http://schemas.microsoft.com/office/drawing/2014/main" id="{F45FA6B0-E86D-4F01-9D40-223C545AAFC6}"/>
                </a:ext>
              </a:extLst>
            </p:cNvPr>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pPr>
                <a:defRPr/>
              </a:pPr>
              <a:endParaRPr lang="zh-CN" altLang="en-US" sz="1800">
                <a:latin typeface="Arial" charset="0"/>
                <a:ea typeface="+mn-ea"/>
              </a:endParaRPr>
            </a:p>
          </p:txBody>
        </p:sp>
        <p:sp>
          <p:nvSpPr>
            <p:cNvPr id="60449" name="Freeform 33">
              <a:extLst>
                <a:ext uri="{FF2B5EF4-FFF2-40B4-BE49-F238E27FC236}">
                  <a16:creationId xmlns:a16="http://schemas.microsoft.com/office/drawing/2014/main" id="{F1F73DC5-DB77-4976-A893-4A8B0F6520F5}"/>
                </a:ext>
              </a:extLst>
            </p:cNvPr>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pPr>
                <a:defRPr/>
              </a:pPr>
              <a:endParaRPr lang="zh-CN" altLang="en-US" sz="1800">
                <a:latin typeface="Arial" charset="0"/>
                <a:ea typeface="+mn-ea"/>
              </a:endParaRPr>
            </a:p>
          </p:txBody>
        </p:sp>
        <p:sp>
          <p:nvSpPr>
            <p:cNvPr id="60450" name="Freeform 34">
              <a:extLst>
                <a:ext uri="{FF2B5EF4-FFF2-40B4-BE49-F238E27FC236}">
                  <a16:creationId xmlns:a16="http://schemas.microsoft.com/office/drawing/2014/main" id="{91192E4E-BCAF-4104-9BF9-ADBA7F2E8322}"/>
                </a:ext>
              </a:extLst>
            </p:cNvPr>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zh-CN" altLang="en-US" sz="1800">
                <a:latin typeface="Arial" charset="0"/>
                <a:ea typeface="+mn-ea"/>
              </a:endParaRPr>
            </a:p>
          </p:txBody>
        </p:sp>
        <p:sp>
          <p:nvSpPr>
            <p:cNvPr id="60451" name="Freeform 35">
              <a:extLst>
                <a:ext uri="{FF2B5EF4-FFF2-40B4-BE49-F238E27FC236}">
                  <a16:creationId xmlns:a16="http://schemas.microsoft.com/office/drawing/2014/main" id="{2F8D8CAA-BE88-4E2A-92F4-72837DA734E9}"/>
                </a:ext>
              </a:extLst>
            </p:cNvPr>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defRPr/>
              </a:pPr>
              <a:endParaRPr lang="zh-CN" altLang="en-US" sz="1800">
                <a:latin typeface="Arial" charset="0"/>
                <a:ea typeface="+mn-ea"/>
              </a:endParaRPr>
            </a:p>
          </p:txBody>
        </p:sp>
        <p:sp>
          <p:nvSpPr>
            <p:cNvPr id="60452" name="Freeform 36">
              <a:extLst>
                <a:ext uri="{FF2B5EF4-FFF2-40B4-BE49-F238E27FC236}">
                  <a16:creationId xmlns:a16="http://schemas.microsoft.com/office/drawing/2014/main" id="{071E7305-3FDE-40B4-B8B6-DAE0E806E20A}"/>
                </a:ext>
              </a:extLst>
            </p:cNvPr>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pPr>
                <a:defRPr/>
              </a:pPr>
              <a:endParaRPr lang="zh-CN" altLang="en-US" sz="1800">
                <a:latin typeface="Arial" charset="0"/>
                <a:ea typeface="+mn-ea"/>
              </a:endParaRPr>
            </a:p>
          </p:txBody>
        </p:sp>
        <p:sp>
          <p:nvSpPr>
            <p:cNvPr id="60453" name="Freeform 37">
              <a:extLst>
                <a:ext uri="{FF2B5EF4-FFF2-40B4-BE49-F238E27FC236}">
                  <a16:creationId xmlns:a16="http://schemas.microsoft.com/office/drawing/2014/main" id="{9BE6D9C5-FEB3-4F7B-982A-ABD4A5422090}"/>
                </a:ext>
              </a:extLst>
            </p:cNvPr>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pPr>
                <a:defRPr/>
              </a:pPr>
              <a:endParaRPr lang="zh-CN" altLang="en-US" sz="1800">
                <a:latin typeface="Arial" charset="0"/>
                <a:ea typeface="+mn-ea"/>
              </a:endParaRPr>
            </a:p>
          </p:txBody>
        </p:sp>
        <p:sp>
          <p:nvSpPr>
            <p:cNvPr id="60454" name="Freeform 38">
              <a:extLst>
                <a:ext uri="{FF2B5EF4-FFF2-40B4-BE49-F238E27FC236}">
                  <a16:creationId xmlns:a16="http://schemas.microsoft.com/office/drawing/2014/main" id="{7400A1BD-1330-4239-905D-4E3337EC83C8}"/>
                </a:ext>
              </a:extLst>
            </p:cNvPr>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pPr>
                <a:defRPr/>
              </a:pPr>
              <a:endParaRPr lang="zh-CN" altLang="en-US" sz="1800">
                <a:latin typeface="Arial" charset="0"/>
                <a:ea typeface="+mn-ea"/>
              </a:endParaRPr>
            </a:p>
          </p:txBody>
        </p:sp>
        <p:grpSp>
          <p:nvGrpSpPr>
            <p:cNvPr id="1068" name="Group 39">
              <a:extLst>
                <a:ext uri="{FF2B5EF4-FFF2-40B4-BE49-F238E27FC236}">
                  <a16:creationId xmlns:a16="http://schemas.microsoft.com/office/drawing/2014/main" id="{CAB8135D-9DD4-4F35-9624-22B1DED89F5A}"/>
                </a:ext>
              </a:extLst>
            </p:cNvPr>
            <p:cNvGrpSpPr>
              <a:grpSpLocks/>
            </p:cNvGrpSpPr>
            <p:nvPr userDrawn="1"/>
          </p:nvGrpSpPr>
          <p:grpSpPr bwMode="auto">
            <a:xfrm>
              <a:off x="0" y="1632"/>
              <a:ext cx="5758" cy="1858"/>
              <a:chOff x="0" y="1632"/>
              <a:chExt cx="5758" cy="1858"/>
            </a:xfrm>
          </p:grpSpPr>
          <p:sp>
            <p:nvSpPr>
              <p:cNvPr id="60456" name="Freeform 40">
                <a:extLst>
                  <a:ext uri="{FF2B5EF4-FFF2-40B4-BE49-F238E27FC236}">
                    <a16:creationId xmlns:a16="http://schemas.microsoft.com/office/drawing/2014/main" id="{E5242253-BF5E-4E41-86B5-97D4958CC2FF}"/>
                  </a:ext>
                </a:extLst>
              </p:cNvPr>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zh-CN" altLang="en-US" sz="1800">
                  <a:latin typeface="Arial" charset="0"/>
                  <a:ea typeface="+mn-ea"/>
                </a:endParaRPr>
              </a:p>
            </p:txBody>
          </p:sp>
          <p:sp>
            <p:nvSpPr>
              <p:cNvPr id="60457" name="Freeform 41">
                <a:extLst>
                  <a:ext uri="{FF2B5EF4-FFF2-40B4-BE49-F238E27FC236}">
                    <a16:creationId xmlns:a16="http://schemas.microsoft.com/office/drawing/2014/main" id="{200D9523-1944-4970-94E1-C2EF5CC3D425}"/>
                  </a:ext>
                </a:extLst>
              </p:cNvPr>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pPr>
                  <a:defRPr/>
                </a:pPr>
                <a:endParaRPr lang="zh-CN" altLang="en-US" sz="1800">
                  <a:latin typeface="Arial" charset="0"/>
                  <a:ea typeface="+mn-ea"/>
                </a:endParaRPr>
              </a:p>
            </p:txBody>
          </p:sp>
        </p:grpSp>
      </p:grpSp>
      <p:sp>
        <p:nvSpPr>
          <p:cNvPr id="60458" name="Rectangle 42">
            <a:extLst>
              <a:ext uri="{FF2B5EF4-FFF2-40B4-BE49-F238E27FC236}">
                <a16:creationId xmlns:a16="http://schemas.microsoft.com/office/drawing/2014/main" id="{D4617231-C66B-4924-83D2-882F3B0B9EBD}"/>
              </a:ext>
            </a:extLst>
          </p:cNvPr>
          <p:cNvSpPr>
            <a:spLocks noGrp="1" noChangeArrowheads="1"/>
          </p:cNvSpPr>
          <p:nvPr>
            <p:ph type="title"/>
          </p:nvPr>
        </p:nvSpPr>
        <p:spPr bwMode="auto">
          <a:xfrm>
            <a:off x="609600" y="277813"/>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60459" name="Rectangle 43">
            <a:extLst>
              <a:ext uri="{FF2B5EF4-FFF2-40B4-BE49-F238E27FC236}">
                <a16:creationId xmlns:a16="http://schemas.microsoft.com/office/drawing/2014/main" id="{BFA7C3E5-0ACB-49A5-B9B1-605CE97AD4FC}"/>
              </a:ext>
            </a:extLst>
          </p:cNvPr>
          <p:cNvSpPr>
            <a:spLocks noGrp="1" noChangeArrowheads="1"/>
          </p:cNvSpPr>
          <p:nvPr>
            <p:ph type="body" idx="1"/>
          </p:nvPr>
        </p:nvSpPr>
        <p:spPr bwMode="auto">
          <a:xfrm>
            <a:off x="609600" y="1600201"/>
            <a:ext cx="109728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60460" name="Rectangle 44">
            <a:extLst>
              <a:ext uri="{FF2B5EF4-FFF2-40B4-BE49-F238E27FC236}">
                <a16:creationId xmlns:a16="http://schemas.microsoft.com/office/drawing/2014/main" id="{20997A46-E8BE-44C2-AEB1-793F50DD9E3B}"/>
              </a:ext>
            </a:extLst>
          </p:cNvPr>
          <p:cNvSpPr>
            <a:spLocks noGrp="1" noChangeArrowheads="1"/>
          </p:cNvSpPr>
          <p:nvPr>
            <p:ph type="dt" sz="half" idx="2"/>
          </p:nvPr>
        </p:nvSpPr>
        <p:spPr bwMode="auto">
          <a:xfrm>
            <a:off x="609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latin typeface="Arial" charset="0"/>
                <a:ea typeface="宋体" pitchFamily="2" charset="-122"/>
              </a:defRPr>
            </a:lvl1pPr>
          </a:lstStyle>
          <a:p>
            <a:pPr>
              <a:defRPr/>
            </a:pPr>
            <a:endParaRPr lang="en-US" altLang="zh-CN"/>
          </a:p>
        </p:txBody>
      </p:sp>
      <p:sp>
        <p:nvSpPr>
          <p:cNvPr id="60461" name="Rectangle 45">
            <a:extLst>
              <a:ext uri="{FF2B5EF4-FFF2-40B4-BE49-F238E27FC236}">
                <a16:creationId xmlns:a16="http://schemas.microsoft.com/office/drawing/2014/main" id="{1D07C94C-BDF8-4F40-B062-6498EEA6B798}"/>
              </a:ext>
            </a:extLst>
          </p:cNvPr>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latin typeface="Arial" charset="0"/>
                <a:ea typeface="宋体" pitchFamily="2" charset="-122"/>
              </a:defRPr>
            </a:lvl1pPr>
          </a:lstStyle>
          <a:p>
            <a:pPr>
              <a:defRPr/>
            </a:pPr>
            <a:endParaRPr lang="en-US" altLang="zh-CN"/>
          </a:p>
        </p:txBody>
      </p:sp>
      <p:sp>
        <p:nvSpPr>
          <p:cNvPr id="60462" name="Rectangle 46">
            <a:extLst>
              <a:ext uri="{FF2B5EF4-FFF2-40B4-BE49-F238E27FC236}">
                <a16:creationId xmlns:a16="http://schemas.microsoft.com/office/drawing/2014/main" id="{6A89BE41-55EA-4662-B91C-4949780D8CD0}"/>
              </a:ext>
            </a:extLst>
          </p:cNvPr>
          <p:cNvSpPr>
            <a:spLocks noGrp="1" noChangeArrowheads="1"/>
          </p:cNvSpPr>
          <p:nvPr>
            <p:ph type="sldNum" sz="quarter" idx="4"/>
          </p:nvPr>
        </p:nvSpPr>
        <p:spPr bwMode="auto">
          <a:xfrm>
            <a:off x="8737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pPr>
              <a:defRPr/>
            </a:pPr>
            <a:fld id="{51D83CC6-7CA4-408E-B860-195AEC3A5FA1}" type="slidenum">
              <a:rPr lang="zh-CN" altLang="en-US"/>
              <a:pPr>
                <a:defRPr/>
              </a:pPr>
              <a:t>‹#›</a:t>
            </a:fld>
            <a:endParaRPr lang="en-US" altLang="zh-CN"/>
          </a:p>
        </p:txBody>
      </p:sp>
    </p:spTree>
    <p:extLst>
      <p:ext uri="{BB962C8B-B14F-4D97-AF65-F5344CB8AC3E}">
        <p14:creationId xmlns:p14="http://schemas.microsoft.com/office/powerpoint/2010/main" val="3620158457"/>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15"/>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16"/>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17"/>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pitchFamily="2" charset="2"/>
        <a:buBlip>
          <a:blip r:embed="rId17"/>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pitchFamily="2" charset="2"/>
        <a:buBlip>
          <a:blip r:embed="rId17"/>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pitchFamily="2" charset="2"/>
        <a:buBlip>
          <a:blip r:embed="rId17"/>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pitchFamily="2" charset="2"/>
        <a:buBlip>
          <a:blip r:embed="rId17"/>
        </a:buBlip>
        <a:defRPr sz="2000">
          <a:solidFill>
            <a:schemeClr val="tx1"/>
          </a:solidFill>
          <a:effectLst>
            <a:outerShdw blurRad="38100" dist="38100" dir="2700000" algn="tl">
              <a:srgbClr val="000000"/>
            </a:outerShdw>
          </a:effectLst>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0.png"/><Relationship Id="rId7" Type="http://schemas.openxmlformats.org/officeDocument/2006/relationships/image" Target="../media/image29.png"/><Relationship Id="rId2" Type="http://schemas.openxmlformats.org/officeDocument/2006/relationships/image" Target="../media/image240.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1.jpeg"/><Relationship Id="rId2" Type="http://schemas.openxmlformats.org/officeDocument/2006/relationships/image" Target="../media/image280.png"/><Relationship Id="rId1" Type="http://schemas.openxmlformats.org/officeDocument/2006/relationships/slideLayout" Target="../slideLayouts/slideLayout7.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6.jpeg"/></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3.jpeg"/><Relationship Id="rId5" Type="http://schemas.openxmlformats.org/officeDocument/2006/relationships/image" Target="../media/image31.jpeg"/><Relationship Id="rId4" Type="http://schemas.openxmlformats.org/officeDocument/2006/relationships/image" Target="../media/image30.jpeg"/></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image.baidu.com/search/detail?ct=503316480&amp;z=0&amp;tn=baiduimagedetail&amp;ipn=d&amp;word=%E4%BA%BA%E6%B0%91%E5%B8%81%201%E5%85%83&amp;step_word=&amp;ie=utf-8&amp;in=&amp;cl=2&amp;lm=-1&amp;st=-1&amp;hd=undefined&amp;latest=undefined&amp;copyright=undefined&amp;cs=2623552871,389050748&amp;os=2160564869,1928116547&amp;simid=0,0&amp;pn=3&amp;rn=1&amp;di=2964500&amp;ln=1808&amp;fr=&amp;fmq=1557844533806_R&amp;ic=undefined&amp;s=undefined&amp;se=&amp;sme=&amp;tab=0&amp;width=undefined&amp;height=undefined&amp;face=undefined&amp;is=0,0&amp;istype=2&amp;ist=&amp;jit=&amp;bdtype=0&amp;spn=0&amp;pi=0&amp;gsm=0&amp;objurl=http://mmbiz.qpic.cn/mmbiz_png/ah12TunzqU4UXewWrgtfjWTUQiciasrdvjvM46OZaCGM2tefB7RvHtwbkcJ9iaG045bhWiazsm7lHqUtibIYaa2sNAg/640?wx_fmt%3Dpng&amp;rpstart=0&amp;rpnum=0&amp;adpicid=0&amp;force=undefined" TargetMode="External"/><Relationship Id="rId2" Type="http://schemas.openxmlformats.org/officeDocument/2006/relationships/image" Target="../media/image35.jpg"/><Relationship Id="rId1" Type="http://schemas.openxmlformats.org/officeDocument/2006/relationships/slideLayout" Target="../slideLayouts/slideLayout7.xml"/><Relationship Id="rId6" Type="http://schemas.openxmlformats.org/officeDocument/2006/relationships/image" Target="../media/image38.jpg"/><Relationship Id="rId5" Type="http://schemas.openxmlformats.org/officeDocument/2006/relationships/image" Target="../media/image37.jpg"/><Relationship Id="rId4" Type="http://schemas.openxmlformats.org/officeDocument/2006/relationships/image" Target="../media/image36.jpg"/></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image" Target="../media/image210.pn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88FDB6E1-8A13-4843-965F-444FF9211A87}"/>
              </a:ext>
            </a:extLst>
          </p:cNvPr>
          <p:cNvSpPr>
            <a:spLocks noGrp="1" noChangeArrowheads="1"/>
          </p:cNvSpPr>
          <p:nvPr>
            <p:ph type="title"/>
          </p:nvPr>
        </p:nvSpPr>
        <p:spPr>
          <a:xfrm>
            <a:off x="1981200" y="228600"/>
            <a:ext cx="8382000" cy="1143000"/>
          </a:xfrm>
        </p:spPr>
        <p:txBody>
          <a:bodyPr/>
          <a:lstStyle/>
          <a:p>
            <a:pPr eaLnBrk="1" hangingPunct="1">
              <a:defRPr/>
            </a:pPr>
            <a:r>
              <a:rPr lang="en-US" altLang="zh-CN" dirty="0">
                <a:solidFill>
                  <a:schemeClr val="tx1"/>
                </a:solidFill>
                <a:latin typeface="Comic Sans MS" pitchFamily="66" charset="0"/>
                <a:ea typeface="宋体" pitchFamily="2" charset="-122"/>
              </a:rPr>
              <a:t>Knapsack Problem and its Application</a:t>
            </a:r>
          </a:p>
        </p:txBody>
      </p:sp>
      <p:sp>
        <p:nvSpPr>
          <p:cNvPr id="9" name="Rectangle 3">
            <a:extLst>
              <a:ext uri="{FF2B5EF4-FFF2-40B4-BE49-F238E27FC236}">
                <a16:creationId xmlns:a16="http://schemas.microsoft.com/office/drawing/2014/main" id="{411567AA-FC93-4015-B852-57CE685AB600}"/>
              </a:ext>
            </a:extLst>
          </p:cNvPr>
          <p:cNvSpPr txBox="1">
            <a:spLocks noChangeArrowheads="1"/>
          </p:cNvSpPr>
          <p:nvPr/>
        </p:nvSpPr>
        <p:spPr bwMode="auto">
          <a:xfrm>
            <a:off x="1752600" y="1600200"/>
            <a:ext cx="8610600" cy="4953000"/>
          </a:xfrm>
          <a:prstGeom prst="rect">
            <a:avLst/>
          </a:prstGeom>
          <a:noFill/>
          <a:ln w="9525">
            <a:noFill/>
            <a:miter lim="800000"/>
            <a:headEnd/>
            <a:tailEnd/>
          </a:ln>
          <a:effectLst/>
        </p:spPr>
        <p:txBody>
          <a:bodyPr/>
          <a:lst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2"/>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3"/>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pitchFamily="2" charset="2"/>
              <a:buBlip>
                <a:blip r:embed="rId4"/>
              </a:buBlip>
              <a:defRPr sz="2000">
                <a:solidFill>
                  <a:schemeClr val="tx1"/>
                </a:solidFill>
                <a:effectLst>
                  <a:outerShdw blurRad="38100" dist="38100" dir="2700000" algn="tl">
                    <a:srgbClr val="000000"/>
                  </a:outerShdw>
                </a:effectLst>
                <a:latin typeface="+mn-lt"/>
              </a:defRPr>
            </a:lvl9pPr>
          </a:lstStyle>
          <a:p>
            <a:pPr marL="342900" marR="0" lvl="0" indent="-342900" algn="l" defTabSz="914400" rtl="0" eaLnBrk="1" fontAlgn="base" latinLnBrk="0" hangingPunct="1">
              <a:lnSpc>
                <a:spcPct val="90000"/>
              </a:lnSpc>
              <a:spcBef>
                <a:spcPct val="20000"/>
              </a:spcBef>
              <a:spcAft>
                <a:spcPct val="0"/>
              </a:spcAft>
              <a:buClr>
                <a:srgbClr val="86D1EC"/>
              </a:buClr>
              <a:buSzPct val="90000"/>
              <a:buFont typeface="Wingdings" panose="05000000000000000000" pitchFamily="2" charset="2"/>
              <a:buBlip>
                <a:blip r:embed="rId2"/>
              </a:buBlip>
              <a:tabLst/>
              <a:defRPr/>
            </a:pPr>
            <a:r>
              <a:rPr kumimoji="0" lang="en-US" altLang="zh-CN" sz="3500" b="1" i="1" u="none" strike="noStrike" kern="0" cap="none" spc="0" normalizeH="0" baseline="0" noProof="0" dirty="0">
                <a:ln>
                  <a:noFill/>
                </a:ln>
                <a:solidFill>
                  <a:srgbClr val="FFFFFF"/>
                </a:solidFill>
                <a:effectLst>
                  <a:outerShdw blurRad="38100" dist="38100" dir="2700000" algn="tl">
                    <a:srgbClr val="000000"/>
                  </a:outerShdw>
                </a:effectLst>
                <a:uLnTx/>
                <a:uFillTx/>
                <a:latin typeface="Arial"/>
                <a:ea typeface="宋体" pitchFamily="2" charset="-122"/>
                <a:cs typeface="+mn-cs"/>
              </a:rPr>
              <a:t>knapsack problem:</a:t>
            </a:r>
            <a:endParaRPr kumimoji="0" lang="en-US" altLang="zh-CN" sz="3200" b="0" i="0" u="none" strike="noStrike" kern="0" cap="none" spc="0" normalizeH="0" baseline="0" noProof="0" dirty="0">
              <a:ln>
                <a:noFill/>
              </a:ln>
              <a:solidFill>
                <a:srgbClr val="FFFFFF"/>
              </a:solidFill>
              <a:effectLst>
                <a:outerShdw blurRad="38100" dist="38100" dir="2700000" algn="tl">
                  <a:srgbClr val="000000"/>
                </a:outerShdw>
              </a:effectLst>
              <a:uLnTx/>
              <a:uFillTx/>
              <a:latin typeface="Arial"/>
              <a:ea typeface="宋体" pitchFamily="2" charset="-122"/>
              <a:cs typeface="+mn-cs"/>
            </a:endParaRP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altLang="zh-CN" sz="2800" b="1" i="1" u="none" strike="noStrike" kern="0" cap="none" spc="0" normalizeH="0" baseline="0" noProof="0" dirty="0">
                <a:ln>
                  <a:noFill/>
                </a:ln>
                <a:solidFill>
                  <a:srgbClr val="FFFFFF"/>
                </a:solidFill>
                <a:effectLst/>
                <a:uLnTx/>
                <a:uFillTx/>
                <a:latin typeface="Times New Roman" pitchFamily="18" charset="0"/>
                <a:ea typeface="宋体" panose="02010600030101010101" pitchFamily="2" charset="-122"/>
                <a:cs typeface="+mn-cs"/>
              </a:rPr>
              <a:t>n</a:t>
            </a:r>
            <a:r>
              <a:rPr kumimoji="0" lang="en-US" altLang="zh-CN" sz="2800" b="0" i="1"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宋体" panose="02010600030101010101" pitchFamily="2" charset="-122"/>
                <a:cs typeface="+mn-cs"/>
              </a:rPr>
              <a:t> </a:t>
            </a:r>
            <a:r>
              <a:rPr kumimoji="0" lang="en-US" altLang="zh-CN" sz="2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宋体" panose="02010600030101010101" pitchFamily="2" charset="-122"/>
                <a:cs typeface="+mn-cs"/>
              </a:rPr>
              <a:t>items.</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altLang="zh-CN" sz="2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宋体" panose="02010600030101010101" pitchFamily="2" charset="-122"/>
                <a:cs typeface="+mn-cs"/>
              </a:rPr>
              <a:t>Item </a:t>
            </a:r>
            <a:r>
              <a:rPr kumimoji="0" lang="en-US" altLang="zh-CN" sz="2800" b="0" i="1" u="none" strike="noStrike" kern="0" cap="none" spc="0" normalizeH="0" baseline="0" noProof="0" dirty="0" err="1">
                <a:ln>
                  <a:noFill/>
                </a:ln>
                <a:solidFill>
                  <a:srgbClr val="FFFFFF"/>
                </a:solidFill>
                <a:effectLst/>
                <a:uLnTx/>
                <a:uFillTx/>
                <a:latin typeface="Times New Roman" pitchFamily="18" charset="0"/>
                <a:ea typeface="宋体" panose="02010600030101010101" pitchFamily="2" charset="-122"/>
                <a:cs typeface="+mn-cs"/>
              </a:rPr>
              <a:t>i</a:t>
            </a:r>
            <a:r>
              <a:rPr kumimoji="0" lang="en-US" altLang="zh-CN" sz="2800" b="0" i="1"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宋体" panose="02010600030101010101" pitchFamily="2" charset="-122"/>
                <a:cs typeface="+mn-cs"/>
              </a:rPr>
              <a:t> </a:t>
            </a:r>
            <a:r>
              <a:rPr kumimoji="0" lang="en-US" altLang="zh-CN" sz="2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宋体" panose="02010600030101010101" pitchFamily="2" charset="-122"/>
                <a:cs typeface="+mn-cs"/>
              </a:rPr>
              <a:t>is worth $</a:t>
            </a:r>
            <a:r>
              <a:rPr kumimoji="0" lang="en-US" altLang="zh-CN" sz="2800" b="0" i="1"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宋体" panose="02010600030101010101" pitchFamily="2" charset="-122"/>
                <a:cs typeface="+mn-cs"/>
              </a:rPr>
              <a:t>v</a:t>
            </a:r>
            <a:r>
              <a:rPr kumimoji="0" lang="en-US" altLang="zh-CN" sz="3200" b="0" i="1" u="none" strike="noStrike" kern="0" cap="none" spc="0" normalizeH="0" baseline="-25000" noProof="0" dirty="0">
                <a:ln>
                  <a:noFill/>
                </a:ln>
                <a:solidFill>
                  <a:srgbClr val="FFFFFF"/>
                </a:solidFill>
                <a:effectLst>
                  <a:outerShdw blurRad="38100" dist="38100" dir="2700000" algn="tl">
                    <a:srgbClr val="000000"/>
                  </a:outerShdw>
                </a:effectLst>
                <a:uLnTx/>
                <a:uFillTx/>
                <a:latin typeface="Times New Roman" pitchFamily="18" charset="0"/>
                <a:ea typeface="宋体" panose="02010600030101010101" pitchFamily="2" charset="-122"/>
                <a:cs typeface="+mn-cs"/>
              </a:rPr>
              <a:t>i</a:t>
            </a:r>
            <a:r>
              <a:rPr kumimoji="0" lang="en-US" altLang="zh-CN" sz="2800" b="0" i="1"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宋体" panose="02010600030101010101" pitchFamily="2" charset="-122"/>
                <a:cs typeface="+mn-cs"/>
              </a:rPr>
              <a:t> </a:t>
            </a:r>
            <a:r>
              <a:rPr kumimoji="0" lang="en-US" altLang="zh-CN" sz="2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宋体" panose="02010600030101010101" pitchFamily="2" charset="-122"/>
                <a:cs typeface="+mn-cs"/>
              </a:rPr>
              <a:t>, weighs </a:t>
            </a:r>
            <a:r>
              <a:rPr kumimoji="0" lang="en-US" altLang="zh-CN" sz="2800" b="0" i="1" u="none" strike="noStrike" kern="0" cap="none" spc="0" normalizeH="0" baseline="0" noProof="0" dirty="0" err="1">
                <a:ln>
                  <a:noFill/>
                </a:ln>
                <a:solidFill>
                  <a:srgbClr val="FFFFFF"/>
                </a:solidFill>
                <a:effectLst>
                  <a:outerShdw blurRad="38100" dist="38100" dir="2700000" algn="tl">
                    <a:srgbClr val="000000"/>
                  </a:outerShdw>
                </a:effectLst>
                <a:uLnTx/>
                <a:uFillTx/>
                <a:latin typeface="Times New Roman" pitchFamily="18" charset="0"/>
                <a:ea typeface="宋体" panose="02010600030101010101" pitchFamily="2" charset="-122"/>
                <a:cs typeface="+mn-cs"/>
              </a:rPr>
              <a:t>w</a:t>
            </a:r>
            <a:r>
              <a:rPr kumimoji="0" lang="en-US" altLang="zh-CN" sz="3200" b="0" i="1" u="none" strike="noStrike" kern="0" cap="none" spc="0" normalizeH="0" baseline="-25000" noProof="0" dirty="0" err="1">
                <a:ln>
                  <a:noFill/>
                </a:ln>
                <a:solidFill>
                  <a:srgbClr val="FFFFFF"/>
                </a:solidFill>
                <a:effectLst>
                  <a:outerShdw blurRad="38100" dist="38100" dir="2700000" algn="tl">
                    <a:srgbClr val="000000"/>
                  </a:outerShdw>
                </a:effectLst>
                <a:uLnTx/>
                <a:uFillTx/>
                <a:latin typeface="Times New Roman" pitchFamily="18" charset="0"/>
                <a:ea typeface="宋体" panose="02010600030101010101" pitchFamily="2" charset="-122"/>
                <a:cs typeface="+mn-cs"/>
              </a:rPr>
              <a:t>i</a:t>
            </a:r>
            <a:r>
              <a:rPr kumimoji="0" lang="en-US" altLang="zh-CN" sz="2800" b="0" i="1"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宋体" panose="02010600030101010101" pitchFamily="2" charset="-122"/>
                <a:cs typeface="+mn-cs"/>
              </a:rPr>
              <a:t> </a:t>
            </a:r>
            <a:r>
              <a:rPr kumimoji="0" lang="en-US" altLang="zh-CN" sz="2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宋体" panose="02010600030101010101" pitchFamily="2" charset="-122"/>
                <a:cs typeface="+mn-cs"/>
              </a:rPr>
              <a:t>pounds.</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altLang="zh-CN" sz="2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宋体" panose="02010600030101010101" pitchFamily="2" charset="-122"/>
                <a:cs typeface="+mn-cs"/>
              </a:rPr>
              <a:t>Find a most valuable subset of items with total weight ≤ </a:t>
            </a:r>
            <a:r>
              <a:rPr kumimoji="0" lang="en-US" altLang="zh-CN" sz="2800" b="0" i="1"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宋体" panose="02010600030101010101" pitchFamily="2" charset="-122"/>
                <a:cs typeface="+mn-cs"/>
              </a:rPr>
              <a:t>W</a:t>
            </a:r>
            <a:r>
              <a:rPr kumimoji="0" lang="en-US" altLang="zh-CN" sz="2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宋体" panose="02010600030101010101" pitchFamily="2" charset="-122"/>
                <a:cs typeface="+mn-cs"/>
              </a:rPr>
              <a:t>.</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altLang="zh-CN" sz="2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宋体" panose="02010600030101010101" pitchFamily="2" charset="-122"/>
                <a:cs typeface="+mn-cs"/>
              </a:rPr>
              <a:t>0 or</a:t>
            </a:r>
            <a:r>
              <a:rPr kumimoji="0" lang="zh-CN" altLang="en-US" sz="2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宋体" panose="02010600030101010101" pitchFamily="2" charset="-122"/>
                <a:cs typeface="+mn-cs"/>
              </a:rPr>
              <a:t> </a:t>
            </a:r>
            <a:r>
              <a:rPr kumimoji="0" lang="en-US" altLang="zh-CN" sz="2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宋体" panose="02010600030101010101" pitchFamily="2" charset="-122"/>
                <a:cs typeface="+mn-cs"/>
              </a:rPr>
              <a:t>1,</a:t>
            </a:r>
            <a:r>
              <a:rPr kumimoji="0" lang="zh-CN" altLang="en-US" sz="2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宋体" panose="02010600030101010101" pitchFamily="2" charset="-122"/>
                <a:cs typeface="+mn-cs"/>
              </a:rPr>
              <a:t> </a:t>
            </a:r>
            <a:r>
              <a:rPr kumimoji="0" lang="en-US" altLang="zh-CN" sz="2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宋体" panose="02010600030101010101" pitchFamily="2" charset="-122"/>
                <a:cs typeface="+mn-cs"/>
              </a:rPr>
              <a:t>fractional</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altLang="zh-CN" sz="2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宋体" panose="02010600030101010101" pitchFamily="2" charset="-122"/>
                <a:cs typeface="+mn-cs"/>
              </a:rPr>
              <a:t> No duplicate items (1, k, ∞</a:t>
            </a:r>
            <a:r>
              <a:rPr kumimoji="0" lang="zh-CN" altLang="en-US" sz="2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宋体" panose="02010600030101010101" pitchFamily="2" charset="-122"/>
                <a:cs typeface="+mn-cs"/>
              </a:rPr>
              <a:t>）</a:t>
            </a:r>
            <a:endParaRPr kumimoji="0" lang="en-US" altLang="zh-CN" sz="2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rgbClr val="86D1EC"/>
              </a:buClr>
              <a:buSzPct val="90000"/>
              <a:buFont typeface="Wingdings" panose="05000000000000000000" pitchFamily="2" charset="2"/>
              <a:buBlip>
                <a:blip r:embed="rId2"/>
              </a:buBlip>
              <a:tabLst/>
              <a:defRPr/>
            </a:pPr>
            <a:r>
              <a:rPr kumimoji="0" lang="en-US" altLang="zh-CN" sz="3200" b="0"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mn-ea"/>
                <a:cs typeface="+mn-cs"/>
              </a:rPr>
              <a:t> Other applications</a:t>
            </a:r>
          </a:p>
          <a:p>
            <a:pPr marL="342900" marR="0" lvl="0" indent="-342900" algn="l" defTabSz="914400" rtl="0" eaLnBrk="1" fontAlgn="base" latinLnBrk="0" hangingPunct="1">
              <a:lnSpc>
                <a:spcPct val="90000"/>
              </a:lnSpc>
              <a:spcBef>
                <a:spcPct val="20000"/>
              </a:spcBef>
              <a:spcAft>
                <a:spcPct val="0"/>
              </a:spcAft>
              <a:buClr>
                <a:srgbClr val="86D1EC"/>
              </a:buClr>
              <a:buSzPct val="90000"/>
              <a:buFont typeface="Wingdings" panose="05000000000000000000" pitchFamily="2" charset="2"/>
              <a:buBlip>
                <a:blip r:embed="rId2"/>
              </a:buBlip>
              <a:tabLst/>
              <a:defRPr/>
            </a:pPr>
            <a:endParaRPr kumimoji="0" lang="en-US" altLang="zh-CN" sz="3200" b="0"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mn-ea"/>
              <a:cs typeface="+mn-cs"/>
            </a:endParaRPr>
          </a:p>
          <a:p>
            <a:pPr marL="457200" marR="0" lvl="1" indent="0" algn="l" defTabSz="914400" rtl="0" eaLnBrk="1" fontAlgn="base" latinLnBrk="0" hangingPunct="1">
              <a:lnSpc>
                <a:spcPct val="90000"/>
              </a:lnSpc>
              <a:spcBef>
                <a:spcPct val="20000"/>
              </a:spcBef>
              <a:spcAft>
                <a:spcPct val="0"/>
              </a:spcAft>
              <a:buClrTx/>
              <a:buSzTx/>
              <a:buFontTx/>
              <a:buNone/>
              <a:tabLst/>
              <a:defRPr/>
            </a:pPr>
            <a:endParaRPr kumimoji="0" lang="en-US" altLang="zh-CN" sz="2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宋体" panose="02010600030101010101" pitchFamily="2" charset="-122"/>
              <a:cs typeface="+mn-cs"/>
            </a:endParaRPr>
          </a:p>
          <a:p>
            <a:pPr marL="457200" marR="0" lvl="1" indent="0" algn="l" defTabSz="914400" rtl="0" eaLnBrk="1" fontAlgn="base" latinLnBrk="0" hangingPunct="1">
              <a:lnSpc>
                <a:spcPct val="90000"/>
              </a:lnSpc>
              <a:spcBef>
                <a:spcPct val="20000"/>
              </a:spcBef>
              <a:spcAft>
                <a:spcPct val="0"/>
              </a:spcAft>
              <a:buClrTx/>
              <a:buSzTx/>
              <a:buFontTx/>
              <a:buNone/>
              <a:tabLst/>
              <a:defRPr/>
            </a:pPr>
            <a:endParaRPr kumimoji="0" lang="en-US" altLang="zh-CN" sz="2800" b="0"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itchFamily="18" charset="0"/>
              <a:ea typeface="宋体" panose="02010600030101010101" pitchFamily="2"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304800" y="758795"/>
            <a:ext cx="5903912" cy="33693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60" name="文本框 59"/>
          <p:cNvSpPr txBox="1"/>
          <p:nvPr/>
        </p:nvSpPr>
        <p:spPr>
          <a:xfrm>
            <a:off x="328499" y="1540203"/>
            <a:ext cx="5893593" cy="2180533"/>
          </a:xfrm>
          <a:prstGeom prst="rect">
            <a:avLst/>
          </a:prstGeom>
          <a:noFill/>
        </p:spPr>
        <p:txBody>
          <a:bodyPr wrap="square">
            <a:spAutoFit/>
          </a:bodyPr>
          <a:lstStyle/>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r>
              <a:rPr lang="en-US" altLang="zh-CN" sz="2000" dirty="0"/>
              <a:t>The thief continues robbing another store. However, for each item, the thief must either take it or leave it behind. He </a:t>
            </a:r>
            <a:r>
              <a:rPr lang="en-US" altLang="zh-CN" sz="2000" b="1" dirty="0"/>
              <a:t>cannot</a:t>
            </a:r>
            <a:r>
              <a:rPr lang="en-US" altLang="zh-CN" sz="2000" dirty="0"/>
              <a:t> take a fractional amount of an item. Which items should he take?</a:t>
            </a:r>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endParaRPr lang="en-US" altLang="zh-CN" sz="2000" dirty="0"/>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r>
              <a:rPr lang="en-US" altLang="zh-CN" sz="2000" dirty="0"/>
              <a:t>He can only choose to </a:t>
            </a:r>
            <a:r>
              <a:rPr lang="en-US" altLang="zh-CN" sz="2000" b="1" dirty="0"/>
              <a:t>take</a:t>
            </a:r>
            <a:r>
              <a:rPr lang="en-US" altLang="zh-CN" sz="2000" dirty="0"/>
              <a:t> or </a:t>
            </a:r>
            <a:r>
              <a:rPr lang="en-US" altLang="zh-CN" sz="2000" b="1" dirty="0"/>
              <a:t>not take</a:t>
            </a:r>
            <a:r>
              <a:rPr lang="en-US" altLang="zh-CN" sz="2000" dirty="0"/>
              <a:t>.</a:t>
            </a:r>
            <a:endParaRPr lang="en-US" altLang="zh-CN" sz="20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2000"/>
              </a:lnSpc>
              <a:spcBef>
                <a:spcPts val="0"/>
              </a:spcBef>
              <a:spcAft>
                <a:spcPts val="0"/>
              </a:spcAft>
              <a:buFont typeface="Wingdings" panose="05000000000000000000" pitchFamily="2" charset="2"/>
              <a:buChar char="Ø"/>
              <a:defRPr/>
            </a:pPr>
            <a:endParaRPr lang="en-US" altLang="zh-CN" sz="3200" dirty="0">
              <a:solidFill>
                <a:schemeClr val="bg2">
                  <a:lumMod val="25000"/>
                </a:schemeClr>
              </a:solidFill>
              <a:latin typeface="+mn-lt"/>
              <a:ea typeface="+mn-ea"/>
              <a:cs typeface="Arial" panose="020B0604020202020204" pitchFamily="34" charset="0"/>
            </a:endParaRPr>
          </a:p>
          <a:p>
            <a:pPr eaLnBrk="1" fontAlgn="auto" hangingPunct="1">
              <a:lnSpc>
                <a:spcPts val="2200"/>
              </a:lnSpc>
              <a:spcBef>
                <a:spcPts val="0"/>
              </a:spcBef>
              <a:spcAft>
                <a:spcPts val="0"/>
              </a:spcAft>
              <a:defRPr/>
            </a:pPr>
            <a:endParaRPr lang="en-US" altLang="zh-CN" sz="2400" dirty="0">
              <a:solidFill>
                <a:schemeClr val="bg1"/>
              </a:solidFill>
              <a:latin typeface="+mn-lt"/>
              <a:ea typeface="+mn-ea"/>
              <a:cs typeface="Arial" panose="020B0604020202020204" pitchFamily="34" charset="0"/>
            </a:endParaRPr>
          </a:p>
        </p:txBody>
      </p:sp>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5146" name="文本框 4"/>
            <p:cNvSpPr txBox="1">
              <a:spLocks noChangeArrowheads="1"/>
            </p:cNvSpPr>
            <p:nvPr/>
          </p:nvSpPr>
          <p:spPr bwMode="auto">
            <a:xfrm>
              <a:off x="800100" y="173277"/>
              <a:ext cx="3291840" cy="399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Question Introduction</a:t>
              </a:r>
              <a:endParaRPr lang="zh-CN" altLang="en-US" sz="2000" dirty="0">
                <a:solidFill>
                  <a:srgbClr val="044875"/>
                </a:solidFill>
                <a:latin typeface="微软雅黑" pitchFamily="34" charset="-122"/>
                <a:ea typeface="微软雅黑"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pic>
        <p:nvPicPr>
          <p:cNvPr id="5" name="图片 4">
            <a:extLst>
              <a:ext uri="{FF2B5EF4-FFF2-40B4-BE49-F238E27FC236}">
                <a16:creationId xmlns:a16="http://schemas.microsoft.com/office/drawing/2014/main" id="{3B4CD69C-444F-4812-83A6-7CC6D57F018C}"/>
              </a:ext>
            </a:extLst>
          </p:cNvPr>
          <p:cNvPicPr>
            <a:picLocks noChangeAspect="1"/>
          </p:cNvPicPr>
          <p:nvPr/>
        </p:nvPicPr>
        <p:blipFill>
          <a:blip r:embed="rId2"/>
          <a:stretch>
            <a:fillRect/>
          </a:stretch>
        </p:blipFill>
        <p:spPr>
          <a:xfrm>
            <a:off x="6939226" y="758795"/>
            <a:ext cx="4248549" cy="3563750"/>
          </a:xfrm>
          <a:prstGeom prst="rect">
            <a:avLst/>
          </a:prstGeom>
        </p:spPr>
      </p:pic>
      <p:pic>
        <p:nvPicPr>
          <p:cNvPr id="1026" name="Picture 2" descr="æ¥çæºå¾å">
            <a:extLst>
              <a:ext uri="{FF2B5EF4-FFF2-40B4-BE49-F238E27FC236}">
                <a16:creationId xmlns:a16="http://schemas.microsoft.com/office/drawing/2014/main" id="{37BA3B7F-B757-4343-9DB9-32CE1F1957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5484" y="3846068"/>
            <a:ext cx="1726103" cy="2248722"/>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连接符: 曲线 10">
            <a:extLst>
              <a:ext uri="{FF2B5EF4-FFF2-40B4-BE49-F238E27FC236}">
                <a16:creationId xmlns:a16="http://schemas.microsoft.com/office/drawing/2014/main" id="{F08F43B9-FF64-4E9B-A018-1642837C359F}"/>
              </a:ext>
            </a:extLst>
          </p:cNvPr>
          <p:cNvCxnSpPr>
            <a:cxnSpLocks/>
          </p:cNvCxnSpPr>
          <p:nvPr/>
        </p:nvCxnSpPr>
        <p:spPr>
          <a:xfrm flipV="1">
            <a:off x="5508425" y="3429001"/>
            <a:ext cx="1755975" cy="83413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连接符: 曲线 12">
            <a:extLst>
              <a:ext uri="{FF2B5EF4-FFF2-40B4-BE49-F238E27FC236}">
                <a16:creationId xmlns:a16="http://schemas.microsoft.com/office/drawing/2014/main" id="{45E44E05-FAE9-4623-86B8-E655C47A37DC}"/>
              </a:ext>
            </a:extLst>
          </p:cNvPr>
          <p:cNvCxnSpPr>
            <a:cxnSpLocks/>
          </p:cNvCxnSpPr>
          <p:nvPr/>
        </p:nvCxnSpPr>
        <p:spPr>
          <a:xfrm rot="5400000" flipH="1" flipV="1">
            <a:off x="8078381" y="4195225"/>
            <a:ext cx="505638" cy="38946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连接符: 曲线 14">
            <a:extLst>
              <a:ext uri="{FF2B5EF4-FFF2-40B4-BE49-F238E27FC236}">
                <a16:creationId xmlns:a16="http://schemas.microsoft.com/office/drawing/2014/main" id="{63FB763B-4D01-45B0-AED9-385A17E2AA24}"/>
              </a:ext>
            </a:extLst>
          </p:cNvPr>
          <p:cNvCxnSpPr>
            <a:cxnSpLocks/>
          </p:cNvCxnSpPr>
          <p:nvPr/>
        </p:nvCxnSpPr>
        <p:spPr>
          <a:xfrm rot="10800000">
            <a:off x="9525004" y="4128148"/>
            <a:ext cx="907133" cy="60414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连接符: 曲线 17">
            <a:extLst>
              <a:ext uri="{FF2B5EF4-FFF2-40B4-BE49-F238E27FC236}">
                <a16:creationId xmlns:a16="http://schemas.microsoft.com/office/drawing/2014/main" id="{03D21866-AD73-4870-8CD4-3EFF7350876B}"/>
              </a:ext>
            </a:extLst>
          </p:cNvPr>
          <p:cNvCxnSpPr/>
          <p:nvPr/>
        </p:nvCxnSpPr>
        <p:spPr>
          <a:xfrm flipV="1">
            <a:off x="1957508" y="1454653"/>
            <a:ext cx="8134759" cy="273699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5122" name="Picture 2" descr="æ¥çæºå¾å">
            <a:extLst>
              <a:ext uri="{FF2B5EF4-FFF2-40B4-BE49-F238E27FC236}">
                <a16:creationId xmlns:a16="http://schemas.microsoft.com/office/drawing/2014/main" id="{229CE1F8-A2AC-4E37-8509-147392C5070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32541" y="4263135"/>
            <a:ext cx="2113575" cy="130066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æ¥çæºå¾å">
            <a:extLst>
              <a:ext uri="{FF2B5EF4-FFF2-40B4-BE49-F238E27FC236}">
                <a16:creationId xmlns:a16="http://schemas.microsoft.com/office/drawing/2014/main" id="{5C0B42D7-EE1B-45B6-A2D3-6CDB7817A3D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778" t="14204" r="54206" b="8134"/>
          <a:stretch/>
        </p:blipFill>
        <p:spPr bwMode="auto">
          <a:xfrm>
            <a:off x="6901084" y="4600922"/>
            <a:ext cx="2469204" cy="161079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æ¥çæºå¾å">
            <a:extLst>
              <a:ext uri="{FF2B5EF4-FFF2-40B4-BE49-F238E27FC236}">
                <a16:creationId xmlns:a16="http://schemas.microsoft.com/office/drawing/2014/main" id="{7D2AC410-0DFC-4AD3-9863-1756C39DC43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0063" t="69000" r="2118" b="6672"/>
          <a:stretch/>
        </p:blipFill>
        <p:spPr bwMode="auto">
          <a:xfrm>
            <a:off x="9687894" y="4739515"/>
            <a:ext cx="1726103" cy="1668505"/>
          </a:xfrm>
          <a:prstGeom prst="rect">
            <a:avLst/>
          </a:prstGeom>
          <a:noFill/>
          <a:extLst>
            <a:ext uri="{909E8E84-426E-40DD-AFC4-6F175D3DCCD1}">
              <a14:hiddenFill xmlns:a14="http://schemas.microsoft.com/office/drawing/2010/main">
                <a:solidFill>
                  <a:srgbClr val="FFFFFF"/>
                </a:solidFill>
              </a14:hiddenFill>
            </a:ext>
          </a:extLst>
        </p:spPr>
      </p:pic>
      <p:sp>
        <p:nvSpPr>
          <p:cNvPr id="27" name="文本框 26">
            <a:extLst>
              <a:ext uri="{FF2B5EF4-FFF2-40B4-BE49-F238E27FC236}">
                <a16:creationId xmlns:a16="http://schemas.microsoft.com/office/drawing/2014/main" id="{610A1730-818A-4E1D-B8E1-85031CEFABAE}"/>
              </a:ext>
            </a:extLst>
          </p:cNvPr>
          <p:cNvSpPr txBox="1"/>
          <p:nvPr/>
        </p:nvSpPr>
        <p:spPr>
          <a:xfrm>
            <a:off x="909507" y="922867"/>
            <a:ext cx="5431098" cy="400110"/>
          </a:xfrm>
          <a:prstGeom prst="rect">
            <a:avLst/>
          </a:prstGeom>
          <a:noFill/>
        </p:spPr>
        <p:txBody>
          <a:bodyPr wrap="square" rtlCol="0">
            <a:spAutoFit/>
          </a:bodyPr>
          <a:lstStyle/>
          <a:p>
            <a:r>
              <a:rPr lang="sv-SE" altLang="zh-CN" sz="2000" b="1" spc="300" dirty="0">
                <a:solidFill>
                  <a:srgbClr val="FF0000"/>
                </a:solidFill>
                <a:latin typeface="微软雅黑" panose="020B0503020204020204" pitchFamily="34" charset="-122"/>
                <a:ea typeface="微软雅黑" panose="020B0503020204020204" pitchFamily="34" charset="-122"/>
              </a:rPr>
              <a:t>0/1 Knapsack Problem</a:t>
            </a:r>
            <a:endParaRPr lang="zh-CN" altLang="en-US" sz="2000" dirty="0">
              <a:solidFill>
                <a:srgbClr val="FF0000"/>
              </a:solidFill>
            </a:endParaRPr>
          </a:p>
        </p:txBody>
      </p:sp>
      <p:sp>
        <p:nvSpPr>
          <p:cNvPr id="22" name="矩形 21">
            <a:extLst>
              <a:ext uri="{FF2B5EF4-FFF2-40B4-BE49-F238E27FC236}">
                <a16:creationId xmlns:a16="http://schemas.microsoft.com/office/drawing/2014/main" id="{61C7A0BF-AE6D-433D-BC56-17B7BB926C60}"/>
              </a:ext>
            </a:extLst>
          </p:cNvPr>
          <p:cNvSpPr/>
          <p:nvPr/>
        </p:nvSpPr>
        <p:spPr>
          <a:xfrm>
            <a:off x="0" y="6617450"/>
            <a:ext cx="11633200" cy="240549"/>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241152331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304800" y="758795"/>
            <a:ext cx="5903912" cy="33693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5146" name="文本框 4"/>
            <p:cNvSpPr txBox="1">
              <a:spLocks noChangeArrowheads="1"/>
            </p:cNvSpPr>
            <p:nvPr/>
          </p:nvSpPr>
          <p:spPr bwMode="auto">
            <a:xfrm>
              <a:off x="800100" y="173277"/>
              <a:ext cx="3291840" cy="399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Problem Analysis</a:t>
              </a:r>
              <a:endParaRPr lang="zh-CN" altLang="en-US" sz="2000" dirty="0">
                <a:solidFill>
                  <a:srgbClr val="044875"/>
                </a:solidFill>
                <a:latin typeface="微软雅黑" pitchFamily="34" charset="-122"/>
                <a:ea typeface="微软雅黑"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pic>
        <p:nvPicPr>
          <p:cNvPr id="5" name="图片 4">
            <a:extLst>
              <a:ext uri="{FF2B5EF4-FFF2-40B4-BE49-F238E27FC236}">
                <a16:creationId xmlns:a16="http://schemas.microsoft.com/office/drawing/2014/main" id="{3B4CD69C-444F-4812-83A6-7CC6D57F018C}"/>
              </a:ext>
            </a:extLst>
          </p:cNvPr>
          <p:cNvPicPr>
            <a:picLocks noChangeAspect="1"/>
          </p:cNvPicPr>
          <p:nvPr/>
        </p:nvPicPr>
        <p:blipFill>
          <a:blip r:embed="rId2"/>
          <a:stretch>
            <a:fillRect/>
          </a:stretch>
        </p:blipFill>
        <p:spPr>
          <a:xfrm>
            <a:off x="1167342" y="749332"/>
            <a:ext cx="6181725" cy="2472332"/>
          </a:xfrm>
          <a:prstGeom prst="rect">
            <a:avLst/>
          </a:prstGeom>
        </p:spPr>
      </p:pic>
      <p:pic>
        <p:nvPicPr>
          <p:cNvPr id="1026" name="Picture 2" descr="æ¥çæºå¾å">
            <a:extLst>
              <a:ext uri="{FF2B5EF4-FFF2-40B4-BE49-F238E27FC236}">
                <a16:creationId xmlns:a16="http://schemas.microsoft.com/office/drawing/2014/main" id="{37BA3B7F-B757-4343-9DB9-32CE1F1957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64809" y="3702452"/>
            <a:ext cx="1726103" cy="2248722"/>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a:extLst>
              <a:ext uri="{FF2B5EF4-FFF2-40B4-BE49-F238E27FC236}">
                <a16:creationId xmlns:a16="http://schemas.microsoft.com/office/drawing/2014/main" id="{AE684EE1-B69F-412F-B46C-1E47F3CFFCD8}"/>
              </a:ext>
            </a:extLst>
          </p:cNvPr>
          <p:cNvPicPr>
            <a:picLocks noChangeAspect="1"/>
          </p:cNvPicPr>
          <p:nvPr/>
        </p:nvPicPr>
        <p:blipFill>
          <a:blip r:embed="rId4"/>
          <a:stretch>
            <a:fillRect/>
          </a:stretch>
        </p:blipFill>
        <p:spPr>
          <a:xfrm>
            <a:off x="1896276" y="3403917"/>
            <a:ext cx="4626294" cy="2887822"/>
          </a:xfrm>
          <a:prstGeom prst="rect">
            <a:avLst/>
          </a:prstGeom>
        </p:spPr>
      </p:pic>
      <p:sp>
        <p:nvSpPr>
          <p:cNvPr id="12" name="文本框 11">
            <a:extLst>
              <a:ext uri="{FF2B5EF4-FFF2-40B4-BE49-F238E27FC236}">
                <a16:creationId xmlns:a16="http://schemas.microsoft.com/office/drawing/2014/main" id="{A8139FED-7F5A-4A4D-BA98-CD5563067242}"/>
              </a:ext>
            </a:extLst>
          </p:cNvPr>
          <p:cNvSpPr txBox="1"/>
          <p:nvPr/>
        </p:nvSpPr>
        <p:spPr>
          <a:xfrm>
            <a:off x="7627292" y="4614987"/>
            <a:ext cx="1320800" cy="830997"/>
          </a:xfrm>
          <a:prstGeom prst="rect">
            <a:avLst/>
          </a:prstGeom>
          <a:noFill/>
        </p:spPr>
        <p:txBody>
          <a:bodyPr wrap="square" rtlCol="0">
            <a:spAutoFit/>
          </a:bodyPr>
          <a:lstStyle/>
          <a:p>
            <a:r>
              <a:rPr lang="en-US" altLang="zh-CN" sz="2400" b="1" dirty="0"/>
              <a:t>Greedy?</a:t>
            </a:r>
          </a:p>
          <a:p>
            <a:r>
              <a:rPr lang="en-US" altLang="zh-CN" sz="2400" b="1" dirty="0"/>
              <a:t>Bad!</a:t>
            </a:r>
            <a:endParaRPr lang="zh-CN" altLang="en-US" sz="2400" b="1" dirty="0"/>
          </a:p>
        </p:txBody>
      </p:sp>
      <p:sp>
        <p:nvSpPr>
          <p:cNvPr id="13" name="矩形 12">
            <a:extLst>
              <a:ext uri="{FF2B5EF4-FFF2-40B4-BE49-F238E27FC236}">
                <a16:creationId xmlns:a16="http://schemas.microsoft.com/office/drawing/2014/main" id="{CCBF3414-262D-411D-96B5-360E7B1A1E46}"/>
              </a:ext>
            </a:extLst>
          </p:cNvPr>
          <p:cNvSpPr/>
          <p:nvPr/>
        </p:nvSpPr>
        <p:spPr>
          <a:xfrm>
            <a:off x="3412067" y="3452066"/>
            <a:ext cx="1515533" cy="25099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连接符: 曲线 15">
            <a:extLst>
              <a:ext uri="{FF2B5EF4-FFF2-40B4-BE49-F238E27FC236}">
                <a16:creationId xmlns:a16="http://schemas.microsoft.com/office/drawing/2014/main" id="{121C63C1-FE35-4B2A-A92E-1062F60E3D0C}"/>
              </a:ext>
            </a:extLst>
          </p:cNvPr>
          <p:cNvCxnSpPr>
            <a:cxnSpLocks/>
            <a:stCxn id="12" idx="1"/>
          </p:cNvCxnSpPr>
          <p:nvPr/>
        </p:nvCxnSpPr>
        <p:spPr>
          <a:xfrm rot="10800000">
            <a:off x="4309534" y="4097800"/>
            <a:ext cx="3317759" cy="93268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FFF88D6C-2591-40DF-ABC8-F426967BCA42}"/>
              </a:ext>
            </a:extLst>
          </p:cNvPr>
          <p:cNvSpPr/>
          <p:nvPr/>
        </p:nvSpPr>
        <p:spPr>
          <a:xfrm>
            <a:off x="1964139" y="3459363"/>
            <a:ext cx="1380066" cy="250994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98252ABF-18FC-4F4B-B906-C6280507719E}"/>
              </a:ext>
            </a:extLst>
          </p:cNvPr>
          <p:cNvSpPr txBox="1"/>
          <p:nvPr/>
        </p:nvSpPr>
        <p:spPr>
          <a:xfrm>
            <a:off x="447014" y="4403119"/>
            <a:ext cx="1305650" cy="461665"/>
          </a:xfrm>
          <a:prstGeom prst="rect">
            <a:avLst/>
          </a:prstGeom>
          <a:noFill/>
        </p:spPr>
        <p:txBody>
          <a:bodyPr wrap="square" rtlCol="0">
            <a:spAutoFit/>
          </a:bodyPr>
          <a:lstStyle/>
          <a:p>
            <a:r>
              <a:rPr lang="en-US" altLang="zh-CN" sz="2400" b="1" dirty="0">
                <a:solidFill>
                  <a:srgbClr val="FF0000"/>
                </a:solidFill>
              </a:rPr>
              <a:t>Better!</a:t>
            </a:r>
            <a:endParaRPr lang="zh-CN" altLang="en-US" sz="2400" b="1" dirty="0">
              <a:solidFill>
                <a:srgbClr val="FF0000"/>
              </a:solidFill>
            </a:endParaRPr>
          </a:p>
        </p:txBody>
      </p:sp>
      <p:cxnSp>
        <p:nvCxnSpPr>
          <p:cNvPr id="24" name="连接符: 曲线 23">
            <a:extLst>
              <a:ext uri="{FF2B5EF4-FFF2-40B4-BE49-F238E27FC236}">
                <a16:creationId xmlns:a16="http://schemas.microsoft.com/office/drawing/2014/main" id="{5FB6B745-69D2-4091-BB76-AF46A5147D16}"/>
              </a:ext>
            </a:extLst>
          </p:cNvPr>
          <p:cNvCxnSpPr>
            <a:cxnSpLocks/>
          </p:cNvCxnSpPr>
          <p:nvPr/>
        </p:nvCxnSpPr>
        <p:spPr>
          <a:xfrm>
            <a:off x="912813" y="4763227"/>
            <a:ext cx="1218142" cy="68275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连接符: 曲线 29">
            <a:extLst>
              <a:ext uri="{FF2B5EF4-FFF2-40B4-BE49-F238E27FC236}">
                <a16:creationId xmlns:a16="http://schemas.microsoft.com/office/drawing/2014/main" id="{3C755A61-52AB-44D0-AA0C-37D100C29310}"/>
              </a:ext>
            </a:extLst>
          </p:cNvPr>
          <p:cNvCxnSpPr>
            <a:cxnSpLocks/>
          </p:cNvCxnSpPr>
          <p:nvPr/>
        </p:nvCxnSpPr>
        <p:spPr>
          <a:xfrm flipV="1">
            <a:off x="4017692" y="4097800"/>
            <a:ext cx="6210169" cy="93268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9" name="表格 38">
            <a:extLst>
              <a:ext uri="{FF2B5EF4-FFF2-40B4-BE49-F238E27FC236}">
                <a16:creationId xmlns:a16="http://schemas.microsoft.com/office/drawing/2014/main" id="{8795A6E8-C6B6-4CC3-97A3-E83DD396A244}"/>
              </a:ext>
            </a:extLst>
          </p:cNvPr>
          <p:cNvGraphicFramePr>
            <a:graphicFrameLocks noGrp="1"/>
          </p:cNvGraphicFramePr>
          <p:nvPr>
            <p:extLst>
              <p:ext uri="{D42A27DB-BD31-4B8C-83A1-F6EECF244321}">
                <p14:modId xmlns:p14="http://schemas.microsoft.com/office/powerpoint/2010/main" val="2056751299"/>
              </p:ext>
            </p:extLst>
          </p:nvPr>
        </p:nvGraphicFramePr>
        <p:xfrm>
          <a:off x="1167342" y="1002845"/>
          <a:ext cx="4670793" cy="365760"/>
        </p:xfrm>
        <a:graphic>
          <a:graphicData uri="http://schemas.openxmlformats.org/drawingml/2006/table">
            <a:tbl>
              <a:tblPr firstRow="1" bandRow="1">
                <a:tableStyleId>{5C22544A-7EE6-4342-B048-85BDC9FD1C3A}</a:tableStyleId>
              </a:tblPr>
              <a:tblGrid>
                <a:gridCol w="1556931">
                  <a:extLst>
                    <a:ext uri="{9D8B030D-6E8A-4147-A177-3AD203B41FA5}">
                      <a16:colId xmlns:a16="http://schemas.microsoft.com/office/drawing/2014/main" val="3027357601"/>
                    </a:ext>
                  </a:extLst>
                </a:gridCol>
                <a:gridCol w="1556931">
                  <a:extLst>
                    <a:ext uri="{9D8B030D-6E8A-4147-A177-3AD203B41FA5}">
                      <a16:colId xmlns:a16="http://schemas.microsoft.com/office/drawing/2014/main" val="738898200"/>
                    </a:ext>
                  </a:extLst>
                </a:gridCol>
                <a:gridCol w="1556931">
                  <a:extLst>
                    <a:ext uri="{9D8B030D-6E8A-4147-A177-3AD203B41FA5}">
                      <a16:colId xmlns:a16="http://schemas.microsoft.com/office/drawing/2014/main" val="4210481992"/>
                    </a:ext>
                  </a:extLst>
                </a:gridCol>
              </a:tblGrid>
              <a:tr h="224581">
                <a:tc>
                  <a:txBody>
                    <a:bodyPr/>
                    <a:lstStyle/>
                    <a:p>
                      <a:r>
                        <a:rPr lang="en-US" altLang="zh-CN" dirty="0">
                          <a:solidFill>
                            <a:srgbClr val="FF0000"/>
                          </a:solidFill>
                        </a:rPr>
                        <a:t>        6$/pound</a:t>
                      </a:r>
                      <a:endParaRPr lang="zh-CN" altLang="en-US" dirty="0">
                        <a:solidFill>
                          <a:srgbClr val="FF0000"/>
                        </a:solidFill>
                      </a:endParaRPr>
                    </a:p>
                  </a:txBody>
                  <a:tcPr>
                    <a:solidFill>
                      <a:schemeClr val="bg2">
                        <a:lumMod val="90000"/>
                      </a:schemeClr>
                    </a:solidFill>
                  </a:tcPr>
                </a:tc>
                <a:tc>
                  <a:txBody>
                    <a:bodyPr/>
                    <a:lstStyle/>
                    <a:p>
                      <a:r>
                        <a:rPr lang="en-US" altLang="zh-CN" dirty="0">
                          <a:solidFill>
                            <a:srgbClr val="FF0000"/>
                          </a:solidFill>
                        </a:rPr>
                        <a:t>       5$/pound</a:t>
                      </a:r>
                      <a:endParaRPr lang="zh-CN" altLang="en-US" dirty="0">
                        <a:solidFill>
                          <a:srgbClr val="FF0000"/>
                        </a:solidFill>
                      </a:endParaRPr>
                    </a:p>
                  </a:txBody>
                  <a:tcPr>
                    <a:solidFill>
                      <a:schemeClr val="bg2">
                        <a:lumMod val="90000"/>
                      </a:schemeClr>
                    </a:solidFill>
                  </a:tcPr>
                </a:tc>
                <a:tc>
                  <a:txBody>
                    <a:bodyPr/>
                    <a:lstStyle/>
                    <a:p>
                      <a:r>
                        <a:rPr lang="en-US" altLang="zh-CN" dirty="0">
                          <a:solidFill>
                            <a:srgbClr val="FF0000"/>
                          </a:solidFill>
                        </a:rPr>
                        <a:t>     4$/pound</a:t>
                      </a:r>
                      <a:endParaRPr lang="zh-CN" altLang="en-US" dirty="0">
                        <a:solidFill>
                          <a:srgbClr val="FF0000"/>
                        </a:solidFill>
                      </a:endParaRPr>
                    </a:p>
                  </a:txBody>
                  <a:tcPr>
                    <a:solidFill>
                      <a:schemeClr val="bg2">
                        <a:lumMod val="90000"/>
                      </a:schemeClr>
                    </a:solidFill>
                  </a:tcPr>
                </a:tc>
                <a:extLst>
                  <a:ext uri="{0D108BD9-81ED-4DB2-BD59-A6C34878D82A}">
                    <a16:rowId xmlns:a16="http://schemas.microsoft.com/office/drawing/2014/main" val="4227645285"/>
                  </a:ext>
                </a:extLst>
              </a:tr>
            </a:tbl>
          </a:graphicData>
        </a:graphic>
      </p:graphicFrame>
      <p:sp>
        <p:nvSpPr>
          <p:cNvPr id="23" name="矩形 22">
            <a:extLst>
              <a:ext uri="{FF2B5EF4-FFF2-40B4-BE49-F238E27FC236}">
                <a16:creationId xmlns:a16="http://schemas.microsoft.com/office/drawing/2014/main" id="{7E443696-8FD6-4469-9FE5-157CD6D9F221}"/>
              </a:ext>
            </a:extLst>
          </p:cNvPr>
          <p:cNvSpPr/>
          <p:nvPr/>
        </p:nvSpPr>
        <p:spPr>
          <a:xfrm>
            <a:off x="0" y="6617450"/>
            <a:ext cx="11633200" cy="240549"/>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66540505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304800" y="758795"/>
            <a:ext cx="5903912" cy="33693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5146" name="文本框 4"/>
            <p:cNvSpPr txBox="1">
              <a:spLocks noChangeArrowheads="1"/>
            </p:cNvSpPr>
            <p:nvPr/>
          </p:nvSpPr>
          <p:spPr bwMode="auto">
            <a:xfrm>
              <a:off x="800100" y="173277"/>
              <a:ext cx="3291840" cy="399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Problem Analysis</a:t>
              </a:r>
              <a:endParaRPr lang="zh-CN" altLang="en-US" sz="2000" dirty="0">
                <a:solidFill>
                  <a:srgbClr val="044875"/>
                </a:solidFill>
                <a:latin typeface="微软雅黑" pitchFamily="34" charset="-122"/>
                <a:ea typeface="微软雅黑"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pic>
        <p:nvPicPr>
          <p:cNvPr id="5" name="图片 4">
            <a:extLst>
              <a:ext uri="{FF2B5EF4-FFF2-40B4-BE49-F238E27FC236}">
                <a16:creationId xmlns:a16="http://schemas.microsoft.com/office/drawing/2014/main" id="{3B4CD69C-444F-4812-83A6-7CC6D57F018C}"/>
              </a:ext>
            </a:extLst>
          </p:cNvPr>
          <p:cNvPicPr>
            <a:picLocks noChangeAspect="1"/>
          </p:cNvPicPr>
          <p:nvPr/>
        </p:nvPicPr>
        <p:blipFill>
          <a:blip r:embed="rId2"/>
          <a:stretch>
            <a:fillRect/>
          </a:stretch>
        </p:blipFill>
        <p:spPr>
          <a:xfrm>
            <a:off x="1167342" y="749332"/>
            <a:ext cx="6181725" cy="2472332"/>
          </a:xfrm>
          <a:prstGeom prst="rect">
            <a:avLst/>
          </a:prstGeom>
        </p:spPr>
      </p:pic>
      <p:pic>
        <p:nvPicPr>
          <p:cNvPr id="1026" name="Picture 2" descr="æ¥çæºå¾å">
            <a:extLst>
              <a:ext uri="{FF2B5EF4-FFF2-40B4-BE49-F238E27FC236}">
                <a16:creationId xmlns:a16="http://schemas.microsoft.com/office/drawing/2014/main" id="{37BA3B7F-B757-4343-9DB9-32CE1F1957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64809" y="3702452"/>
            <a:ext cx="1726103" cy="2248722"/>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a:extLst>
              <a:ext uri="{FF2B5EF4-FFF2-40B4-BE49-F238E27FC236}">
                <a16:creationId xmlns:a16="http://schemas.microsoft.com/office/drawing/2014/main" id="{AE684EE1-B69F-412F-B46C-1E47F3CFFCD8}"/>
              </a:ext>
            </a:extLst>
          </p:cNvPr>
          <p:cNvPicPr>
            <a:picLocks noChangeAspect="1"/>
          </p:cNvPicPr>
          <p:nvPr/>
        </p:nvPicPr>
        <p:blipFill>
          <a:blip r:embed="rId4"/>
          <a:stretch>
            <a:fillRect/>
          </a:stretch>
        </p:blipFill>
        <p:spPr>
          <a:xfrm>
            <a:off x="1896276" y="3403917"/>
            <a:ext cx="4626294" cy="2887822"/>
          </a:xfrm>
          <a:prstGeom prst="rect">
            <a:avLst/>
          </a:prstGeom>
        </p:spPr>
      </p:pic>
      <p:sp>
        <p:nvSpPr>
          <p:cNvPr id="12" name="文本框 11">
            <a:extLst>
              <a:ext uri="{FF2B5EF4-FFF2-40B4-BE49-F238E27FC236}">
                <a16:creationId xmlns:a16="http://schemas.microsoft.com/office/drawing/2014/main" id="{A8139FED-7F5A-4A4D-BA98-CD5563067242}"/>
              </a:ext>
            </a:extLst>
          </p:cNvPr>
          <p:cNvSpPr txBox="1"/>
          <p:nvPr/>
        </p:nvSpPr>
        <p:spPr>
          <a:xfrm>
            <a:off x="7627292" y="4614987"/>
            <a:ext cx="1320800" cy="830997"/>
          </a:xfrm>
          <a:prstGeom prst="rect">
            <a:avLst/>
          </a:prstGeom>
          <a:noFill/>
        </p:spPr>
        <p:txBody>
          <a:bodyPr wrap="square" rtlCol="0">
            <a:spAutoFit/>
          </a:bodyPr>
          <a:lstStyle/>
          <a:p>
            <a:r>
              <a:rPr lang="en-US" altLang="zh-CN" sz="2400" b="1" dirty="0"/>
              <a:t>Greedy?</a:t>
            </a:r>
          </a:p>
          <a:p>
            <a:r>
              <a:rPr lang="en-US" altLang="zh-CN" sz="2400" b="1" dirty="0"/>
              <a:t>Bad!</a:t>
            </a:r>
            <a:endParaRPr lang="zh-CN" altLang="en-US" sz="2400" b="1" dirty="0"/>
          </a:p>
        </p:txBody>
      </p:sp>
      <p:sp>
        <p:nvSpPr>
          <p:cNvPr id="13" name="矩形 12">
            <a:extLst>
              <a:ext uri="{FF2B5EF4-FFF2-40B4-BE49-F238E27FC236}">
                <a16:creationId xmlns:a16="http://schemas.microsoft.com/office/drawing/2014/main" id="{CCBF3414-262D-411D-96B5-360E7B1A1E46}"/>
              </a:ext>
            </a:extLst>
          </p:cNvPr>
          <p:cNvSpPr/>
          <p:nvPr/>
        </p:nvSpPr>
        <p:spPr>
          <a:xfrm>
            <a:off x="3412067" y="3452066"/>
            <a:ext cx="1515533" cy="250994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连接符: 曲线 15">
            <a:extLst>
              <a:ext uri="{FF2B5EF4-FFF2-40B4-BE49-F238E27FC236}">
                <a16:creationId xmlns:a16="http://schemas.microsoft.com/office/drawing/2014/main" id="{121C63C1-FE35-4B2A-A92E-1062F60E3D0C}"/>
              </a:ext>
            </a:extLst>
          </p:cNvPr>
          <p:cNvCxnSpPr>
            <a:cxnSpLocks/>
            <a:stCxn id="12" idx="1"/>
          </p:cNvCxnSpPr>
          <p:nvPr/>
        </p:nvCxnSpPr>
        <p:spPr>
          <a:xfrm rot="10800000">
            <a:off x="4309534" y="4097800"/>
            <a:ext cx="3317759" cy="93268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FFF88D6C-2591-40DF-ABC8-F426967BCA42}"/>
              </a:ext>
            </a:extLst>
          </p:cNvPr>
          <p:cNvSpPr/>
          <p:nvPr/>
        </p:nvSpPr>
        <p:spPr>
          <a:xfrm>
            <a:off x="1964139" y="3459363"/>
            <a:ext cx="1380066" cy="250994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98252ABF-18FC-4F4B-B906-C6280507719E}"/>
              </a:ext>
            </a:extLst>
          </p:cNvPr>
          <p:cNvSpPr txBox="1"/>
          <p:nvPr/>
        </p:nvSpPr>
        <p:spPr>
          <a:xfrm>
            <a:off x="447014" y="4403119"/>
            <a:ext cx="1305650" cy="461665"/>
          </a:xfrm>
          <a:prstGeom prst="rect">
            <a:avLst/>
          </a:prstGeom>
          <a:noFill/>
        </p:spPr>
        <p:txBody>
          <a:bodyPr wrap="square" rtlCol="0">
            <a:spAutoFit/>
          </a:bodyPr>
          <a:lstStyle/>
          <a:p>
            <a:r>
              <a:rPr lang="en-US" altLang="zh-CN" sz="2400" b="1" dirty="0">
                <a:solidFill>
                  <a:srgbClr val="FF0000"/>
                </a:solidFill>
              </a:rPr>
              <a:t>Better!</a:t>
            </a:r>
            <a:endParaRPr lang="zh-CN" altLang="en-US" sz="2400" b="1" dirty="0">
              <a:solidFill>
                <a:srgbClr val="FF0000"/>
              </a:solidFill>
            </a:endParaRPr>
          </a:p>
        </p:txBody>
      </p:sp>
      <p:cxnSp>
        <p:nvCxnSpPr>
          <p:cNvPr id="24" name="连接符: 曲线 23">
            <a:extLst>
              <a:ext uri="{FF2B5EF4-FFF2-40B4-BE49-F238E27FC236}">
                <a16:creationId xmlns:a16="http://schemas.microsoft.com/office/drawing/2014/main" id="{5FB6B745-69D2-4091-BB76-AF46A5147D16}"/>
              </a:ext>
            </a:extLst>
          </p:cNvPr>
          <p:cNvCxnSpPr>
            <a:cxnSpLocks/>
          </p:cNvCxnSpPr>
          <p:nvPr/>
        </p:nvCxnSpPr>
        <p:spPr>
          <a:xfrm>
            <a:off x="912813" y="4763227"/>
            <a:ext cx="1218142" cy="68275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连接符: 曲线 29">
            <a:extLst>
              <a:ext uri="{FF2B5EF4-FFF2-40B4-BE49-F238E27FC236}">
                <a16:creationId xmlns:a16="http://schemas.microsoft.com/office/drawing/2014/main" id="{3C755A61-52AB-44D0-AA0C-37D100C29310}"/>
              </a:ext>
            </a:extLst>
          </p:cNvPr>
          <p:cNvCxnSpPr>
            <a:cxnSpLocks/>
          </p:cNvCxnSpPr>
          <p:nvPr/>
        </p:nvCxnSpPr>
        <p:spPr>
          <a:xfrm flipV="1">
            <a:off x="4017692" y="4097800"/>
            <a:ext cx="6210169" cy="93268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7431CF3F-B3A3-4A1F-BF56-8FF9DA4D51F3}"/>
              </a:ext>
            </a:extLst>
          </p:cNvPr>
          <p:cNvSpPr txBox="1"/>
          <p:nvPr/>
        </p:nvSpPr>
        <p:spPr>
          <a:xfrm>
            <a:off x="7740013" y="1787139"/>
            <a:ext cx="4024950" cy="461665"/>
          </a:xfrm>
          <a:prstGeom prst="rect">
            <a:avLst/>
          </a:prstGeom>
          <a:noFill/>
        </p:spPr>
        <p:txBody>
          <a:bodyPr wrap="square" rtlCol="0">
            <a:spAutoFit/>
          </a:bodyPr>
          <a:lstStyle/>
          <a:p>
            <a:r>
              <a:rPr lang="en-US" altLang="zh-CN" sz="2400" dirty="0">
                <a:solidFill>
                  <a:srgbClr val="FF0000"/>
                </a:solidFill>
              </a:rPr>
              <a:t> </a:t>
            </a:r>
            <a:r>
              <a:rPr lang="en-US" altLang="zh-CN" sz="2400" b="1" dirty="0">
                <a:solidFill>
                  <a:srgbClr val="FF0000"/>
                </a:solidFill>
              </a:rPr>
              <a:t>Dynamic</a:t>
            </a:r>
            <a:r>
              <a:rPr lang="en-US" altLang="zh-CN" sz="2400" dirty="0">
                <a:solidFill>
                  <a:srgbClr val="FF0000"/>
                </a:solidFill>
              </a:rPr>
              <a:t> </a:t>
            </a:r>
            <a:r>
              <a:rPr lang="en-US" altLang="zh-CN" sz="2400" b="1" dirty="0">
                <a:solidFill>
                  <a:srgbClr val="FF0000"/>
                </a:solidFill>
              </a:rPr>
              <a:t>Programming !</a:t>
            </a:r>
            <a:endParaRPr lang="zh-CN" altLang="en-US" sz="2400" dirty="0">
              <a:solidFill>
                <a:srgbClr val="FF0000"/>
              </a:solidFill>
            </a:endParaRPr>
          </a:p>
        </p:txBody>
      </p:sp>
      <p:pic>
        <p:nvPicPr>
          <p:cNvPr id="7170" name="Picture 2" descr="æ¥çæºå¾å">
            <a:extLst>
              <a:ext uri="{FF2B5EF4-FFF2-40B4-BE49-F238E27FC236}">
                <a16:creationId xmlns:a16="http://schemas.microsoft.com/office/drawing/2014/main" id="{A2811F15-6B3A-4EB3-902D-FADB64AC97D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0841643">
            <a:off x="9045000" y="3679060"/>
            <a:ext cx="1008708" cy="10070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3" name="表格 22">
            <a:extLst>
              <a:ext uri="{FF2B5EF4-FFF2-40B4-BE49-F238E27FC236}">
                <a16:creationId xmlns:a16="http://schemas.microsoft.com/office/drawing/2014/main" id="{1979563B-B76B-4111-A868-F3EBCBC77510}"/>
              </a:ext>
            </a:extLst>
          </p:cNvPr>
          <p:cNvGraphicFramePr>
            <a:graphicFrameLocks noGrp="1"/>
          </p:cNvGraphicFramePr>
          <p:nvPr>
            <p:extLst>
              <p:ext uri="{D42A27DB-BD31-4B8C-83A1-F6EECF244321}">
                <p14:modId xmlns:p14="http://schemas.microsoft.com/office/powerpoint/2010/main" val="1675972563"/>
              </p:ext>
            </p:extLst>
          </p:nvPr>
        </p:nvGraphicFramePr>
        <p:xfrm>
          <a:off x="1451444" y="1020863"/>
          <a:ext cx="4311867" cy="365760"/>
        </p:xfrm>
        <a:graphic>
          <a:graphicData uri="http://schemas.openxmlformats.org/drawingml/2006/table">
            <a:tbl>
              <a:tblPr firstRow="1" bandRow="1">
                <a:tableStyleId>{5C22544A-7EE6-4342-B048-85BDC9FD1C3A}</a:tableStyleId>
              </a:tblPr>
              <a:tblGrid>
                <a:gridCol w="1437289">
                  <a:extLst>
                    <a:ext uri="{9D8B030D-6E8A-4147-A177-3AD203B41FA5}">
                      <a16:colId xmlns:a16="http://schemas.microsoft.com/office/drawing/2014/main" val="3027357601"/>
                    </a:ext>
                  </a:extLst>
                </a:gridCol>
                <a:gridCol w="1437289">
                  <a:extLst>
                    <a:ext uri="{9D8B030D-6E8A-4147-A177-3AD203B41FA5}">
                      <a16:colId xmlns:a16="http://schemas.microsoft.com/office/drawing/2014/main" val="738898200"/>
                    </a:ext>
                  </a:extLst>
                </a:gridCol>
                <a:gridCol w="1437289">
                  <a:extLst>
                    <a:ext uri="{9D8B030D-6E8A-4147-A177-3AD203B41FA5}">
                      <a16:colId xmlns:a16="http://schemas.microsoft.com/office/drawing/2014/main" val="4210481992"/>
                    </a:ext>
                  </a:extLst>
                </a:gridCol>
              </a:tblGrid>
              <a:tr h="297822">
                <a:tc>
                  <a:txBody>
                    <a:bodyPr/>
                    <a:lstStyle/>
                    <a:p>
                      <a:r>
                        <a:rPr lang="en-US" altLang="zh-CN" dirty="0">
                          <a:solidFill>
                            <a:srgbClr val="FF0000"/>
                          </a:solidFill>
                        </a:rPr>
                        <a:t>        6$/kg</a:t>
                      </a:r>
                      <a:endParaRPr lang="zh-CN" altLang="en-US" dirty="0">
                        <a:solidFill>
                          <a:srgbClr val="FF0000"/>
                        </a:solidFill>
                      </a:endParaRPr>
                    </a:p>
                  </a:txBody>
                  <a:tcPr>
                    <a:solidFill>
                      <a:schemeClr val="bg2">
                        <a:lumMod val="90000"/>
                      </a:schemeClr>
                    </a:solidFill>
                  </a:tcPr>
                </a:tc>
                <a:tc>
                  <a:txBody>
                    <a:bodyPr/>
                    <a:lstStyle/>
                    <a:p>
                      <a:r>
                        <a:rPr lang="en-US" altLang="zh-CN" dirty="0">
                          <a:solidFill>
                            <a:srgbClr val="FF0000"/>
                          </a:solidFill>
                        </a:rPr>
                        <a:t>       5$/kg</a:t>
                      </a:r>
                      <a:endParaRPr lang="zh-CN" altLang="en-US" dirty="0">
                        <a:solidFill>
                          <a:srgbClr val="FF0000"/>
                        </a:solidFill>
                      </a:endParaRPr>
                    </a:p>
                  </a:txBody>
                  <a:tcPr>
                    <a:solidFill>
                      <a:schemeClr val="bg2">
                        <a:lumMod val="90000"/>
                      </a:schemeClr>
                    </a:solidFill>
                  </a:tcPr>
                </a:tc>
                <a:tc>
                  <a:txBody>
                    <a:bodyPr/>
                    <a:lstStyle/>
                    <a:p>
                      <a:r>
                        <a:rPr lang="en-US" altLang="zh-CN" dirty="0">
                          <a:solidFill>
                            <a:srgbClr val="FF0000"/>
                          </a:solidFill>
                        </a:rPr>
                        <a:t>     4$/kg</a:t>
                      </a:r>
                      <a:endParaRPr lang="zh-CN" altLang="en-US" dirty="0">
                        <a:solidFill>
                          <a:srgbClr val="FF0000"/>
                        </a:solidFill>
                      </a:endParaRPr>
                    </a:p>
                  </a:txBody>
                  <a:tcPr>
                    <a:solidFill>
                      <a:schemeClr val="bg2">
                        <a:lumMod val="90000"/>
                      </a:schemeClr>
                    </a:solidFill>
                  </a:tcPr>
                </a:tc>
                <a:extLst>
                  <a:ext uri="{0D108BD9-81ED-4DB2-BD59-A6C34878D82A}">
                    <a16:rowId xmlns:a16="http://schemas.microsoft.com/office/drawing/2014/main" val="4227645285"/>
                  </a:ext>
                </a:extLst>
              </a:tr>
            </a:tbl>
          </a:graphicData>
        </a:graphic>
      </p:graphicFrame>
      <p:graphicFrame>
        <p:nvGraphicFramePr>
          <p:cNvPr id="25" name="表格 24">
            <a:extLst>
              <a:ext uri="{FF2B5EF4-FFF2-40B4-BE49-F238E27FC236}">
                <a16:creationId xmlns:a16="http://schemas.microsoft.com/office/drawing/2014/main" id="{49D65626-99F0-4B2D-891C-12D94B34D36C}"/>
              </a:ext>
            </a:extLst>
          </p:cNvPr>
          <p:cNvGraphicFramePr>
            <a:graphicFrameLocks noGrp="1"/>
          </p:cNvGraphicFramePr>
          <p:nvPr>
            <p:extLst>
              <p:ext uri="{D42A27DB-BD31-4B8C-83A1-F6EECF244321}">
                <p14:modId xmlns:p14="http://schemas.microsoft.com/office/powerpoint/2010/main" val="2225929325"/>
              </p:ext>
            </p:extLst>
          </p:nvPr>
        </p:nvGraphicFramePr>
        <p:xfrm>
          <a:off x="1167342" y="1002845"/>
          <a:ext cx="4670793" cy="365760"/>
        </p:xfrm>
        <a:graphic>
          <a:graphicData uri="http://schemas.openxmlformats.org/drawingml/2006/table">
            <a:tbl>
              <a:tblPr firstRow="1" bandRow="1">
                <a:tableStyleId>{5C22544A-7EE6-4342-B048-85BDC9FD1C3A}</a:tableStyleId>
              </a:tblPr>
              <a:tblGrid>
                <a:gridCol w="1556931">
                  <a:extLst>
                    <a:ext uri="{9D8B030D-6E8A-4147-A177-3AD203B41FA5}">
                      <a16:colId xmlns:a16="http://schemas.microsoft.com/office/drawing/2014/main" val="3027357601"/>
                    </a:ext>
                  </a:extLst>
                </a:gridCol>
                <a:gridCol w="1556931">
                  <a:extLst>
                    <a:ext uri="{9D8B030D-6E8A-4147-A177-3AD203B41FA5}">
                      <a16:colId xmlns:a16="http://schemas.microsoft.com/office/drawing/2014/main" val="738898200"/>
                    </a:ext>
                  </a:extLst>
                </a:gridCol>
                <a:gridCol w="1556931">
                  <a:extLst>
                    <a:ext uri="{9D8B030D-6E8A-4147-A177-3AD203B41FA5}">
                      <a16:colId xmlns:a16="http://schemas.microsoft.com/office/drawing/2014/main" val="4210481992"/>
                    </a:ext>
                  </a:extLst>
                </a:gridCol>
              </a:tblGrid>
              <a:tr h="224581">
                <a:tc>
                  <a:txBody>
                    <a:bodyPr/>
                    <a:lstStyle/>
                    <a:p>
                      <a:r>
                        <a:rPr lang="en-US" altLang="zh-CN" dirty="0">
                          <a:solidFill>
                            <a:srgbClr val="FF0000"/>
                          </a:solidFill>
                        </a:rPr>
                        <a:t>        6$/pound</a:t>
                      </a:r>
                      <a:endParaRPr lang="zh-CN" altLang="en-US" dirty="0">
                        <a:solidFill>
                          <a:srgbClr val="FF0000"/>
                        </a:solidFill>
                      </a:endParaRPr>
                    </a:p>
                  </a:txBody>
                  <a:tcPr>
                    <a:solidFill>
                      <a:schemeClr val="bg2">
                        <a:lumMod val="90000"/>
                      </a:schemeClr>
                    </a:solidFill>
                  </a:tcPr>
                </a:tc>
                <a:tc>
                  <a:txBody>
                    <a:bodyPr/>
                    <a:lstStyle/>
                    <a:p>
                      <a:r>
                        <a:rPr lang="en-US" altLang="zh-CN" dirty="0">
                          <a:solidFill>
                            <a:srgbClr val="FF0000"/>
                          </a:solidFill>
                        </a:rPr>
                        <a:t>       5$/pound</a:t>
                      </a:r>
                      <a:endParaRPr lang="zh-CN" altLang="en-US" dirty="0">
                        <a:solidFill>
                          <a:srgbClr val="FF0000"/>
                        </a:solidFill>
                      </a:endParaRPr>
                    </a:p>
                  </a:txBody>
                  <a:tcPr>
                    <a:solidFill>
                      <a:schemeClr val="bg2">
                        <a:lumMod val="90000"/>
                      </a:schemeClr>
                    </a:solidFill>
                  </a:tcPr>
                </a:tc>
                <a:tc>
                  <a:txBody>
                    <a:bodyPr/>
                    <a:lstStyle/>
                    <a:p>
                      <a:r>
                        <a:rPr lang="en-US" altLang="zh-CN" dirty="0">
                          <a:solidFill>
                            <a:srgbClr val="FF0000"/>
                          </a:solidFill>
                        </a:rPr>
                        <a:t>     4$/pound</a:t>
                      </a:r>
                      <a:endParaRPr lang="zh-CN" altLang="en-US" dirty="0">
                        <a:solidFill>
                          <a:srgbClr val="FF0000"/>
                        </a:solidFill>
                      </a:endParaRPr>
                    </a:p>
                  </a:txBody>
                  <a:tcPr>
                    <a:solidFill>
                      <a:schemeClr val="bg2">
                        <a:lumMod val="90000"/>
                      </a:schemeClr>
                    </a:solidFill>
                  </a:tcPr>
                </a:tc>
                <a:extLst>
                  <a:ext uri="{0D108BD9-81ED-4DB2-BD59-A6C34878D82A}">
                    <a16:rowId xmlns:a16="http://schemas.microsoft.com/office/drawing/2014/main" val="4227645285"/>
                  </a:ext>
                </a:extLst>
              </a:tr>
            </a:tbl>
          </a:graphicData>
        </a:graphic>
      </p:graphicFrame>
      <p:sp>
        <p:nvSpPr>
          <p:cNvPr id="26" name="矩形 25">
            <a:extLst>
              <a:ext uri="{FF2B5EF4-FFF2-40B4-BE49-F238E27FC236}">
                <a16:creationId xmlns:a16="http://schemas.microsoft.com/office/drawing/2014/main" id="{8D6577E1-2C88-41C2-8417-B154737B7D31}"/>
              </a:ext>
            </a:extLst>
          </p:cNvPr>
          <p:cNvSpPr/>
          <p:nvPr/>
        </p:nvSpPr>
        <p:spPr>
          <a:xfrm>
            <a:off x="0" y="6617450"/>
            <a:ext cx="11633200" cy="240549"/>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333970592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文本框 19"/>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17" name="组合 16">
            <a:extLst>
              <a:ext uri="{FF2B5EF4-FFF2-40B4-BE49-F238E27FC236}">
                <a16:creationId xmlns:a16="http://schemas.microsoft.com/office/drawing/2014/main" id="{2D5EB612-1488-49C2-AAAD-0B7D82CA1637}"/>
              </a:ext>
            </a:extLst>
          </p:cNvPr>
          <p:cNvGrpSpPr>
            <a:grpSpLocks/>
          </p:cNvGrpSpPr>
          <p:nvPr/>
        </p:nvGrpSpPr>
        <p:grpSpPr bwMode="auto">
          <a:xfrm>
            <a:off x="550863" y="82550"/>
            <a:ext cx="3541712" cy="585788"/>
            <a:chOff x="551544" y="82976"/>
            <a:chExt cx="3540396" cy="584775"/>
          </a:xfrm>
        </p:grpSpPr>
        <p:sp>
          <p:nvSpPr>
            <p:cNvPr id="18" name="文本框 4">
              <a:extLst>
                <a:ext uri="{FF2B5EF4-FFF2-40B4-BE49-F238E27FC236}">
                  <a16:creationId xmlns:a16="http://schemas.microsoft.com/office/drawing/2014/main" id="{C84018C9-3B12-4923-B61C-C9726968F89D}"/>
                </a:ext>
              </a:extLst>
            </p:cNvPr>
            <p:cNvSpPr txBox="1">
              <a:spLocks noChangeArrowheads="1"/>
            </p:cNvSpPr>
            <p:nvPr/>
          </p:nvSpPr>
          <p:spPr bwMode="auto">
            <a:xfrm>
              <a:off x="800100" y="173277"/>
              <a:ext cx="3291840" cy="399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Problem Analysis</a:t>
              </a:r>
              <a:endParaRPr lang="zh-CN" altLang="en-US" sz="2000" dirty="0">
                <a:solidFill>
                  <a:srgbClr val="044875"/>
                </a:solidFill>
                <a:latin typeface="微软雅黑" pitchFamily="34" charset="-122"/>
                <a:ea typeface="微软雅黑" pitchFamily="34" charset="-122"/>
              </a:endParaRPr>
            </a:p>
          </p:txBody>
        </p:sp>
        <p:sp>
          <p:nvSpPr>
            <p:cNvPr id="19" name="文本框 18">
              <a:extLst>
                <a:ext uri="{FF2B5EF4-FFF2-40B4-BE49-F238E27FC236}">
                  <a16:creationId xmlns:a16="http://schemas.microsoft.com/office/drawing/2014/main" id="{C80E3D65-A697-4D2D-A6A1-868AEC4BEAFC}"/>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6B6F7B7-73CA-4F49-BD85-9D8359A3A419}"/>
                  </a:ext>
                </a:extLst>
              </p:cNvPr>
              <p:cNvSpPr txBox="1"/>
              <p:nvPr/>
            </p:nvSpPr>
            <p:spPr>
              <a:xfrm>
                <a:off x="912813" y="787462"/>
                <a:ext cx="6317386" cy="1200329"/>
              </a:xfrm>
              <a:prstGeom prst="rect">
                <a:avLst/>
              </a:prstGeom>
              <a:noFill/>
            </p:spPr>
            <p:txBody>
              <a:bodyPr wrap="square" rtlCol="0">
                <a:spAutoFit/>
              </a:bodyPr>
              <a:lstStyle/>
              <a:p>
                <a:r>
                  <a:rPr lang="en-US" altLang="zh-CN" b="1" dirty="0"/>
                  <a:t>n</a:t>
                </a:r>
                <a:r>
                  <a:rPr lang="en-US" altLang="zh-CN" dirty="0"/>
                  <a:t> items; capacity </a:t>
                </a:r>
                <a:r>
                  <a:rPr lang="en-US" altLang="zh-CN" b="1" dirty="0"/>
                  <a:t>C</a:t>
                </a:r>
                <a:r>
                  <a:rPr lang="en-US" altLang="zh-CN" dirty="0"/>
                  <a:t> pounds;</a:t>
                </a:r>
              </a:p>
              <a:p>
                <a:r>
                  <a:rPr lang="en-US" altLang="zh-CN" dirty="0"/>
                  <a:t>Array </a:t>
                </a:r>
                <a:r>
                  <a:rPr lang="en-US" altLang="zh-CN" b="1" dirty="0"/>
                  <a:t>v[</a:t>
                </a:r>
                <a:r>
                  <a:rPr lang="en-US" altLang="zh-CN" b="1" dirty="0" err="1"/>
                  <a:t>i</a:t>
                </a:r>
                <a:r>
                  <a:rPr lang="en-US" altLang="zh-CN" b="1" dirty="0"/>
                  <a:t>]</a:t>
                </a:r>
                <a:r>
                  <a:rPr lang="en-US" altLang="zh-CN" dirty="0"/>
                  <a:t>(value) and </a:t>
                </a:r>
                <a:r>
                  <a:rPr lang="en-US" altLang="zh-CN" b="1" dirty="0"/>
                  <a:t>w[</a:t>
                </a:r>
                <a:r>
                  <a:rPr lang="en-US" altLang="zh-CN" b="1" dirty="0" err="1"/>
                  <a:t>i</a:t>
                </a:r>
                <a:r>
                  <a:rPr lang="en-US" altLang="zh-CN" b="1" dirty="0"/>
                  <a:t>]</a:t>
                </a:r>
                <a:r>
                  <a:rPr lang="en-US" altLang="zh-CN" dirty="0"/>
                  <a:t>(weight) for </a:t>
                </a:r>
                <a14:m>
                  <m:oMath xmlns:m="http://schemas.openxmlformats.org/officeDocument/2006/math">
                    <m:r>
                      <a:rPr lang="en-US" altLang="zh-CN" i="1" smtClean="0">
                        <a:latin typeface="Cambria Math" panose="02040503050406030204" pitchFamily="18" charset="0"/>
                      </a:rPr>
                      <m:t>𝑖</m:t>
                    </m:r>
                  </m:oMath>
                </a14:m>
                <a:r>
                  <a:rPr lang="en-US" altLang="zh-CN" dirty="0" err="1"/>
                  <a:t>th</a:t>
                </a:r>
                <a:r>
                  <a:rPr lang="en-US" altLang="zh-CN" dirty="0"/>
                  <a:t> item;</a:t>
                </a:r>
              </a:p>
              <a:p>
                <a:endParaRPr lang="en-US" altLang="zh-CN" dirty="0"/>
              </a:p>
              <a:p>
                <a:r>
                  <a:rPr lang="en-US" altLang="zh-CN" dirty="0"/>
                  <a:t>Let M be a (n+1)*(C+1) 2-dimensional array</a:t>
                </a:r>
                <a:endParaRPr lang="zh-CN" altLang="en-US" dirty="0"/>
              </a:p>
            </p:txBody>
          </p:sp>
        </mc:Choice>
        <mc:Fallback xmlns="">
          <p:sp>
            <p:nvSpPr>
              <p:cNvPr id="5" name="文本框 4">
                <a:extLst>
                  <a:ext uri="{FF2B5EF4-FFF2-40B4-BE49-F238E27FC236}">
                    <a16:creationId xmlns:a16="http://schemas.microsoft.com/office/drawing/2014/main" id="{86B6F7B7-73CA-4F49-BD85-9D8359A3A419}"/>
                  </a:ext>
                </a:extLst>
              </p:cNvPr>
              <p:cNvSpPr txBox="1">
                <a:spLocks noRot="1" noChangeAspect="1" noMove="1" noResize="1" noEditPoints="1" noAdjustHandles="1" noChangeArrowheads="1" noChangeShapeType="1" noTextEdit="1"/>
              </p:cNvSpPr>
              <p:nvPr/>
            </p:nvSpPr>
            <p:spPr>
              <a:xfrm>
                <a:off x="912813" y="787462"/>
                <a:ext cx="6317386" cy="1200329"/>
              </a:xfrm>
              <a:prstGeom prst="rect">
                <a:avLst/>
              </a:prstGeom>
              <a:blipFill>
                <a:blip r:embed="rId2"/>
                <a:stretch>
                  <a:fillRect l="-869" t="-2538" b="-7107"/>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172DD333-8B32-40C5-9E2E-B5AAA660DE55}"/>
              </a:ext>
            </a:extLst>
          </p:cNvPr>
          <p:cNvSpPr txBox="1"/>
          <p:nvPr/>
        </p:nvSpPr>
        <p:spPr>
          <a:xfrm>
            <a:off x="912813" y="2062677"/>
            <a:ext cx="5677971" cy="923330"/>
          </a:xfrm>
          <a:prstGeom prst="rect">
            <a:avLst/>
          </a:prstGeom>
          <a:noFill/>
        </p:spPr>
        <p:txBody>
          <a:bodyPr wrap="square" rtlCol="0">
            <a:spAutoFit/>
          </a:bodyPr>
          <a:lstStyle/>
          <a:p>
            <a:r>
              <a:rPr lang="en-US" altLang="zh-CN" dirty="0"/>
              <a:t>v = {8, 10, 6, 3, 7, 2}</a:t>
            </a:r>
          </a:p>
          <a:p>
            <a:r>
              <a:rPr lang="pl-PL" altLang="zh-CN" dirty="0"/>
              <a:t>w = {4, 6, 2, 2, 5, 1}</a:t>
            </a:r>
            <a:endParaRPr lang="en-US" altLang="zh-CN" dirty="0"/>
          </a:p>
          <a:p>
            <a:r>
              <a:rPr lang="en-US" altLang="zh-CN" dirty="0"/>
              <a:t>C = 12</a:t>
            </a:r>
            <a:endParaRPr lang="zh-CN" altLang="en-US" dirty="0"/>
          </a:p>
        </p:txBody>
      </p:sp>
      <p:pic>
        <p:nvPicPr>
          <p:cNvPr id="10" name="图片 9">
            <a:extLst>
              <a:ext uri="{FF2B5EF4-FFF2-40B4-BE49-F238E27FC236}">
                <a16:creationId xmlns:a16="http://schemas.microsoft.com/office/drawing/2014/main" id="{B547D323-8932-42AE-ACB3-454118AE3A56}"/>
              </a:ext>
            </a:extLst>
          </p:cNvPr>
          <p:cNvPicPr>
            <a:picLocks noChangeAspect="1"/>
          </p:cNvPicPr>
          <p:nvPr/>
        </p:nvPicPr>
        <p:blipFill>
          <a:blip r:embed="rId3"/>
          <a:stretch>
            <a:fillRect/>
          </a:stretch>
        </p:blipFill>
        <p:spPr>
          <a:xfrm>
            <a:off x="912813" y="3228975"/>
            <a:ext cx="9896475" cy="3228975"/>
          </a:xfrm>
          <a:prstGeom prst="rect">
            <a:avLst/>
          </a:prstGeom>
        </p:spPr>
      </p:pic>
      <p:sp>
        <p:nvSpPr>
          <p:cNvPr id="13" name="文本框 12">
            <a:extLst>
              <a:ext uri="{FF2B5EF4-FFF2-40B4-BE49-F238E27FC236}">
                <a16:creationId xmlns:a16="http://schemas.microsoft.com/office/drawing/2014/main" id="{5552EADD-5E7E-4829-99E1-0CF72BA24E14}"/>
              </a:ext>
            </a:extLst>
          </p:cNvPr>
          <p:cNvSpPr txBox="1"/>
          <p:nvPr/>
        </p:nvSpPr>
        <p:spPr>
          <a:xfrm>
            <a:off x="6351479" y="1797440"/>
            <a:ext cx="4024950" cy="461665"/>
          </a:xfrm>
          <a:prstGeom prst="rect">
            <a:avLst/>
          </a:prstGeom>
          <a:noFill/>
        </p:spPr>
        <p:txBody>
          <a:bodyPr wrap="square" rtlCol="0">
            <a:spAutoFit/>
          </a:bodyPr>
          <a:lstStyle/>
          <a:p>
            <a:r>
              <a:rPr lang="en-US" altLang="zh-CN" sz="2400" dirty="0">
                <a:solidFill>
                  <a:srgbClr val="FF0000"/>
                </a:solidFill>
              </a:rPr>
              <a:t> </a:t>
            </a:r>
            <a:r>
              <a:rPr lang="en-US" altLang="zh-CN" sz="2400" b="1" dirty="0">
                <a:solidFill>
                  <a:srgbClr val="FF0000"/>
                </a:solidFill>
              </a:rPr>
              <a:t>Dynamic</a:t>
            </a:r>
            <a:r>
              <a:rPr lang="en-US" altLang="zh-CN" sz="2400" dirty="0">
                <a:solidFill>
                  <a:srgbClr val="FF0000"/>
                </a:solidFill>
              </a:rPr>
              <a:t> </a:t>
            </a:r>
            <a:r>
              <a:rPr lang="en-US" altLang="zh-CN" sz="2400" b="1" dirty="0">
                <a:solidFill>
                  <a:srgbClr val="FF0000"/>
                </a:solidFill>
              </a:rPr>
              <a:t>Programming !</a:t>
            </a:r>
            <a:endParaRPr lang="zh-CN" altLang="en-US" sz="2400" dirty="0">
              <a:solidFill>
                <a:srgbClr val="FF0000"/>
              </a:solidFill>
            </a:endParaRPr>
          </a:p>
        </p:txBody>
      </p:sp>
      <p:sp>
        <p:nvSpPr>
          <p:cNvPr id="14" name="矩形 13">
            <a:extLst>
              <a:ext uri="{FF2B5EF4-FFF2-40B4-BE49-F238E27FC236}">
                <a16:creationId xmlns:a16="http://schemas.microsoft.com/office/drawing/2014/main" id="{3040EDA9-30FD-4B7E-A632-B15198A168E7}"/>
              </a:ext>
            </a:extLst>
          </p:cNvPr>
          <p:cNvSpPr/>
          <p:nvPr/>
        </p:nvSpPr>
        <p:spPr>
          <a:xfrm>
            <a:off x="0" y="6617450"/>
            <a:ext cx="11633200" cy="240549"/>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178910752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文本框 19"/>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17" name="组合 16">
            <a:extLst>
              <a:ext uri="{FF2B5EF4-FFF2-40B4-BE49-F238E27FC236}">
                <a16:creationId xmlns:a16="http://schemas.microsoft.com/office/drawing/2014/main" id="{2D5EB612-1488-49C2-AAAD-0B7D82CA1637}"/>
              </a:ext>
            </a:extLst>
          </p:cNvPr>
          <p:cNvGrpSpPr>
            <a:grpSpLocks/>
          </p:cNvGrpSpPr>
          <p:nvPr/>
        </p:nvGrpSpPr>
        <p:grpSpPr bwMode="auto">
          <a:xfrm>
            <a:off x="550863" y="82550"/>
            <a:ext cx="3541712" cy="585788"/>
            <a:chOff x="551544" y="82976"/>
            <a:chExt cx="3540396" cy="584775"/>
          </a:xfrm>
        </p:grpSpPr>
        <p:sp>
          <p:nvSpPr>
            <p:cNvPr id="18" name="文本框 4">
              <a:extLst>
                <a:ext uri="{FF2B5EF4-FFF2-40B4-BE49-F238E27FC236}">
                  <a16:creationId xmlns:a16="http://schemas.microsoft.com/office/drawing/2014/main" id="{C84018C9-3B12-4923-B61C-C9726968F89D}"/>
                </a:ext>
              </a:extLst>
            </p:cNvPr>
            <p:cNvSpPr txBox="1">
              <a:spLocks noChangeArrowheads="1"/>
            </p:cNvSpPr>
            <p:nvPr/>
          </p:nvSpPr>
          <p:spPr bwMode="auto">
            <a:xfrm>
              <a:off x="800100" y="173277"/>
              <a:ext cx="3291840" cy="399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Problem Analysis</a:t>
              </a:r>
              <a:endParaRPr lang="zh-CN" altLang="en-US" sz="2000" dirty="0">
                <a:solidFill>
                  <a:srgbClr val="044875"/>
                </a:solidFill>
                <a:latin typeface="微软雅黑" pitchFamily="34" charset="-122"/>
                <a:ea typeface="微软雅黑" pitchFamily="34" charset="-122"/>
              </a:endParaRPr>
            </a:p>
          </p:txBody>
        </p:sp>
        <p:sp>
          <p:nvSpPr>
            <p:cNvPr id="19" name="文本框 18">
              <a:extLst>
                <a:ext uri="{FF2B5EF4-FFF2-40B4-BE49-F238E27FC236}">
                  <a16:creationId xmlns:a16="http://schemas.microsoft.com/office/drawing/2014/main" id="{C80E3D65-A697-4D2D-A6A1-868AEC4BEAFC}"/>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6B6F7B7-73CA-4F49-BD85-9D8359A3A419}"/>
                  </a:ext>
                </a:extLst>
              </p:cNvPr>
              <p:cNvSpPr txBox="1"/>
              <p:nvPr/>
            </p:nvSpPr>
            <p:spPr>
              <a:xfrm>
                <a:off x="912813" y="787462"/>
                <a:ext cx="6317386" cy="1200329"/>
              </a:xfrm>
              <a:prstGeom prst="rect">
                <a:avLst/>
              </a:prstGeom>
              <a:noFill/>
            </p:spPr>
            <p:txBody>
              <a:bodyPr wrap="square" rtlCol="0">
                <a:spAutoFit/>
              </a:bodyPr>
              <a:lstStyle/>
              <a:p>
                <a:r>
                  <a:rPr lang="en-US" altLang="zh-CN" b="1" dirty="0"/>
                  <a:t>n</a:t>
                </a:r>
                <a:r>
                  <a:rPr lang="en-US" altLang="zh-CN" dirty="0"/>
                  <a:t> items; capacity </a:t>
                </a:r>
                <a:r>
                  <a:rPr lang="en-US" altLang="zh-CN" b="1" dirty="0"/>
                  <a:t>C</a:t>
                </a:r>
                <a:r>
                  <a:rPr lang="en-US" altLang="zh-CN" dirty="0"/>
                  <a:t> pounds;</a:t>
                </a:r>
              </a:p>
              <a:p>
                <a:r>
                  <a:rPr lang="en-US" altLang="zh-CN" dirty="0"/>
                  <a:t>Array </a:t>
                </a:r>
                <a:r>
                  <a:rPr lang="en-US" altLang="zh-CN" b="1" dirty="0"/>
                  <a:t>v[</a:t>
                </a:r>
                <a:r>
                  <a:rPr lang="en-US" altLang="zh-CN" b="1" dirty="0" err="1"/>
                  <a:t>i</a:t>
                </a:r>
                <a:r>
                  <a:rPr lang="en-US" altLang="zh-CN" b="1" dirty="0"/>
                  <a:t>]</a:t>
                </a:r>
                <a:r>
                  <a:rPr lang="en-US" altLang="zh-CN" dirty="0"/>
                  <a:t>(value) and </a:t>
                </a:r>
                <a:r>
                  <a:rPr lang="en-US" altLang="zh-CN" b="1" dirty="0"/>
                  <a:t>w[</a:t>
                </a:r>
                <a:r>
                  <a:rPr lang="en-US" altLang="zh-CN" b="1" dirty="0" err="1"/>
                  <a:t>i</a:t>
                </a:r>
                <a:r>
                  <a:rPr lang="en-US" altLang="zh-CN" b="1" dirty="0"/>
                  <a:t>]</a:t>
                </a:r>
                <a:r>
                  <a:rPr lang="en-US" altLang="zh-CN" dirty="0"/>
                  <a:t>(weight) for </a:t>
                </a:r>
                <a14:m>
                  <m:oMath xmlns:m="http://schemas.openxmlformats.org/officeDocument/2006/math">
                    <m:r>
                      <a:rPr lang="en-US" altLang="zh-CN" i="1" smtClean="0">
                        <a:latin typeface="Cambria Math" panose="02040503050406030204" pitchFamily="18" charset="0"/>
                      </a:rPr>
                      <m:t>𝑖</m:t>
                    </m:r>
                  </m:oMath>
                </a14:m>
                <a:r>
                  <a:rPr lang="en-US" altLang="zh-CN" dirty="0" err="1"/>
                  <a:t>th</a:t>
                </a:r>
                <a:r>
                  <a:rPr lang="en-US" altLang="zh-CN" dirty="0"/>
                  <a:t> item;</a:t>
                </a:r>
              </a:p>
              <a:p>
                <a:endParaRPr lang="en-US" altLang="zh-CN" dirty="0"/>
              </a:p>
              <a:p>
                <a:r>
                  <a:rPr lang="en-US" altLang="zh-CN" dirty="0"/>
                  <a:t>Let M be (n+1)*(C+1) 2-dimensional array</a:t>
                </a:r>
                <a:endParaRPr lang="zh-CN" altLang="en-US" dirty="0"/>
              </a:p>
            </p:txBody>
          </p:sp>
        </mc:Choice>
        <mc:Fallback xmlns="">
          <p:sp>
            <p:nvSpPr>
              <p:cNvPr id="5" name="文本框 4">
                <a:extLst>
                  <a:ext uri="{FF2B5EF4-FFF2-40B4-BE49-F238E27FC236}">
                    <a16:creationId xmlns:a16="http://schemas.microsoft.com/office/drawing/2014/main" id="{86B6F7B7-73CA-4F49-BD85-9D8359A3A419}"/>
                  </a:ext>
                </a:extLst>
              </p:cNvPr>
              <p:cNvSpPr txBox="1">
                <a:spLocks noRot="1" noChangeAspect="1" noMove="1" noResize="1" noEditPoints="1" noAdjustHandles="1" noChangeArrowheads="1" noChangeShapeType="1" noTextEdit="1"/>
              </p:cNvSpPr>
              <p:nvPr/>
            </p:nvSpPr>
            <p:spPr>
              <a:xfrm>
                <a:off x="912813" y="787462"/>
                <a:ext cx="6317386" cy="1200329"/>
              </a:xfrm>
              <a:prstGeom prst="rect">
                <a:avLst/>
              </a:prstGeom>
              <a:blipFill>
                <a:blip r:embed="rId2"/>
                <a:stretch>
                  <a:fillRect l="-869" t="-2538" b="-7107"/>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172DD333-8B32-40C5-9E2E-B5AAA660DE55}"/>
              </a:ext>
            </a:extLst>
          </p:cNvPr>
          <p:cNvSpPr txBox="1"/>
          <p:nvPr/>
        </p:nvSpPr>
        <p:spPr>
          <a:xfrm>
            <a:off x="912813" y="2062677"/>
            <a:ext cx="5677971" cy="923330"/>
          </a:xfrm>
          <a:prstGeom prst="rect">
            <a:avLst/>
          </a:prstGeom>
          <a:noFill/>
        </p:spPr>
        <p:txBody>
          <a:bodyPr wrap="square" rtlCol="0">
            <a:spAutoFit/>
          </a:bodyPr>
          <a:lstStyle/>
          <a:p>
            <a:r>
              <a:rPr lang="en-US" altLang="zh-CN" dirty="0"/>
              <a:t>v = {8, 10, 6, 3, 7, 2}</a:t>
            </a:r>
          </a:p>
          <a:p>
            <a:r>
              <a:rPr lang="pl-PL" altLang="zh-CN" dirty="0"/>
              <a:t>w = {4, 6, 2, 2, 5, 1}</a:t>
            </a:r>
            <a:endParaRPr lang="en-US" altLang="zh-CN" dirty="0"/>
          </a:p>
          <a:p>
            <a:r>
              <a:rPr lang="en-US" altLang="zh-CN" dirty="0"/>
              <a:t>C = 12</a:t>
            </a:r>
            <a:endParaRPr lang="zh-CN" altLang="en-US" dirty="0"/>
          </a:p>
        </p:txBody>
      </p:sp>
      <p:pic>
        <p:nvPicPr>
          <p:cNvPr id="10" name="图片 9">
            <a:extLst>
              <a:ext uri="{FF2B5EF4-FFF2-40B4-BE49-F238E27FC236}">
                <a16:creationId xmlns:a16="http://schemas.microsoft.com/office/drawing/2014/main" id="{B547D323-8932-42AE-ACB3-454118AE3A56}"/>
              </a:ext>
            </a:extLst>
          </p:cNvPr>
          <p:cNvPicPr>
            <a:picLocks noChangeAspect="1"/>
          </p:cNvPicPr>
          <p:nvPr/>
        </p:nvPicPr>
        <p:blipFill>
          <a:blip r:embed="rId3"/>
          <a:stretch>
            <a:fillRect/>
          </a:stretch>
        </p:blipFill>
        <p:spPr>
          <a:xfrm>
            <a:off x="912813" y="3228975"/>
            <a:ext cx="9896475" cy="3228975"/>
          </a:xfrm>
          <a:prstGeom prst="rect">
            <a:avLst/>
          </a:prstGeom>
        </p:spPr>
      </p:pic>
      <p:sp>
        <p:nvSpPr>
          <p:cNvPr id="4" name="椭圆 3">
            <a:extLst>
              <a:ext uri="{FF2B5EF4-FFF2-40B4-BE49-F238E27FC236}">
                <a16:creationId xmlns:a16="http://schemas.microsoft.com/office/drawing/2014/main" id="{7ACDFD34-C544-49E1-A0B5-9FDA4707273E}"/>
              </a:ext>
            </a:extLst>
          </p:cNvPr>
          <p:cNvSpPr/>
          <p:nvPr/>
        </p:nvSpPr>
        <p:spPr>
          <a:xfrm>
            <a:off x="2853267" y="3869267"/>
            <a:ext cx="406400" cy="254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08756CF8-3678-4612-BB84-BD49D50E53AC}"/>
              </a:ext>
            </a:extLst>
          </p:cNvPr>
          <p:cNvSpPr txBox="1"/>
          <p:nvPr/>
        </p:nvSpPr>
        <p:spPr>
          <a:xfrm>
            <a:off x="5941748" y="1557440"/>
            <a:ext cx="3831167" cy="1754326"/>
          </a:xfrm>
          <a:prstGeom prst="rect">
            <a:avLst/>
          </a:prstGeom>
          <a:noFill/>
        </p:spPr>
        <p:txBody>
          <a:bodyPr wrap="square" rtlCol="0">
            <a:spAutoFit/>
          </a:bodyPr>
          <a:lstStyle/>
          <a:p>
            <a:r>
              <a:rPr lang="en-US" altLang="zh-CN" dirty="0"/>
              <a:t>(1) j &lt; w[</a:t>
            </a:r>
            <a:r>
              <a:rPr lang="en-US" altLang="zh-CN" dirty="0" err="1"/>
              <a:t>i</a:t>
            </a:r>
            <a:r>
              <a:rPr lang="en-US" altLang="zh-CN" dirty="0"/>
              <a:t>], the knapsack can not hold this item for it is too heavy. We can only choose to throw it away.</a:t>
            </a:r>
            <a:endParaRPr lang="zh-CN" altLang="en-US" dirty="0"/>
          </a:p>
          <a:p>
            <a:endParaRPr lang="en-US" altLang="zh-CN" dirty="0"/>
          </a:p>
          <a:p>
            <a:r>
              <a:rPr lang="en-US" altLang="zh-CN" b="1" dirty="0">
                <a:solidFill>
                  <a:srgbClr val="FF0000"/>
                </a:solidFill>
              </a:rPr>
              <a:t>        m[ </a:t>
            </a:r>
            <a:r>
              <a:rPr lang="en-US" altLang="zh-CN" b="1" dirty="0" err="1">
                <a:solidFill>
                  <a:srgbClr val="FF0000"/>
                </a:solidFill>
              </a:rPr>
              <a:t>i</a:t>
            </a:r>
            <a:r>
              <a:rPr lang="en-US" altLang="zh-CN" b="1" dirty="0">
                <a:solidFill>
                  <a:srgbClr val="FF0000"/>
                </a:solidFill>
              </a:rPr>
              <a:t> ][ j ] = m[ i-1 ][ j ]</a:t>
            </a:r>
          </a:p>
          <a:p>
            <a:endParaRPr lang="zh-CN" altLang="en-US" dirty="0"/>
          </a:p>
        </p:txBody>
      </p:sp>
      <p:sp>
        <p:nvSpPr>
          <p:cNvPr id="21" name="矩形 20">
            <a:extLst>
              <a:ext uri="{FF2B5EF4-FFF2-40B4-BE49-F238E27FC236}">
                <a16:creationId xmlns:a16="http://schemas.microsoft.com/office/drawing/2014/main" id="{ABDDFCE4-39B4-4911-AD0D-9155378AE21A}"/>
              </a:ext>
            </a:extLst>
          </p:cNvPr>
          <p:cNvSpPr/>
          <p:nvPr/>
        </p:nvSpPr>
        <p:spPr>
          <a:xfrm>
            <a:off x="0" y="6617450"/>
            <a:ext cx="11633200" cy="240549"/>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278426859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文本框 19"/>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grpSp>
        <p:nvGrpSpPr>
          <p:cNvPr id="17" name="组合 16">
            <a:extLst>
              <a:ext uri="{FF2B5EF4-FFF2-40B4-BE49-F238E27FC236}">
                <a16:creationId xmlns:a16="http://schemas.microsoft.com/office/drawing/2014/main" id="{2D5EB612-1488-49C2-AAAD-0B7D82CA1637}"/>
              </a:ext>
            </a:extLst>
          </p:cNvPr>
          <p:cNvGrpSpPr>
            <a:grpSpLocks/>
          </p:cNvGrpSpPr>
          <p:nvPr/>
        </p:nvGrpSpPr>
        <p:grpSpPr bwMode="auto">
          <a:xfrm>
            <a:off x="550863" y="82550"/>
            <a:ext cx="3541712" cy="585788"/>
            <a:chOff x="551544" y="82976"/>
            <a:chExt cx="3540396" cy="584775"/>
          </a:xfrm>
        </p:grpSpPr>
        <p:sp>
          <p:nvSpPr>
            <p:cNvPr id="18" name="文本框 4">
              <a:extLst>
                <a:ext uri="{FF2B5EF4-FFF2-40B4-BE49-F238E27FC236}">
                  <a16:creationId xmlns:a16="http://schemas.microsoft.com/office/drawing/2014/main" id="{C84018C9-3B12-4923-B61C-C9726968F89D}"/>
                </a:ext>
              </a:extLst>
            </p:cNvPr>
            <p:cNvSpPr txBox="1">
              <a:spLocks noChangeArrowheads="1"/>
            </p:cNvSpPr>
            <p:nvPr/>
          </p:nvSpPr>
          <p:spPr bwMode="auto">
            <a:xfrm>
              <a:off x="800100" y="173277"/>
              <a:ext cx="3291840" cy="399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Problem Analysis</a:t>
              </a:r>
              <a:endParaRPr lang="zh-CN" altLang="en-US" sz="2000" dirty="0">
                <a:solidFill>
                  <a:srgbClr val="044875"/>
                </a:solidFill>
                <a:latin typeface="微软雅黑" pitchFamily="34" charset="-122"/>
                <a:ea typeface="微软雅黑" pitchFamily="34" charset="-122"/>
              </a:endParaRPr>
            </a:p>
          </p:txBody>
        </p:sp>
        <p:sp>
          <p:nvSpPr>
            <p:cNvPr id="19" name="文本框 18">
              <a:extLst>
                <a:ext uri="{FF2B5EF4-FFF2-40B4-BE49-F238E27FC236}">
                  <a16:creationId xmlns:a16="http://schemas.microsoft.com/office/drawing/2014/main" id="{C80E3D65-A697-4D2D-A6A1-868AEC4BEAFC}"/>
                </a:ext>
              </a:extLst>
            </p:cNvPr>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6B6F7B7-73CA-4F49-BD85-9D8359A3A419}"/>
                  </a:ext>
                </a:extLst>
              </p:cNvPr>
              <p:cNvSpPr txBox="1"/>
              <p:nvPr/>
            </p:nvSpPr>
            <p:spPr>
              <a:xfrm>
                <a:off x="912813" y="787462"/>
                <a:ext cx="6317386" cy="1200329"/>
              </a:xfrm>
              <a:prstGeom prst="rect">
                <a:avLst/>
              </a:prstGeom>
              <a:noFill/>
            </p:spPr>
            <p:txBody>
              <a:bodyPr wrap="square" rtlCol="0">
                <a:spAutoFit/>
              </a:bodyPr>
              <a:lstStyle/>
              <a:p>
                <a:r>
                  <a:rPr lang="en-US" altLang="zh-CN" b="1" dirty="0"/>
                  <a:t>n</a:t>
                </a:r>
                <a:r>
                  <a:rPr lang="en-US" altLang="zh-CN" dirty="0"/>
                  <a:t> items; capacity </a:t>
                </a:r>
                <a:r>
                  <a:rPr lang="en-US" altLang="zh-CN" b="1" dirty="0"/>
                  <a:t>C</a:t>
                </a:r>
                <a:r>
                  <a:rPr lang="en-US" altLang="zh-CN" dirty="0"/>
                  <a:t> pounds;</a:t>
                </a:r>
              </a:p>
              <a:p>
                <a:r>
                  <a:rPr lang="en-US" altLang="zh-CN" dirty="0"/>
                  <a:t>Array </a:t>
                </a:r>
                <a:r>
                  <a:rPr lang="en-US" altLang="zh-CN" b="1" dirty="0"/>
                  <a:t>v[</a:t>
                </a:r>
                <a:r>
                  <a:rPr lang="en-US" altLang="zh-CN" b="1" dirty="0" err="1"/>
                  <a:t>i</a:t>
                </a:r>
                <a:r>
                  <a:rPr lang="en-US" altLang="zh-CN" b="1" dirty="0"/>
                  <a:t>]</a:t>
                </a:r>
                <a:r>
                  <a:rPr lang="en-US" altLang="zh-CN" dirty="0"/>
                  <a:t>(value) and </a:t>
                </a:r>
                <a:r>
                  <a:rPr lang="en-US" altLang="zh-CN" b="1" dirty="0"/>
                  <a:t>w[</a:t>
                </a:r>
                <a:r>
                  <a:rPr lang="en-US" altLang="zh-CN" b="1" dirty="0" err="1"/>
                  <a:t>i</a:t>
                </a:r>
                <a:r>
                  <a:rPr lang="en-US" altLang="zh-CN" b="1" dirty="0"/>
                  <a:t>]</a:t>
                </a:r>
                <a:r>
                  <a:rPr lang="en-US" altLang="zh-CN" dirty="0"/>
                  <a:t>(weight) for </a:t>
                </a:r>
                <a14:m>
                  <m:oMath xmlns:m="http://schemas.openxmlformats.org/officeDocument/2006/math">
                    <m:r>
                      <a:rPr lang="en-US" altLang="zh-CN" i="1" smtClean="0">
                        <a:latin typeface="Cambria Math" panose="02040503050406030204" pitchFamily="18" charset="0"/>
                      </a:rPr>
                      <m:t>𝑖</m:t>
                    </m:r>
                  </m:oMath>
                </a14:m>
                <a:r>
                  <a:rPr lang="en-US" altLang="zh-CN" dirty="0" err="1"/>
                  <a:t>th</a:t>
                </a:r>
                <a:r>
                  <a:rPr lang="en-US" altLang="zh-CN" dirty="0"/>
                  <a:t> item;</a:t>
                </a:r>
              </a:p>
              <a:p>
                <a:endParaRPr lang="en-US" altLang="zh-CN" dirty="0"/>
              </a:p>
              <a:p>
                <a:r>
                  <a:rPr lang="en-US" altLang="zh-CN" dirty="0"/>
                  <a:t>Let M be a (n+1)*(C+1) 2-dimensional array</a:t>
                </a:r>
                <a:endParaRPr lang="zh-CN" altLang="en-US" dirty="0"/>
              </a:p>
            </p:txBody>
          </p:sp>
        </mc:Choice>
        <mc:Fallback xmlns="">
          <p:sp>
            <p:nvSpPr>
              <p:cNvPr id="5" name="文本框 4">
                <a:extLst>
                  <a:ext uri="{FF2B5EF4-FFF2-40B4-BE49-F238E27FC236}">
                    <a16:creationId xmlns:a16="http://schemas.microsoft.com/office/drawing/2014/main" id="{86B6F7B7-73CA-4F49-BD85-9D8359A3A419}"/>
                  </a:ext>
                </a:extLst>
              </p:cNvPr>
              <p:cNvSpPr txBox="1">
                <a:spLocks noRot="1" noChangeAspect="1" noMove="1" noResize="1" noEditPoints="1" noAdjustHandles="1" noChangeArrowheads="1" noChangeShapeType="1" noTextEdit="1"/>
              </p:cNvSpPr>
              <p:nvPr/>
            </p:nvSpPr>
            <p:spPr>
              <a:xfrm>
                <a:off x="912813" y="787462"/>
                <a:ext cx="6317386" cy="1200329"/>
              </a:xfrm>
              <a:prstGeom prst="rect">
                <a:avLst/>
              </a:prstGeom>
              <a:blipFill>
                <a:blip r:embed="rId2"/>
                <a:stretch>
                  <a:fillRect l="-869" t="-2538" b="-7107"/>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172DD333-8B32-40C5-9E2E-B5AAA660DE55}"/>
              </a:ext>
            </a:extLst>
          </p:cNvPr>
          <p:cNvSpPr txBox="1"/>
          <p:nvPr/>
        </p:nvSpPr>
        <p:spPr>
          <a:xfrm>
            <a:off x="912813" y="2062677"/>
            <a:ext cx="5677971" cy="923330"/>
          </a:xfrm>
          <a:prstGeom prst="rect">
            <a:avLst/>
          </a:prstGeom>
          <a:noFill/>
        </p:spPr>
        <p:txBody>
          <a:bodyPr wrap="square" rtlCol="0">
            <a:spAutoFit/>
          </a:bodyPr>
          <a:lstStyle/>
          <a:p>
            <a:r>
              <a:rPr lang="en-US" altLang="zh-CN" dirty="0"/>
              <a:t>v = {8, 10, 6, 3, 7, 2}</a:t>
            </a:r>
          </a:p>
          <a:p>
            <a:r>
              <a:rPr lang="pl-PL" altLang="zh-CN" dirty="0"/>
              <a:t>w = {4, 6, 2, 2, 5, 1}</a:t>
            </a:r>
            <a:endParaRPr lang="en-US" altLang="zh-CN" dirty="0"/>
          </a:p>
          <a:p>
            <a:r>
              <a:rPr lang="en-US" altLang="zh-CN" dirty="0"/>
              <a:t>C = 12</a:t>
            </a:r>
            <a:endParaRPr lang="zh-CN" altLang="en-US" dirty="0"/>
          </a:p>
        </p:txBody>
      </p:sp>
      <p:pic>
        <p:nvPicPr>
          <p:cNvPr id="10" name="图片 9">
            <a:extLst>
              <a:ext uri="{FF2B5EF4-FFF2-40B4-BE49-F238E27FC236}">
                <a16:creationId xmlns:a16="http://schemas.microsoft.com/office/drawing/2014/main" id="{B547D323-8932-42AE-ACB3-454118AE3A56}"/>
              </a:ext>
            </a:extLst>
          </p:cNvPr>
          <p:cNvPicPr>
            <a:picLocks noChangeAspect="1"/>
          </p:cNvPicPr>
          <p:nvPr/>
        </p:nvPicPr>
        <p:blipFill>
          <a:blip r:embed="rId3"/>
          <a:stretch>
            <a:fillRect/>
          </a:stretch>
        </p:blipFill>
        <p:spPr>
          <a:xfrm>
            <a:off x="912813" y="3228975"/>
            <a:ext cx="9896475" cy="3228975"/>
          </a:xfrm>
          <a:prstGeom prst="rect">
            <a:avLst/>
          </a:prstGeom>
        </p:spPr>
      </p:pic>
      <p:sp>
        <p:nvSpPr>
          <p:cNvPr id="4" name="椭圆 3">
            <a:extLst>
              <a:ext uri="{FF2B5EF4-FFF2-40B4-BE49-F238E27FC236}">
                <a16:creationId xmlns:a16="http://schemas.microsoft.com/office/drawing/2014/main" id="{7ACDFD34-C544-49E1-A0B5-9FDA4707273E}"/>
              </a:ext>
            </a:extLst>
          </p:cNvPr>
          <p:cNvSpPr/>
          <p:nvPr/>
        </p:nvSpPr>
        <p:spPr>
          <a:xfrm>
            <a:off x="5735053" y="4710125"/>
            <a:ext cx="406400" cy="2540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08756CF8-3678-4612-BB84-BD49D50E53AC}"/>
              </a:ext>
            </a:extLst>
          </p:cNvPr>
          <p:cNvSpPr txBox="1"/>
          <p:nvPr/>
        </p:nvSpPr>
        <p:spPr>
          <a:xfrm>
            <a:off x="5861050" y="1215096"/>
            <a:ext cx="5337439" cy="2308324"/>
          </a:xfrm>
          <a:prstGeom prst="rect">
            <a:avLst/>
          </a:prstGeom>
          <a:noFill/>
        </p:spPr>
        <p:txBody>
          <a:bodyPr wrap="square" rtlCol="0">
            <a:spAutoFit/>
          </a:bodyPr>
          <a:lstStyle/>
          <a:p>
            <a:r>
              <a:rPr lang="en-US" altLang="zh-CN" dirty="0"/>
              <a:t>(2) j &gt;= w[</a:t>
            </a:r>
            <a:r>
              <a:rPr lang="en-US" altLang="zh-CN" dirty="0" err="1"/>
              <a:t>i</a:t>
            </a:r>
            <a:r>
              <a:rPr lang="en-US" altLang="zh-CN" dirty="0"/>
              <a:t>], We can hold this item for just throw it. We need to compare which choice is better.</a:t>
            </a:r>
            <a:endParaRPr lang="zh-CN" altLang="en-US" dirty="0"/>
          </a:p>
          <a:p>
            <a:r>
              <a:rPr lang="en-US" altLang="zh-CN" dirty="0"/>
              <a:t>          if take,</a:t>
            </a:r>
          </a:p>
          <a:p>
            <a:r>
              <a:rPr lang="en-US" altLang="zh-CN" b="1" dirty="0">
                <a:solidFill>
                  <a:srgbClr val="FF0000"/>
                </a:solidFill>
              </a:rPr>
              <a:t>               m[ </a:t>
            </a:r>
            <a:r>
              <a:rPr lang="en-US" altLang="zh-CN" b="1" dirty="0" err="1">
                <a:solidFill>
                  <a:srgbClr val="FF0000"/>
                </a:solidFill>
              </a:rPr>
              <a:t>i</a:t>
            </a:r>
            <a:r>
              <a:rPr lang="en-US" altLang="zh-CN" b="1" dirty="0">
                <a:solidFill>
                  <a:srgbClr val="FF0000"/>
                </a:solidFill>
              </a:rPr>
              <a:t> ][ j ]=m[ i-1 ][ j-w[ </a:t>
            </a:r>
            <a:r>
              <a:rPr lang="en-US" altLang="zh-CN" b="1" dirty="0" err="1">
                <a:solidFill>
                  <a:srgbClr val="FF0000"/>
                </a:solidFill>
              </a:rPr>
              <a:t>i</a:t>
            </a:r>
            <a:r>
              <a:rPr lang="en-US" altLang="zh-CN" b="1" dirty="0">
                <a:solidFill>
                  <a:srgbClr val="FF0000"/>
                </a:solidFill>
              </a:rPr>
              <a:t> ] ] + v[ </a:t>
            </a:r>
            <a:r>
              <a:rPr lang="en-US" altLang="zh-CN" b="1" dirty="0" err="1">
                <a:solidFill>
                  <a:srgbClr val="FF0000"/>
                </a:solidFill>
              </a:rPr>
              <a:t>i</a:t>
            </a:r>
            <a:r>
              <a:rPr lang="en-US" altLang="zh-CN" b="1" dirty="0">
                <a:solidFill>
                  <a:srgbClr val="FF0000"/>
                </a:solidFill>
              </a:rPr>
              <a:t> ] </a:t>
            </a:r>
            <a:r>
              <a:rPr lang="en-US" altLang="zh-CN" b="1" dirty="0">
                <a:solidFill>
                  <a:schemeClr val="tx1">
                    <a:lumMod val="95000"/>
                    <a:lumOff val="5000"/>
                  </a:schemeClr>
                </a:solidFill>
              </a:rPr>
              <a:t>= 14</a:t>
            </a:r>
          </a:p>
          <a:p>
            <a:r>
              <a:rPr lang="en-US" altLang="zh-CN" b="1" dirty="0">
                <a:solidFill>
                  <a:srgbClr val="FF0000"/>
                </a:solidFill>
              </a:rPr>
              <a:t>          </a:t>
            </a:r>
            <a:r>
              <a:rPr lang="en-US" altLang="zh-CN" dirty="0">
                <a:solidFill>
                  <a:schemeClr val="tx1">
                    <a:lumMod val="95000"/>
                    <a:lumOff val="5000"/>
                  </a:schemeClr>
                </a:solidFill>
              </a:rPr>
              <a:t>if not take, same as (1)</a:t>
            </a:r>
          </a:p>
          <a:p>
            <a:r>
              <a:rPr lang="en-US" altLang="zh-CN" b="1" dirty="0">
                <a:solidFill>
                  <a:srgbClr val="FF0000"/>
                </a:solidFill>
              </a:rPr>
              <a:t>               m[ </a:t>
            </a:r>
            <a:r>
              <a:rPr lang="en-US" altLang="zh-CN" b="1" dirty="0" err="1">
                <a:solidFill>
                  <a:srgbClr val="FF0000"/>
                </a:solidFill>
              </a:rPr>
              <a:t>i</a:t>
            </a:r>
            <a:r>
              <a:rPr lang="en-US" altLang="zh-CN" b="1" dirty="0">
                <a:solidFill>
                  <a:srgbClr val="FF0000"/>
                </a:solidFill>
              </a:rPr>
              <a:t> ][ j ] = m[ i-1 ][ j ] </a:t>
            </a:r>
            <a:r>
              <a:rPr lang="en-US" altLang="zh-CN" b="1" dirty="0">
                <a:solidFill>
                  <a:schemeClr val="tx1">
                    <a:lumMod val="95000"/>
                    <a:lumOff val="5000"/>
                  </a:schemeClr>
                </a:solidFill>
              </a:rPr>
              <a:t>= 10</a:t>
            </a:r>
          </a:p>
          <a:p>
            <a:r>
              <a:rPr lang="en-US" altLang="zh-CN" b="1" dirty="0">
                <a:solidFill>
                  <a:srgbClr val="FF0000"/>
                </a:solidFill>
              </a:rPr>
              <a:t>          </a:t>
            </a:r>
            <a:r>
              <a:rPr lang="en-US" altLang="zh-CN" b="1" dirty="0">
                <a:solidFill>
                  <a:schemeClr val="tx1">
                    <a:lumMod val="95000"/>
                    <a:lumOff val="5000"/>
                  </a:schemeClr>
                </a:solidFill>
              </a:rPr>
              <a:t>we take the larger one.</a:t>
            </a:r>
          </a:p>
          <a:p>
            <a:endParaRPr lang="zh-CN" altLang="en-US" dirty="0"/>
          </a:p>
        </p:txBody>
      </p:sp>
      <p:sp>
        <p:nvSpPr>
          <p:cNvPr id="21" name="椭圆 20">
            <a:extLst>
              <a:ext uri="{FF2B5EF4-FFF2-40B4-BE49-F238E27FC236}">
                <a16:creationId xmlns:a16="http://schemas.microsoft.com/office/drawing/2014/main" id="{CC7B8646-65CC-4136-BAE3-AE8AAE283EC1}"/>
              </a:ext>
            </a:extLst>
          </p:cNvPr>
          <p:cNvSpPr/>
          <p:nvPr/>
        </p:nvSpPr>
        <p:spPr>
          <a:xfrm>
            <a:off x="5735053" y="4287850"/>
            <a:ext cx="406400" cy="254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椭圆 21">
            <a:extLst>
              <a:ext uri="{FF2B5EF4-FFF2-40B4-BE49-F238E27FC236}">
                <a16:creationId xmlns:a16="http://schemas.microsoft.com/office/drawing/2014/main" id="{A3739532-6C07-480D-BE85-F2294FA0E1EE}"/>
              </a:ext>
            </a:extLst>
          </p:cNvPr>
          <p:cNvSpPr/>
          <p:nvPr/>
        </p:nvSpPr>
        <p:spPr>
          <a:xfrm>
            <a:off x="4071506" y="4227191"/>
            <a:ext cx="406400" cy="254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a:extLst>
              <a:ext uri="{FF2B5EF4-FFF2-40B4-BE49-F238E27FC236}">
                <a16:creationId xmlns:a16="http://schemas.microsoft.com/office/drawing/2014/main" id="{A77B56CD-4F75-4D4E-AC5B-BCD1D6576816}"/>
              </a:ext>
            </a:extLst>
          </p:cNvPr>
          <p:cNvSpPr/>
          <p:nvPr/>
        </p:nvSpPr>
        <p:spPr>
          <a:xfrm>
            <a:off x="0" y="6617450"/>
            <a:ext cx="11633200" cy="240549"/>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72189970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20"/>
          <p:cNvGrpSpPr>
            <a:grpSpLocks/>
          </p:cNvGrpSpPr>
          <p:nvPr/>
        </p:nvGrpSpPr>
        <p:grpSpPr bwMode="auto">
          <a:xfrm>
            <a:off x="550863" y="82550"/>
            <a:ext cx="3516901" cy="585788"/>
            <a:chOff x="551544" y="82976"/>
            <a:chExt cx="3515594" cy="584775"/>
          </a:xfrm>
        </p:grpSpPr>
        <p:sp>
          <p:nvSpPr>
            <p:cNvPr id="6227" name="文本框 3"/>
            <p:cNvSpPr txBox="1">
              <a:spLocks noChangeArrowheads="1"/>
            </p:cNvSpPr>
            <p:nvPr/>
          </p:nvSpPr>
          <p:spPr bwMode="auto">
            <a:xfrm>
              <a:off x="775298" y="197927"/>
              <a:ext cx="3291840" cy="368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dirty="0">
                  <a:solidFill>
                    <a:srgbClr val="044875"/>
                  </a:solidFill>
                  <a:latin typeface="微软雅黑" pitchFamily="34" charset="-122"/>
                  <a:ea typeface="微软雅黑" pitchFamily="34" charset="-122"/>
                </a:rPr>
                <a:t>Algorithm Explanation</a:t>
              </a:r>
              <a:endParaRPr lang="zh-CN" altLang="en-US" dirty="0">
                <a:solidFill>
                  <a:srgbClr val="044875"/>
                </a:solidFill>
                <a:latin typeface="微软雅黑" pitchFamily="34" charset="-122"/>
                <a:ea typeface="微软雅黑"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文本框 19"/>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
        <p:nvSpPr>
          <p:cNvPr id="11" name="文本框 10">
            <a:extLst>
              <a:ext uri="{FF2B5EF4-FFF2-40B4-BE49-F238E27FC236}">
                <a16:creationId xmlns:a16="http://schemas.microsoft.com/office/drawing/2014/main" id="{3D99CFB6-DDAA-4970-B946-ADEDD0133E46}"/>
              </a:ext>
            </a:extLst>
          </p:cNvPr>
          <p:cNvSpPr txBox="1"/>
          <p:nvPr/>
        </p:nvSpPr>
        <p:spPr>
          <a:xfrm>
            <a:off x="2592977" y="6077248"/>
            <a:ext cx="5253446" cy="461665"/>
          </a:xfrm>
          <a:prstGeom prst="rect">
            <a:avLst/>
          </a:prstGeom>
          <a:noFill/>
        </p:spPr>
        <p:txBody>
          <a:bodyPr wrap="square" rtlCol="0">
            <a:spAutoFit/>
          </a:bodyPr>
          <a:lstStyle/>
          <a:p>
            <a:r>
              <a:rPr lang="en-US" altLang="zh-CN" sz="2400" b="1" dirty="0">
                <a:solidFill>
                  <a:srgbClr val="FF0000"/>
                </a:solidFill>
              </a:rPr>
              <a:t>Time: O(n * c)     Space: O(n * c) </a:t>
            </a:r>
            <a:endParaRPr lang="zh-CN" altLang="en-US" sz="2400" b="1" dirty="0">
              <a:solidFill>
                <a:srgbClr val="FF0000"/>
              </a:solidFill>
            </a:endParaRPr>
          </a:p>
        </p:txBody>
      </p:sp>
      <p:pic>
        <p:nvPicPr>
          <p:cNvPr id="6214" name="图片 6213">
            <a:extLst>
              <a:ext uri="{FF2B5EF4-FFF2-40B4-BE49-F238E27FC236}">
                <a16:creationId xmlns:a16="http://schemas.microsoft.com/office/drawing/2014/main" id="{1B00018C-378F-4BD9-B32C-6A68C7E0E207}"/>
              </a:ext>
            </a:extLst>
          </p:cNvPr>
          <p:cNvPicPr>
            <a:picLocks noChangeAspect="1"/>
          </p:cNvPicPr>
          <p:nvPr/>
        </p:nvPicPr>
        <p:blipFill>
          <a:blip r:embed="rId2"/>
          <a:stretch>
            <a:fillRect/>
          </a:stretch>
        </p:blipFill>
        <p:spPr>
          <a:xfrm>
            <a:off x="304800" y="938628"/>
            <a:ext cx="9160042" cy="5190690"/>
          </a:xfrm>
          <a:prstGeom prst="rect">
            <a:avLst/>
          </a:prstGeom>
        </p:spPr>
      </p:pic>
      <p:sp>
        <p:nvSpPr>
          <p:cNvPr id="12" name="矩形 11">
            <a:extLst>
              <a:ext uri="{FF2B5EF4-FFF2-40B4-BE49-F238E27FC236}">
                <a16:creationId xmlns:a16="http://schemas.microsoft.com/office/drawing/2014/main" id="{C7EA183D-B048-4A06-97E4-026A40E3FD6E}"/>
              </a:ext>
            </a:extLst>
          </p:cNvPr>
          <p:cNvSpPr/>
          <p:nvPr/>
        </p:nvSpPr>
        <p:spPr>
          <a:xfrm>
            <a:off x="0" y="6617450"/>
            <a:ext cx="11633200" cy="240549"/>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200522459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20"/>
          <p:cNvGrpSpPr>
            <a:grpSpLocks/>
          </p:cNvGrpSpPr>
          <p:nvPr/>
        </p:nvGrpSpPr>
        <p:grpSpPr bwMode="auto">
          <a:xfrm>
            <a:off x="550863" y="82550"/>
            <a:ext cx="3516901" cy="585788"/>
            <a:chOff x="551544" y="82976"/>
            <a:chExt cx="3515594" cy="584775"/>
          </a:xfrm>
        </p:grpSpPr>
        <p:sp>
          <p:nvSpPr>
            <p:cNvPr id="6227" name="文本框 3"/>
            <p:cNvSpPr txBox="1">
              <a:spLocks noChangeArrowheads="1"/>
            </p:cNvSpPr>
            <p:nvPr/>
          </p:nvSpPr>
          <p:spPr bwMode="auto">
            <a:xfrm>
              <a:off x="775298" y="197927"/>
              <a:ext cx="3291840" cy="368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dirty="0">
                  <a:solidFill>
                    <a:srgbClr val="044875"/>
                  </a:solidFill>
                  <a:latin typeface="微软雅黑" pitchFamily="34" charset="-122"/>
                  <a:ea typeface="微软雅黑" pitchFamily="34" charset="-122"/>
                </a:rPr>
                <a:t>Algorithm Explanation</a:t>
              </a:r>
              <a:endParaRPr lang="zh-CN" altLang="en-US" dirty="0">
                <a:solidFill>
                  <a:srgbClr val="044875"/>
                </a:solidFill>
                <a:latin typeface="微软雅黑" pitchFamily="34" charset="-122"/>
                <a:ea typeface="微软雅黑"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文本框 19"/>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pic>
        <p:nvPicPr>
          <p:cNvPr id="6213" name="图片 6212">
            <a:extLst>
              <a:ext uri="{FF2B5EF4-FFF2-40B4-BE49-F238E27FC236}">
                <a16:creationId xmlns:a16="http://schemas.microsoft.com/office/drawing/2014/main" id="{9A5D3CB2-B33E-459A-9E1D-75704D7840F1}"/>
              </a:ext>
            </a:extLst>
          </p:cNvPr>
          <p:cNvPicPr>
            <a:picLocks noChangeAspect="1"/>
          </p:cNvPicPr>
          <p:nvPr/>
        </p:nvPicPr>
        <p:blipFill>
          <a:blip r:embed="rId2"/>
          <a:stretch>
            <a:fillRect/>
          </a:stretch>
        </p:blipFill>
        <p:spPr>
          <a:xfrm>
            <a:off x="406694" y="783488"/>
            <a:ext cx="4029075" cy="3057525"/>
          </a:xfrm>
          <a:prstGeom prst="rect">
            <a:avLst/>
          </a:prstGeom>
        </p:spPr>
      </p:pic>
      <p:pic>
        <p:nvPicPr>
          <p:cNvPr id="13" name="图片 12">
            <a:extLst>
              <a:ext uri="{FF2B5EF4-FFF2-40B4-BE49-F238E27FC236}">
                <a16:creationId xmlns:a16="http://schemas.microsoft.com/office/drawing/2014/main" id="{917D67DE-EFFA-4D3F-9406-0CA20B260E28}"/>
              </a:ext>
            </a:extLst>
          </p:cNvPr>
          <p:cNvPicPr>
            <a:picLocks noChangeAspect="1"/>
          </p:cNvPicPr>
          <p:nvPr/>
        </p:nvPicPr>
        <p:blipFill>
          <a:blip r:embed="rId3"/>
          <a:stretch>
            <a:fillRect/>
          </a:stretch>
        </p:blipFill>
        <p:spPr>
          <a:xfrm>
            <a:off x="2960277" y="3208830"/>
            <a:ext cx="9030525" cy="2946437"/>
          </a:xfrm>
          <a:prstGeom prst="rect">
            <a:avLst/>
          </a:prstGeom>
        </p:spPr>
      </p:pic>
      <p:cxnSp>
        <p:nvCxnSpPr>
          <p:cNvPr id="5" name="连接符: 曲线 4">
            <a:extLst>
              <a:ext uri="{FF2B5EF4-FFF2-40B4-BE49-F238E27FC236}">
                <a16:creationId xmlns:a16="http://schemas.microsoft.com/office/drawing/2014/main" id="{C15745DC-A3A1-452C-9412-FBC524CB1A7C}"/>
              </a:ext>
            </a:extLst>
          </p:cNvPr>
          <p:cNvCxnSpPr/>
          <p:nvPr/>
        </p:nvCxnSpPr>
        <p:spPr>
          <a:xfrm>
            <a:off x="3699933" y="1896533"/>
            <a:ext cx="6028267" cy="354753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95F0937C-BFF6-4F08-AB3D-41C7E333F847}"/>
              </a:ext>
            </a:extLst>
          </p:cNvPr>
          <p:cNvSpPr/>
          <p:nvPr/>
        </p:nvSpPr>
        <p:spPr>
          <a:xfrm>
            <a:off x="5287433" y="4552156"/>
            <a:ext cx="431800" cy="660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连接符: 曲线 8">
            <a:extLst>
              <a:ext uri="{FF2B5EF4-FFF2-40B4-BE49-F238E27FC236}">
                <a16:creationId xmlns:a16="http://schemas.microsoft.com/office/drawing/2014/main" id="{42C66740-C283-4F12-A2FD-6933DB342D4D}"/>
              </a:ext>
            </a:extLst>
          </p:cNvPr>
          <p:cNvCxnSpPr/>
          <p:nvPr/>
        </p:nvCxnSpPr>
        <p:spPr>
          <a:xfrm>
            <a:off x="2785533" y="2438400"/>
            <a:ext cx="2616200" cy="258233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CC1F6C5C-A1A9-4861-939A-D34856359429}"/>
              </a:ext>
            </a:extLst>
          </p:cNvPr>
          <p:cNvSpPr/>
          <p:nvPr/>
        </p:nvSpPr>
        <p:spPr>
          <a:xfrm>
            <a:off x="9626600" y="4901038"/>
            <a:ext cx="431800" cy="660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81CCF34E-49FD-4149-A610-9D0AAEA9100C}"/>
              </a:ext>
            </a:extLst>
          </p:cNvPr>
          <p:cNvSpPr/>
          <p:nvPr/>
        </p:nvSpPr>
        <p:spPr>
          <a:xfrm>
            <a:off x="0" y="6617450"/>
            <a:ext cx="11633200" cy="240549"/>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249593121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20"/>
          <p:cNvGrpSpPr>
            <a:grpSpLocks/>
          </p:cNvGrpSpPr>
          <p:nvPr/>
        </p:nvGrpSpPr>
        <p:grpSpPr bwMode="auto">
          <a:xfrm>
            <a:off x="550863" y="82550"/>
            <a:ext cx="3550768" cy="585788"/>
            <a:chOff x="551544" y="82976"/>
            <a:chExt cx="3549449" cy="584775"/>
          </a:xfrm>
        </p:grpSpPr>
        <p:sp>
          <p:nvSpPr>
            <p:cNvPr id="6227" name="文本框 3"/>
            <p:cNvSpPr txBox="1">
              <a:spLocks noChangeArrowheads="1"/>
            </p:cNvSpPr>
            <p:nvPr/>
          </p:nvSpPr>
          <p:spPr bwMode="auto">
            <a:xfrm>
              <a:off x="809153" y="197927"/>
              <a:ext cx="3291840" cy="368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dirty="0">
                  <a:solidFill>
                    <a:srgbClr val="044875"/>
                  </a:solidFill>
                  <a:latin typeface="微软雅黑" pitchFamily="34" charset="-122"/>
                  <a:ea typeface="微软雅黑" pitchFamily="34" charset="-122"/>
                </a:rPr>
                <a:t>Algorithm Optimization</a:t>
              </a:r>
              <a:endParaRPr lang="zh-CN" altLang="en-US" dirty="0">
                <a:solidFill>
                  <a:srgbClr val="044875"/>
                </a:solidFill>
                <a:latin typeface="微软雅黑" pitchFamily="34" charset="-122"/>
                <a:ea typeface="微软雅黑"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文本框 19"/>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
        <p:nvSpPr>
          <p:cNvPr id="11" name="文本框 10">
            <a:extLst>
              <a:ext uri="{FF2B5EF4-FFF2-40B4-BE49-F238E27FC236}">
                <a16:creationId xmlns:a16="http://schemas.microsoft.com/office/drawing/2014/main" id="{3D99CFB6-DDAA-4970-B946-ADEDD0133E46}"/>
              </a:ext>
            </a:extLst>
          </p:cNvPr>
          <p:cNvSpPr txBox="1"/>
          <p:nvPr/>
        </p:nvSpPr>
        <p:spPr>
          <a:xfrm>
            <a:off x="2632870" y="5491375"/>
            <a:ext cx="8381999" cy="830997"/>
          </a:xfrm>
          <a:prstGeom prst="rect">
            <a:avLst/>
          </a:prstGeom>
          <a:noFill/>
        </p:spPr>
        <p:txBody>
          <a:bodyPr wrap="square" rtlCol="0">
            <a:spAutoFit/>
          </a:bodyPr>
          <a:lstStyle/>
          <a:p>
            <a:r>
              <a:rPr lang="en-US" altLang="zh-CN" sz="2400" b="1" dirty="0">
                <a:solidFill>
                  <a:srgbClr val="FF0000"/>
                </a:solidFill>
              </a:rPr>
              <a:t>Time: O(n * c)     Space: O(c)  </a:t>
            </a:r>
          </a:p>
          <a:p>
            <a:r>
              <a:rPr lang="en-US" altLang="zh-CN" sz="2400" b="1" dirty="0">
                <a:solidFill>
                  <a:srgbClr val="FF0000"/>
                </a:solidFill>
              </a:rPr>
              <a:t>But we can not trace this time. </a:t>
            </a:r>
            <a:endParaRPr lang="zh-CN" altLang="en-US" sz="2400" b="1" dirty="0">
              <a:solidFill>
                <a:srgbClr val="FF0000"/>
              </a:solidFill>
            </a:endParaRPr>
          </a:p>
        </p:txBody>
      </p:sp>
      <p:pic>
        <p:nvPicPr>
          <p:cNvPr id="4" name="图片 3">
            <a:extLst>
              <a:ext uri="{FF2B5EF4-FFF2-40B4-BE49-F238E27FC236}">
                <a16:creationId xmlns:a16="http://schemas.microsoft.com/office/drawing/2014/main" id="{E4B3987C-1BBF-46D3-9605-BFFE05D20751}"/>
              </a:ext>
            </a:extLst>
          </p:cNvPr>
          <p:cNvPicPr>
            <a:picLocks noChangeAspect="1"/>
          </p:cNvPicPr>
          <p:nvPr/>
        </p:nvPicPr>
        <p:blipFill>
          <a:blip r:embed="rId2"/>
          <a:stretch>
            <a:fillRect/>
          </a:stretch>
        </p:blipFill>
        <p:spPr>
          <a:xfrm>
            <a:off x="1067329" y="1104901"/>
            <a:ext cx="7450138" cy="4169933"/>
          </a:xfrm>
          <a:prstGeom prst="rect">
            <a:avLst/>
          </a:prstGeom>
        </p:spPr>
      </p:pic>
      <p:sp>
        <p:nvSpPr>
          <p:cNvPr id="12" name="矩形 11">
            <a:extLst>
              <a:ext uri="{FF2B5EF4-FFF2-40B4-BE49-F238E27FC236}">
                <a16:creationId xmlns:a16="http://schemas.microsoft.com/office/drawing/2014/main" id="{5E22E3E3-E029-43A8-970B-2AAB54AD3120}"/>
              </a:ext>
            </a:extLst>
          </p:cNvPr>
          <p:cNvSpPr/>
          <p:nvPr/>
        </p:nvSpPr>
        <p:spPr>
          <a:xfrm>
            <a:off x="0" y="6617450"/>
            <a:ext cx="11633200" cy="240549"/>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83156037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20"/>
          <p:cNvGrpSpPr>
            <a:grpSpLocks/>
          </p:cNvGrpSpPr>
          <p:nvPr/>
        </p:nvGrpSpPr>
        <p:grpSpPr bwMode="auto">
          <a:xfrm>
            <a:off x="550863" y="82550"/>
            <a:ext cx="3516901" cy="585788"/>
            <a:chOff x="551544" y="82976"/>
            <a:chExt cx="3515594" cy="584775"/>
          </a:xfrm>
        </p:grpSpPr>
        <p:sp>
          <p:nvSpPr>
            <p:cNvPr id="6227" name="文本框 3"/>
            <p:cNvSpPr txBox="1">
              <a:spLocks noChangeArrowheads="1"/>
            </p:cNvSpPr>
            <p:nvPr/>
          </p:nvSpPr>
          <p:spPr bwMode="auto">
            <a:xfrm>
              <a:off x="775298" y="197927"/>
              <a:ext cx="3291840" cy="368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dirty="0">
                  <a:solidFill>
                    <a:srgbClr val="044875"/>
                  </a:solidFill>
                  <a:latin typeface="微软雅黑" pitchFamily="34" charset="-122"/>
                  <a:ea typeface="微软雅黑" pitchFamily="34" charset="-122"/>
                </a:rPr>
                <a:t>Algorithm Optimization</a:t>
              </a:r>
              <a:endParaRPr lang="zh-CN" altLang="en-US" dirty="0">
                <a:solidFill>
                  <a:srgbClr val="044875"/>
                </a:solidFill>
                <a:latin typeface="微软雅黑" pitchFamily="34" charset="-122"/>
                <a:ea typeface="微软雅黑"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文本框 19"/>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pic>
        <p:nvPicPr>
          <p:cNvPr id="13" name="图片 12">
            <a:extLst>
              <a:ext uri="{FF2B5EF4-FFF2-40B4-BE49-F238E27FC236}">
                <a16:creationId xmlns:a16="http://schemas.microsoft.com/office/drawing/2014/main" id="{917D67DE-EFFA-4D3F-9406-0CA20B260E28}"/>
              </a:ext>
            </a:extLst>
          </p:cNvPr>
          <p:cNvPicPr>
            <a:picLocks noChangeAspect="1"/>
          </p:cNvPicPr>
          <p:nvPr/>
        </p:nvPicPr>
        <p:blipFill>
          <a:blip r:embed="rId2"/>
          <a:stretch>
            <a:fillRect/>
          </a:stretch>
        </p:blipFill>
        <p:spPr>
          <a:xfrm>
            <a:off x="661031" y="749355"/>
            <a:ext cx="11218231" cy="3660231"/>
          </a:xfrm>
          <a:prstGeom prst="rect">
            <a:avLst/>
          </a:prstGeom>
        </p:spPr>
      </p:pic>
      <p:sp>
        <p:nvSpPr>
          <p:cNvPr id="7" name="矩形 6">
            <a:extLst>
              <a:ext uri="{FF2B5EF4-FFF2-40B4-BE49-F238E27FC236}">
                <a16:creationId xmlns:a16="http://schemas.microsoft.com/office/drawing/2014/main" id="{95F0937C-BFF6-4F08-AB3D-41C7E333F847}"/>
              </a:ext>
            </a:extLst>
          </p:cNvPr>
          <p:cNvSpPr/>
          <p:nvPr/>
        </p:nvSpPr>
        <p:spPr>
          <a:xfrm>
            <a:off x="4273932" y="2822817"/>
            <a:ext cx="366028" cy="37207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CC1F6C5C-A1A9-4861-939A-D34856359429}"/>
              </a:ext>
            </a:extLst>
          </p:cNvPr>
          <p:cNvSpPr/>
          <p:nvPr/>
        </p:nvSpPr>
        <p:spPr>
          <a:xfrm>
            <a:off x="8984916" y="2822816"/>
            <a:ext cx="366028" cy="37207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1A741689-BA7C-4B75-AEFF-F585BDBA943B}"/>
              </a:ext>
            </a:extLst>
          </p:cNvPr>
          <p:cNvSpPr/>
          <p:nvPr/>
        </p:nvSpPr>
        <p:spPr>
          <a:xfrm>
            <a:off x="0" y="6617450"/>
            <a:ext cx="11633200" cy="240549"/>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矩形 16">
            <a:extLst>
              <a:ext uri="{FF2B5EF4-FFF2-40B4-BE49-F238E27FC236}">
                <a16:creationId xmlns:a16="http://schemas.microsoft.com/office/drawing/2014/main" id="{214C609C-4B11-4F26-9E39-3DECCA7E6E40}"/>
              </a:ext>
            </a:extLst>
          </p:cNvPr>
          <p:cNvSpPr/>
          <p:nvPr/>
        </p:nvSpPr>
        <p:spPr>
          <a:xfrm>
            <a:off x="8984916" y="3347378"/>
            <a:ext cx="366028" cy="37207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66660053-BF2A-4E46-B49E-8B35A3C71992}"/>
              </a:ext>
            </a:extLst>
          </p:cNvPr>
          <p:cNvPicPr>
            <a:picLocks noChangeAspect="1"/>
          </p:cNvPicPr>
          <p:nvPr/>
        </p:nvPicPr>
        <p:blipFill>
          <a:blip r:embed="rId3"/>
          <a:stretch>
            <a:fillRect/>
          </a:stretch>
        </p:blipFill>
        <p:spPr>
          <a:xfrm>
            <a:off x="661031" y="4902633"/>
            <a:ext cx="10905494" cy="535787"/>
          </a:xfrm>
          <a:prstGeom prst="rect">
            <a:avLst/>
          </a:prstGeom>
        </p:spPr>
      </p:pic>
      <p:sp>
        <p:nvSpPr>
          <p:cNvPr id="8" name="箭头: 下 7">
            <a:extLst>
              <a:ext uri="{FF2B5EF4-FFF2-40B4-BE49-F238E27FC236}">
                <a16:creationId xmlns:a16="http://schemas.microsoft.com/office/drawing/2014/main" id="{3960352A-FF50-4405-82CF-A672787C6A96}"/>
              </a:ext>
            </a:extLst>
          </p:cNvPr>
          <p:cNvSpPr/>
          <p:nvPr/>
        </p:nvSpPr>
        <p:spPr>
          <a:xfrm>
            <a:off x="6411817" y="4409586"/>
            <a:ext cx="275422" cy="3607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983A59C1-55FA-4499-AAFF-3B5EF07858AC}"/>
              </a:ext>
            </a:extLst>
          </p:cNvPr>
          <p:cNvSpPr/>
          <p:nvPr/>
        </p:nvSpPr>
        <p:spPr>
          <a:xfrm>
            <a:off x="8984916" y="4984488"/>
            <a:ext cx="366028" cy="37207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147085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278062" y="2387015"/>
            <a:ext cx="7459133" cy="2123658"/>
          </a:xfrm>
          <a:prstGeom prst="rect">
            <a:avLst/>
          </a:prstGeom>
          <a:noFill/>
        </p:spPr>
        <p:txBody>
          <a:bodyPr wrap="square">
            <a:spAutoFit/>
          </a:bodyPr>
          <a:lstStyle/>
          <a:p>
            <a:pPr algn="ctr" eaLnBrk="1" fontAlgn="auto" hangingPunct="1">
              <a:spcBef>
                <a:spcPts val="0"/>
              </a:spcBef>
              <a:spcAft>
                <a:spcPts val="0"/>
              </a:spcAft>
              <a:defRPr/>
            </a:pPr>
            <a:r>
              <a:rPr lang="sv-SE" altLang="zh-CN" sz="4400" b="1" spc="300" dirty="0">
                <a:solidFill>
                  <a:srgbClr val="044875"/>
                </a:solidFill>
                <a:latin typeface="微软雅黑" panose="020B0503020204020204" pitchFamily="34" charset="-122"/>
                <a:ea typeface="微软雅黑" panose="020B0503020204020204" pitchFamily="34" charset="-122"/>
              </a:rPr>
              <a:t>0-1 Knapsack vs. Fractional Knapsack Problem</a:t>
            </a:r>
            <a:endParaRPr lang="zh-CN" altLang="en-US" sz="4400" b="1" spc="300" dirty="0">
              <a:solidFill>
                <a:srgbClr val="044875"/>
              </a:solidFill>
              <a:latin typeface="微软雅黑" panose="020B0503020204020204" pitchFamily="34" charset="-122"/>
              <a:ea typeface="微软雅黑" panose="020B0503020204020204" pitchFamily="34" charset="-122"/>
            </a:endParaRPr>
          </a:p>
        </p:txBody>
      </p:sp>
      <p:grpSp>
        <p:nvGrpSpPr>
          <p:cNvPr id="59" name="组合 58"/>
          <p:cNvGrpSpPr>
            <a:grpSpLocks/>
          </p:cNvGrpSpPr>
          <p:nvPr/>
        </p:nvGrpSpPr>
        <p:grpSpPr bwMode="auto">
          <a:xfrm>
            <a:off x="4087336" y="4814888"/>
            <a:ext cx="3846512" cy="361950"/>
            <a:chOff x="4154888" y="3453573"/>
            <a:chExt cx="3846874" cy="361046"/>
          </a:xfrm>
        </p:grpSpPr>
        <p:cxnSp>
          <p:nvCxnSpPr>
            <p:cNvPr id="21" name="直接连接符 20"/>
            <p:cNvCxnSpPr/>
            <p:nvPr/>
          </p:nvCxnSpPr>
          <p:spPr>
            <a:xfrm>
              <a:off x="4154888" y="3453573"/>
              <a:ext cx="3846874"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sp>
          <p:nvSpPr>
            <p:cNvPr id="28" name="等腰三角形 27"/>
            <p:cNvSpPr/>
            <p:nvPr/>
          </p:nvSpPr>
          <p:spPr>
            <a:xfrm flipV="1">
              <a:off x="5872725" y="3459907"/>
              <a:ext cx="411201" cy="354712"/>
            </a:xfrm>
            <a:prstGeom prst="triangle">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 name="矩形 8"/>
          <p:cNvSpPr/>
          <p:nvPr/>
        </p:nvSpPr>
        <p:spPr>
          <a:xfrm>
            <a:off x="1600200" y="2257425"/>
            <a:ext cx="8956675" cy="2382838"/>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3" name="组合 42"/>
          <p:cNvGrpSpPr>
            <a:grpSpLocks/>
          </p:cNvGrpSpPr>
          <p:nvPr/>
        </p:nvGrpSpPr>
        <p:grpSpPr bwMode="auto">
          <a:xfrm>
            <a:off x="10290175" y="4325938"/>
            <a:ext cx="1109663" cy="1130300"/>
            <a:chOff x="2666985" y="682103"/>
            <a:chExt cx="1109138" cy="1131217"/>
          </a:xfrm>
        </p:grpSpPr>
        <p:sp>
          <p:nvSpPr>
            <p:cNvPr id="40" name="矩形 39"/>
            <p:cNvSpPr/>
            <p:nvPr/>
          </p:nvSpPr>
          <p:spPr>
            <a:xfrm>
              <a:off x="2841527" y="858458"/>
              <a:ext cx="769574" cy="76897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2666985" y="682103"/>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矩形 41"/>
            <p:cNvSpPr/>
            <p:nvPr/>
          </p:nvSpPr>
          <p:spPr>
            <a:xfrm>
              <a:off x="3217587" y="1254067"/>
              <a:ext cx="558536" cy="559253"/>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4" name="组合 43"/>
          <p:cNvGrpSpPr>
            <a:grpSpLocks/>
          </p:cNvGrpSpPr>
          <p:nvPr/>
        </p:nvGrpSpPr>
        <p:grpSpPr bwMode="auto">
          <a:xfrm>
            <a:off x="792163" y="1462088"/>
            <a:ext cx="1109662" cy="1131887"/>
            <a:chOff x="2666985" y="682103"/>
            <a:chExt cx="1109138" cy="1131217"/>
          </a:xfrm>
        </p:grpSpPr>
        <p:sp>
          <p:nvSpPr>
            <p:cNvPr id="45" name="矩形 44"/>
            <p:cNvSpPr/>
            <p:nvPr/>
          </p:nvSpPr>
          <p:spPr>
            <a:xfrm>
              <a:off x="2841528" y="858211"/>
              <a:ext cx="769573" cy="76948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矩形 45"/>
            <p:cNvSpPr/>
            <p:nvPr/>
          </p:nvSpPr>
          <p:spPr>
            <a:xfrm>
              <a:off x="2666985" y="682103"/>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7" name="矩形 46"/>
            <p:cNvSpPr/>
            <p:nvPr/>
          </p:nvSpPr>
          <p:spPr>
            <a:xfrm>
              <a:off x="3217587" y="1254851"/>
              <a:ext cx="558536" cy="55846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矩形 48"/>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矩形 5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矩形 53"/>
          <p:cNvSpPr/>
          <p:nvPr/>
        </p:nvSpPr>
        <p:spPr>
          <a:xfrm>
            <a:off x="0" y="6523038"/>
            <a:ext cx="116332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20"/>
          <p:cNvGrpSpPr>
            <a:grpSpLocks/>
          </p:cNvGrpSpPr>
          <p:nvPr/>
        </p:nvGrpSpPr>
        <p:grpSpPr bwMode="auto">
          <a:xfrm>
            <a:off x="550863" y="82550"/>
            <a:ext cx="3516901" cy="585788"/>
            <a:chOff x="551544" y="82976"/>
            <a:chExt cx="3515594" cy="584775"/>
          </a:xfrm>
        </p:grpSpPr>
        <p:sp>
          <p:nvSpPr>
            <p:cNvPr id="6227" name="文本框 3"/>
            <p:cNvSpPr txBox="1">
              <a:spLocks noChangeArrowheads="1"/>
            </p:cNvSpPr>
            <p:nvPr/>
          </p:nvSpPr>
          <p:spPr bwMode="auto">
            <a:xfrm>
              <a:off x="775298" y="197927"/>
              <a:ext cx="3291840" cy="368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dirty="0">
                  <a:solidFill>
                    <a:srgbClr val="044875"/>
                  </a:solidFill>
                  <a:latin typeface="微软雅黑" pitchFamily="34" charset="-122"/>
                  <a:ea typeface="微软雅黑" pitchFamily="34" charset="-122"/>
                </a:rPr>
                <a:t>Correctness Proof</a:t>
              </a:r>
              <a:endParaRPr lang="zh-CN" altLang="en-US" dirty="0">
                <a:solidFill>
                  <a:srgbClr val="044875"/>
                </a:solidFill>
                <a:latin typeface="微软雅黑" pitchFamily="34" charset="-122"/>
                <a:ea typeface="微软雅黑"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文本框 19"/>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8CBD163-A4B4-460D-BF08-A14CB3602BD1}"/>
                  </a:ext>
                </a:extLst>
              </p:cNvPr>
              <p:cNvSpPr txBox="1"/>
              <p:nvPr/>
            </p:nvSpPr>
            <p:spPr>
              <a:xfrm>
                <a:off x="899583" y="4120953"/>
                <a:ext cx="9084734" cy="1120178"/>
              </a:xfrm>
              <a:prstGeom prst="rect">
                <a:avLst/>
              </a:prstGeom>
              <a:noFill/>
            </p:spPr>
            <p:txBody>
              <a:bodyPr wrap="square" rtlCol="0">
                <a:spAutoFit/>
              </a:bodyPr>
              <a:lstStyle/>
              <a:p>
                <a:r>
                  <a:rPr lang="en-US" altLang="zh-CN" dirty="0"/>
                  <a:t>2)     Suppose </a:t>
                </a:r>
                <a14:m>
                  <m:oMath xmlns:m="http://schemas.openxmlformats.org/officeDocument/2006/math">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3,…,</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𝑛</m:t>
                        </m:r>
                      </m:sub>
                    </m:sSub>
                    <m:r>
                      <a:rPr lang="en-US" altLang="zh-CN">
                        <a:latin typeface="Cambria Math" panose="02040503050406030204" pitchFamily="18" charset="0"/>
                      </a:rPr>
                      <m:t>)</m:t>
                    </m:r>
                  </m:oMath>
                </a14:m>
                <a:r>
                  <a:rPr lang="en-US" altLang="zh-CN" dirty="0"/>
                  <a:t> is the optimal solution. Then </a:t>
                </a:r>
                <a:endParaRPr lang="zh-CN" altLang="zh-CN" dirty="0"/>
              </a:p>
              <a:p>
                <a:pPr marL="457200" indent="-457200">
                  <a:buAutoNum type="arabicParenR" startAt="2"/>
                </a:pPr>
                <a:endParaRPr lang="en-US" altLang="zh-CN" sz="2400" dirty="0"/>
              </a:p>
              <a:p>
                <a:pPr marL="457200" indent="-457200">
                  <a:buAutoNum type="arabicParenR" startAt="2"/>
                </a:pPr>
                <a:endParaRPr lang="zh-CN" altLang="en-US" sz="2400" dirty="0"/>
              </a:p>
            </p:txBody>
          </p:sp>
        </mc:Choice>
        <mc:Fallback xmlns="">
          <p:sp>
            <p:nvSpPr>
              <p:cNvPr id="4" name="文本框 3">
                <a:extLst>
                  <a:ext uri="{FF2B5EF4-FFF2-40B4-BE49-F238E27FC236}">
                    <a16:creationId xmlns:a16="http://schemas.microsoft.com/office/drawing/2014/main" id="{88CBD163-A4B4-460D-BF08-A14CB3602BD1}"/>
                  </a:ext>
                </a:extLst>
              </p:cNvPr>
              <p:cNvSpPr txBox="1">
                <a:spLocks noRot="1" noChangeAspect="1" noMove="1" noResize="1" noEditPoints="1" noAdjustHandles="1" noChangeArrowheads="1" noChangeShapeType="1" noTextEdit="1"/>
              </p:cNvSpPr>
              <p:nvPr/>
            </p:nvSpPr>
            <p:spPr>
              <a:xfrm>
                <a:off x="899583" y="4120953"/>
                <a:ext cx="9084734" cy="1120178"/>
              </a:xfrm>
              <a:prstGeom prst="rect">
                <a:avLst/>
              </a:prstGeom>
              <a:blipFill>
                <a:blip r:embed="rId2"/>
                <a:stretch>
                  <a:fillRect l="-604" t="-21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24CFD5F-8246-4110-AD01-94B419D7CBB6}"/>
                  </a:ext>
                </a:extLst>
              </p:cNvPr>
              <p:cNvSpPr txBox="1"/>
              <p:nvPr/>
            </p:nvSpPr>
            <p:spPr>
              <a:xfrm>
                <a:off x="899583" y="1143938"/>
                <a:ext cx="4248150" cy="1200329"/>
              </a:xfrm>
              <a:prstGeom prst="rect">
                <a:avLst/>
              </a:prstGeom>
              <a:noFill/>
            </p:spPr>
            <p:txBody>
              <a:bodyPr wrap="square" rtlCol="0">
                <a:spAutoFit/>
              </a:bodyPr>
              <a:lstStyle/>
              <a:p>
                <a:r>
                  <a:rPr lang="en-US" altLang="zh-CN" dirty="0"/>
                  <a:t>1)     If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oMath>
                </a14:m>
                <a:r>
                  <a:rPr lang="en-US" altLang="zh-CN" dirty="0"/>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𝑛</m:t>
                        </m:r>
                      </m:sub>
                    </m:sSub>
                  </m:oMath>
                </a14:m>
                <a:r>
                  <a:rPr lang="en-US" altLang="zh-CN" dirty="0"/>
                  <a:t>) is a optimal solution, then(</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𝑛</m:t>
                        </m:r>
                      </m:sub>
                    </m:sSub>
                  </m:oMath>
                </a14:m>
                <a:r>
                  <a:rPr lang="en-US" altLang="zh-CN" dirty="0"/>
                  <a:t>)is the optimal solution of the following sub-problem.</a:t>
                </a:r>
                <a:endParaRPr lang="zh-CN" altLang="zh-CN" dirty="0"/>
              </a:p>
              <a:p>
                <a:endParaRPr lang="zh-CN" altLang="zh-CN" dirty="0"/>
              </a:p>
            </p:txBody>
          </p:sp>
        </mc:Choice>
        <mc:Fallback xmlns="">
          <p:sp>
            <p:nvSpPr>
              <p:cNvPr id="5" name="文本框 4">
                <a:extLst>
                  <a:ext uri="{FF2B5EF4-FFF2-40B4-BE49-F238E27FC236}">
                    <a16:creationId xmlns:a16="http://schemas.microsoft.com/office/drawing/2014/main" id="{A24CFD5F-8246-4110-AD01-94B419D7CBB6}"/>
                  </a:ext>
                </a:extLst>
              </p:cNvPr>
              <p:cNvSpPr txBox="1">
                <a:spLocks noRot="1" noChangeAspect="1" noMove="1" noResize="1" noEditPoints="1" noAdjustHandles="1" noChangeArrowheads="1" noChangeShapeType="1" noTextEdit="1"/>
              </p:cNvSpPr>
              <p:nvPr/>
            </p:nvSpPr>
            <p:spPr>
              <a:xfrm>
                <a:off x="899583" y="1143938"/>
                <a:ext cx="4248150" cy="1200329"/>
              </a:xfrm>
              <a:prstGeom prst="rect">
                <a:avLst/>
              </a:prstGeom>
              <a:blipFill>
                <a:blip r:embed="rId3"/>
                <a:stretch>
                  <a:fillRect l="-1293" t="-3046" r="-862"/>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21E4A8B9-1A53-4688-85A3-3033DF9FBFCC}"/>
              </a:ext>
            </a:extLst>
          </p:cNvPr>
          <p:cNvPicPr/>
          <p:nvPr/>
        </p:nvPicPr>
        <p:blipFill>
          <a:blip r:embed="rId4"/>
          <a:stretch>
            <a:fillRect/>
          </a:stretch>
        </p:blipFill>
        <p:spPr>
          <a:xfrm>
            <a:off x="1354666" y="2067268"/>
            <a:ext cx="3140216" cy="1990689"/>
          </a:xfrm>
          <a:prstGeom prst="rect">
            <a:avLst/>
          </a:prstGeom>
        </p:spPr>
      </p:pic>
      <p:pic>
        <p:nvPicPr>
          <p:cNvPr id="14" name="图片 13">
            <a:extLst>
              <a:ext uri="{FF2B5EF4-FFF2-40B4-BE49-F238E27FC236}">
                <a16:creationId xmlns:a16="http://schemas.microsoft.com/office/drawing/2014/main" id="{DE8BEEA8-DA2A-4871-9753-B74521604A04}"/>
              </a:ext>
            </a:extLst>
          </p:cNvPr>
          <p:cNvPicPr/>
          <p:nvPr/>
        </p:nvPicPr>
        <p:blipFill>
          <a:blip r:embed="rId5"/>
          <a:stretch>
            <a:fillRect/>
          </a:stretch>
        </p:blipFill>
        <p:spPr>
          <a:xfrm>
            <a:off x="1354666" y="4613564"/>
            <a:ext cx="3140216" cy="1906593"/>
          </a:xfrm>
          <a:prstGeom prst="rect">
            <a:avLst/>
          </a:prstGeom>
        </p:spPr>
      </p:pic>
      <p:pic>
        <p:nvPicPr>
          <p:cNvPr id="17" name="图片 16">
            <a:extLst>
              <a:ext uri="{FF2B5EF4-FFF2-40B4-BE49-F238E27FC236}">
                <a16:creationId xmlns:a16="http://schemas.microsoft.com/office/drawing/2014/main" id="{C8F47DA2-3B68-429F-9856-98E6316D0F68}"/>
              </a:ext>
            </a:extLst>
          </p:cNvPr>
          <p:cNvPicPr/>
          <p:nvPr/>
        </p:nvPicPr>
        <p:blipFill>
          <a:blip r:embed="rId6"/>
          <a:stretch>
            <a:fillRect/>
          </a:stretch>
        </p:blipFill>
        <p:spPr>
          <a:xfrm>
            <a:off x="5834451" y="4970827"/>
            <a:ext cx="3313526" cy="1388593"/>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B60D1A2-3330-446E-9BC4-D5935BAF255B}"/>
                  </a:ext>
                </a:extLst>
              </p:cNvPr>
              <p:cNvSpPr txBox="1"/>
              <p:nvPr/>
            </p:nvSpPr>
            <p:spPr>
              <a:xfrm>
                <a:off x="6978268" y="3315099"/>
                <a:ext cx="3757466" cy="947695"/>
              </a:xfrm>
              <a:prstGeom prst="rect">
                <a:avLst/>
              </a:prstGeom>
              <a:noFill/>
            </p:spPr>
            <p:txBody>
              <a:bodyPr wrap="square" rtlCol="0">
                <a:spAutoFit/>
              </a:bodyPr>
              <a:lstStyle/>
              <a:p>
                <a:r>
                  <a:rPr lang="en-US" altLang="zh-CN" dirty="0"/>
                  <a:t>3)     Indicating that</a:t>
                </a:r>
                <a14:m>
                  <m:oMath xmlns:m="http://schemas.openxmlformats.org/officeDocument/2006/math">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3,…,</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𝑛</m:t>
                        </m:r>
                      </m:sub>
                    </m:sSub>
                    <m:r>
                      <a:rPr lang="en-US" altLang="zh-CN">
                        <a:latin typeface="Cambria Math" panose="02040503050406030204" pitchFamily="18" charset="0"/>
                      </a:rPr>
                      <m:t>)</m:t>
                    </m:r>
                  </m:oMath>
                </a14:m>
                <a:r>
                  <a:rPr lang="en-US" altLang="zh-CN" dirty="0"/>
                  <a:t> is a better solution than</a:t>
                </a:r>
                <a14:m>
                  <m:oMath xmlns:m="http://schemas.openxmlformats.org/officeDocument/2006/math">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1</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3,…,</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𝑛</m:t>
                        </m:r>
                      </m:sub>
                    </m:sSub>
                    <m:r>
                      <a:rPr lang="en-US" altLang="zh-CN">
                        <a:latin typeface="Cambria Math" panose="02040503050406030204" pitchFamily="18" charset="0"/>
                      </a:rPr>
                      <m:t>)</m:t>
                    </m:r>
                  </m:oMath>
                </a14:m>
                <a:endParaRPr lang="zh-CN" altLang="zh-CN" dirty="0"/>
              </a:p>
              <a:p>
                <a:endParaRPr lang="zh-CN" altLang="en-US" dirty="0"/>
              </a:p>
            </p:txBody>
          </p:sp>
        </mc:Choice>
        <mc:Fallback xmlns="">
          <p:sp>
            <p:nvSpPr>
              <p:cNvPr id="8" name="文本框 7">
                <a:extLst>
                  <a:ext uri="{FF2B5EF4-FFF2-40B4-BE49-F238E27FC236}">
                    <a16:creationId xmlns:a16="http://schemas.microsoft.com/office/drawing/2014/main" id="{8B60D1A2-3330-446E-9BC4-D5935BAF255B}"/>
                  </a:ext>
                </a:extLst>
              </p:cNvPr>
              <p:cNvSpPr txBox="1">
                <a:spLocks noRot="1" noChangeAspect="1" noMove="1" noResize="1" noEditPoints="1" noAdjustHandles="1" noChangeArrowheads="1" noChangeShapeType="1" noTextEdit="1"/>
              </p:cNvSpPr>
              <p:nvPr/>
            </p:nvSpPr>
            <p:spPr>
              <a:xfrm>
                <a:off x="6978268" y="3315099"/>
                <a:ext cx="3757466" cy="947695"/>
              </a:xfrm>
              <a:prstGeom prst="rect">
                <a:avLst/>
              </a:prstGeom>
              <a:blipFill>
                <a:blip r:embed="rId7"/>
                <a:stretch>
                  <a:fillRect l="-1461" t="-3226" r="-2273"/>
                </a:stretch>
              </a:blipFill>
            </p:spPr>
            <p:txBody>
              <a:bodyPr/>
              <a:lstStyle/>
              <a:p>
                <a:r>
                  <a:rPr lang="zh-CN" altLang="en-US">
                    <a:noFill/>
                  </a:rPr>
                  <a:t> </a:t>
                </a:r>
              </a:p>
            </p:txBody>
          </p:sp>
        </mc:Fallback>
      </mc:AlternateContent>
      <p:sp>
        <p:nvSpPr>
          <p:cNvPr id="9" name="箭头: 右 8">
            <a:extLst>
              <a:ext uri="{FF2B5EF4-FFF2-40B4-BE49-F238E27FC236}">
                <a16:creationId xmlns:a16="http://schemas.microsoft.com/office/drawing/2014/main" id="{93B437A4-189D-4A11-A47C-55A8E9DAECDA}"/>
              </a:ext>
            </a:extLst>
          </p:cNvPr>
          <p:cNvSpPr/>
          <p:nvPr/>
        </p:nvSpPr>
        <p:spPr>
          <a:xfrm>
            <a:off x="4749800" y="5503333"/>
            <a:ext cx="829733" cy="4297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右 21">
            <a:extLst>
              <a:ext uri="{FF2B5EF4-FFF2-40B4-BE49-F238E27FC236}">
                <a16:creationId xmlns:a16="http://schemas.microsoft.com/office/drawing/2014/main" id="{AA38C156-DE6D-4DF8-AD4A-769B7CE2FB4B}"/>
              </a:ext>
            </a:extLst>
          </p:cNvPr>
          <p:cNvSpPr/>
          <p:nvPr/>
        </p:nvSpPr>
        <p:spPr>
          <a:xfrm rot="16200000">
            <a:off x="8001000" y="4192925"/>
            <a:ext cx="829733" cy="4297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E5333349-F0C7-48B2-9640-32144414C00B}"/>
              </a:ext>
            </a:extLst>
          </p:cNvPr>
          <p:cNvSpPr/>
          <p:nvPr/>
        </p:nvSpPr>
        <p:spPr>
          <a:xfrm>
            <a:off x="0" y="6617450"/>
            <a:ext cx="11633200" cy="240549"/>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308446555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2</a:t>
            </a:r>
            <a:endParaRPr lang="zh-CN" altLang="en-US" sz="11500">
              <a:solidFill>
                <a:schemeClr val="bg1"/>
              </a:solidFill>
              <a:latin typeface="Impact" pitchFamily="34" charset="0"/>
            </a:endParaRP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文本框 7"/>
          <p:cNvSpPr txBox="1">
            <a:spLocks noChangeArrowheads="1"/>
          </p:cNvSpPr>
          <p:nvPr/>
        </p:nvSpPr>
        <p:spPr bwMode="auto">
          <a:xfrm>
            <a:off x="4504267" y="3632200"/>
            <a:ext cx="801475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4800" b="1" dirty="0">
                <a:solidFill>
                  <a:schemeClr val="bg1"/>
                </a:solidFill>
                <a:latin typeface="微软雅黑" pitchFamily="34" charset="-122"/>
                <a:ea typeface="微软雅黑" pitchFamily="34" charset="-122"/>
              </a:rPr>
              <a:t>Extensions</a:t>
            </a:r>
            <a:endParaRPr lang="zh-CN" altLang="en-US" sz="4800" dirty="0">
              <a:solidFill>
                <a:srgbClr val="044875"/>
              </a:solidFill>
              <a:latin typeface="微软雅黑" pitchFamily="34" charset="-122"/>
              <a:ea typeface="微软雅黑" pitchFamily="34" charset="-122"/>
            </a:endParaRPr>
          </a:p>
          <a:p>
            <a:pPr algn="ctr" eaLnBrk="1" hangingPunct="1"/>
            <a:endParaRPr lang="zh-CN" altLang="en-US" sz="4800" b="1" dirty="0">
              <a:solidFill>
                <a:schemeClr val="bg1"/>
              </a:solidFill>
              <a:latin typeface="微软雅黑" pitchFamily="34" charset="-122"/>
              <a:ea typeface="微软雅黑" pitchFamily="34" charset="-122"/>
            </a:endParaRPr>
          </a:p>
        </p:txBody>
      </p:sp>
      <p:sp>
        <p:nvSpPr>
          <p:cNvPr id="9" name="文本框 8">
            <a:extLst>
              <a:ext uri="{FF2B5EF4-FFF2-40B4-BE49-F238E27FC236}">
                <a16:creationId xmlns:a16="http://schemas.microsoft.com/office/drawing/2014/main" id="{DA73A404-4FB9-428D-8F3D-99E424318C45}"/>
              </a:ext>
            </a:extLst>
          </p:cNvPr>
          <p:cNvSpPr txBox="1"/>
          <p:nvPr/>
        </p:nvSpPr>
        <p:spPr>
          <a:xfrm>
            <a:off x="9381066" y="5086351"/>
            <a:ext cx="2302933" cy="369332"/>
          </a:xfrm>
          <a:prstGeom prst="rect">
            <a:avLst/>
          </a:prstGeom>
          <a:noFill/>
        </p:spPr>
        <p:txBody>
          <a:bodyPr wrap="square" rtlCol="0">
            <a:spAutoFit/>
          </a:bodyPr>
          <a:lstStyle/>
          <a:p>
            <a:r>
              <a:rPr lang="en-US" altLang="zh-CN" dirty="0"/>
              <a:t>By </a:t>
            </a:r>
            <a:r>
              <a:rPr lang="en-US" altLang="zh-CN" dirty="0" err="1"/>
              <a:t>Chunhao</a:t>
            </a:r>
            <a:r>
              <a:rPr lang="en-US" altLang="zh-CN" dirty="0"/>
              <a:t> Hu</a:t>
            </a:r>
            <a:endParaRPr lang="zh-CN" altLang="en-US" dirty="0"/>
          </a:p>
        </p:txBody>
      </p:sp>
    </p:spTree>
    <p:extLst>
      <p:ext uri="{BB962C8B-B14F-4D97-AF65-F5344CB8AC3E}">
        <p14:creationId xmlns:p14="http://schemas.microsoft.com/office/powerpoint/2010/main" val="178137483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304800" y="758795"/>
            <a:ext cx="5903912" cy="33693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mc:AlternateContent xmlns:mc="http://schemas.openxmlformats.org/markup-compatibility/2006" xmlns:a14="http://schemas.microsoft.com/office/drawing/2010/main">
        <mc:Choice Requires="a14">
          <p:sp>
            <p:nvSpPr>
              <p:cNvPr id="60" name="文本框 59"/>
              <p:cNvSpPr txBox="1"/>
              <p:nvPr/>
            </p:nvSpPr>
            <p:spPr>
              <a:xfrm>
                <a:off x="369283" y="1715234"/>
                <a:ext cx="5893593" cy="2180533"/>
              </a:xfrm>
              <a:prstGeom prst="rect">
                <a:avLst/>
              </a:prstGeom>
              <a:noFill/>
            </p:spPr>
            <p:txBody>
              <a:bodyPr wrap="square">
                <a:spAutoFit/>
              </a:bodyPr>
              <a:lstStyle/>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r>
                  <a:rPr lang="en-US" altLang="zh-CN" sz="2000" dirty="0"/>
                  <a:t>The thief continues robbing the 3rd store. However, for each item,  he can put as many times as he wants. Which items should he take?</a:t>
                </a:r>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endParaRPr lang="en-US" altLang="zh-CN" sz="2000" dirty="0"/>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r>
                  <a:rPr lang="en-US" altLang="zh-CN" sz="2000" dirty="0"/>
                  <a:t>If capacity allows, you can put 0,1,2,…,</a:t>
                </a:r>
                <a14:m>
                  <m:oMath xmlns:m="http://schemas.openxmlformats.org/officeDocument/2006/math">
                    <m:r>
                      <a:rPr lang="en-US" altLang="zh-CN" sz="2000" dirty="0" smtClean="0">
                        <a:latin typeface="Cambria Math" panose="02040503050406030204" pitchFamily="18" charset="0"/>
                      </a:rPr>
                      <m:t>∞</m:t>
                    </m:r>
                  </m:oMath>
                </a14:m>
                <a:r>
                  <a:rPr lang="en-US" altLang="zh-CN" sz="2000" dirty="0"/>
                  <a:t> items for each type.</a:t>
                </a:r>
                <a:endParaRPr lang="en-US" altLang="zh-CN" sz="20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2000"/>
                  </a:lnSpc>
                  <a:spcBef>
                    <a:spcPts val="0"/>
                  </a:spcBef>
                  <a:spcAft>
                    <a:spcPts val="0"/>
                  </a:spcAft>
                  <a:buFont typeface="Wingdings" panose="05000000000000000000" pitchFamily="2" charset="2"/>
                  <a:buChar char="Ø"/>
                  <a:defRPr/>
                </a:pPr>
                <a:endParaRPr lang="en-US" altLang="zh-CN" sz="3200" dirty="0">
                  <a:solidFill>
                    <a:schemeClr val="bg2">
                      <a:lumMod val="25000"/>
                    </a:schemeClr>
                  </a:solidFill>
                  <a:latin typeface="+mn-lt"/>
                  <a:ea typeface="+mn-ea"/>
                  <a:cs typeface="Arial" panose="020B0604020202020204" pitchFamily="34" charset="0"/>
                </a:endParaRPr>
              </a:p>
              <a:p>
                <a:pPr eaLnBrk="1" fontAlgn="auto" hangingPunct="1">
                  <a:lnSpc>
                    <a:spcPts val="2200"/>
                  </a:lnSpc>
                  <a:spcBef>
                    <a:spcPts val="0"/>
                  </a:spcBef>
                  <a:spcAft>
                    <a:spcPts val="0"/>
                  </a:spcAft>
                  <a:defRPr/>
                </a:pPr>
                <a:endParaRPr lang="en-US" altLang="zh-CN" sz="2400" dirty="0">
                  <a:solidFill>
                    <a:schemeClr val="bg1"/>
                  </a:solidFill>
                  <a:latin typeface="+mn-lt"/>
                  <a:ea typeface="+mn-ea"/>
                  <a:cs typeface="Arial" panose="020B0604020202020204" pitchFamily="34" charset="0"/>
                </a:endParaRPr>
              </a:p>
            </p:txBody>
          </p:sp>
        </mc:Choice>
        <mc:Fallback xmlns="">
          <p:sp>
            <p:nvSpPr>
              <p:cNvPr id="60" name="文本框 59"/>
              <p:cNvSpPr txBox="1">
                <a:spLocks noRot="1" noChangeAspect="1" noMove="1" noResize="1" noEditPoints="1" noAdjustHandles="1" noChangeArrowheads="1" noChangeShapeType="1" noTextEdit="1"/>
              </p:cNvSpPr>
              <p:nvPr/>
            </p:nvSpPr>
            <p:spPr>
              <a:xfrm>
                <a:off x="369283" y="1715234"/>
                <a:ext cx="5893593" cy="2180533"/>
              </a:xfrm>
              <a:prstGeom prst="rect">
                <a:avLst/>
              </a:prstGeom>
              <a:blipFill>
                <a:blip r:embed="rId2"/>
                <a:stretch>
                  <a:fillRect l="-932" t="-3631" r="-311"/>
                </a:stretch>
              </a:blipFill>
            </p:spPr>
            <p:txBody>
              <a:bodyPr/>
              <a:lstStyle/>
              <a:p>
                <a:r>
                  <a:rPr lang="zh-CN" altLang="en-US">
                    <a:noFill/>
                  </a:rPr>
                  <a:t> </a:t>
                </a:r>
              </a:p>
            </p:txBody>
          </p:sp>
        </mc:Fallback>
      </mc:AlternateContent>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5146" name="文本框 4"/>
            <p:cNvSpPr txBox="1">
              <a:spLocks noChangeArrowheads="1"/>
            </p:cNvSpPr>
            <p:nvPr/>
          </p:nvSpPr>
          <p:spPr bwMode="auto">
            <a:xfrm>
              <a:off x="800100" y="173277"/>
              <a:ext cx="3291840" cy="399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Question Introduction</a:t>
              </a:r>
              <a:endParaRPr lang="zh-CN" altLang="en-US" sz="2000" dirty="0">
                <a:solidFill>
                  <a:srgbClr val="044875"/>
                </a:solidFill>
                <a:latin typeface="微软雅黑" pitchFamily="34" charset="-122"/>
                <a:ea typeface="微软雅黑"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pic>
        <p:nvPicPr>
          <p:cNvPr id="5" name="图片 4">
            <a:extLst>
              <a:ext uri="{FF2B5EF4-FFF2-40B4-BE49-F238E27FC236}">
                <a16:creationId xmlns:a16="http://schemas.microsoft.com/office/drawing/2014/main" id="{3B4CD69C-444F-4812-83A6-7CC6D57F018C}"/>
              </a:ext>
            </a:extLst>
          </p:cNvPr>
          <p:cNvPicPr>
            <a:picLocks noChangeAspect="1"/>
          </p:cNvPicPr>
          <p:nvPr/>
        </p:nvPicPr>
        <p:blipFill>
          <a:blip r:embed="rId3"/>
          <a:stretch>
            <a:fillRect/>
          </a:stretch>
        </p:blipFill>
        <p:spPr>
          <a:xfrm>
            <a:off x="6939226" y="758795"/>
            <a:ext cx="4248549" cy="3563750"/>
          </a:xfrm>
          <a:prstGeom prst="rect">
            <a:avLst/>
          </a:prstGeom>
        </p:spPr>
      </p:pic>
      <p:pic>
        <p:nvPicPr>
          <p:cNvPr id="1026" name="Picture 2" descr="æ¥çæºå¾å">
            <a:extLst>
              <a:ext uri="{FF2B5EF4-FFF2-40B4-BE49-F238E27FC236}">
                <a16:creationId xmlns:a16="http://schemas.microsoft.com/office/drawing/2014/main" id="{37BA3B7F-B757-4343-9DB9-32CE1F19570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5484" y="3846068"/>
            <a:ext cx="1726103" cy="2248722"/>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连接符: 曲线 10">
            <a:extLst>
              <a:ext uri="{FF2B5EF4-FFF2-40B4-BE49-F238E27FC236}">
                <a16:creationId xmlns:a16="http://schemas.microsoft.com/office/drawing/2014/main" id="{F08F43B9-FF64-4E9B-A018-1642837C359F}"/>
              </a:ext>
            </a:extLst>
          </p:cNvPr>
          <p:cNvCxnSpPr>
            <a:cxnSpLocks/>
          </p:cNvCxnSpPr>
          <p:nvPr/>
        </p:nvCxnSpPr>
        <p:spPr>
          <a:xfrm flipV="1">
            <a:off x="5508425" y="3429001"/>
            <a:ext cx="1755975" cy="83413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连接符: 曲线 12">
            <a:extLst>
              <a:ext uri="{FF2B5EF4-FFF2-40B4-BE49-F238E27FC236}">
                <a16:creationId xmlns:a16="http://schemas.microsoft.com/office/drawing/2014/main" id="{45E44E05-FAE9-4623-86B8-E655C47A37DC}"/>
              </a:ext>
            </a:extLst>
          </p:cNvPr>
          <p:cNvCxnSpPr>
            <a:cxnSpLocks/>
          </p:cNvCxnSpPr>
          <p:nvPr/>
        </p:nvCxnSpPr>
        <p:spPr>
          <a:xfrm rot="5400000" flipH="1" flipV="1">
            <a:off x="8078381" y="4195225"/>
            <a:ext cx="505638" cy="38946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连接符: 曲线 14">
            <a:extLst>
              <a:ext uri="{FF2B5EF4-FFF2-40B4-BE49-F238E27FC236}">
                <a16:creationId xmlns:a16="http://schemas.microsoft.com/office/drawing/2014/main" id="{63FB763B-4D01-45B0-AED9-385A17E2AA24}"/>
              </a:ext>
            </a:extLst>
          </p:cNvPr>
          <p:cNvCxnSpPr>
            <a:cxnSpLocks/>
          </p:cNvCxnSpPr>
          <p:nvPr/>
        </p:nvCxnSpPr>
        <p:spPr>
          <a:xfrm rot="10800000">
            <a:off x="9525004" y="4128148"/>
            <a:ext cx="907133" cy="60414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连接符: 曲线 17">
            <a:extLst>
              <a:ext uri="{FF2B5EF4-FFF2-40B4-BE49-F238E27FC236}">
                <a16:creationId xmlns:a16="http://schemas.microsoft.com/office/drawing/2014/main" id="{03D21866-AD73-4870-8CD4-3EFF7350876B}"/>
              </a:ext>
            </a:extLst>
          </p:cNvPr>
          <p:cNvCxnSpPr/>
          <p:nvPr/>
        </p:nvCxnSpPr>
        <p:spPr>
          <a:xfrm flipV="1">
            <a:off x="1957508" y="1454653"/>
            <a:ext cx="8134759" cy="273699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21EF87B3-B23B-42D0-BDAB-AE02DBAF141B}"/>
              </a:ext>
            </a:extLst>
          </p:cNvPr>
          <p:cNvSpPr txBox="1"/>
          <p:nvPr/>
        </p:nvSpPr>
        <p:spPr>
          <a:xfrm>
            <a:off x="862000" y="788833"/>
            <a:ext cx="5431098" cy="707886"/>
          </a:xfrm>
          <a:prstGeom prst="rect">
            <a:avLst/>
          </a:prstGeom>
          <a:noFill/>
        </p:spPr>
        <p:txBody>
          <a:bodyPr wrap="square" rtlCol="0">
            <a:spAutoFit/>
          </a:bodyPr>
          <a:lstStyle/>
          <a:p>
            <a:r>
              <a:rPr lang="sv-SE" altLang="zh-CN" sz="2000" b="1" spc="300" dirty="0">
                <a:solidFill>
                  <a:srgbClr val="FF0000"/>
                </a:solidFill>
                <a:latin typeface="微软雅黑" panose="020B0503020204020204" pitchFamily="34" charset="-122"/>
                <a:ea typeface="微软雅黑" panose="020B0503020204020204" pitchFamily="34" charset="-122"/>
              </a:rPr>
              <a:t>Knapsack Problem/Unbounded</a:t>
            </a:r>
          </a:p>
          <a:p>
            <a:r>
              <a:rPr lang="en-US" altLang="zh-CN" sz="2000" dirty="0">
                <a:solidFill>
                  <a:srgbClr val="FF0000"/>
                </a:solidFill>
              </a:rPr>
              <a:t>(variant of 0/1 knapsack problem)</a:t>
            </a:r>
            <a:endParaRPr lang="zh-CN" altLang="en-US" sz="2000" dirty="0">
              <a:solidFill>
                <a:srgbClr val="FF0000"/>
              </a:solidFill>
            </a:endParaRPr>
          </a:p>
        </p:txBody>
      </p:sp>
      <p:pic>
        <p:nvPicPr>
          <p:cNvPr id="9227" name="Picture 11" descr="http://pic108.nipic.com/file/20160828/19266957_205252530000_2.jpg">
            <a:extLst>
              <a:ext uri="{FF2B5EF4-FFF2-40B4-BE49-F238E27FC236}">
                <a16:creationId xmlns:a16="http://schemas.microsoft.com/office/drawing/2014/main" id="{9D8BB077-513F-462B-9849-5853CECF626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3507" t="29437" r="17870" b="28889"/>
          <a:stretch/>
        </p:blipFill>
        <p:spPr bwMode="auto">
          <a:xfrm>
            <a:off x="4134044" y="4259822"/>
            <a:ext cx="2505872" cy="1610792"/>
          </a:xfrm>
          <a:prstGeom prst="rect">
            <a:avLst/>
          </a:prstGeom>
          <a:noFill/>
          <a:extLst>
            <a:ext uri="{909E8E84-426E-40DD-AFC4-6F175D3DCCD1}">
              <a14:hiddenFill xmlns:a14="http://schemas.microsoft.com/office/drawing/2010/main">
                <a:solidFill>
                  <a:srgbClr val="FFFFFF"/>
                </a:solidFill>
              </a14:hiddenFill>
            </a:ext>
          </a:extLst>
        </p:spPr>
      </p:pic>
      <p:pic>
        <p:nvPicPr>
          <p:cNvPr id="9229" name="Picture 13" descr="æ¥çæºå¾å">
            <a:extLst>
              <a:ext uri="{FF2B5EF4-FFF2-40B4-BE49-F238E27FC236}">
                <a16:creationId xmlns:a16="http://schemas.microsoft.com/office/drawing/2014/main" id="{469C5B09-2723-4909-8F56-8B65104F942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1858" t="17639" r="-1022" b="37897"/>
          <a:stretch/>
        </p:blipFill>
        <p:spPr bwMode="auto">
          <a:xfrm>
            <a:off x="6961911" y="4656463"/>
            <a:ext cx="2063558" cy="1550823"/>
          </a:xfrm>
          <a:prstGeom prst="rect">
            <a:avLst/>
          </a:prstGeom>
          <a:noFill/>
          <a:extLst>
            <a:ext uri="{909E8E84-426E-40DD-AFC4-6F175D3DCCD1}">
              <a14:hiddenFill xmlns:a14="http://schemas.microsoft.com/office/drawing/2010/main">
                <a:solidFill>
                  <a:srgbClr val="FFFFFF"/>
                </a:solidFill>
              </a14:hiddenFill>
            </a:ext>
          </a:extLst>
        </p:spPr>
      </p:pic>
      <p:pic>
        <p:nvPicPr>
          <p:cNvPr id="9231" name="Picture 15" descr="æ¥çæºå¾å">
            <a:extLst>
              <a:ext uri="{FF2B5EF4-FFF2-40B4-BE49-F238E27FC236}">
                <a16:creationId xmlns:a16="http://schemas.microsoft.com/office/drawing/2014/main" id="{33347174-93E8-43D7-A42E-1426A2ACCA6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7828"/>
          <a:stretch/>
        </p:blipFill>
        <p:spPr bwMode="auto">
          <a:xfrm>
            <a:off x="9287932" y="4656463"/>
            <a:ext cx="2642595" cy="1500189"/>
          </a:xfrm>
          <a:prstGeom prst="rect">
            <a:avLst/>
          </a:prstGeom>
          <a:noFill/>
          <a:extLst>
            <a:ext uri="{909E8E84-426E-40DD-AFC4-6F175D3DCCD1}">
              <a14:hiddenFill xmlns:a14="http://schemas.microsoft.com/office/drawing/2010/main">
                <a:solidFill>
                  <a:srgbClr val="FFFFFF"/>
                </a:solidFill>
              </a14:hiddenFill>
            </a:ext>
          </a:extLst>
        </p:spPr>
      </p:pic>
      <p:sp>
        <p:nvSpPr>
          <p:cNvPr id="23" name="矩形 22">
            <a:extLst>
              <a:ext uri="{FF2B5EF4-FFF2-40B4-BE49-F238E27FC236}">
                <a16:creationId xmlns:a16="http://schemas.microsoft.com/office/drawing/2014/main" id="{6553B9F9-1D0B-495A-8F92-D89DAE3C9157}"/>
              </a:ext>
            </a:extLst>
          </p:cNvPr>
          <p:cNvSpPr/>
          <p:nvPr/>
        </p:nvSpPr>
        <p:spPr>
          <a:xfrm>
            <a:off x="0" y="6617450"/>
            <a:ext cx="11633200" cy="240549"/>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383891154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p:nvPr/>
        </p:nvSpPr>
        <p:spPr bwMode="auto">
          <a:xfrm>
            <a:off x="550863" y="82550"/>
            <a:ext cx="723900" cy="585788"/>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文本框 19"/>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
        <p:nvSpPr>
          <p:cNvPr id="11" name="文本框 10">
            <a:extLst>
              <a:ext uri="{FF2B5EF4-FFF2-40B4-BE49-F238E27FC236}">
                <a16:creationId xmlns:a16="http://schemas.microsoft.com/office/drawing/2014/main" id="{3D99CFB6-DDAA-4970-B946-ADEDD0133E46}"/>
              </a:ext>
            </a:extLst>
          </p:cNvPr>
          <p:cNvSpPr txBox="1"/>
          <p:nvPr/>
        </p:nvSpPr>
        <p:spPr>
          <a:xfrm>
            <a:off x="2632870" y="6068179"/>
            <a:ext cx="8381999" cy="461665"/>
          </a:xfrm>
          <a:prstGeom prst="rect">
            <a:avLst/>
          </a:prstGeom>
          <a:noFill/>
        </p:spPr>
        <p:txBody>
          <a:bodyPr wrap="square" rtlCol="0">
            <a:spAutoFit/>
          </a:bodyPr>
          <a:lstStyle/>
          <a:p>
            <a:r>
              <a:rPr lang="en-US" altLang="zh-CN" sz="2400" b="1" dirty="0">
                <a:solidFill>
                  <a:srgbClr val="FF0000"/>
                </a:solidFill>
              </a:rPr>
              <a:t>Time: O(n * c)     Space: O(n * c)  </a:t>
            </a:r>
          </a:p>
        </p:txBody>
      </p:sp>
      <p:pic>
        <p:nvPicPr>
          <p:cNvPr id="7" name="图片 6"/>
          <p:cNvPicPr>
            <a:picLocks noChangeAspect="1"/>
          </p:cNvPicPr>
          <p:nvPr/>
        </p:nvPicPr>
        <p:blipFill>
          <a:blip r:embed="rId2"/>
          <a:stretch>
            <a:fillRect/>
          </a:stretch>
        </p:blipFill>
        <p:spPr>
          <a:xfrm>
            <a:off x="1011768" y="613691"/>
            <a:ext cx="9427631" cy="5178005"/>
          </a:xfrm>
          <a:prstGeom prst="rect">
            <a:avLst/>
          </a:prstGeom>
        </p:spPr>
      </p:pic>
      <p:sp>
        <p:nvSpPr>
          <p:cNvPr id="12" name="矩形 11">
            <a:extLst>
              <a:ext uri="{FF2B5EF4-FFF2-40B4-BE49-F238E27FC236}">
                <a16:creationId xmlns:a16="http://schemas.microsoft.com/office/drawing/2014/main" id="{32B389D3-6CC3-4710-AD71-6100D0989D58}"/>
              </a:ext>
            </a:extLst>
          </p:cNvPr>
          <p:cNvSpPr/>
          <p:nvPr/>
        </p:nvSpPr>
        <p:spPr>
          <a:xfrm>
            <a:off x="0" y="6617450"/>
            <a:ext cx="11633200" cy="240549"/>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文本框 3">
            <a:extLst>
              <a:ext uri="{FF2B5EF4-FFF2-40B4-BE49-F238E27FC236}">
                <a16:creationId xmlns:a16="http://schemas.microsoft.com/office/drawing/2014/main" id="{5284C47E-E6A5-4ED2-A976-F9C485F785C8}"/>
              </a:ext>
            </a:extLst>
          </p:cNvPr>
          <p:cNvSpPr txBox="1">
            <a:spLocks noChangeArrowheads="1"/>
          </p:cNvSpPr>
          <p:nvPr/>
        </p:nvSpPr>
        <p:spPr bwMode="auto">
          <a:xfrm>
            <a:off x="808568" y="197700"/>
            <a:ext cx="32930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dirty="0">
                <a:solidFill>
                  <a:srgbClr val="044875"/>
                </a:solidFill>
                <a:latin typeface="微软雅黑" pitchFamily="34" charset="-122"/>
                <a:ea typeface="微软雅黑" pitchFamily="34" charset="-122"/>
              </a:rPr>
              <a:t>Extended Algorithm</a:t>
            </a:r>
            <a:endParaRPr lang="zh-CN" altLang="en-US" dirty="0">
              <a:solidFill>
                <a:srgbClr val="044875"/>
              </a:solidFill>
              <a:latin typeface="微软雅黑" pitchFamily="34" charset="-122"/>
              <a:ea typeface="微软雅黑" pitchFamily="34" charset="-122"/>
            </a:endParaRPr>
          </a:p>
        </p:txBody>
      </p:sp>
    </p:spTree>
    <p:extLst>
      <p:ext uri="{BB962C8B-B14F-4D97-AF65-F5344CB8AC3E}">
        <p14:creationId xmlns:p14="http://schemas.microsoft.com/office/powerpoint/2010/main" val="3142559657"/>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304800" y="758795"/>
            <a:ext cx="5903912" cy="33693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文本框 59"/>
          <p:cNvSpPr txBox="1"/>
          <p:nvPr/>
        </p:nvSpPr>
        <p:spPr>
          <a:xfrm>
            <a:off x="357312" y="1858509"/>
            <a:ext cx="5893593" cy="1924053"/>
          </a:xfrm>
          <a:prstGeom prst="rect">
            <a:avLst/>
          </a:prstGeom>
          <a:noFill/>
        </p:spPr>
        <p:txBody>
          <a:bodyPr wrap="square">
            <a:spAutoFit/>
          </a:bodyPr>
          <a:lstStyle/>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r>
              <a:rPr lang="en-US" altLang="zh-CN" sz="2000" dirty="0"/>
              <a:t>The thief continues robbing the 4th store. However, for each item,  the amount is a constant. Which items should he take?</a:t>
            </a:r>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endParaRPr lang="en-US" altLang="zh-CN" sz="2000" dirty="0"/>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r>
              <a:rPr lang="en-US" altLang="zh-CN" sz="2000" dirty="0"/>
              <a:t>For each type, the amount of it is given. (e.g. 3)</a:t>
            </a:r>
            <a:endParaRPr lang="en-US" altLang="zh-CN" sz="20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2000"/>
              </a:lnSpc>
              <a:spcBef>
                <a:spcPts val="0"/>
              </a:spcBef>
              <a:spcAft>
                <a:spcPts val="0"/>
              </a:spcAft>
              <a:buFont typeface="Wingdings" panose="05000000000000000000" pitchFamily="2" charset="2"/>
              <a:buChar char="Ø"/>
              <a:defRPr/>
            </a:pPr>
            <a:endParaRPr lang="en-US" altLang="zh-CN" sz="3200" dirty="0">
              <a:solidFill>
                <a:schemeClr val="bg2">
                  <a:lumMod val="25000"/>
                </a:schemeClr>
              </a:solidFill>
              <a:latin typeface="+mn-lt"/>
              <a:ea typeface="+mn-ea"/>
              <a:cs typeface="Arial" panose="020B0604020202020204" pitchFamily="34" charset="0"/>
            </a:endParaRPr>
          </a:p>
          <a:p>
            <a:pPr eaLnBrk="1" fontAlgn="auto" hangingPunct="1">
              <a:lnSpc>
                <a:spcPts val="2200"/>
              </a:lnSpc>
              <a:spcBef>
                <a:spcPts val="0"/>
              </a:spcBef>
              <a:spcAft>
                <a:spcPts val="0"/>
              </a:spcAft>
              <a:defRPr/>
            </a:pPr>
            <a:endParaRPr lang="en-US" altLang="zh-CN" sz="2400" dirty="0">
              <a:solidFill>
                <a:schemeClr val="bg1"/>
              </a:solidFill>
              <a:latin typeface="+mn-lt"/>
              <a:ea typeface="+mn-ea"/>
              <a:cs typeface="Arial" panose="020B0604020202020204" pitchFamily="34" charset="0"/>
            </a:endParaRPr>
          </a:p>
        </p:txBody>
      </p:sp>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5146" name="文本框 4"/>
            <p:cNvSpPr txBox="1">
              <a:spLocks noChangeArrowheads="1"/>
            </p:cNvSpPr>
            <p:nvPr/>
          </p:nvSpPr>
          <p:spPr bwMode="auto">
            <a:xfrm>
              <a:off x="800100" y="173277"/>
              <a:ext cx="3291840" cy="399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Question Introduction</a:t>
              </a:r>
              <a:endParaRPr lang="zh-CN" altLang="en-US" sz="2000" dirty="0">
                <a:solidFill>
                  <a:srgbClr val="044875"/>
                </a:solidFill>
                <a:latin typeface="微软雅黑" pitchFamily="34" charset="-122"/>
                <a:ea typeface="微软雅黑"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pic>
        <p:nvPicPr>
          <p:cNvPr id="5" name="图片 4">
            <a:extLst>
              <a:ext uri="{FF2B5EF4-FFF2-40B4-BE49-F238E27FC236}">
                <a16:creationId xmlns:a16="http://schemas.microsoft.com/office/drawing/2014/main" id="{3B4CD69C-444F-4812-83A6-7CC6D57F018C}"/>
              </a:ext>
            </a:extLst>
          </p:cNvPr>
          <p:cNvPicPr>
            <a:picLocks noChangeAspect="1"/>
          </p:cNvPicPr>
          <p:nvPr/>
        </p:nvPicPr>
        <p:blipFill>
          <a:blip r:embed="rId2"/>
          <a:stretch>
            <a:fillRect/>
          </a:stretch>
        </p:blipFill>
        <p:spPr>
          <a:xfrm>
            <a:off x="6939226" y="758795"/>
            <a:ext cx="4248549" cy="3563750"/>
          </a:xfrm>
          <a:prstGeom prst="rect">
            <a:avLst/>
          </a:prstGeom>
        </p:spPr>
      </p:pic>
      <p:pic>
        <p:nvPicPr>
          <p:cNvPr id="1026" name="Picture 2" descr="æ¥çæºå¾å">
            <a:extLst>
              <a:ext uri="{FF2B5EF4-FFF2-40B4-BE49-F238E27FC236}">
                <a16:creationId xmlns:a16="http://schemas.microsoft.com/office/drawing/2014/main" id="{37BA3B7F-B757-4343-9DB9-32CE1F1957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5484" y="3846068"/>
            <a:ext cx="1726103" cy="2248722"/>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连接符: 曲线 10">
            <a:extLst>
              <a:ext uri="{FF2B5EF4-FFF2-40B4-BE49-F238E27FC236}">
                <a16:creationId xmlns:a16="http://schemas.microsoft.com/office/drawing/2014/main" id="{F08F43B9-FF64-4E9B-A018-1642837C359F}"/>
              </a:ext>
            </a:extLst>
          </p:cNvPr>
          <p:cNvCxnSpPr>
            <a:cxnSpLocks/>
          </p:cNvCxnSpPr>
          <p:nvPr/>
        </p:nvCxnSpPr>
        <p:spPr>
          <a:xfrm flipV="1">
            <a:off x="5508425" y="3429001"/>
            <a:ext cx="1755975" cy="83413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连接符: 曲线 12">
            <a:extLst>
              <a:ext uri="{FF2B5EF4-FFF2-40B4-BE49-F238E27FC236}">
                <a16:creationId xmlns:a16="http://schemas.microsoft.com/office/drawing/2014/main" id="{45E44E05-FAE9-4623-86B8-E655C47A37DC}"/>
              </a:ext>
            </a:extLst>
          </p:cNvPr>
          <p:cNvCxnSpPr>
            <a:cxnSpLocks/>
          </p:cNvCxnSpPr>
          <p:nvPr/>
        </p:nvCxnSpPr>
        <p:spPr>
          <a:xfrm rot="5400000" flipH="1" flipV="1">
            <a:off x="8078381" y="4195225"/>
            <a:ext cx="505638" cy="38946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连接符: 曲线 14">
            <a:extLst>
              <a:ext uri="{FF2B5EF4-FFF2-40B4-BE49-F238E27FC236}">
                <a16:creationId xmlns:a16="http://schemas.microsoft.com/office/drawing/2014/main" id="{63FB763B-4D01-45B0-AED9-385A17E2AA24}"/>
              </a:ext>
            </a:extLst>
          </p:cNvPr>
          <p:cNvCxnSpPr>
            <a:cxnSpLocks/>
          </p:cNvCxnSpPr>
          <p:nvPr/>
        </p:nvCxnSpPr>
        <p:spPr>
          <a:xfrm rot="10800000">
            <a:off x="9525004" y="4128148"/>
            <a:ext cx="907133" cy="60414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连接符: 曲线 17">
            <a:extLst>
              <a:ext uri="{FF2B5EF4-FFF2-40B4-BE49-F238E27FC236}">
                <a16:creationId xmlns:a16="http://schemas.microsoft.com/office/drawing/2014/main" id="{03D21866-AD73-4870-8CD4-3EFF7350876B}"/>
              </a:ext>
            </a:extLst>
          </p:cNvPr>
          <p:cNvCxnSpPr/>
          <p:nvPr/>
        </p:nvCxnSpPr>
        <p:spPr>
          <a:xfrm flipV="1">
            <a:off x="1957508" y="1454653"/>
            <a:ext cx="8134759" cy="273699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9229" name="Picture 13" descr="æ¥çæºå¾å">
            <a:extLst>
              <a:ext uri="{FF2B5EF4-FFF2-40B4-BE49-F238E27FC236}">
                <a16:creationId xmlns:a16="http://schemas.microsoft.com/office/drawing/2014/main" id="{469C5B09-2723-4909-8F56-8B65104F942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6309" t="32347" r="-1022" b="37897"/>
          <a:stretch/>
        </p:blipFill>
        <p:spPr bwMode="auto">
          <a:xfrm>
            <a:off x="7236894" y="4642777"/>
            <a:ext cx="1684867" cy="1444258"/>
          </a:xfrm>
          <a:prstGeom prst="rect">
            <a:avLst/>
          </a:prstGeom>
          <a:noFill/>
          <a:extLst>
            <a:ext uri="{909E8E84-426E-40DD-AFC4-6F175D3DCCD1}">
              <a14:hiddenFill xmlns:a14="http://schemas.microsoft.com/office/drawing/2010/main">
                <a:solidFill>
                  <a:srgbClr val="FFFFFF"/>
                </a:solidFill>
              </a14:hiddenFill>
            </a:ext>
          </a:extLst>
        </p:spPr>
      </p:pic>
      <p:pic>
        <p:nvPicPr>
          <p:cNvPr id="9231" name="Picture 15" descr="æ¥çæºå¾å">
            <a:extLst>
              <a:ext uri="{FF2B5EF4-FFF2-40B4-BE49-F238E27FC236}">
                <a16:creationId xmlns:a16="http://schemas.microsoft.com/office/drawing/2014/main" id="{33347174-93E8-43D7-A42E-1426A2ACCA6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4487" t="47986" r="5775" b="1832"/>
          <a:stretch/>
        </p:blipFill>
        <p:spPr bwMode="auto">
          <a:xfrm>
            <a:off x="9433718" y="4710266"/>
            <a:ext cx="2011363" cy="1329077"/>
          </a:xfrm>
          <a:prstGeom prst="rect">
            <a:avLst/>
          </a:prstGeom>
          <a:noFill/>
          <a:extLst>
            <a:ext uri="{909E8E84-426E-40DD-AFC4-6F175D3DCCD1}">
              <a14:hiddenFill xmlns:a14="http://schemas.microsoft.com/office/drawing/2010/main">
                <a:solidFill>
                  <a:srgbClr val="FFFFFF"/>
                </a:solidFill>
              </a14:hiddenFill>
            </a:ext>
          </a:extLst>
        </p:spPr>
      </p:pic>
      <p:sp>
        <p:nvSpPr>
          <p:cNvPr id="24" name="文本框 23">
            <a:extLst>
              <a:ext uri="{FF2B5EF4-FFF2-40B4-BE49-F238E27FC236}">
                <a16:creationId xmlns:a16="http://schemas.microsoft.com/office/drawing/2014/main" id="{A5F554C7-179C-4287-A849-7533E368599D}"/>
              </a:ext>
            </a:extLst>
          </p:cNvPr>
          <p:cNvSpPr txBox="1"/>
          <p:nvPr/>
        </p:nvSpPr>
        <p:spPr>
          <a:xfrm>
            <a:off x="862000" y="788833"/>
            <a:ext cx="5431098" cy="707886"/>
          </a:xfrm>
          <a:prstGeom prst="rect">
            <a:avLst/>
          </a:prstGeom>
          <a:noFill/>
        </p:spPr>
        <p:txBody>
          <a:bodyPr wrap="square" rtlCol="0">
            <a:spAutoFit/>
          </a:bodyPr>
          <a:lstStyle/>
          <a:p>
            <a:r>
              <a:rPr lang="sv-SE" altLang="zh-CN" sz="2000" b="1" spc="300" dirty="0">
                <a:solidFill>
                  <a:srgbClr val="FF0000"/>
                </a:solidFill>
                <a:latin typeface="微软雅黑" panose="020B0503020204020204" pitchFamily="34" charset="-122"/>
                <a:ea typeface="微软雅黑" panose="020B0503020204020204" pitchFamily="34" charset="-122"/>
              </a:rPr>
              <a:t>Knapsack Problem/Bounded</a:t>
            </a:r>
          </a:p>
          <a:p>
            <a:r>
              <a:rPr lang="en-US" altLang="zh-CN" sz="2000" dirty="0">
                <a:solidFill>
                  <a:srgbClr val="FF0000"/>
                </a:solidFill>
              </a:rPr>
              <a:t>(variant of 0/1 knapsack problem)</a:t>
            </a:r>
            <a:endParaRPr lang="zh-CN" altLang="en-US" sz="2000" dirty="0">
              <a:solidFill>
                <a:srgbClr val="FF0000"/>
              </a:solidFill>
            </a:endParaRPr>
          </a:p>
        </p:txBody>
      </p:sp>
      <p:pic>
        <p:nvPicPr>
          <p:cNvPr id="11266" name="Picture 2" descr="æ¥çæºå¾å">
            <a:extLst>
              <a:ext uri="{FF2B5EF4-FFF2-40B4-BE49-F238E27FC236}">
                <a16:creationId xmlns:a16="http://schemas.microsoft.com/office/drawing/2014/main" id="{55415DD5-81B2-47C1-B623-0EB16451A8F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6801" t="26533" r="2463" b="28269"/>
          <a:stretch/>
        </p:blipFill>
        <p:spPr bwMode="auto">
          <a:xfrm>
            <a:off x="4450867" y="4248120"/>
            <a:ext cx="2052325" cy="1828294"/>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F58EE3A2-32C4-4632-A6FA-63176778D27B}"/>
              </a:ext>
            </a:extLst>
          </p:cNvPr>
          <p:cNvSpPr txBox="1"/>
          <p:nvPr/>
        </p:nvSpPr>
        <p:spPr>
          <a:xfrm>
            <a:off x="5269596" y="6147365"/>
            <a:ext cx="1159933" cy="369332"/>
          </a:xfrm>
          <a:prstGeom prst="rect">
            <a:avLst/>
          </a:prstGeom>
          <a:noFill/>
        </p:spPr>
        <p:txBody>
          <a:bodyPr wrap="square" rtlCol="0">
            <a:spAutoFit/>
          </a:bodyPr>
          <a:lstStyle/>
          <a:p>
            <a:r>
              <a:rPr lang="en-US" altLang="zh-CN" dirty="0"/>
              <a:t>5 </a:t>
            </a:r>
            <a:endParaRPr lang="zh-CN" altLang="en-US" dirty="0"/>
          </a:p>
        </p:txBody>
      </p:sp>
      <p:sp>
        <p:nvSpPr>
          <p:cNvPr id="27" name="文本框 26">
            <a:extLst>
              <a:ext uri="{FF2B5EF4-FFF2-40B4-BE49-F238E27FC236}">
                <a16:creationId xmlns:a16="http://schemas.microsoft.com/office/drawing/2014/main" id="{78DE7422-E244-4660-816A-592E7C89DDB8}"/>
              </a:ext>
            </a:extLst>
          </p:cNvPr>
          <p:cNvSpPr txBox="1"/>
          <p:nvPr/>
        </p:nvSpPr>
        <p:spPr>
          <a:xfrm>
            <a:off x="7903567" y="6187012"/>
            <a:ext cx="1159933" cy="369332"/>
          </a:xfrm>
          <a:prstGeom prst="rect">
            <a:avLst/>
          </a:prstGeom>
          <a:noFill/>
        </p:spPr>
        <p:txBody>
          <a:bodyPr wrap="square" rtlCol="0">
            <a:spAutoFit/>
          </a:bodyPr>
          <a:lstStyle/>
          <a:p>
            <a:r>
              <a:rPr lang="en-US" altLang="zh-CN" dirty="0"/>
              <a:t>2 </a:t>
            </a:r>
            <a:endParaRPr lang="zh-CN" altLang="en-US" dirty="0"/>
          </a:p>
        </p:txBody>
      </p:sp>
      <p:sp>
        <p:nvSpPr>
          <p:cNvPr id="28" name="文本框 27">
            <a:extLst>
              <a:ext uri="{FF2B5EF4-FFF2-40B4-BE49-F238E27FC236}">
                <a16:creationId xmlns:a16="http://schemas.microsoft.com/office/drawing/2014/main" id="{996001A9-2A40-47AF-8D46-D183657FBDDC}"/>
              </a:ext>
            </a:extLst>
          </p:cNvPr>
          <p:cNvSpPr txBox="1"/>
          <p:nvPr/>
        </p:nvSpPr>
        <p:spPr>
          <a:xfrm>
            <a:off x="10285148" y="6187012"/>
            <a:ext cx="1159933" cy="369332"/>
          </a:xfrm>
          <a:prstGeom prst="rect">
            <a:avLst/>
          </a:prstGeom>
          <a:noFill/>
        </p:spPr>
        <p:txBody>
          <a:bodyPr wrap="square" rtlCol="0">
            <a:spAutoFit/>
          </a:bodyPr>
          <a:lstStyle/>
          <a:p>
            <a:r>
              <a:rPr lang="en-US" altLang="zh-CN" dirty="0"/>
              <a:t>3 </a:t>
            </a:r>
            <a:endParaRPr lang="zh-CN" altLang="en-US" dirty="0"/>
          </a:p>
        </p:txBody>
      </p:sp>
      <p:sp>
        <p:nvSpPr>
          <p:cNvPr id="25" name="矩形 24">
            <a:extLst>
              <a:ext uri="{FF2B5EF4-FFF2-40B4-BE49-F238E27FC236}">
                <a16:creationId xmlns:a16="http://schemas.microsoft.com/office/drawing/2014/main" id="{9FA282A1-4BC6-4A3F-87ED-7DD6C7A190A7}"/>
              </a:ext>
            </a:extLst>
          </p:cNvPr>
          <p:cNvSpPr/>
          <p:nvPr/>
        </p:nvSpPr>
        <p:spPr>
          <a:xfrm>
            <a:off x="0" y="6617450"/>
            <a:ext cx="11633200" cy="240549"/>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642666241"/>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20"/>
          <p:cNvGrpSpPr>
            <a:grpSpLocks/>
          </p:cNvGrpSpPr>
          <p:nvPr/>
        </p:nvGrpSpPr>
        <p:grpSpPr bwMode="auto">
          <a:xfrm>
            <a:off x="550863" y="82550"/>
            <a:ext cx="3550768" cy="585788"/>
            <a:chOff x="551544" y="82976"/>
            <a:chExt cx="3549449" cy="584775"/>
          </a:xfrm>
        </p:grpSpPr>
        <p:sp>
          <p:nvSpPr>
            <p:cNvPr id="6227" name="文本框 3"/>
            <p:cNvSpPr txBox="1">
              <a:spLocks noChangeArrowheads="1"/>
            </p:cNvSpPr>
            <p:nvPr/>
          </p:nvSpPr>
          <p:spPr bwMode="auto">
            <a:xfrm>
              <a:off x="809153" y="197927"/>
              <a:ext cx="3291840" cy="368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dirty="0">
                  <a:solidFill>
                    <a:srgbClr val="044875"/>
                  </a:solidFill>
                  <a:latin typeface="微软雅黑" pitchFamily="34" charset="-122"/>
                  <a:ea typeface="微软雅黑" pitchFamily="34" charset="-122"/>
                </a:rPr>
                <a:t>Extended Algorithm</a:t>
              </a:r>
              <a:endParaRPr lang="zh-CN" altLang="en-US" dirty="0">
                <a:solidFill>
                  <a:srgbClr val="044875"/>
                </a:solidFill>
                <a:latin typeface="微软雅黑" pitchFamily="34" charset="-122"/>
                <a:ea typeface="微软雅黑"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文本框 19"/>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
        <p:nvSpPr>
          <p:cNvPr id="11" name="文本框 10">
            <a:extLst>
              <a:ext uri="{FF2B5EF4-FFF2-40B4-BE49-F238E27FC236}">
                <a16:creationId xmlns:a16="http://schemas.microsoft.com/office/drawing/2014/main" id="{3D99CFB6-DDAA-4970-B946-ADEDD0133E46}"/>
              </a:ext>
            </a:extLst>
          </p:cNvPr>
          <p:cNvSpPr txBox="1"/>
          <p:nvPr/>
        </p:nvSpPr>
        <p:spPr>
          <a:xfrm>
            <a:off x="3049965" y="5983585"/>
            <a:ext cx="8381999" cy="461665"/>
          </a:xfrm>
          <a:prstGeom prst="rect">
            <a:avLst/>
          </a:prstGeom>
          <a:noFill/>
        </p:spPr>
        <p:txBody>
          <a:bodyPr wrap="square" rtlCol="0">
            <a:spAutoFit/>
          </a:bodyPr>
          <a:lstStyle/>
          <a:p>
            <a:r>
              <a:rPr lang="en-US" altLang="zh-CN" sz="2400" b="1" dirty="0">
                <a:solidFill>
                  <a:srgbClr val="FF0000"/>
                </a:solidFill>
              </a:rPr>
              <a:t>Time: O(n * c)     Space: O(n * c)  </a:t>
            </a:r>
          </a:p>
        </p:txBody>
      </p:sp>
      <p:pic>
        <p:nvPicPr>
          <p:cNvPr id="5" name="图片 4">
            <a:extLst>
              <a:ext uri="{FF2B5EF4-FFF2-40B4-BE49-F238E27FC236}">
                <a16:creationId xmlns:a16="http://schemas.microsoft.com/office/drawing/2014/main" id="{B7A38E2D-4FD2-4318-8C30-4479524D6BA7}"/>
              </a:ext>
            </a:extLst>
          </p:cNvPr>
          <p:cNvPicPr>
            <a:picLocks noChangeAspect="1"/>
          </p:cNvPicPr>
          <p:nvPr/>
        </p:nvPicPr>
        <p:blipFill>
          <a:blip r:embed="rId2"/>
          <a:stretch>
            <a:fillRect/>
          </a:stretch>
        </p:blipFill>
        <p:spPr>
          <a:xfrm>
            <a:off x="1162050" y="1026319"/>
            <a:ext cx="7949866" cy="4776893"/>
          </a:xfrm>
          <a:prstGeom prst="rect">
            <a:avLst/>
          </a:prstGeom>
        </p:spPr>
      </p:pic>
      <p:sp>
        <p:nvSpPr>
          <p:cNvPr id="12" name="矩形 11">
            <a:extLst>
              <a:ext uri="{FF2B5EF4-FFF2-40B4-BE49-F238E27FC236}">
                <a16:creationId xmlns:a16="http://schemas.microsoft.com/office/drawing/2014/main" id="{A6161FFF-005B-406A-95E8-1316113F065C}"/>
              </a:ext>
            </a:extLst>
          </p:cNvPr>
          <p:cNvSpPr/>
          <p:nvPr/>
        </p:nvSpPr>
        <p:spPr>
          <a:xfrm>
            <a:off x="0" y="6617450"/>
            <a:ext cx="11633200" cy="240549"/>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2671100576"/>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799511" y="788833"/>
            <a:ext cx="5903912" cy="33693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0" name="文本框 59"/>
          <p:cNvSpPr txBox="1"/>
          <p:nvPr/>
        </p:nvSpPr>
        <p:spPr>
          <a:xfrm>
            <a:off x="863203" y="1531937"/>
            <a:ext cx="5893593" cy="3400931"/>
          </a:xfrm>
          <a:prstGeom prst="rect">
            <a:avLst/>
          </a:prstGeom>
          <a:noFill/>
        </p:spPr>
        <p:txBody>
          <a:bodyPr wrap="square">
            <a:spAutoFit/>
          </a:bodyPr>
          <a:lstStyle/>
          <a:p>
            <a:r>
              <a:rPr lang="en-US" altLang="zh-CN" dirty="0"/>
              <a:t>Example:</a:t>
            </a:r>
            <a:endParaRPr lang="zh-CN" altLang="zh-CN" dirty="0"/>
          </a:p>
          <a:p>
            <a:r>
              <a:rPr lang="en-US" altLang="zh-CN" dirty="0"/>
              <a:t>If you have a monetary system which consists of n </a:t>
            </a:r>
            <a:r>
              <a:rPr lang="en-US" altLang="zh-CN" b="1" dirty="0">
                <a:solidFill>
                  <a:srgbClr val="FF0000"/>
                </a:solidFill>
              </a:rPr>
              <a:t>infinite</a:t>
            </a:r>
            <a:r>
              <a:rPr lang="en-US" altLang="zh-CN" dirty="0"/>
              <a:t> different values, give the number of combinations to achieve the value of m.</a:t>
            </a:r>
          </a:p>
          <a:p>
            <a:endParaRPr lang="en-US" altLang="zh-CN" dirty="0"/>
          </a:p>
          <a:p>
            <a:r>
              <a:rPr lang="en-US" altLang="zh-CN" dirty="0" err="1"/>
              <a:t>e.g</a:t>
            </a:r>
            <a:r>
              <a:rPr lang="en-US" altLang="zh-CN" dirty="0"/>
              <a:t>: </a:t>
            </a:r>
          </a:p>
          <a:p>
            <a:r>
              <a:rPr lang="en-US" altLang="zh-CN" dirty="0"/>
              <a:t>n = 3   m = 10  </a:t>
            </a:r>
          </a:p>
          <a:p>
            <a:r>
              <a:rPr lang="en-US" altLang="zh-CN" dirty="0"/>
              <a:t>Values:  1  2  5  </a:t>
            </a:r>
          </a:p>
          <a:p>
            <a:endParaRPr lang="en-US" altLang="zh-CN" dirty="0"/>
          </a:p>
          <a:p>
            <a:r>
              <a:rPr lang="en-US" altLang="zh-CN" dirty="0"/>
              <a:t>Give: number of  combinations ? </a:t>
            </a:r>
            <a:endParaRPr lang="zh-CN" altLang="zh-CN" dirty="0"/>
          </a:p>
          <a:p>
            <a:pPr marL="285750" indent="-285750" eaLnBrk="1" fontAlgn="auto" hangingPunct="1">
              <a:lnSpc>
                <a:spcPts val="2000"/>
              </a:lnSpc>
              <a:spcBef>
                <a:spcPts val="0"/>
              </a:spcBef>
              <a:spcAft>
                <a:spcPts val="0"/>
              </a:spcAft>
              <a:buFont typeface="Wingdings" panose="05000000000000000000" pitchFamily="2" charset="2"/>
              <a:buChar char="Ø"/>
              <a:defRPr/>
            </a:pPr>
            <a:endParaRPr lang="en-US" altLang="zh-CN" sz="3200" dirty="0">
              <a:solidFill>
                <a:schemeClr val="bg2">
                  <a:lumMod val="25000"/>
                </a:schemeClr>
              </a:solidFill>
              <a:latin typeface="+mn-lt"/>
              <a:ea typeface="+mn-ea"/>
              <a:cs typeface="Arial" panose="020B0604020202020204" pitchFamily="34" charset="0"/>
            </a:endParaRPr>
          </a:p>
          <a:p>
            <a:pPr eaLnBrk="1" fontAlgn="auto" hangingPunct="1">
              <a:lnSpc>
                <a:spcPts val="2200"/>
              </a:lnSpc>
              <a:spcBef>
                <a:spcPts val="0"/>
              </a:spcBef>
              <a:spcAft>
                <a:spcPts val="0"/>
              </a:spcAft>
              <a:defRPr/>
            </a:pPr>
            <a:endParaRPr lang="en-US" altLang="zh-CN" sz="2400" dirty="0">
              <a:solidFill>
                <a:schemeClr val="bg1"/>
              </a:solidFill>
              <a:latin typeface="+mn-lt"/>
              <a:ea typeface="+mn-ea"/>
              <a:cs typeface="Arial" panose="020B0604020202020204" pitchFamily="34" charset="0"/>
            </a:endParaRPr>
          </a:p>
        </p:txBody>
      </p:sp>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5146" name="文本框 4"/>
            <p:cNvSpPr txBox="1">
              <a:spLocks noChangeArrowheads="1"/>
            </p:cNvSpPr>
            <p:nvPr/>
          </p:nvSpPr>
          <p:spPr bwMode="auto">
            <a:xfrm>
              <a:off x="800100" y="173277"/>
              <a:ext cx="3291840" cy="399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Question Introduction</a:t>
              </a:r>
              <a:endParaRPr lang="zh-CN" altLang="en-US" sz="2000" dirty="0">
                <a:solidFill>
                  <a:srgbClr val="044875"/>
                </a:solidFill>
                <a:latin typeface="微软雅黑" pitchFamily="34" charset="-122"/>
                <a:ea typeface="微软雅黑"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
        <p:nvSpPr>
          <p:cNvPr id="24" name="文本框 23">
            <a:extLst>
              <a:ext uri="{FF2B5EF4-FFF2-40B4-BE49-F238E27FC236}">
                <a16:creationId xmlns:a16="http://schemas.microsoft.com/office/drawing/2014/main" id="{A5F554C7-179C-4287-A849-7533E368599D}"/>
              </a:ext>
            </a:extLst>
          </p:cNvPr>
          <p:cNvSpPr txBox="1"/>
          <p:nvPr/>
        </p:nvSpPr>
        <p:spPr>
          <a:xfrm>
            <a:off x="862000" y="788833"/>
            <a:ext cx="5431098" cy="707886"/>
          </a:xfrm>
          <a:prstGeom prst="rect">
            <a:avLst/>
          </a:prstGeom>
          <a:noFill/>
        </p:spPr>
        <p:txBody>
          <a:bodyPr wrap="square" rtlCol="0">
            <a:spAutoFit/>
          </a:bodyPr>
          <a:lstStyle/>
          <a:p>
            <a:r>
              <a:rPr lang="sv-SE" altLang="zh-CN" sz="2000" b="1" spc="300" dirty="0">
                <a:solidFill>
                  <a:srgbClr val="FF0000"/>
                </a:solidFill>
                <a:latin typeface="微软雅黑" panose="020B0503020204020204" pitchFamily="34" charset="-122"/>
                <a:ea typeface="微软雅黑" panose="020B0503020204020204" pitchFamily="34" charset="-122"/>
              </a:rPr>
              <a:t>monetary system</a:t>
            </a:r>
          </a:p>
          <a:p>
            <a:r>
              <a:rPr lang="en-US" altLang="zh-CN" sz="2000" dirty="0">
                <a:solidFill>
                  <a:srgbClr val="FF0000"/>
                </a:solidFill>
              </a:rPr>
              <a:t>(transformation of knapsack problem)</a:t>
            </a:r>
            <a:endParaRPr lang="zh-CN" altLang="en-US" sz="2000" dirty="0">
              <a:solidFill>
                <a:srgbClr val="FF0000"/>
              </a:solidFill>
            </a:endParaRPr>
          </a:p>
        </p:txBody>
      </p:sp>
      <p:sp>
        <p:nvSpPr>
          <p:cNvPr id="10" name="文本框 9">
            <a:extLst>
              <a:ext uri="{FF2B5EF4-FFF2-40B4-BE49-F238E27FC236}">
                <a16:creationId xmlns:a16="http://schemas.microsoft.com/office/drawing/2014/main" id="{F58EE3A2-32C4-4632-A6FA-63176778D27B}"/>
              </a:ext>
            </a:extLst>
          </p:cNvPr>
          <p:cNvSpPr txBox="1"/>
          <p:nvPr/>
        </p:nvSpPr>
        <p:spPr>
          <a:xfrm>
            <a:off x="5269596" y="6147365"/>
            <a:ext cx="1159933" cy="369332"/>
          </a:xfrm>
          <a:prstGeom prst="rect">
            <a:avLst/>
          </a:prstGeom>
          <a:noFill/>
        </p:spPr>
        <p:txBody>
          <a:bodyPr wrap="square" rtlCol="0">
            <a:spAutoFit/>
          </a:bodyPr>
          <a:lstStyle/>
          <a:p>
            <a:r>
              <a:rPr lang="en-US" altLang="zh-CN" dirty="0"/>
              <a:t>5 </a:t>
            </a:r>
            <a:endParaRPr lang="zh-CN" altLang="en-US" dirty="0"/>
          </a:p>
        </p:txBody>
      </p:sp>
      <p:sp>
        <p:nvSpPr>
          <p:cNvPr id="27" name="文本框 26">
            <a:extLst>
              <a:ext uri="{FF2B5EF4-FFF2-40B4-BE49-F238E27FC236}">
                <a16:creationId xmlns:a16="http://schemas.microsoft.com/office/drawing/2014/main" id="{78DE7422-E244-4660-816A-592E7C89DDB8}"/>
              </a:ext>
            </a:extLst>
          </p:cNvPr>
          <p:cNvSpPr txBox="1"/>
          <p:nvPr/>
        </p:nvSpPr>
        <p:spPr>
          <a:xfrm>
            <a:off x="7903567" y="6187012"/>
            <a:ext cx="1159933" cy="369332"/>
          </a:xfrm>
          <a:prstGeom prst="rect">
            <a:avLst/>
          </a:prstGeom>
          <a:noFill/>
        </p:spPr>
        <p:txBody>
          <a:bodyPr wrap="square" rtlCol="0">
            <a:spAutoFit/>
          </a:bodyPr>
          <a:lstStyle/>
          <a:p>
            <a:r>
              <a:rPr lang="en-US" altLang="zh-CN" dirty="0"/>
              <a:t>2 </a:t>
            </a:r>
            <a:endParaRPr lang="zh-CN" altLang="en-US" dirty="0"/>
          </a:p>
        </p:txBody>
      </p:sp>
      <p:sp>
        <p:nvSpPr>
          <p:cNvPr id="28" name="文本框 27">
            <a:extLst>
              <a:ext uri="{FF2B5EF4-FFF2-40B4-BE49-F238E27FC236}">
                <a16:creationId xmlns:a16="http://schemas.microsoft.com/office/drawing/2014/main" id="{996001A9-2A40-47AF-8D46-D183657FBDDC}"/>
              </a:ext>
            </a:extLst>
          </p:cNvPr>
          <p:cNvSpPr txBox="1"/>
          <p:nvPr/>
        </p:nvSpPr>
        <p:spPr>
          <a:xfrm>
            <a:off x="10285148" y="6187012"/>
            <a:ext cx="1159933" cy="369332"/>
          </a:xfrm>
          <a:prstGeom prst="rect">
            <a:avLst/>
          </a:prstGeom>
          <a:noFill/>
        </p:spPr>
        <p:txBody>
          <a:bodyPr wrap="square" rtlCol="0">
            <a:spAutoFit/>
          </a:bodyPr>
          <a:lstStyle/>
          <a:p>
            <a:r>
              <a:rPr lang="en-US" altLang="zh-CN" dirty="0"/>
              <a:t>3 </a:t>
            </a:r>
            <a:endParaRPr lang="zh-CN" altLang="en-US" dirty="0"/>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6985" y="3659778"/>
            <a:ext cx="2359584" cy="1096950"/>
          </a:xfrm>
          <a:prstGeom prst="rect">
            <a:avLst/>
          </a:prstGeom>
        </p:spPr>
      </p:pic>
      <p:sp>
        <p:nvSpPr>
          <p:cNvPr id="14" name="AutoShape 2" descr="data:image/jpeg;base64,/9j/4AAQSkZJRgABAQEASABIAAD/2wBDAAgGBgcGBQgHBwcJCQgKDBQNDAsLDBkSEw8UHRofHh0aHBwgJC4nICIsIxwcKDcpLDAxNDQ0Hyc5PTgyPC4zNDL/2wBDAQkJCQwLDBgNDRgyIRwhMjIyMjIyMjIyMjIyMjIyMjIyMjIyMjIyMjIyMjIyMjIyMjIyMjIyMjIyMjIyMjIyMjL/wAARCAEsAj0DASIAAhEBAxEB/8QAHAAAAQUBAQEAAAAAAAAAAAAABAABAwUGAgcI/8QAShAAAgEDAgQDBAgEAwUGBQUAAQIDAAQREiEFMUFREyJhBjJxgRQVQpGhscHwIzNS0UNi4QckcnPxNDVTgpKTFiVEVGMXg5Sywv/EABkBAAMBAQEAAAAAAAAAAAAAAAABAgMEBf/EACcRAAICAgICAgMBAQADAAAAAAABAhEhMQMSE0EEIjJRYXEUkbHw/9oADAMBAAIRAxEAPwD3ef8An2//ABn8qIFQT/zoP+P9KnoAVKmJA5muDKg+0KVgSUqi8eP+qm+kx/1UWgJqVQ/SI/6qb6TH/VRYE9KoPpUeedL6VH3osCelUH0qPvS+lR96LAnpVB9Jj70vpMfeiwJ6VQfSYx9ql9Jj/qosCelQ/wBKjz71L6ZF/VRaAIpVB9Li/qpvpcZPOiwCKVD/AEqPvS+lx96LAIpUP9Lj/q/Gl9Kj70WARSoY3cY+1S+lxf1GiwCaVDfTIv6qX02LvSsAmlQ302PvS+mRd6OyAJpUN9LTPOl9MjHUffRYBNKhjeR96X0yPvRYBNKhTexA4z+NL6XH3/GnYBVKhTeRil9MiHM0dgCqVCm9j70vpsXel2AKpUMbyL+qmF9F3o7AEmh7b+Zcf8z9BTfTY84zvUFvdxia5ydhJ+lOwLGlQ30yPvSN5EB7w++kmATSob6ZH3pvpkWM6hj407AKpUN9Mizsw++l9Ni5ah350XQBNKhTeRjmaX02L+r8aVgFUqF+mx96Y3sfcUdgC6VCfTYz1FObyPuKLAKpUJ9Nj28w++kb2Mc2H307ALpUKbyMDOdvjTfTo+/zzSsAulQn02LHOl9NixnP40WgC6VCfTo+9L6bH3FFgF0qE+mx596l9Nj7ijsAXSoT6dHnGoU/02L+offR2QBVKh1uo261Mrq24NFgdUqVKqAgn/mwf8f6GpWYKMmoZ/5sH/H+hri8k0pgdqTERGSS5d0idQV6GhpLDiD+7LEO2c1xwaXXe3A7KKvKEgKE8M4jnPiw/jXP1ZxPH8+H4b1oKVFDM/8AVfEsfzoc47Gn+q+J53uIfuNX9KigM+eFcS/+4hJ9QaX1TxLn9Ih69DWgpUUKig+qeI9bmL7jSPCOIYx9Jh+41f0qKCihHCL/AK3MX3Gl9UX+NrmL/wBJq+pUUMoTwi//APuYvuNN9UX4/wDqYvuNX9KikBQDg9/je5iPyNL6nv8A/wC6i+Smr+lQBQ/VF/t/vcfr5ab6n4hti7j/APSav6VAGcm4XxCOMuLmNjttjFAOL4AFJYXAOCFY9NzitPfA/Rjgb5HTNULxxRojowTUSWKjOls7MR26GuPn5JQnS0Uo2iFYuISIzRyQSMqh9Kk+bfmO/wDcYqEm6EQP0iAnOCGJ3+H6joaJfRCxKjwmyW0EkAN3Rumex60MZIXLzP4plYFkEyYOV6jGw9e9ZT55R9lYZOIbtgT9KhVhpGHyNyMgGuWiuxtJcW6PzKgliq9CSKlju9FtHJNEY45IlzIq6wDvlWXt2p7ZoLiUJb3EblPMEiXCKe5x17ZNJfLdV7DpkGkS8ieQJNE7KAVxnzAe98x+NKMXM2NFxCCNO2+2eWO46j7qNldWVHQCPw20FsbKRyJ/I/GoPFMJ1JCQgcNJDjeMjb/055HkKy/6eRS2aqCoiaK9CZM0ZycYwRnFOsN6xVhNFpbmd9vQ/vnRaCSUJMFODtHoTVpXv61y7vbAymF/CzllYFSG5ZFa+fkS7eiOif1Ap1v4sESwFcDck5GeWfQ8vjTxLdyylROoXQZI2KnfBGQfUHaibESzXFxDKUchNBUjAAB3XPXmaeHVbzSWpYESKfBc9+WPwwazXyJ3d4NOi0RrBdlR/EaRjufBjBwoOM5PP4VFPFeRozieJkwCCFO4Jx+RroXUYmSbKE74EkpjIP8ASRjzgHlinkkMsUcYjwWkCKdOC24OcdP0rq5OdKKrZEYZFcW1zA5Q3kZbngIScH9acwXJGRcoysQIxj3/AE9KMllQ3TxeKACTuV3HcfPv86hDlVHll8OQYGonXg7fL1o8jQdECiG516XuY0OQCSuAP9a78C72PjqobYahuT61OSg1OxUqpK6gP5fZQvP++edIRsxKmDMpwGaQjAA6c+n5Ud5f+R9YkP0e9UFWlTxByVdxntmuWiuo3KvcRjI20gt99F+GzAaIcSk4Zy/Ycx/f5UhqkQqyAgneNSBvndie3LajySfsOqBmtrtfKJ0ZjjQMHDnmcHt60wiuMPrvIw6/ZAyST1okSPGSC+qJ87qMZzzKjoKkd2QqVkUEHKqsefKOeex70eWX7F0QD4FxoObtQ+dIXQc5571Hb21w8lyy3aACQ62YEKnlHPP75VYmXwZAwumYsCMuucZOxFQRKyXNywYyoJQrGQ4U+UdOvfFT5JexdUReBdrJpe5RAQSDpzt3Pp+lSSWd2ia1uAyrgFiAAfgaJAW6iABLK+SVbnkndjnmBiuY99ICGdc6ojjC/cOh/OjySX+CpA/0W7yrfSFKMfKVAyR337U0tvdw6TLcxqp/y5b0++iPB0sYnt1d/saW2Uk78uX5ZruPya43ADDYkMHLKPsih8kngmkCtaTKpb6YoTfB0bKB39fSkLedZvDluVjyMjI3O3apSJLdg0agpsWRvs5/rz7x9K7dkmg8UsyA7glcuXJ259NqXllq8hQKsL+KQ1y0ahdSgxnUy+lKK3lmyBdgvgFU8Pn60TJIzjV4jmdW2R02GKkZ3nUSRyyM5y2I8AKB+v8Ael5Z/sKAHt7mEkG5UoD/ADAmxx27mpvq+5YYW7yzHb+HsoH9XY1PHKszEZUEABlXkBufL/mJrkL4IKgM0bAB4V+znfBbqaPLNK7FgHWyuWRnW4QKvMHqfT4/nXTWdyIy4u1CgDBcZJ6nl2olgqSazFGVcjyBunIH8vhSwYnXMCKx3XLDCHpt+9qPJLVhQMLWR4llW8LrjomSd+npTfRJl53QKg4LBQBn07miSNDiSMNrBxhRu+BvpHb17V0jrNgIoQqMN2RdySvrU+WWg/wGNm5cabt9O3nEewzyxTfRTrIF2+jJXPhdaJ1gqAzyiLSWXSuNQP7J9K6LMVOpnyoACiPf7vz+NHmm82AIbOcH/tJ3+yBv2BJ7U4tJGTWt0xUcxoySeQx3HrRILKWRsrITkgtkyEDYMac61fUreceXluxxvpHajyy3YAp4ddA6fpQBG5yOQ6/OkljPJ7t2gA94nljoaKwunOmKNF3853J659P+lNoXSGaKJY8YCA+8Ph1/Sl5ZL2AMtlI50i81SD7I2BpCzcjK3TspAIOnfnjLdh2ouRQ/2xgeZVU4UAbYY9wcU6yIZSGyXO/LGvA6+lUuWWmwo7i4IXRXN9Kc77Yx99d/UR5/TZfuFWdsCIEDDBxyFTV3xX1VklQeFNFGzC7kOATgqN6gsuIFgNy2aubna2l5+4fyrDcMuGJB6USQG7jbWua7oOyfVEPWjKaYA8+0sH/M/Q0LxJsRsKKuP5tv/wAz9DQfFB/DNDEAez7E310eQ0D860WayHBy631zoDHyDkcdauy1wTskg3xuwOawn8hQdUUlZaZpZqrF3LEwDhwP8yZ/GpY+Iox3Ax/UDTj8iL2NxLClUaTLIMoQRQvEOK2fDIPFu5ljUnCjmWPYDmTW3a1ZIbmlkVkLr2uuyuu24cIYj7rXj6Gf/hQb/wDQ0GfaL2gW1F3r4UYjJ4ekq4wcZ55+VR5YhZu809ZGz9rrl97jh3jRggNJZyByM9TGdwNj1PKtFZ8Stb+38e1nSaPOCVPI9iOh9DvVqSYBlNmonuEjGXIX4mhZOJIoyuNPLLHG/wAKmfLGO2FB+R3ptQFVLXsr7KZGO3urgff0rnXOxGkvgnmXH61hL5SWkV1LnIpZqla5mgbJE2nG5A1UvrBn2jlZmP2SBmhfKj7QdS6zSJFU/wBZzxA+JDJgDJYLkD4kVweMmUqITGQQckNk/IHntT/6oUHRljfYNq2+Nx+fpWfmYE26xGPxCpXMhxgZJx8/XaiprmS4TEhlMZwcLpA+eKr5wissbwABwTpce96ZHu/H5VwfI5PI7SNYKiQtJbrgx3EJOwGMqD0IJBx2HOneJH8IIo8WTd316zg7ZBPTANR63WLElxMtuD5kkVcAnpqzgfpTwXWq6E6sGJIiAA2TVt+Cg/HIrPjVyocnSOo2IhBicI0fkwDrUg7gEHpzFSwtO0mDKunw2JRFCKTsBQqTDx/CEmNSBWBXk2dieg32Px2qaM5uWxqOE0n0wRn7qzeyoidvDknDbI7kOH5A46+hGx7bUzwXDLHojkcxnyyB8OvxPUY+IpvFVTrZ/sZbIycjY/H9ioQsaAyvmMphmTUQsY5jIHM+neh0yiRIpbcO87ooyC4kckjtgLtk0yyvLpcoxZTpVFc4aXoN+g5moJbpZQslw7xw5IQc2Zs9O7d25LyFTAMieNO6WsQGkEtpCr/Smeeerd+VC7VXof8ASaJI44Lnz5VIymsNjUx3Y7+v9qTot1b+FcavEjI1MnvRsOTD0O2agN3BIqqrIkCHy5+1jltzwPxO9TMGlAmKm3RTtPIdJx6DmfgeZ3q6TVEv9jQi58X+N5VBJe4ilABA5kqQSG+FNbJHDLApd3jTXKXk2bSOp7nOc1LPI8ixIW/hscRBwA0h5l29FG+OtPYSQmW5cEhtK4GTkIOXzPP51cUuyC8WPq8SNtUq5BOwTOWODn9M9sV2JGLMxB8T/EVhhnxyA3/69KI8Ul/Xv159+VIaGOpvy3/Gt1yKzLugIa4iZI2GlSEK4JCnngd+m/eumi8uqMErjGp33fJzpP8AaiJFZn8hQlcgDljI/M/pmoC6qCJLV2UHLBQWAOOuM0eSP9NE7OTH2t2WE+RlD+8BufXb8DTssiPrj0CbBcIn9PIEk/PP30keyk5ZOMhVJ2B+GdvhXQxAFibBjLjSyEkgj+r86rsntg7Q4lSbdRktnUij+ZgYAX0/61wpWJjF44QMceRSdPXGe/51GZBJJsmrxMASJsd+W/7xRTTEYXQGOMkDl8T/AHqFyJqxtEaNnMSyuseSTlN2H9+1Q2jq884xycFGdMKMqBuOvXFEtJdNjfGOQAx86ghabxroybqHGdQztpGc0+/uiKHaM+KXiUg/053YA41H06YqQKtygKoHf7RZyFUDqM9On412zh2EcyYY4Kkcmxy+I9KFEjm6KsgcsdLKuPP3Ge9JyS0J5JFjMkYZLZNWCTJ4mDn48tx9+KcxEopRBBjAUhdTsx5gdvT0rt40WRjIqBG2IjY5IHp3qJrm3s3eRAkWW/xH/LNJyisNk0dJN4jlWZY5l5FsEAkYBYd8cqTH6NKJkwuokHJyzAbZ9B27VWXftTwi1JM/EIARnyIhfcen751SXn+0qwgWYW0NxcOE8upFQHuDjfA/tU+RPBLwa3WIW1R3EmkoNUrLsc8jq6UvIkrIzyNE5AciPGTjPP8Aexrz5v8AareE6X4SjxMRpVZcMCOZ35/D5VY2v+0nhk6pHfW15B0GjBX4kjr6/Kq7E2ma+RCzgnAfOfKPKC3Rf82Of6V0spm/hyrqkGR4fLUezHv/ANKrLf2j4MIQfrO2FuMhCfLjO22evrVtE8c8Sm3MUiqunyyBth1OPWjsk7RVWMigu8AihY8lOr13/v8ALFIIGVlkjiGPfkdsjA5Ed/2KJSKTOtVKkknfArrQwwxU7jHf8KVrdFdQVWOnEoJwAPEHvY5kDHSk6v4jNpRZVOdWMrv0HrgAnvU7CNx52w25DciB6Efs1wsJjA0sGUEFVOMIe47n86V5oXU5YlsvqlMhPQbJgZ+fwrlXOdSzO7klsadSgDmPXHP/AKV0cxFkJZm91nxg59O3p86IijKyEK+pSBnv8M0Km6FQOY1keMDVpx5c5JJ3JLnoB/auQwAYSZwRjxRzAP8ATz29e9WCxiMkL5e+NhThQTlcYHIbHH9tqeAoAChJgWjQZO6lgTz2Pz7dyafAUgtFC7tny6sqp7fjRDxDTjSgztqIztVTxLi3DuEBTfyQxMw97BJPwxyG4++pk0shTCwyKSjIsi8mRBlQw7nuPxqVAzkHJYN7rgbuepPYVjbz/aBYNH4fDopLmTHl1rohBPJmzuf+taTgVxcXnCre8unhSSePVMI91PMbZ6UJpY9AlZprY/7unu8vs8qmyKrEum0hYV8oGBpU4xTtdyR7yOqgcxXcvkwSoOjDbne2l/4D1x0rzzhrYcDPWti13JMrhFkK6SCcbcqxfDiBKFztnb760hyrk0S1RuuGtmMDNWVVnDP5Y2xtyqzrWIgef+bb/wDM/Q0LxT+XRNwcS2//ADP0NDcTP8MnOMUMRmbGMSX8wMbudAwEcDr6nf8AtVwiIGI8IHf3XBR/l0NVvCxE/EpRJpYaOb76fh++VXKsPC0uSMAYON8H9etcHNH72aLRGhIY+G0isDgozZqOUqdRli1AD+ZHsRXeWK/xNTxadnxuB+vxpPI4UMCHiz76jJHxHaskirKni/HoeB26ymcSySHEMXJyfXHJe5rJTcXvG8W+vHhaRlGLmXIEYHRR0HfH60VxmZb7jkzJ4biH/dYznmT5nOfw+WKxPFL557tlikc2sI0qudQLdSfwyOtXGTMpljc+1UjymOzhEpOdM9wxLE8zt+fpijfrT2jPs8Z3MjWvi+EYntSCuBnJwM46Z7VRcUsobFrRrTiAnEqB3ZW2Rx7wzz25/A43rQt7XqODfQpHvROtto+mLL9sb7gc166ufIGqvBJXW3tIVfTeIFmPOaEYbPMnHfGD6qMYq9TjV9azR31mymR1GLgbRzjHuuPUbqenfmKyXCobS+lmS+vhapoLLIwDBm57fPfPfapOGcQiiumhlLyRSYCo5IUEkbnHcn4Bj8aOzWhpnrPDeK23GLXxFmKyKdM8MozIjY90j9cY7USZQsbKiYx9qT1/OsZ7PX6wcVRmaLRc5tZEzkq65KnPUHcH1IralwcsSVGCSzjf99M896zcmzVUMz6nHitJICT5FbBPp+G/PpUEsUcjhTBCvMhVQyucd98DFEai0Z0AojLjWo83/QH788qTARxqCxClWzpG+By/VvU0qvYwQIbdpMLPEdOcJMgIxk7KOv51go/9qVu19Kl7ZSSR5xC8ZxOAOjHGD/favQp/oqS+H4cfhnIzo3bbbzdMnkeVeYcK9k/aq3E72s0HCTJKdQmQPJpzgaeeBnOO53pxgRJu8HPCv9oPEl4teXXEILy6gcAQR2inVDg8yvqMD4itVwb214Zx7iAshFKs7AlPHUI7456SOZHbnmsRwvgvtJP7Q8WSz49Hb3lvKElukyBM5P6/nW39m/Y+PhWeIcS8O+4o7lpLhW90nby9jvv6k0TSonjbeyb2g46eAcJe4iBkcyALHM5Ud2zjr8OtUlv7Ve1F1/Hh9nY4kIIH0q70hsDIJDHl0ov2+8I2XD4w7uWv4gvlOPUfHpWH9p+HcPV79lXhOvxm0SPxR5bjPUBeS/PpWcIprJUm1LDNU/tT7S28cjr7McJ2DalS7RpBjcsFB327c6vvZrjC8dsI7z6N4H+8FDEH1BdKDkevPIFY/wBl4vZ+44xm7sfZ2VorZWiNhcP4jORzIY7kb5+Oav8A/Z4scnAtVugzHduzKDyxkfdy+VbRUbJk5M08cUUttICFWQuiw6W2dimdIzz25Z61HNxS2heB7m5jikwVYO2gyryJXOMkbAjuKrON8bksEFnacKu7+7lKNGqRnwx5CMtINh6Cs1f+yXtPxuc3nFri1TiKkeHZSH+HIO2rlnp+Oa5XBN4NlJrR6JIiO0a6o9KsJlIbyuh9778ZFByhSQSrSQwhX8NWwZJWBIB9APzrOw+10PBo4rXjHCbjhEYPkKgywKeXlfoD1Q4I5ir2L2g4DcQrLa8QtHdslh4nu7Adem2O+DUyj+2aKS17CLq8v7ayknCxPKiMVhjZEUlRnQNWSccqxdj7fcTvoTLN7My3kan+bb7xoO3mz5s5HbFbm7KTWk7xw/SVeB0jkDKY1U5OST7pFeHWtj9P4WYuHWPHLm68Tw3MWRbAnlpGdz1B7V1+OHXBzSnKz0aH25uD7QW/D4uEG0eWQJLFcqBOgxnOF9Pd6EVqzNGwMiq8z4yDg7+uptgPXnivOPYSWNOMvFD7PXSzovg3N41yZjCwHu4b3ckZ7V6PJcMWKxnXJq2GoEA99+Z9eS1hOk8G/HclZX8V4lBw+OW64hdRxnSPEJOAiHlGo5nPMnnj41Vey3tlw/jHEJrQRSWzSxkWZmJVrwdWXudjsNwBXftPY2UnCpLiaW2he0zLHdXQLxq7dMfaB67ZJ6YrN+x078f4uE4sL3iVlFGXhcwqsEBQ5VxjdG25DocUcaW6FySccIvr/wD2gWqRzScN4PNdRRkpJcSwssaNyIZtyPyG1an2evU4lwq34gbSaBp0LeDJKhxvjIx0P5Yryi2tOO8UgmtuGpxZ7K5LC5eV1jtUXxMlk/qxzOa9h4WnDrewtobJ4HtI18ONo8MGUDGxHM53zmtukd4OdNsKbBwMMSDjS2xPwPI/sVi/aT224JwO9SBolnus5maCTw2jHTJ5Fz2PLYda1nEeKWXCuHG54hcJbxKfec4z6DqST06mvDOJcSg4v7Zw3ns7wuOOY3A0JcNqWdy3Mq3lUH/+1PrFg5uOj2G6utHBRxSOGS6i8DxliddM+nGcA+nPHyoLgPtJbcZtWm4dMWCECWGT3kz3x0PT41WTX/ty/FLi1sk4bZ2ynUkzIXC56A55jcEY59Kq+A8A4jxLjHFEueNXNnNBLiUWCJGJGPM4x25isHBetm65JJ5PRYLiMlv4SrMRvnYjvnpXcKsRnQwA3OTnJycA/dVVw3hEvC7FbS4vZrwKT4c0oyQCfd+VWaO6xsXbKn/EQZAA5H/Sri28M0xVo6dnUZ1YTB93fP8Ap+dQWrM087a9Y8UbBd/dHzFSeWOIsWXw0XBdJFIwDkZJ7V5n7U+29297eQ8Nu1jjc4aS3YEjYDn69+9N/pGcmkei8SvbThqo95cRwRucHxDuOxA+/wCdVk/tZwWLRm63J/meESPvH7zmvGri9u542M968pONQlkJznbA/ec71CkMU51qukhug57Y6dc+m3Ok4v2zLynp3tH7YRJYD6ouElaVD/GUk46HasJpup5Wlnk8R2XLNnJ+X9+vOpLa2OjJZhLqB8MAEu3ofhttzFWkFrnDeAhAbSpbY4P6jp0xSjxic7Kbw/E80isdJ0ppXA/vn896Jhjjit5EjjUEAY07jY46/PGavbbgU0ksgit1GD72eX/CDyomTg8sTahEDkYDxuAR6Y7f61p0aJszipArgeGFVxkf5sDv254/Ggrq21FmUBC22MbLn+/f51pZbF9/4avrGxI21HkR0wfTcUDLbgx4dDtzBPvdBnHrttyHOk0woo/BaI6opizAgaseUH0B79vnRtndXHDn8SGa4hm5rJANLLvvgcvkeY3p7qF4oyBI2c7Ny2xg5/XpgVWXD6lJZXZAfNof3jy69cYPqKcVeCbaPSPZ/wBtneRoOLxtMgbC3qqrEDsy/Dt0r0CNIJYRJGEeMqCskTHGOnWvnSNvoqeIHeJ4x5JY23bry+8/DatBw323uOFxwx2XFbl2U6jbTwqYTkbgHmAeeOlJx66RpHks9oZyuxyORz7wI6bjcema6UgDIGM7bbg/v1qp4Fx+PjEDFoPo9ymDJAzhufVT1B7dOtWmnQpZCFBO45D55/XassG9kiorOC8a8t3A2x69qkM3hxfwxqYYGDsSf3+AqFJcnSy6dWR5v3t8N+mDU6rsAQB3yc4PIVca9MTG8IMv8YLIepYbfd0/tTm3iPKNRjkVXSflXbljgD388icUDxHiX1dA03hM7kkqpIA5ZO/YCtHSEGokoDBjqXmp68qqeLcHsuKxql2HyuVVkcrgHGRtz36egqltPbCSW8MLyBozsv8ADK7d8+m+a0pCA6zIujOrI2GO/oKylLH1Gkns8XvoY7fiCxLIuGdlji0+SQ9f+EDmR0Nepez3hR+z3Dy+A7RZy3mJ36V5lxWXHFjGrqmqVgEYfzsf0noV6nrXp3s1FGnAbGQqQxiGQSD1/fxrLLqwjt0Wcs0cYV5EcM3uh2Jx1zjkO9RxHfxDgFuTEZJ3+yO3rSuCzX0cfQjlp6f9KJUrrd9JBYYGNseg+A/WqUe0mNkEmZAQRcADJ80qjbH5Vk+H4EpwSNyd/jWrZoM7FNWg5LJk57b/AJCstw8Hxc75JPz3rv8AjLDM5m44ZnQPhVpVVwz+WN+lWtdcSAa5/m2//M/Q0LxPeMjflRVyf41v/wAz9KG4mP4eKGIznDstxGdSVC6Bt33z/rVwSTgjDMdwT1Pf99areD2/jcUnG2BH1+P7+daSKyjTBbzHtjFcvJxSlOy1KkRwWivFmQeY7g9aGlsbiOUSROQd906/Edat9sVyVB2Navhi1QrZ4u0Sw217xW/YpGwkJKAktIWJAK/GsdEWYgpCpGndg2eXNd+fp3rf8Ss5mg+i3UwJi8SJQg905OCex369Kwf0cB3haIFk8pDdwen6fhXJ1pkN5JuGzWqXiSXlp49tkaokIyTz5+nMHvtRLXFrHxTxxbOLEy6hEHztnOQcf6Z9Kl4NwdeLXrwfSY4UC5eQqWB9Mfp051of/gdAhU8fhGcY/wB0Iz8d+fwox+woyt9LaPcyvZR/R7Zt0iIB0jO5Hffr335UOzYllJViMaiOQXuR2J5fHfarTjfCPqSePTOLhJU1LNHGFAxzyOnTftVUY5ZblRHE7F/LpxuSR068vwpq6Eau4thYGG6hcPatJE9vIVOoSKykxsPsuOx97n6V6hFYy3EmuU+bOct0PoOQFedWUFyHksrfUhnaGBUyVHMNqAYkggA49BXrqjA51fFx9ss0uiuurFI7cNGDlfePU1XuG1KXbcbhgeXqOwPf47b1oj8RVbJb2087xRTIsg3aMEHHyquXh1RUZfsrRBJpIikOkk7IRgfD+n9mufB5F21MOoIzvtv2/TnR7cLYsAHQAHIxXUfCyCBI0ZAOxxuP3y+Fcy4eR+irR557GW5n9qPaKYqDm50LgHB9AfzrdzcKxIzxyAyfb08xkdR+QNH2HCrPhiy/RYgjSyGWQ/1MeZoNLaDhV7NdTT58YEIunc9Tk9fT7q2fCorJCbMN7dcK4hxTh0EVrE08sdyJHgBxqAHxz6bHIHrVNw72S41aOs8UnAeH5QF/DsPEcejM3P48/vr0aS88aR5fHiQschMZwPjjn+tcSSh5VlLpI6ZwMbj1GABn1PKuJ8ihpmnjvJgeI8M4lw6GO64hwiz46YpA8MlrELWSBgM50KCSrdz91H+wUNxZ8BmvHtmQ3MkjJGRpypyGAHJemx7VrUZ1UtLEQm7AxTOAvxIG57k10sni+MjhsMMnXjHIkNkbE52JHPPeiPL/AEHA5QaYHGsgCaPOFwPc6jp6ileRqTJFIrFnc+FEBk6s5z8O4+e3OuSWNsSCQzSoAAdWGKbYqMfzHVJNbkESSlth3Gf6R16nkKyu9lpUczRrNavbTos0khxhl1r6qxO0h/IdazjexPBor2OZi0Kq2r6KAJBq745j4E+laNxhI/DdooW8qsThpAPX7K/jXKNCWtT4PhAuUfSvl35b9eex71L7FUiv41FdL7P3ps7V5JGRkU+HGNWdjgDnt2+FZjhXBfbFOF2lrc8S+qeGwgrEbVVaUAj0OxP39K3DROsToWKPbsXQHnjqfkaeKHEsMDBgE/jSKBkrn+r9/arRSahsTiu9mXvvZm+8Fb7gvEGk4rBEI5NSBfpKjpKn2jvz33wKrLD22vbnidtwuTgzwz5MdzGqNrY594A9FHNOXatvmGWAMIDIWkOGPl08hsem+duuc04w6iWYgvkRrcgeZSDsr+nY/Okna+2RuNPDJzb2t3bPmFJbcIxCSrqCnuQeZz1/tWP9nfZ/i3iXNzxW5mgtkWWeOwi9123wzaeYzy71rS7M7Y1x3GMOE3ZwO3Qtj7xvUkcpWJ5YgXzbYXw5CC2XI2P5HpRGdf4EopnlvCuFL7UWFvY2XEeLalUpcJKuq0gwchlAxkk9s4yc5rZ8Ej9tOESW3DTacNSwjJHi28ShNHooYYPPfG551p7WZUjWNtCKCSCqBR6k77MOuN+tErIocBlVSfdzJjOeWAM/KupyUvxOfp1ZFe2icTiNtc2UEsBIYrOoffoQOWfU8qoOM+x1rfcT4dfQ3JtTZBV0JECrqrZC+n4881p9Ryy46bbE+melcPl4WHM6tJG++3LkBj5cs1UVIKT2ZnjPF7uxleY+zt7cxAkiazkRyRj7SZz9+aqfY5bi6uOL8Ua2ljiu5wyBse6BjI+HcVs2hEcrjU2pcDytpJzkY+4fdRK7eLltQCgkBfKD3H7+FYxgpJv2bPDQLDPIDp8Ycv8AF3H/AE7ZzXQZSSyxKjnYtDLp+f8AYVJmF2UMq5JG5O2O9Rzrbw2slw7GNUUuQ3YDnjpmkoySsptHnnt/xSfW1m5AhUACMqMyZ+1qGB6elYaCfQl1JHao2+gkqMqMDY7ddvhRvE3mvuITzysSJHJ0sc6d+X3YyPhQDh8zRNvnGDJvn0z8K241Ss4uSVsDGie7KGIGU4JzgHcYOPT8cb1qrW00gBER2GPMMkjI5g8/1wKrOE8PCN46uWdtlyAzRjvv/wBelbSwsWWEKEXH22G5GNzjH76bVrSZMVaI7Pg7NgTphwPeGAMnoMdMfLG3XAu4bRVKKgTSrAMp2x9249Puo224dr0upVEB2GCux59OXz3NWX0cKcFGB5YXIHzwd/706LohS06GFEJBAKvnODv8OX6UzWnixkICVJyGbbPod/0qzgto5WLJ5gP8xIH3tXbWTEatYGOoJH5NV9RGXvbWNsgqdO+4XY455x+NUt1aCNlLAaPeBU7egP75Vtbm3yxaTIyMgZK49SOtUN7Aqs2lC2RuNWBjPXpWcoDMxeQxSW8i5YMqkYC7+v7+VZTiAWxm8NhocjKtIQQOvL99q23EIkyzBSwyCTnJ36gdv1rKcdQMquUVDzd1T3fjn9nnUxqyZ6KwORAJJFMakHDMc4PPA+eOe+dhShuLc27RtNIZGGEOcE9eg7/jXUUTq8bx6mXPkMZ3wOZGdv8Armi1t5jE8kcLSRkZYgAq33fs86qTRnFCsL2+4VIJ4bmQSoMjWgkC9we/rjma9d9k/aMcesyJWSO9i2kjPp1x+g26148lvs/k8JQ3l8NunQ+vxq/9nryXhnFbeUuWZSNBxsynbHpkE6fxrndXZvCTR7KyAg5QrjfONQ/vSjdtsPGSMEgPz+Rqu4zxNuH8HkvIQHIC6DnAOeRHp+HPNYB/abjUzkJfTsHOjKqq4bO+AB26HfmRUttOkat4ya3jXtK9pdPaWcltqh0mQTKWUMc4GxyB0zvuaznE7+94lHCblLYOyHaDOAurmpJ6nb5Z5VVWkjxs0s0pltty4yWB25gtvk78t981E3FpAZA5gdMAtscg42AXpt17U2m0Q5YCjCcakRNerKlGG5Hy5d/XerhPaa4t7S1VJLExjzKtwW1KR9lAOe+w786oGv5VZ1kitQchHG5O/LAG2Dtg9qQuY5blVmkNs7EQs0DYwT0LHbH5ZxROF6FGdFfeX8L3ZL3EaCYq0kYGS56aG+zg52HMZr0j2e4jY/VdnafSI3mCYEYbGoZ2K/1DsfjWEWwiikk88yb5EjEAFfUAbbj4gHnVlwZfC4jZqzz6YZPLC5DKoY422G5zk4/WjxYpDXIelHEjLJoblj1HqO9MSZVyQq55n7LfD/WrRLSMQiMgtjPm65oeThuqQspX7sVs/jTStZK7IE0SYP8AFzjOxOenxrIWORP197bArbmwdEdsBdidjnp2xWIsQPHOck6uRHrXR8eMor7ImTs2/C90HwzVsOVVfC8BBjtVpXTEkGudpbf/AJn6UNxMfwzvRN1/Mt/+Z+lD8SA8LcUMRVez+PrW5wf8MZ++tLWa9nxp4pcj/wDGPzrTU0MVMRT0qYGJ9ouEluMxyBisd4wUNjZZBzBPZgPw2rNX9rwM8cv7y74X9Ns1YQlICcxsuzNp6569RXovtBFFLwS7EikgJqUjmrDkR6g715bazQx3IQ6orgsVJHIkHv151x831diJTxz2RtTr4RYXMUr5RnwRgA5xv+PXFHD214KVCtw+bS64OQwXxeozyIxjfnTcUteFcUu47m4syJlKiU2zAh8DJLAnBB653o439mLNYTEWtGbwnVlBiC45Db5D1rFO3Y3ZUDjfsrdKfrexnm8InRIAcgHvg745fnRNpY+z9xxG1ntLK4sYXQxKs2cl25NpJ6d+XKm4Tw/hXD5ZyLaQySOwhM5DaFPYdT8OtVXFL5YkVreUtc9Jn8wjA6D15ZxtnBFPsI13slwl5OIieZTp4eXiVmJy0p97vtj8TtWwv7s2VsZVTUcgbnAGepPQVFwGC3tuC2iWy4iMQYZbUTkZyT13POrEgMNxtXYo/WkMHtJzdWscxQprGcHfFQRcMiivzdhm1HUQuBgFuZ70fsBtVfd8TFreRQGMtrxk5xjJxsOtKSjFJyGcrw1hxb6b4u2+2DnGMY54x1pr3iMtrexQrCGV8cyctvjA+HPerQUxHpTfHioiEPWhL9kitWlaJZCvINy5881K91BFOkLyqsj+6p61NjNNrsqGVEYiueHCUW8SvnTlFyDg9KCaNEigGiJRGGcu5IA3PQczV3ej/dWA29OX5VRs5VFVR4jxgeRRnKg5BA546dxXB8hKLSbNIHC6Iz4YtwrsQR/FVJWbuB0+ZFNK+IGdGZfNoYaQpDdDvsM759a4a/sz4sf0i20zNlmdisgzv7uNyOhFTa4Lm4fEiETDzJnLAAbN26da5PVI0TzbIIJVSKSBGPiHQchcFARjb1PIVwbdghIAMcWA+NtbDkoA+yPz3pQYRA6qCyqAvTzNsOf6/Kmkzbv4eqVjEdONRAPfb13z6Vl/HoLyd6Y44hJpaa3LaioyNLfoemPnUUZiVrVIxIY1l8QvIpGDy3HyqcXMUBmgVvD1rrRWU79xjrtzqFWd5WEXhRgAl5l90ZHu+p9B0pXpItL2S3DxzziZNUbr58/1KORHc42x86mtNMAKYBLZ8STOQoIyN+pNCxI0jhPo80gQZBkkAB7aR0p1WVJGi8OWBA2oy6taZ+Hf16VolPYm0RLMqwJ4okVVc6NCZ1Z/I8+fSpNDGIySJ4UI8sUJPvZ9ep/LlUkcjKSzGHWoJ8SQZ1g9fvqS5lE85ViWSCMgkgj456dRkc+VCtqgtWDIJFjEboyNjUjY3Kg8vQjnjtU5lEokwqq6wAOuNgc52H41wFklCiFnMyfxNzq0kdD8RzqWJovBmUFtRRXRiMnSTy+VHVp0Vdqwia3cqGGGJALLvv2xjb/zdOVcROdQjmZ8n3CSQcgciBy9R91EAEmLwhlynXfaoZoInVniULv5kGBqA65z9x6cq1Rjd7JpELYViQzcmGPNuRjr99IALAwOxDAYxgD0A6fChoJFDYOND7CTA59scvl1PKiZZMR6GXkdj3HL99c1s5J/VCpohuMeNPjGMrzO3M0QMhpMdEB1Nsc1BOwE023IqRtkcyM1OWbLEJnUuBnfPbA6ms4J3gqTwjlI8sPJlmO8eeX+b/SuHAaFllCsWBDE8lHU+uOprl5cNo1qZCC+ojG3cdNup+6okOtSwI8M4y/LV8jy9ByA3NaSyif6eJ8TjEPEJVhLaUYqshGrbP4c/nVS6yNe+PcSeI50ppBwqhRsAP071pfaq3a047OjKbdCcxhRto9D0B79TWagHjcQw0bMAdRDrjblp/6/hVxeKZyzWTTcLFuZ1ALJ0YdQemf3zrY2aeIq6WPiF/P9knHXPes9wa1ja5aV9DSY0sCvIdj3/tvWxggjWIqqybYZio3PbB/e1aFrRbWkaogUx4Gcgnv6b/jU0rBXxpGpQclR7vxqO28Joz5PKVHmXcH1qOBGyoiBVZH+GP3+VUrBhtpMMFiF+KrgH1qyGl06EHbYZx/pXECiNQNx1HpXJdyp8y6eXLIFWAJMyBC2WA1YAXnWev4lLMAxjzvktufh2q+u2ePzKuoc8gZ/CszeIGbmusZbVqyc/Cs5byBS3nioXJTDZJGTjc9f7gfGsjxqO5FxqMmyLgFTnfqCOXLp2rW3niAkStghTg5wpHX4Y7/KsteJhyzHYYwSfMh7Hpv/AKVj2EwG3tSAEDKhYgZG6j4dvhVnBbSxuGV5Ec/YJ545EMdjyzvUNuAjZZlxp3bHlx6/v0o9b+3SEQXqsgLYSRyWXUPs/vcbCpuxqiCSTxZGZNAkPmUlSqvn/wDox/DHrQjOsWVUFlfJZSunQ3f0/wBfWjZ5GuPGSU5Zd/FO+RjGfiOR77UGYmN0qYk0gjLFdwPXHX8xSlSVCs9R4Fdx8d9m445gjy4NvP4g5Edcd+Rx8KwkgQXThGQhXMak7k4ON9wc8jvuBsK1vA7Wex9lLy6t/EWVwQzeCdSqNtQH2iBy71mrKOOPUIoA+VHhuhDCUb4BY7tvvuAc7dKx07NZZR1fzSJ4VvH450kSSYQFtZO/PYEdevSqi4LfSkZzKxGG8wG3TIYYxnGc/LrSkLyP4jxtIry6dYBJbfcEdN+vf0qI+FMxdY5HLoF1E4ww+PTO2e4rqSwYNkhcIVV/DQNsVI30tvkgbbnc9jUt1DJ9EYYkETMNDagwJ5Efhv22xQy28kekBZTrGoLqGd+p2+Hx512bdhG0hhlVtO8RbIJH2gOp3Ix159KEkPsXkE30yyaSaYLNCSrxy/ax1I79flV/7D2FrNxgyNoLRp4iDUSSc43z161ieGSXFrxSLwoyFdAvhqdeU777gjpW54TGlvxm3ls0EUmrRHpOfFHIg907NzBFPia7jR6UBS+VMvrzrqvQRRHN/Jc4+yfyrzawOJ8bjzHOd+tekz/yX/4T+Vea8P3uCAAvnNJgbnhfuD4VaiqnhXuD4VbUIAW69+3/AOaKg4ntEeoxU9371uf/AMoqHiX8s/ChiZT+z/8A3rcbfY/WtRWZ4AP/AJtcf8sfnWmpoaFSpUqYAHFOHjinDZ7MzSQiVdPiRnzL615Lxj2T41wqZ4mtpb22OSk9suonqQy8we3Svaa5K71nKClsTR4zfni58KZfZs2yeGhWeK2MzyAHI1dR6gjIPWiE9quIxjwfqKWIHKicWsjDB+0FIwN+f3169pxtSxtUeFegpnkVi3EZrR0b2dlukWFmNy9rpkjfJz21egFR8K9lOM8bnKSwT2VsTl5rpMN8UXoenb0r2DTtv99OFwc0LhimFA/DrJOHcPgtI2LRwoEUtzwKIJAyScCuq5ZdQx0rasYGQW93Bc6jC+rScHYipSiOwYqCV5EjlQEnCwlrJHbMys+MlnJyO2eg+FE2UElvapHI5Zh1znHpms49m6khhIpGnpdK0EAz8PiuLlJmZwQRkKfK2OWRRmKA4pPcW9sHgXfPmbQXwP8AhHPtRUDu8KNImh2UFlzyrNNdmkMjvTi1Y7525HFZuSB/ozPb5CrIdQkGcN3yOQ74rSX+9m2ADy2IzWfZtVwYlfRIy6wQNhjk2Pw+BNcfyqUi4P0cSXNzFbGZklkVDpdkcDwz11Dcj5ZFRmaaZtEYSaLSSQsxKn54A+Pep8Oi5DGIMMHSd1wdx8uncHeh1DxBSIgGBK+CPKCw3yp7b5HTnXHPjUl2Q+zTpjkqViDKNMuScnlgDHXeiI0lkDfR75wqYDASnK/IgkUNHMYokUBTIYMBT5Ru/XNRhyoDxtpuIxkMG05+AP5csb1glg0OpJTBGUimZzIQAVORknBBbHf+1RmFI5lKtlIto9XlDt1P31xeRyXMJWJo/FmRyU3CK4U7r1x6/OvM7rhlzbxW8F5b3sd44BT6TcmeOc43CMMANjoeYq4x2zVJNpM3fEPazhtkwia6+mXJOPCj8z567D89qj4Hxu84pxO7SWFbaGNV0RJ5hvn3m7mvOQiIQixapMKqrAQmjPIAc2Pz3Ga3HsRAqtfxsQQIYwceUkknf03+VLp+mbOKUTUwwxqWzNJobLxk8lYcx++dEohumWVLiWGQ7+bOC3oetAxapIkKM2zJIQRzYnB/fSjDLPbLKysDMrkKD7ijmSOx+NVhxjJnK1TwPcQyRlxPeOzAatCk5PTcDFdWYxLEvmKhmjY5AwDyzj1+41EA3i6SpaU7lXGVPXG34k1LC+q4c6SNM0eckc8bmm08MtNNMOXytGp5iFs4JB+/ln/rXMb+MVJBEhGwbC6xnrj9mnMubkjOkCNvKwznGd8cgPzoJpNIZA5DFgG85jYn1B2+GPhXdCFbRz0SzJ4iO0TLlCdaswG2evb0O2K5im1MqO505wrKvmBHMehx068xUx8SRtRVhIjEK4UHV6A9Dt8ztUUkHjEyDOor51J0hh2/1+yfSs3GnY0/TOpcNPI2rAYqQw3zuenwruUqCNOgyMuQ7r5QMb9dh3NQqJHjeVRq06RrJ08jvq7Y6/eKeOAkNIwZUOHfXGSX32OCfuHzoVpjaWxRppBLsyLkHJQrrOOeOWP8vTmalYI5Qoowy+VTyY9c9vj1pgrNh1VwckqACvXr6fi1SOrFyuGOoDIEmN61gn1IeTG+3nC4JuFpfIpedXKswzy9R0Hf0rzmOzEikRyGIgjUQOR78+X6bV7y6meDRINaNqDq4BDD4/lXi0lug47PDA8JgWQhcKQzAHkc8gDtUSuzOSyTxfW8OkLYvMSANaLqDemeo/HpWp4Txq7RzBxSwns2X3GMR0t2zjn+lA8N45apMYQ7LpfALaEDf+o8s/3rbPcxXti0elhMqBzFJgauoxjZvkacV/RJA0MkaSgxlGjYZBXYepJ/tR0SzLHqi1aiSVJGM/OsvZ8SU38sW8WCAY2wSG/P4EVsLKRXZcSHIOGGc/n+laLIzLXvtBxmG4eOOx1rF7zHKn5r1/WuOH+13HLk4n4ZEVJxkEZI745H4V17Z/7ndKq3MsUcgGZDg4Hbbp27b1BwA8MkysDTO5+0SuT8AT/0rH2BpkvZ763BW0eJlbdWbH3VRXo8G68Mj38vl8aj8+prT209rdW2qOVJEU6GwpUow7g7g/Gqa6gD649TMxzhjz/0FW86AzErxsfCYspAzuNl9R2/vWcvbJ4c7ExY1eXf7h09RyPOtPeQsia2bJ/8QdAeh+VVFypuLVsyaWb7WoKB2P8A12xWbT9CK7xQ0ERKrGY+Qc8ieRHx7cjzqJ2YjGomMrgqcYXHLT3HT76HUyI4XzyMBoOkAH5fpXKASq2p2ZRgLkYGD0+HcdKVkk4lKxKZQSoGAEJyPTPXbke3OpLeEyMHto2lkUBQwyuF6aex9e+9QCLwomZXBUjLRs2QOhrQ+x/BZeJ3sUitIkEcpeR2ONuekfcKzlsqKtnobM9jwlJZDNlIR5cDzNjGNu52+815i90yXLQ2rqI0ztsMseagEZI6Y3PUV6B7VWqy8KZ41XQhJfKFtO2xPw6155FBcR4Xw52YNjEZzyG5znl179KmNXk0m8YJLyBXYyxMWE3N2Hunrkjf5dt6rBBPJc25LxpHHE2PBCjXk4DseecADljvV1bxXDQyxNFKviN4kYKtjIHMenpzztVdJBdXF8WnhlIVR52TZCDjcDnnbfkOtbrlTdIyqkS+EFlUBCpZlyz4BJAHMDljoeWO1R3DZhOlYso2pRnm2dwOwx0ztU8nDZtTI1nMi5yyldkXqNve9SNuXau4bW4n8OErLFCzayshHlA6Z6n86JT6glYVa2rWsMjMXWZx5UC8o+uQe/4Ve+xN/DFxSKK5yzRK0ccrt0PXsT3PQVn3uJmM3lchExsBlR+vTbmal4bFdy3kXuhttg+c9wPnyNTDluSaK60e2g11UFtqEEYY5YKMn5VPXrJ2rAjm/lP/AMJ/KvNLAfxznbzH869Ml/lP/wAJ/KvNbAA3BJA947fOkwNtwseVcH5VbjlVVwv3Afyq1HKiIA12N4P+aKg4kP4R26VPd/4H/OX9aH4mcRH4UMTKrgP/AHtcHun61phWX4Bn63uOQBi+fOtQKaBCpUqVMYqVKlSAVKmp6AFSpU2aAHpUs0qAGxT0qVADUqVPihAQXKyPA4hYJIQQrEcjQ/DIriK3K3Jy2rIBfUR86NOwoVeIQNeG1D/xRvjBx6jPLPpUNJSUmx/we+GbR9yOW4OKzkgE8yyYZHjbGonIYHkc9uhrR3vmtjjuOYz1qkkCvHD5CZCGbcY1Anl8eWOm1cfyfzVlxVoZRFIsiSuYmXYkn3SP6vltnqKgmcDSpUlotsq+QE6g4+z27VJgyHKnUyAAPnDgf0sDscetDySSmN0kSI5VsSQoQE9M9z929czkliPsMvYvEhES+JGZYnjKEAjbzZG/wp0tpbiFlkgItwdR2L5PTO2XPTsKihWQWsQDhHjKhSNsBtuWNhkDao7hY1nkSaaR9HlLfPkMnuKwp216NFpHbqIJ4g6zIsbYEZ5qp66vj/aqX2oiDezN/FcAMyxs4LHBR0OUOR9+flVqBM6vE0ksiEaiBEXC4G3vdP19KqvaBbuXg94jyqZTbNrGy+IgGzDuRyx86IZwtlSdKzzlp5WkeR0jeCdtTa9tOQCw1c0Gd8/dWy9ibmJ76/8ACBZmhjwGzyyck+g7ddqwU6rNcNErhTGQviAlZScDb+l62fsKipd3kcTaS0MR8KPfPmIwc71cuOSxHZrHnjONM3gWRnTzkANuoGDoXc/Dv60XBEk8UgUPJE7EsqrkA52bf3qroY7lWmQSBpOUxRQxVM8h6ntUk2TOYQXVYV3Vl0jSe2D67ZqsJJGO2yeeK5tRokjMsAHNWwQP6Qevzrq3ZZpw0etUaZAobAyAKGjQLK/hzFMrqJORqHUnfbly6VJbsquJtJYxo0rBjgZbYZ/0+NDtySLSwHf4xIJbMbnIbGkb8wen5UIGypA1gZwRnIU+qncD4fGjFXSqMQMLAcFiOe/XnUSFYzGzovi8lZssEB5aj27eldief6YXQtCRuWaOMNrJXC4ySdiR69ByPOnaRYwxTQZmB1SMchR15j3e/wCGa5kmCK4RjJJlslnA0jv2Ax1+QriCMsBK7OqAg5CAM56HGMD/AISNudZzeQS9sSM4jlVY42EmjKsMF98c+Y25VIr+GdDMQhPl2yysO/rj7xvzpTfzpV82kFQNZ6au/wC8Upo1ziN/MqjUp69dyOgPXpz61MVRbaZJ7xGseYABXLYBHTfp6H76eWQKcFo10gKSUJ0/6CoUZCuCCARpBYEsCfeGO/cfaB2qUeVkUOCAoKnO3/n/AE+41tEh4YDxu5FnwC4uDuyowU404J2GR39PnXlfhSrZNchGknmAjYMPtY69/wBQa3/t1IY/ZoIvN5wGDHOOuD3+HXYVlODWUdzAQzSQ5UY8udJ36dRn7jtWT2ZyyVFl7MzcUmikh0wyg6Xll3J/TPx6VuoPY82csEnDXtrWGJQJ4/GcCbu3PyH1HwqDh/C5rMEsqyxOckgAD95+6lx/jXg8NNpAyxuww5K7D4H486uJOisma0vPbOeXhjSSQxqFJzzbrv29R+tbqCbwEWSXxGQbkEAkfHfash7HcNV7dZQmrW+dZXAPfB/eedbi5hRQihOQwG59OVWk0CMb/tBtvG+jXcJldpCVwMBF7g+veqHhnsZc8UkzFb6LRsCXxjvtzAJH4givR2t4bqze1liSaI7aX6dvnQPD7GSxAj8aZQDgDXnAHr1qXDNhRTD2Z4xwi7FzwmG4WMAK1vLcByR/x8j889qtBFe3FuwuLWSCRf8ADzpx/m5/lmrqa5V0AMzSMcjSr9fjQbv4a+WR9xnTnb5j8KKoZW3HDJRassjFmxuF32PM1mL22hXIjZCBsBpx8c/qO/KtHfzZVT5kjxkHO376fjWavGieXIyTggbAD4Z/e29ZySEzMSRDDSAsQASY2yeuDj986veGezN9exfSGeK0i2KeJuV9SPhtUNslut20ssIJU5VASAD0INaFOG3PG7VZbq4kgtNOYYIG0PIQeZb48qlIEZfjPCLngssUssiyWspISUJgqehx1x369RXofsjbG09nbb+GFkmy5A5b9Pw29aofoTzWsXD7mQXCRzI8Mkr+bQxPPudiM9M1s8rEFiSNAqjGgZwRyzj996ybZpBUwgXDF/dZgVPMYz8fuoc2dpIQWs7Zs7qDGMNv1H9I6Z670mYs6kDXtjbqex/fKnByCA2VY+ZwudZ7D98t6hzZpRleMezswvZLqygea3c6/DjTdZOukE435/fWd4hBxC14hqnjmtSFIEekYblkA4xncehG/OvTQGYnCnPugISQD2B7469BQPE7NL9TaO/8M27NGFHunP65qYyRLiYDxpFiBSTDjBEi7nPL7j06Yomz4fxBhhuH3NzbsAVlihXBI5bHGeZxVlZey0ttxBZL+OOCygctJLr2C4yQOwPM/dRNy3tF7SyqvCbg8J4OwGLkpmebfkB9nbr0FVblQlGg7g/AYrK2mmvYw0khWNFk6IPQ8j+IrT2dlaQANDbwqV2DRqNgfUVkYf8AZ5wV08C9l4jfEPraW4umBZ8bkencVqeDcHseBWLWXDomSDXrGuQvhjzOTWnCld2OTL+33hQ+lS1Fb/yV+FS17EPxRkziX+W3wNebWG0x6+Y/nXpMnuN8K82sQfGO52Y0SA2/Cx5BuataquFZ0LVrREAa75QntKtDcSwY8g9KMuIFuI9DMy75BRsEH41V8QsUWI5ub3l0uGpsTAeA4+t59/8AD/WtODWP4LZJJxeYfSr0Dwz/APUHuK0X1Wh53V5/77UIEHUs1Xng8R/+pvP/AOQ1N9SwdZ7v/wDkNQMsc+hpfI/dVaOCW3/i3R+M7V19TWw+3cf+81AFhn4/dSz8aA+qLb+qf/3Wp/qq3H25/wD3WoAOJ22FcgnrQo4ZAN9U3/utUfCeFQcIt5ILeW4kWSZ5iZ5jIdTHJAJ5DsKALClilT0AKm59aVPikAsUqVMeVMDk786CnsEV5bm3T/eSpKEk6Q2MZxyzXAs7n61NyZh4RPu5OcYxjHLnvVjjas67p2h6Kyzju5LJ47nUCW8uvGrT6kfhQckdtPEwheZvBGSoGNag8xnY4NG8UmvYTD9EQsC2+F1ZPQHsD3qCRYbWWUW9viWQAyENjY/0k7fKublSrPoqNldMheBZlltp4zgrqGGPyOf7VObZ5mt4yGKDzMx2Cg9sbZwKi8BdetoS+CGZ2gxnfct0qy1Xh4l4gb/ciueY0FMffqz8sVzcME/s/wD2XN4KCNo2OmT+WU0t5jgK3b7s+lO0ICGWaeEtGcSxsvmdsbEb/aGPlvU5MHhXCyalR5EVXb/DypwT6d/Shnjy3hmMePH5NJPvA/ZJ/EHqNhXO11bY45RMpQW8s10cPNsFUnUy9l9OnwFUftG9vJwG+Zl8HMbmNlJd9WnbmPxHIZq3w4WK5OZZH8vujEWBsCvfqB8udU3tHLq9mb12djMY5Aepwen/AKvnR6KxR5XfRjUZLlV1jGpjuCcciRugPPV1rd+w0Uv0y+jk/hztFBlISNTZznB7daxN+4h4kXuRtkabhCdhgZ/5hyD5ehxXoHsCUs+LX0ciqni20c8BXfUAWBIHx2I710NfU5uP8qNXDcWqsB4KMgLANqKEk8z2HLlUt3ImpbmEeIFXw5lZTttjzD1H5Co7eXRDDpVdetjIvLOMcyeex3+NMjOqiSM6PEcoI9OQd+QHYfmaz/FWzqSVjyINKoZEkVwWOhf8PHmJHrsMc6mtptcd0gQqxAbUCNsEeUY54GN/lQqoEOnUoJIZ3UZAx+eDy/qb4UVGEKgRoEUQABCckDX19T277Uk25WU1SoOOtfCZcatxuNXPOdx1oSZ/AJwR4pBLOW5DruNwO53zsBU88gQEBQsgByX2GMnfbkN8Z6nah0ttQ8afWEU/bHMjqR+XRefOuhu8GKXtnMMaudUhCxpgsGXdu2R0A/p6etEPGfDDNGpXIVCH3A7cv9SabIAV3XOgEqqqSVySc5ByR6defSk2toG1KS7ONyemD7uc5Hb51SilkTbY0+kXMp8q+5nU23vdf7VKVLsAvlZVBGBy2HXGG++oZhm6lAxqYpjcAjzHlt8fWp98yDGf4a4xuenTH3YqYZbQ5aRDJoUM4UK4HnQHdt+/x3BHI0kbQACMqTgE+9k/hk/c3pUiyP4iF1GtSCG05U7nb/i6dqiKHQNCgMAVZB1759O/9J3q6SQr/ZRe20bS+zjFvEYQsrAhfKN8fMVn/Zss0eI5AN8Akg/L0HpWt43CbrgN3Fp1koceI+DqA5Z74+8b86wvAVl1LuqsecTLg8sYJ7fHp8ahOmRJUzbon0iDKqzKSSSvInHIDr+zWU9qrORY4PEI/itpWNicttzBxvt1/Otxw0xmHDPlsaQWXHT97c8Vj/b1p5OLWcEVy6mKMyRoozl85PxOOnpW0kqJdGg9nkEUEaIMpgaSOYHx5fP40RcXjtcsCvkQ9B7vb5HpWf4P7SPOiulx/EVRqwnT4fH7uVSD2v4dHdlLp5gzeXUYCAM+uMY79tqVqgNHHxWMppfSVJ0h+WM9M+vrUkiFtssT7pA/PeqQAXl88VsxAKN4mHAxtt6DPUfdR3DbmUKYrkAhNmA2Kj1HXP8Aai7YBNvZIp8y+QkamG+/f41YXcaLC2llVzyYjdvjj8/wqW3ZdAKlsAYHXl/aguI3IjUlXVhkAhxy6Yyds77Z+FaVSAyvE5PP5mdTkAk7BSeuf+nqKztyQoPhl5HHuxsMDf05bjp+laHiU6tIyvLIdO2gpkAjow6fHf0J5VnWaNQATrYefqfly643x+BFYytiZFFHrt7iNfIxwCCNjn8e2R0rU2V8/CI7WVrr6ZYzxBdLJvA42IzjkMbjpWdtAkbxO+oMWBJG7Mo3wRy+Perv63s3s5GliybgtrkdQFQA8jvkkD76lukCyR8YxBLAASH8eORXI306s9Nth16jG1X7XStnFzpIJwCx2659P1rLTSy3/ErOOMM8RIdGBx5EOx+R5Hr8qvvpD+60spCjzYOMg9Bttv8AeQa5ZKzVBgmzIwGHJXDEfiAOoxg4+XSp/FQnKzgf0kDb4fH9dhVaLlvFALPkLgFTsu/T1z95zRSSSMTg5yPMvNWHLb8sd96ycXeC0HxaGwfEYg9xy7j4/sULdSTRXUJtrCS5UxS5/iJHgZG51Hff8aNtg7nJc5Ow5HVjofUcgfnQ93LdW/EIjb2bXeqIjaVUZQGBOdXPtt8aqNgBXcFzxQPFf2rWPD43R51eVWMuN8Ng+71Peq+6ufaL2hvfC4BIvCuEso1XjpmR+mEU8tvvqyuIbni5ih4jbfQrLzTTgzK3iAclJXkuN/WgppvaPj84t+ANHwzhHhqBxCaIl3XlhFPQVXFFyehTdHaf7O7CaxEHEuIcUv21iTxGuDGc46Y6elaHg3BbPgNh9Cs/FEIcuBLKZDk88E1Rj2At57ZY+J8a4vfPq1mUzFMkjHIdNvlV9wjg9twOyNnbvcPHrL5uHLtv6n4V0U1gyRfW/wDJX4VNUVvjwVxyx1qWvT4/xQmcSe4fhXmtiQZjg/aPI5/fpXpUnun4V5tZbTtjfzHb4/v5U2BtuF+4vKraqrhf8td8/rVpREBUBxL+UdulWBqv4l/LPwpsTKfgX/fUuM/yj09RWorL8D/76l/5Rx8MitRQgQqVKlTGKlSpUgGpUhTmgBhSpClSAVKlS6UwEOdPXIp6AHpjyp65NAA8F5DPM8SPll5jHP1HeouI3hsoBIqhiW05dsKvqT0H9xUsNlBBM8saYdgRkk7b5wOwzRDKGXDAEetRUnHOxgL3Bk4aLgAxkoGw3MfdQBMUVm08hErQt4ZLsdK9iduxFXTqrIVJ2Iwem1UxaS0mZEGMAIcEDboQO/bvvXNzqmm9FRIp1hW0imWAxGdd0XLct8ADpUzWkXjorXGmYt4ixA78sdagmmm+lCW3nTxdIULKdHxGD3wMY60Qk1vNdLIVnWYKSykaVLKNs/pWMGu1L/79jkm1krPB8KCWIDSwdFOkZA8p6HmPwNNLAqERSMhC+SOUAkYH2W9M9ean0rs3LzpJMV3aWM7Hup7c/hXdy7G5lii8Ny2S7asKo757+vQd645bdGiKjjN43CeGXF/LFqmhi1kahplHIB+4/wAw33rBe0XHb+9trRbmHh1raIwljtLS6E5lcb5kYHZAcbdTzr0hwk9nLbMqSwMCZDIBjHLZT7oPc9OlZTjdr7K8HghabgFnLcXGTBHbWqhpCPj0/wAx5jNVCdYoUo3swIkuLhWmMeW8TXIZJ43TVyJVCfKfUc+dW/Br6Xh0lkIrqK0ubeRjBLPIGTDbmKTBzoJ3B6E0UkbXaF24L7PQFTpRJLBTzOwyeR9OgyeVF8ObgrXEVrxLgPB49e3jJaBIyc46brvkdRkVvOVQtpmUIrtsv/Z/2hl4pcXNhPY2MbW+JvGivBPENRxtjcnI2FaNYsFgJC0hUB5m2wOgz9kdhzNA2HB+HcMEv0OwhsnJ0SCMAYx2Ycv0+dHu6umibCFQQCfdx3OOvLLDauZuzqSo4WIvETG4WMKXGrYuQOg6dsfZ+JqRFBidQ6D/AHdvfBwAHJ3/AF69abxA5mDgRuInDRscAHT9n+3zFdwFixK6kc25K52I85P79MVUV9gdksMGSZXDYJyobA1HkCfXt2HrRI8w1MgZseVdth6b8vTr1oOGYwlhpA0g64wpwR1KjbbuOnwojIEeFJaM5BwFJQ478h37GuiLTRjJZycsA0hYqG5+bnvqbHw6b59K5bSLVllIUawS5BxnBO2fhy+6nZY4/OZUVNOzl8A+YnmMAbnl3OKlXP0dizMMOu7jUQe5HQ/Hlsa3b/WiXVA8sjGWQkEEacqSSBknkex25bjlRA1lZc5U6MFdeAvLn698cs1HKojldU5Jp3B5eY7nrz59aIIUa11INMY3Y8uR+7P3k1EKd0U9IGSP+PGumIjWM75bn/0rpQz6VGtznCk+XJx1P68ulOq6SmWmP8QalOPjv+dP4Z1MAyZK4LncBe3P/ryq51RLIpYllR1RFfUhWRNOQ4PQ/M8uhrye0ZrLic6MNIWRgqdcZ5Y64/0FesTGJUYspWNSNX8Mg6uW39uQ515dx+3Ft7RTiNNMRIYeGdgG6b7nr8zmue8ikjX2F4NGpdRKqW97b59/zzWZ4vO15KTOBMC2W1A5Tp0Oeg7b1Y8OleThjPBEFdVwVJ2JPr+z1qnbjNnZXcsV4rrpXWoRdTMOWV+G/qa17VszkXPs5wK2uY0u7+Bp5EBYSSthwR6j8e+1biC3iubJEKppI2TGdh0/GsNwX2lEcPgyRo8DrpWUXC6h1GodiOR+OauYva9bRCJktPCTAAgul1nPX8KqM4jWEW8llDZR6LW3jjXONMaAHPx/vQ7lgTNHnXyIz7w5D/r3qB/a3hN3GvhXsYcc1kwp/t8DXMfF7SciKJ4mZSQRG2NvSm2mILiuJFXkSDyA5Y3235j57HtQN3evrkAxqC48x6Z7/wB8qeeRU8swaIeE6/ArpDd8fvYVU3eDlJGLouwydxkdCOXXHpSbAqb6VHlVdIVkXk5wF9F7Dfl7p5gigJw+nDYSMkAMBg7HHXr035/caNuh4KjIUoBsS2656gfptkdKrxIomVHQM6j3M4J/4e3p6belZ4Blt7OWYluJXy4WNAF0cxzz8u3Xc9qP4sYhFDBLAJZmIRIyo87dN+vx5jFZheKXnB5mmt5EUyAb42xyzjp1q14eLziCDiVwVM750KThdHI89wSeZHIVnySKjoNtbKK3jJLGWU6QznlsdgvYZ2BHLnRev3QyBWG+AAABy7887dsZNABZ2AV0jVhjIbSDnv8Ad+FKCK5BHkjQg7qwUMSfez0O3yxWfcpWWMS/xBqOQuckSYwew9fj03FWcAdsZPLfysO3MD9O1V1naz6whhUgApvCh5HNW8FtJtqWNADnD6Rg/Dmf2OVRKd+mVGw63twcsRqOndQchx3H72FC30s0V/E0Nm92rQsGZHVdIDDY6iOfL4VYLG0UfNVXOrURjf8Ayiq+8eaPicLJw55lkhclI3VTsw3OTy+HzpL/AAoFmtLrjWRe203DbHZ5y8iFnQfY2Ow6mhry99oeN3Qh9nWt7DhoRSOITxli+3uxpy2x+VWFxFdcaQWt1ay8PswQ83iOpaYD7PlOy96Am4jxzjEn0T2ait7Ph6IP/mNwhIPTEafaxjma6IRSRnJ37Oj7D/SrUpxP2i41eyB9ZdZfCxtgjCjlV5wnhUfB7IWcc93cLqL67py75PqapG9jru4stF/7U8ZuJPE8TXbv4eNsaRjpkZ+dXXB+FjhFn9EW6vLoFi4e8k1yfDPam2xIv7f+QnPl1qWooP5S/Cpa9SH4oT2cv7p+FeaWmVuH1HHnavS39015paA/S276yfx2okI2/CjlQKtqqeFY0LVtQgEeVAcR/ln4UfQHEf5RpsTKbge/G5dh/KPT1FagVluCbcckyf8ABP51qaECFSpUqYxUjTUqQCpZp8U1ACFPTYpYoAVKlSoAVKlSpAKlmlSxTQD1y2cV1TUwKuO1u14oZmlzBvtqO4PIaeQx3oK9uTLc6lUlQSqLy1dyfTbn0q6vCy2smkgHTjJ5CqHA0hiwbxWICjJJVem/rzPoK4PkvquqNIK2cM+ryzSgMV1DSVTI9NWT8TgCopYZYkaWItrbBbWBkdAcjYqRgHA/Oorm0SWxuYJrlhFKjCRmcjbG5yFxttvyryUrZBR9L4VYRxkaYrm84jcQrcAbZAQEb+8eQOdq44RT2Ocqwek8T4l9UWOZLW6uDLKkYS1h8xwh1HTzwBzAO4oPhvtPwniNyvD4Lm4glOSY7m3eOSQgZzgjBOOS52HesZwW54DacVtrieXgMUUbDM8HFLqSVAB9kMuDnsdqtva/jPs3xq7tWgvuEXqRqQfpV5cW7Lvn7K7j12OfSrfDeCVNo0fFuM2PDT4c88ZvZFL29izgs3+Y55sT1PIcqwN3xCU30lzfMZLqY7ISdOnGyup+yf6hyNIcQ4VbQDh1jwTgfGPpz4ligvJpJSy8hl1Df+k86q+H27cQnntmWWJYQQ4uJGKxAb6Wz5iRuM/OqhwKJM+VvQTccWvFmRfpLoBsq42YEYyT12JBb13og3630MiTpF4hGNZGjOfsSj7I25DmSM0DYcIHEvps0cpFudSQZ1YiIHI4O/b1501nZPLwxruEGS7hVUl0th3YHOcHntt3OK1ksUZptM2Hsz7ccPt45LLjF8YjGwENxcRMocDYgnHTG/fatPN7VezOMD2g4YCDuDOMjbp6+nIiheFokX+yHxoQEdbR3RmjDaGz0B+J51UcI4CnFPYaPicl5cG7MbOBbrCpkAOAoVxgenrWb4E9G65GWw9pvZ9/4Tcb4YSD5NNwMdwhz9nqD0O1Sj2v9n4IZZhxzhuRbtsk+osdeQAOZPbrmsVb8NvpJ4oTBx9Ed1B/7AwA2HfO3YVc+03CV4Fxrg/0fiEsv0mdUeCWCJ1VMjO+AwycfnQuDq7bK8raNBw72l4Jxm6EfD+KRvOuCIWcxzBueysBt3x19KtoJnhkYEkDGSoGRp/qUZwBtuOh35VlvaSzi4hx7g9o/g6C7TkrGNRMeCo1YyN+eOY3NaxwoRZFwMEZMY3B7g46d+1KvaNNrJLHMmSVkOnUfEQ48pJJB25t+GKm0abYspGhjs0Z1ZA+PPHY1DHIY5F0vgac+GGGMc8gDflzX5iuyyOrFPOuwwkxJzWt2ZNUNOAbhzt9jGNjnJ5USqtl+eDGMADOOXI0LcEeNKds5UecdMn9+lTOrNICGAXSNfnOMY6jt+NSsWDzRxFKviaWbZRlmQE7Z5D/AC/iTnpXDSAqAmUAIGy6SW7en/8AkVHNIyDTqbwlyMh/Mx6798deg9aj1F3KjGtfKNOwA9P3vT7WNRvJI0xSXJ3XTp06chP3/rWD9t7d2urG7gbOjVC22cHmPzx8N62dzrTU0hGkbgE42rNcdha54e8AQs2dUZLA4I3GfTn+VZvYTWAb2dleS20liNJxgnGD29dvwoTjxWOFJDGqTB8AEZA65HZeo+dU3BeLm34lIhwMH3WYbNndd/v/AAqxubhOIPJAmto5DtqGSD1z2/Sr3gwsbh7WE8BiltoZZ13VoyoXPPG/39xyq/4ZY8Onjlxbqk3MSyBAq55408qpbb2X4dNL5g0rEAldQAznnkb/AB9a1HB/Z/hj+Obe1jjKsUc6mDZzudzz796ahegT/ZJbWHCoJVzAk7MCA0iqVBPpjr19BVjPaQXNsEubWJwo8riMKU7EAfvAqccNitovKqjPMlcZA/P8qeaREORgMByYZxnptzrXrWBlYzCGEwP4mc7dTVfIQu7DOd8/1b8sjkP+hq1uSU3BCgjK6sdOe/x5Zx86q5zkMBlZM5Vn3HL8R+NRICnu0TIOPcGWQr5WHTI9O2cDYVWXECP/AASQoby5BB0755/ry6CjL9nVsRkLvqZWOQB3H7570LAsUqsihgCCGXOMD1/tyNR6EysuonuboWsQbxJZBGARy33Hb4/Kto7vBbiOOERRxqFOM8hzH6551iZIRPfJFJLL55AgC7uNtsHpg/fVnw67lntJEupC09u+l2V2bYcsf69c1zvJUS5WWQB45UIK7asnKjff1PLlz60XbvMCvIjpqzt3+/8AE7VQxSIWMYlZTsQMv7vQnPXt2NW1ix0g6yD0VdXzyc8/yO9S1ZSRprKCaXSDaRMvTzYG3p+96t0iESHBiUD3iPNjf9/PegeHIqxR6dMhcZKgHfb8CKNwzHKMdZPlP9Q7H1xtjtSUVRZK2hdTFXdxgKzDr6d6DvLiWHi8TxWE11mF0PhMoPvDuRROvTGCrsTyVD9j1+VC3t01hdQOtjc3YMLjTbIGI8w7kVpFOwZDdNdcbQ2ctlcWNmxzO8jrmRf6BgnAONzVdc8W43xKRbP2XtbaGxjRf/mNyD4YHLEa/axjHaj7k3XGkNmbW+srVji4eZQhkX+hcHbPfoBQN5xXi93KvD/ZaytxbxKA3ELnIgjHLSij3iMfCtFszZwPZbjFzaFL/wBruJNKZDIzWiLEoGMaR6bbVecG4VLwm1a1k4heXxLF/Fu2DOM8gDjlVLH7OccuIR9O9r7/AMYvrU2cKxLjHu4Ocirvg3DpOG2Rt5OI3fEGDE+LdEeIueQyOlN6Gi/t9oU3PLrUtRQfyl+FS16UPxRDOX9015ta7XMmf62r0lvdNebWu13J185/OiQG04WBpGwq3qp4V7gq2poBGgOI/wAomjqC4jvEQBTYmUnBDnjkn/KP51qRWW4ICOOSZxnwz+dakUIaFSpUqYCpqfNN1NIBUhSpUgFmlSpUAKlSpUwFSpUuVIBU9NSFMB6RpUqYA17/ANlfmPUdKo9WbeMa3wqMdKNuxLYxn+1Xd/8A9kk2BGOvKs94oliZY8HQSAdJ8p/pI6b75Fed8tpTyawKP2tg43d2At7NZpeHZK3sdqVSZk/pi1e8B133qiuOPDiMVrwb2d+mWrWUZaVAPo0iIMAITIrcjWo4zxeThPDLi/lsZp4FOZVt7lAr5IBPm3A746VjeMe0PGW4xZ8YseCGO9jQxSRTXUEkcsTdPK2RtjHyrCDTVoTxse7m9oLVyktzxVZBjI+vLMDOOxTamt+JcYN1Hql4rKusARNxyy0v6HC537VJx7h11d8Nt+K2Fpwq4u3VVms7m1gmlQdMOzAjHY9OtL2W4F4lteXvtFwngFqyg/R7aCxgWYsOTDzY+ArqhK45MXhh03E+Neyt7LfX/D+MXUTqUgtjcQSQI532kAD57DGQB1rN3fELn2kMvGOJSW0UoR4ljtYtLKvUlju5A5dhnvT8QX2z9orqO3vbaIW0MjGCW4aG209Mtpcn5DlVHcRXthdz2FxAz3QXxGWFhKjDo4YE5z6DPcUSTE2WXs9dLZ8Pe3dsaZ2ZGiOkFSNifXbaoPZvQt3MxZVM0hkKRg6UznSSPUZ36UAHnuEOox2imDTFrjZjNJqwWJGyDp6VHbT3y3EkQhmhBYhpDjO3XPbvvUtBZ6vbBf8A9GpzFpx9Dl042+1Q/tqUtfYDhrtBas2qJM3FvrG6ctIxnJ2ojhksD/7I2iF5axsbRwWnm0qu/wBrqB/pWHsLxLZY5+IcdseLmBgbewm4kVghwPKzEqSSKrBbY3tH7PT+zfCLTiMtr7MOlwVCwPYCOQPjVjc4IA57g8q23tFw+yHsvwG/isrVZlubTw5dHuBiM6T0rEXntPxm/wCJm7u+NezMkQ2S1kug1vo6goUJJ/zc6vONcZ9m+OtwVrebh44gk8XiJFfkRx4bkFxhwegOCKJNUEcmg4nFj2z4KWCmN0uMaRy2XJzjn61eI6rlYgSG5gEAAn12x8enKs7xOQH254CpZGBSc41A42HMg79N60vulonYhcahg7k9dvj/AHrBo6oiZXKK6bK5yCDgjHP4b9c86jt5ZAdRBdCMsG2BHXYZ6+8vTptUyllDasIceUYyfjkc6HdiiSuAW0uCAh3Vu4P7zTyOrC5C0jSe9pOn3RkczSmuHfIOwBwyoMlyByB6n16UMjx+DIGaQTeXywj3sb5X+nmfxxSAMciylz4jbBEOAB6en7NFtk9USJGszMrNgumUA3AHPA+B++oyizwqMYRDgoOe3751JIU8QMpyynOMVyWVnzGhyRknNNKhkNzIZIAwUl12bI2x1FUd0INQ16tJ5A9u3yP471dvmWMEHJOdK4wR+xVVfJmNihbOnTkZAHp++lRO7IkYf2mskV/pkTecYWUBfLjOxxjvt880Nwy7W34locamOH1rhsZ54z71aubcKUY68YPrtyBP5HpWX4rYpw2ZLi1UJZyEDDHV4TdVzzweh+zSTfswkbvhN1A8wYKEIwBnme2CfzrUQ3EOuREVI5DjUwyGbHc/rvXlPDuNeCVklmGDkgvzHwYc/j05b1oV4vJLGWLqwPMBhv8AM/n17VtCX8Fg2VxOFzkKGzvy37A/68vWqq4vF1hcg6jy3DfLr8tu9Z2TjYVNLNEvQFmJYeh60NbcRgkBaVnGNg77MPu6+h6U3ILNDdzqFDEoG0keYc/u5/L8KoLniGLUqpY89KOuef5bb5/DNQy3niF8DEg/rJ39NuffvVbcPcPGQ7bsCdKLs3UbD13z8qi7BkF1deKxXKKwbGoNsxPIjNEIXs4RHIyM5BJ0jOkdql4ZZyrquriIONBxqGd/hRJgk4lO1vbGIaQGlkJKrCnUtz5du9FoAXhFus1xLfSqTY2Kl5GzkM5GyH5nPpVBYX62nFnnbQ6yk+IhOQc75Pw69qvOKcRtrazSwsmItI2JAOQ08nV2HPHoMjGKzoikkUsjKQ5zgDXp7n/N6/cRtWbSu0FmqZ3zn6MCE6P5gFI3J32/tVvZZMmfoltqVRnVEdz9/UdetZGy4vbQNFbXa+fOIXVshl+OfuO4PKtVaTSxNlToJHPWp+70/WokpVhFxkjbWLSy2gDwsOQICeGpHqc0WuAvlVXOc6VGEU9z3oHgQ+kW2mQHOASrPnFXCRDmu4G2MbZpQhJmjkqIkj2Jdixb3jihbu7W0v7d5I55VaF1/gRliBkbkCrIqpwTyPI1XX13DZ8Rtmdbg64nUeFEz43G+3KtujWiLBLmWXjVubO3ivbSFjpnlmiMbBD9lc9+/aqy64vxDxV4Z7L8MjuERAv0y4bTawjsOrEdu9Wdzcz8ZU2NnHcwI+09w8RjITqq56nvQs/F7yKSPhPs1wlLl4kGq4lPh20I+PNj6DrSrORNkEfBPaS4tB9N9rGinDlg1haKqgY93zbkZ3q84NY3fD7Jorzic3E31FhcSoFYD+nbtVQvCPay6tgtz7TwW1wH1E2dmAoHVTqO/pV1wu1u+H2hhveJPxCbUSszxhGA7YG1N42NF3B/JXn86lqKD+UtS16XH+KIYzbivNbQ/wC9Pt/iH5b16S3I15tbDF5Jt9s/nRIDacK9wb96thVTwr3B6irehANQPEtod6ONA8S/kneqYmUvAxjjT7/4ZH41qRWW4HgcbkGCCYz+damhDFSpVyTvTAc0hTZ2pZpAPSps7U2TneigOqVNmnpANmnNNT5oAVI01LagB6Qps4p800A9KmzSByKYA1//ANkfHPHfFZ+VY5YGWQaXRvIc8we5HLfbIq/4gT9DfHPHbNZl5XhuY4imqGQFS2Nyf6fT+9ed8r8jSL/Zlfa1l4WfpsHEZYZpx4c9mSHE4AxrAbIBXkwOx9KxsXBPZi/UzzXEFqrKMK6rGT8ARg/LbpV9xUDifHbhpzJI8beGp1KpVRyOTsG+OxOxxWf4g4jlJkkgigRgAwUssY/pKnkSea9x2xXOpOSTN18dPZX8V4b7P2gC2jxM0mQoW1M+59cAZ689uVQ8Ej4VLfwxnh9rKygmSOe2ZRKO659fmDVlHa3V1EsFul1dRSljbyS4VJOrKq9/1oEFZJVR8e8TmTOQw68z5uhHzraMxP4y9Bd/7L8PLGS0giQMuqOMQh1X0Y8yCdu4OKo7u0MVtG1syRo+5SCER5xtzG5A5Ejf0rRWvtBbw3wtruJlkdfDMnOMty8wzksP6hjI36VXSM83DbrRMo8KViSFySwPIdcdvjW0OzRx8i6uiw4TawLBZxm7Qqiag0YY5JOcOrb7HtknnVVMtyONyQ2N0qSSSZcQqXRT1XDbMc9eRpuKcJWx4hdRtLczSQ2UcrYcgI554xjGx2o76ik4bxGJLe5dbeW2SeF5ANTBume+cjPrVdGjPsDQcJW5nujMqhY5MK6QjLt3I5bH5VY8UtobLhtvCUElyp1GXOW0HmFHLnvjodqg4ZxRLbhMisXeaV2DNEoV0APXO2Dy/GlNKkn8VQA8hxGPsp0JA7Dl+NZzbibcUO7oFhnhuHja5vkjRSEVTaHXEM/ZbsTzHer5rLg93D/vHGLN0K4fEiruNsEYznO3frVfFZSm3+kJbO8SS6A6SFTr56R6nnmoNhKEnlZrsuXkhuIh4kQA3Orkw09DvisJSbOyPxoosOHcNsLbiy2vDJWtGkPgvemIxmMMMac4ySe+wPOvV4v4EMFqNT+GoVdRydtjlu/6V5nGv0q0YStnkuuN8lgRtgdTjkegHKt57PXTXvA4Vc6poCFDg41gcmHxHX5Gi2yvGoq0WieaXQXGQpOEOw+/r29KjUaQYz7uN1I3I/THSpX0tEhJKsTnJGCT6+h/Cm1K8g8PXhvtKdgKaRNkVvbrDNK/lkEyBXO4O3Icuu3qMV3GURcRaXOxZsYAB6fPliu1UNJujYOU32ycb52pBSwKsxXw85ydye5A9Ke9COW8SOZdQ1AgsqHq3bA6/pXS4jR2UKBnOnGdjz2/Oll2jOcBlbyknA+/99qkG+p4ttXPTzPw71SpbJZE0RVZMkiNxknUAc8+f77VTcQY6WaOMYx0XY/j8/woni3HOE8KCm/vbdcKNUKEM4P/AA/vBrB8S/2hi4dlseGOy7qGuCAB9233nnUPeDOUlWQ24kITJZcdT4ZXn3wdhn7qoJJzxzi9taRSRpEGCB2B0yMeflG5z+81U313xDiUrJcztCjD3IzhWHMgDr071Jwx5LS4WUOVfIwAuNxuOXP4czTa/Zg526C5A9ndyRFTpDkAtg6fX8s4+6rSG7jNuENtG+xIJwpLDnz6/nRvFLJuPxDj3C11yhc3kCKCwYf4gHUHuOvOgrKKzuraOOWMSLqBz4m/ofjz9DVpJCJ45LdlE8UUcRkXIVcHUR9nOT/rUltcCbUV8R1wFZQuGUdt9+fL7qvLTg3D0iRxaqzudWOQz8MVNcCJcmOFV1eUAJj4jP6d6aQFGiEKI5UZDzXy/j3/AFBrv6tcyLNMQq41LqJXX6ED86v4bOb6M1zKI7eA+9c3HlGB+OcCqybjUMBB4TE905OPptymUH/LQ+8aWEhkrWawWqzXcgs7cZJZh/Eb0ReZJ6nlVLxfiZnt1ghtmtOHqfLAp88rf1M3Ujtneh7q6eRpJprh7q6JGpy+oIegyRgHsp0/Gq6aNhOHMkgAwGzlQpPIeYHR/wCcFezCpAjmeR2PieGzIcOpw3y6DV8dLHpUbIHDMTscDQu4Zh06FvgcMDyJoueJILdVUYZSMkqVVc8i2clB2B1Ie4oYQaQdZEbrs2sAeTsegX0bykbqwrOgB5oVc5dlZQdWsjKoTscHA+GfKwPPPOq61ubjhs+uKU22k+LiNgUbO24IONvQjmcdauZ3NtFq8EgM2nz9RgZ57jbpuMYINDtaiW4KCNpHY8uTE43G+SSB2xtVXWCWa/2V/wBoCWcvg8VGExlpoB5PXUvMdsjINepWPEbPiVstxY3UdxC3242zgdvT514HJwz+J4TlVlY5EQkwHG/Td+QHTltioeGtxDhN99JsLyS2uQAQYm0gg76SCTkcuYPbY0RdFKdH0bnOdPy7VX317DYXkEkni+aJx/DRm3yOeKwvBv8AasEuY7Tj9v4ZJ0/TIlOjOPtIRkb88ZxW3+ubBpLW7jvI5LeaJjHJGxYNuO1WmaJpkFxey8Zh+hcOeaLXgXE7oylUPMLkbseWelBXHG7i1lTg3szwj6bJCgVnL+HbwDpqfqeewo+54geKxta8OuG8VtpJihAhXkSM/aPSg5uJPYSrwfgHDHvbiIDOW0Qwg9Xk6t3A3pO2A68N9q7m1IuPaGztLkPqY2toGAXHunUatOHWt7bWipf8S+nylyVmMIjODyGBtVWlt7V3MOqbi3C7OTWSBbW5lAXtljzzVrw22vre008Q4gt5NqP8ZYfDyOi6RUMaLuHaNfhUlQ2+PBXHKpq9Pj/FEM5b3T8K82tmH0uQf/kP5mvSW90/CvNbUj6XJsf5h/OiQG14VgoMVb1UcJzoHrVvTQCNAcSOID8KPNAcSA8Enfl0psTKTgZzxuTb/DNaqsrwRSONyE8/DPy3q+e4ufHaOGBHVcZLSY/ShAGVW8bu/oHCLq5BwUQ6fidh+OKmEt8edtEP/wB3/Ss97VPxO5Sw4fawQCe4nDHxGLJpTzENgcjjFEtGvClKaTLD2XuLifgkSXhJuoCYpsnmw6/OgV4pOfbZoSc2egW4IOwlxq/KoeDvxjh3E7+LiMVsxmjFyrQFgm3lI361RpF7Qnhv1uIrQ2/0g3oXDibGcY7cqjOEdShHtJus6NzxjiEnDrEyxxiWZ3WONCcAsxwMntQvC+JX7XsvD+KRQpdIglVoCSjoTg4zvkGhuPvfnhsNyloHW3mjnKxuS5Uc8DG+x5elC8N4nc8Z47LeWNsGtYYBD4r6kV3LA4GRnbA9KbuzGMF43aJpvaHiebq7t7KFuG2shR2dyJHA95lHIAfjR3GOM3FrDZJw6BLi6vpAkKyMVQDGosxHQDp61l5eMTcLsOIcHm4fK15JJJ4UEBYtMHyV0MRjvzO2KtOJXEnCrTgHFLy3ligtDpu1A8QwBo9OTp54OMkDrQhc0VFLBbcE4vc3rXlrf26QXtkwWXwmLRuCMhlJ3xjoaqF9quKGKLir8Pt/qSWURhllJmVS2kSEcsE9OdTez10OM8S4xxO3WQWU+iGCR1K+JoBDMoO+nJwPhms+eI6/ZyP2R8CYcY1iFoTASFQSZ8TONOnHrVGJrON8X4hBfW3DOEW1vNezI0rNcSFUjRcbnG+5OBipOG8ea54TdXV5bG2ns3eO4iDBgGUZOk9QQRiq3j/EIuAe0djxa91Lw9raS2eZULiNsgqTgZwcEVDwiCXjHAOPXUUUkS8Tkla38UaWZdAVSQeWSDj0oAlsfaTjXj2E3E+GW8HD+IMFheKUs8ZIJXWDtv6VNxXjXGm4w/DeBcPtZ5LeFZriW6lKqNWdKjHU4POqG347b8dTgPA7WC4S+tJ4pLtJImX6OIhvliMZJ5dxR/EePWvsn7V3lzxWOdLXiEMRhnjiZ1LpkFDp5HcYoEWJ9rA3sivGYbNnuHYQpaFsEzatGjPbPXtS4NxvjP1wvCePWdrDcywmaGS0kLxuAcMp1bgjIqgWzvv/ANO4btrKVpkvfrE2oXEhTxNekDvp6UXwnjlt7V+2Vpf8KS4ezs7WRZppIjGutyMKM7lhjegDY3oDWjgkD41nNAMepgJEZi6DOdQGxX4+taK+z9DfBPTlzrJ8Zvm4bwlZ0tpblUYtojIVlOfeHfHX0rz/AJL+9msFaoxnFYTwnif0SOP6RFLmW3Icx61b3sv9kA7N35kVT3HDUhdbmW8hRkJwjxL4I7A6iAe22x51fyXlxxueT6NHLf3LEKzWytHbxD11gdt8DfvWV41wW+sbyIcWYRqciKZcSRPz2XfC/Ab4rB7NVyuKwScHuZLDikEs0cwE0hUNF57fGP8ADIJwQOnb1q241w+K+V5YkT6xVMqA3kmA3Gw+0Ry/GqO24TccNsrgw38UcMo89u1uTE4JzkDOcHmDzHQjlUvCW4ve8PuEs7G4vEtmP8a3Ido2O+ArYb4rjfpvW0IqTwTPn+trYDwLhUHFLw3l+PEhtgNcS/4h6ID1xz9BtWh9pIbG2u7aeKK3j+lWqu0cSDGVbGR2yOvpVbwnijJNxRIsbOs5wNlGwdd8YbPMcxRftJqur21Mjaka2Ghnx5wrHUNuZBxmutL0cLleWSP7O2vFuJ3V7xU3EMl3GJITC+loOQVm6H4dqHvrWZbq24Vd+HFNbqtu0q+ZZFZwQ3plT+FHXnGIpeJ2sihvD8KMjTuVGOeOw71Bx2cXvF1ljZ1aONIgNQYsSc4A9AQfXOKKFgs/aPhFlcx3iW8cKXNkuU8OPT4saDdH9cbg1leHWRvpXuJpDDaREoWUeZhjOnsD/wBK1HHOIvBeX88jxBYoGZkG/m5D8enU1nOEpxWLhqDh1lNeJDD/ADgg8JGOSzZJGTz25A0pRUkOM3GVoteL3MEXD4eGwq2pphL4VquZAoGBg9WOc79sVT2lksxNl44R9QYM5WWZgN8YB1H1PMcqCsFN5bTtDewwmeUhzh5JCc8tXb078tqa74G0NyDJdJIzOpWNIfPz3bGfyOc78q45RSdHor5H1tIvo4DY2pZngntySdaKQoY8lljO4yftHcGt1wCA2fCQDku2ZJC+Tgnnn1239aytvw7iVpaLNxWGeWMbt4KGaWBP/wAqjdh/mHm64NXvBPaNrudLGENxArn/AHuGNlCAchJrAw2OoznnioUZbNHNNGgZNUJOSRnO2Dj0/v3++uidbA8mb3EHQ/qRy7U6Dw2QqMEAKVHP09c9BtjHOo5rqK1iLNL4cYONbHAPM4HXocAct6rCyZhDx6hnK6wNR82cHlj1/YriWVUHiykRoV8zhsDT8T+81mL32sec6eHKpAOS8iEhux09MEfax3rMcUnvOLMWnlld9WyLIdvhjnyO43HrmjteiHJIu+Le31ta+InDrY3zId5CdMajGzYO5Ge3Wspc+0vtLxP+HLdqkYGQtspTSSOQPMDpy57121lK2JzpZOYAbGT1IPQ+hz8Ki0pEDI0TeEpA84AOcdRy+e1VRi5NgBSMAvmNjuVyMqNWASCebZzkZ9aUsLIcyRh390gkLq2wMb4PxziijLGJ3IdzIc4bGGAwPgeXQ6tqgYllLqFUgbmM+YNuRlRg/euBSZm8kWlZIT4a6v6tbebbbG/6/HNIFIotTI2MgFQR5dufPcHp887V2Zo5I0ZyV1jfKjDZ20tjb5eUiuY0ZpNkLODlX97T1PPmo6/0432NJf0lotOG31zA8dzbztFKP5cyuMnrz5Y23zjYdavUveHXs30m8sZLS8wNV3ZKNLg9Xj6fEfdWXhjiWQ6fDJZcuW8iEDfJ6fE4xyxVtw5St2g0PGBu2DzHwJyPXGc+lVFtYKRo/EsYFSSfjJuNfkCQwsbhz2C/YPx5jeo/r2aPz8K4SsTHKrc3sniyMewXIXWOxIbHIHlQFndQXvEry3bQIlADaRnYdGxkfIgj1HOmmbMhB1MwIjk1oH07nCEt5Rtvokyd/K3KnbY6JJfH4hOst/O93c6/4bO3kzjOAu2T6eVvjXLyrLGzFtIBw2vGkseSFjsCeYVwD01VOsIKNqEbmb+GSQzFiP8ADzJuxHPw5MHlpY7VyCQql2OTqiBDHGd/4YLde8Em5+y1JjAHi8FTqzHpOjJzGULfYGc+Gx/8J8o3RhQynwo9QdQkJ0AsvhhGP2cnPgsesT5jPMGjGhmlddKqVwY1RNgR1QK/TvBJ5jzU0PIohEcsZIJBjjZGOk7nyI7DyjJwYZhv9k8qawJ5Ap5l3jDPF4eQI9JQwHqQNymepGYyO1NK0UEKtIjKyjSiAbIvcaeXrglT2FSSqlpbxvcoMAMUgiQqI/gCSUwc7KcE5oKQTTFZWcopdcMfsj4nn2Bwd+dQ86FdHDw6nkMTPGzAhwDldIA8p07Ltud8HYbUQsZleRAisd8gZZIyCCA6rsB8WwK5ZAsP8oBVDMoYlQAWxqGrCjf+kHvyomCOdo/HWJZIoixSRzlFGQNQLaYxv2DDOSRipA4ClkfxEYRJu495UOdiRHhVO+zMxHTlUkcesPGugBiWkDbIjcskDCKe/mIqeHMsJnMkbIuf4rspVfNjZjiJT/wKwPOpCpxFcBl8LYiQuFwxJ3DOPTmiEEVXoVFY9qsgGtWEeNJKkeX4EBV/E56Gi+B8Qv8AgF9HNwuVo1dCXjcaopOXPTgdRuDnv3ppka3lWaQSLkfzC2gEY20tJqdh2Krg77ipZYWE0euVomZWGAojIO2NKvqk+BwPSnodHotj7T//ABBw/wCiwzDh/EG8rI7h8DOC0bcmOOVEXHE4OCGDgnBuHzXt+EytujaRGv8AXK52Gc9dzXnJWS3kQyFVkVshyCH64IDZbHwUAela3gPte6TLa8VgJ2Ef0jTiRiP61PmPpSUk9lovI4PamWEme74VZyl8hYoHmGnoMkjerThwu4bbTf3EdzLqzrih8MY7YolZFlRXjYMjDysp2NJRhsEEDHU9KWPRSDrc5iX4VNUMH8pe9TV6fH+KJZy3I15pbYN7J38RuR9a9LblXmtsP9+lGr/Ebn8f38qbEbThWdC4Iq4FU/Cs4U451cURAVBcQGYqMoPiP8k7Z2psCj4If/nUnpGfzrQxf9qn/wDL+VZ7g2PrqTJyfDPMetaGL/tM/wD5fyoQicUxUZroUqYznSvalpHauqY0Ac8uVMAAMAY+FCXN9oDLCAzjmTyH96eOZwRlye4asfNHtQ+rCtK5zgE966wD0GKCMhlBKSEHONuYIoc8Rk1GFoiJsbMORHcDn8qT5orY6ZajTnG1PgVWRiXAd5WLnf3sKPl2rqW/Y6ViCsTsWJ2FLzxSyLqywIB2wPnT4AGKqBxCaNvOUfAJKquD8t6sYLiO4j1xtkduRHyqocsZ6BxaJtIBJAGTzPemKqRggEetdUq2ENpBpgirnSAM88CuqVAA90hkt3VRlsZGe9ZuQTMgMbiMoxKnTq08sgjrv1rVMcCs9dTCSWUoMZOEA646n8d+lcPy4rDZpBgcp1whPoUkc2cBoZD4fxHQfdzrL8ftOMXtwbYu1xwsjUqWcSpJqznqdxq2BGM79K0kiwYBlYKG3wGMYPY8iT8TgdaoEnXiNhxEXax3AjLl7eTzfwRlVYEe9jGkkYI51wxtuy5VVHnVzDcWskq2jXFqyrmRJSohj65cHVg5GdI3J5VNw7i17wvjVrdXd5qWX+E5SAQsV/qAHMA7gnc1Ja2t5Bc26xyF4fDHhoApVWOyctmI33O+mp5+Gi34fxa/ldZJRGVdiNa88DA/pzkjrjat1yU6o53EuOJ2cl5eteWyxxcXj/nowBW5QbZGdteNt/e58xWekuXjtnsOJcLvoI43zHIIy0lq+MZU8nUg9fxxRScZh0R211aXMlukKzQ3EJ/iBMY04PvAdPtAbVR8Q43LdSm3iZ3jRlQeK2kYJ7jZfh03FdsHZjJBEUHEPD8nELSOK1tRLapckhpkL6QR884ztzpI9xZXs7XFrcz8Sjk/ioi5WBgcasjnz26b1eXVlazXXs7Fe3ENszqI8yYB8Mknn9ncYzy3oX2ouDwv2iaSHWspBDaT5iQBg6R6AqcbbCmngXXBLHYXPEcNeR/RrbWWnEgAc7bHucgkY5Dn1qb2i4v4HC7XhsBFpHMcBWbCJANsN6seeegz1oaLj9tPw5uJeBdX0tsmXSUiNY+h1b5bmO21KGIcT4jdR3YR7lrQO+FxnkdI7AKcY68qicqVmkVkqZPreMsPpUjIqksLSFIpoQNskYwy9ip5HNXvsxw/iFvm44ZYX5uDGQtw8SNE5295mJz8VwQKieC6tOFmGG7lkZFLW0moB4TGw1pk8wEOQp55x0rS+w6Lw+Xi15f3CAxwZMhKqNHcqu2dvjmuJy7Sydails09ql8OHxHiDx/TNy7QDALd1J37YbPIGpmuGfPhkscY1Z0rj49PjviqzgV3ccRtrl7tAjCZ4wFUAFNiOWMnBw3r6VaKuEIdJHCMf4a/aPr36ZycU7rRoqo5K7+dvKoyQTgsT6dB1rP8aty9yTJLIYX5gkqBnGRn7I7jynsa0gjBjHiKNTHJGxx8e/rnnt0oG8hcBDGM5GFIP4D7z3z2ND/oPJkvoaq7BsLoYLll9zbcchj7gSPtc89vbRuWXwBr3YjGWIB5431AfBvjV08BQKrx6SnuEe6p6ActPXkVJPSgpLV4wIZYkaNCHXLbDJ2wRjf/ANLZ6nqIxkv0U0tshIZACzLkA9R8s6gMf5u2BVe8JYoy+YMDjUQNZyfdPQfAjfbHStE8QaKQSBgoYZBAyTjG+wBOe4DZ3zQ8tig5kkuNROCcjPNuvzOodaaZDRnntZCsuqJgAul8bKNuRABxv3XGetCXNqisjMy6VyFUlQjeXcbkrz5gEHtWiELh0ZnRSAFDYHmGMDSc9e4I+FCzopkY6A4C4fHldRjmTjJ9AylT3p2S0Z+8huVeeSNlJhB14TzxjqGU74B75ByN6KheRo0kDhiWI0FwxyN9j1+fzyBRzwRMkahQyk4jAUDVuMaFB2PrG2cZ8vShBHHDKI5ADaTEqzDlGc7aXwO2wYAjqMmgmjqFmnkDmPwyRq8hyCOhGxOR/UOfQUdb+FDbzu4XyDJwurGc74zp+Z3PWh0g8CVxIviLqVkYdTy1gnv1J3XcDejbtjFw8adMhZvKyRFdIG55529SD+NCYFX7Ps0XHkZCrI/8Mqi6gp/oIHTqMHOeRrXTWxabwwo0kFEVW8YkZyUXWACOphfzfaWsbNKlveRSLE3juRqCloyq/Dc4Iz6Y5YraykyxxyhQVdRnXG0hbAzgpnJAG43LqN1LDIpphFg7ktGVXLQyR4DnVOJEBxj+qdByKHEkfMU7rtp0F3MOQQfFYxDqp5SxDv8AzFrpxqZ5d9bASOxkO4A2ZpF7dJo/MBsw51DIvhQkX7Mmpi4hKjxHYDGvCHZ//wAqY2O670Noo4OucYgQMXj2BzKHTJxz/nR9nOHSqu94ilkzoB9IupAA4aXxCBjZXf8AxP8ALqGcY3zXN5xK5uZxBHbtbiUqzPJJhpCftsF8wz1wNjv1qO2tpEcJpUM6aFhZdBYk7kBcs47g6TiosTf6AfBlndJ7tzFLgYJYpnbIzjLgn4YHPNEQQSxhY5g8KtoLtKPBVs5OftS/NRyGatFjchViDRM5fSEbw9ZxjYrl8jqjkA8qkgU2zI6SeAykqEU+EXKjYHSGkDfEgHlyoAhEDxW4l1mBtIk8VwI9XmwG8SUliMfaQZx03qI8P+kCS4m1kAlzKPNjJG/izYUf8SLyzkVZtGkDnWiW8iOpbXiHcb5JOuRT11KADyrs2QYJJMowMESlACmTnUXm5f8AGi8+Y3p+wK63TTmSDxAVIZp0xIBlus8uETP9Ua46YHKpoY2jnM66FVWybhWPlJJ965k3X4xLjp3oxLVZwH0G4aJsZVPpDRnVz1yYiiOTnIBUmp7eKV5/HjkkkmiwsjIyzyxb7/xHxHCT1Vcg9DTdACeDaW8RlUeAGX+dKxtldiMHznMpz/lwh270jC8F4iLF4TFGUpo8DPI40DVM2eoYgHoRR7BxiaAsfeUzq5UZx7rTv5jj+hBg1wtlIbyEsrxeIjY8MNAj7j3ecsoPZsA1NNvAweSF2l8IKbdmBDRshQtjPJY8vnG+HYHHWpLbhke2mB5SVHkwEOOjYTn8Gari34ZGpaPQUMjeWBY8DGf/AAlPfcFzVzZ8JE5aGfUwA2LbgH/hGFHwwd6FF/oaI/Z0yRSGNXAVucY3x67E/ia0gzrOSfl0rmOGO3iEUYwoHLHP9K6BBIO3p61Wigy3/lLkVNUNv/LWpq9KH4ogZuVeawEC+lyP8VgN/WvSm3FeaQHF/Kef8U/maJAbPhQAVTjO1XNU/CfcG1XFEQGoLiOPBPw50aaD4hnwdulNiZRcE/77kPQRn860cX/aJviv5VnuCgfXch2H8I/n+VaGL+fN8R+QoQE9Kl0pUxioe4UumMkL9rFEVBcBzESg1d17ion+LBbKiSWyjGAucEYCb7+n30StnIYtiVOcqH3KjoNv3vUMjRTBg1qWYf14G9SeJIIcZ0pv7p+8Zrzo9bfc2f8ACBlubWRdcQJAwHRtm9CDv8PWphGLgCXGCmSBqySO2x77/EVBDZNLJ4k4LLk7uck/6bYqa4dbZFGECKMsDgDGOX5URVK3hCIJ5JZX8ONUwTuXcDPxGfw70Va2Eqr/AB5EzzPh53+OfzqGWySePWoXVjfb3tsZ9dj9330reOaAZDsRqxoJJA+FOOJXJWP1gjuJ0s70wmISHGoFdz8/X86Ps8SS+Np0ZXH/ABUEZTA7alU9Tld27b/vFG2sc0jLI6iNBnCkeY+vpVcSbnaFLVFgOVPSHKlXomQqVKlQANfEi0kwcErjOM1RCJUQalZ2lcqBpwzBen38/QVecQx9DfPp19fSqZ5B9FALNo0sdKy41HVjGfnXB8rMjSAEqyxLKy3Ei5bLPlyufUgY2+GMCsBxq+vbO8Ml1FDDfp5z4MqxrJ01jPLIxkjKnGCua9FImQuFeULH5SYnUKvoqkEtjPXmazntBw7i97MbWS0tLqyiAljCyeGGyRuwIJwCQcDbNciVIrbMxw3i3ABc2l9NZT2VzqHjCC2YRTtgjmMqck51bEUbFcW1nx5GuWPhxKZ45UQyRyI557fYXcHP2uVTzeyUN5aOlzfzrelAYvAYrHHz20/a3x89xyrKca4RxH2bmgnmuWihDaVuI5PEj1gaWALLsN+R5kkg0odZO0yH2RL4NlfX08UTeHYShtON9EIkLfLUcct8UHJcX93xMfV9jC9rbgrFbGEyRuAM5bSdz1znPKpbE3FykkfCYnmlm0/7wvkij08hqOxwM471EbC7tb36Dezz27RnMaWbYBHR1fqPX4iupclYM3AIF7w3iXEbo+0N7HBKkaqEeHQMDPljG5yM7g9cdqiuuMcc4rbxyxW6hYGAjvEss3AAO2px5c7b464qHiHDuI3t2J7iWa5JiCpNIVLNhjjTnBBODjPY5omeO7gs1eTid0Y1IVQswCKegO3IjcEcuprTyKqRKhkmuha8W4NdcQaNFvngZLoIAodc7MR31YYZ7mra0veEQ8EuItBXiPjG4YLGxZcDy5PLSRkY9QRyquj4fx3htu3Fbrhnj20ylpTbYLIvIMyc9xsefQ1SW/Eh9Lgi4fdkiSZV+jwvmWQjIUHO5IHlPQr8Kxbc1TNF9XZsbg8NSygj4xNcx3Ms/wBKktoV1s6sMBGIGx0kZ6k5qofidobySLh1hDZ8Nj8xRgImY595lYncchz55q44d7BXImaXit62qLBWK3nYGRsZGWPXGAD6etWMfDb+KTVYxR8QlhjLxy+IqSIT0YMCHQ/I4z1rnpJ4OjLVssfZWZzwl/E4f9Ct/ExAuvU7YG7MerE56bitDIzpHlCQSwHl6/D9O+9cWNw0lhE/FEjjuVGXS3yUBx9knpTxSCRnEaBFzsCOXx+f3VpKP1tFRdHBileITNb9fKF90np2/tTgyPGEIGBywoAA+H+uxqX6U/hsbmZyAu4wBn99aga4GkZjwC5Pm97pzPX1FFp1FBlnQtLaRSrQ4bcg+h2xnr8D8arLrg7JjwMOmSQuNh8uY+We+mrcGweIOUkdidhuOWM5P3fLaufpIidCqY5kMNyPj3/PpQvrsmr0Z6WxlVdLoElwdKP1HXTjrvzG3dRQYtXDIqsEKtnQ+CD92Bn/AIMHGds1rpZ0lhxcATI7Z06dj6/6/KhPo9usoHghoiuGDDUAPjz50pVGWBVgys9o2t9aryGtyx29RJgnHo6/OgprEagqJgLnQGQDUQOaoTg7dUb5VtLnhkMC67VnLgHCk7AdR3/Gqa5TKhmh8BZAQ38MGN8c9QPlJ75056GmmzNxM7dRZWVpEjyxKyEnYnbZ9Q67eWQKez9ar5rV2Fy0hZXGBIH20jP29XujkcPqXlhhWmaDddaMHC5UIThc9m3YA45NrQ+lC+CryRhMeUgqF20Dqy6csmf6o9SnqtNTRLiUtrI9hCU4nHLKinUkyjSw25MByyORXKkcjVjw2zW/aTiM6J4EOVVWfOkDclj9o405IOOQoK7hENxaLFq1ZZo/MijPLyHSwxn+jY9lNRte3PDVZ1iaW0nk3WHztG/LA1DJyemMZNO70RReXHBILzhsk9kwDAMylE0lW5lXUk575zjkKG4XxCK34YbLi9vdPh9MJVSwce8FBXJBzv2zsMVFBxGVojZ+A9iCoVvpaFXROwjXLnt2HOnjaS31W0Uk8wI5Mvh6Qf6RGC5Q7f0nO9JNWMnvL+7SURwxLw8E5E9438d264jGSrH79XMkUInDzDM4JZ7gk7yuYi2O8aZfO/PIHwqe3BjlI+jjw9IWRIwc6ezhMtIPVnB70VBB4jCGLUkbYDQxDTkdSQmzbbeZs4obQvYAtlKr/R3YRvt/ARdJ1dAY4snO/vFsGrKHgzBZEe3aBWwzxMmpthgExR7Z/wAxO9aThCmzt5ktI4vNERGsMixqe2nGw+ZOKpuFy8cseMD6XJIyxygGIktlG5kFBjAPflTUovRXUiXg8gZkaFlLKh8NxqfA7xR7MvqTmuG4a5UwlXyy7x5Kgrn/AMOL31z0Y5B61L7RJxmSFm4faXjwG7cDwz4b6Dsdv6W3+HPbNS8fk42LC1NvJcWwEK+PHErKitkYBIz8x86bf8FQMlncW0S+EFglB92DEGx28mnU5X/KxztXaWEkA8ZIRHp8yuyeHgjYYeQs6t0wBpPTlVtEeIr7Nyxo9xBfrOqhwniMMnBIbHu43yOQqK/vOJHjV00Dzxi31RKpiZgAEGHK40srE5yMkdO1TTu7GCNYXNy8ckkLyHYByplHqQZSF7jGkjqKOXhlxcCKXwBI6nykAS6Ez9kNpjHoMHbNAi/4jJweZWkv0eSQtaand/F2wR4gXUDnzAEAAHBrQcWn4x9QuiSmO4zFHFNANbvnAYuCvk2yTjl3oSStsNg9pwOctHcNKrTlQfEc+I+egDkeUY5aVyO9Spwlo74RNKfPG+tVJBbcc395vvqulu72fjzljefQ4Q5lKM6N4YXGnRjzMT5tQJ6Y7VX31rxSzvLT/eb5FuYnkCtM7nVkaYkddwcebPI8iNsUU9oaZt7WyjtI444CoQE5CLjO/MUY+qNc7tjPwWoVuXjhi16Vyvvnc+ucbVMjyaMuFOSdl6jpvVUqpDoH+nxo8MTyxNNIoKxFwGbvgc6IZyPcXbGckbrXkntBwS+l9o7otw+aa6uJddvdKhI0k+XDj3QPvyB0r1yIGO3iEvnuBGNZPU43z86SVxyJXYbbnMKk88VNUUH8tTjG3Kpa9KH4oTGJrzSIH6dLn/xW2PxP7+FelmvNIhjiM/8AzG6+tOQjZ8JHkXc8hVzVNwo+UVc0RAY0HxDeLG3zo00Ff/yT8KbEyj4L/wB+SZyT4Z5/GtDF/wBonHqv5Cs/wbA45Juf5ZxWgi/7TP8AFfyoQBHSlSpUxipjT0qAIJbZJs6l3PUVwtlGGLNlyf6zmiaeocI3dDtg8kLn3GA+IqKOwUMXlYyMf6uQ+AoynqfFG7C2Bx2IhP8ADbSnML0B9PT0qQ2qlQM4I3yKIpVS44isESxRZNZGo9M8h/rRQGBT0qIxUdDsVKlSqxCpUqVAAt8cWj7keo6b1niwkjfSXGlzuV9wnmCB0OM5Ge9aG/8A+yPtt2+dUU0cElvIkhUnI0HGNjtv8+vTNcHyl9jSDIJZpdTh44n1DcpdhFbbfIIyPXHMVKkgWRZHYBgdTsrE5GMY0qOWAOtDeGIoHSK7a3kj3Od1cA799Jyd/lTohnmUOJ0wSDGZNRXuccv7DFcUozX9KUkNGiIVdyQY1GRpwwY7Lt3xkippo1WBxJAAAulEljLRKvTI6n1PWoYJZY7cSRhAwlwdYJBwOZ65Hpvk7UxjUyAxyG3uJThHxIqux+yyPzB9OtZ3Wisexoo44dK4BYKSG0jSw6kYG3wA8tBcV4Lb8Yt4xcoxui2YGUDUm+rB6FeRbPwqw8M3ML/whDMTh0G6o/QjuCNqkuGIuTATpdgFb/KmMtj16ValasvqmYOX2bvre7aUeHeF1IVw/hayDu2/ugYXJHYdzVtwL2OkN3FdcVlE2n+RCiYROuo9gei8uVX3gvJfLLOAgkgXw9MgARQ2y7/l1qS5jdzrFyZIQBrd31YJ/wAoxt+VU+6zQusdHci3P+JAUjVsosbB2Yjq3cjsK5hto3ufHSGDxJI9QkWNQzMpyN/XJ/EV1EDEcRqEbGoxI5ZZVHVD3/HNdBY/pkDocxzksNPfHTsD275NCk6CsExiJmmXfGlRuBscZ3Pod/jUcA0zTqoUF4zKgK5xv51x8fzqO7uI7e6nWS6KknOIoDJpGw8x/QV3E/8AGt51eJ41lGiRN9aOMZ+IIpxaUqYejkxIGOuSXWTkAxHPbI/0/SpUCxOeWvPlRm3J7ZHL9akkHhSeRpy4Pu4yF6Yz+RrjwgVAWNkVvKp3DMeZ1HoB3rq6JqhWcsqojqwOpTp2Ukk89u/5GufDQws+APNjQw5k9B0J32rsHSAkj6QRgSjbSP8AKeeKfSEfW0cSK2fKxzqHQkfp86lRjdoadYE5aSNJNMXhrjSgYjPf7uQNMUVtOArSYZlGcIBnGSR6/ca6CFHIZIXkOQcHYNjqPu26bGudo2KMRKh3ZAPKCOZJ9NviKppPYaHjkEu0g85OQB5fEI23H2R+dJkEbjLMSvlbQPKhx0+/9ado1YAMTJ4nJxzc9ST0Fcgq6GOVizIMBIQRqz+9vTaiUcUxf4PpAAyZV1HCZXIyO36V0AFALM8atvlwBnPp6GmIJXTI0/iDCqgP3HH6elLIkRpGJDDzSPIM4AGBgevXtUx40tbJI/oNtpZJIlCkmQBQSAM8wemelBS8CspQ5iMsDay7ySNuR3x6fI+tHa2tyFlTWrEN5vzJ/wD812+kIJwVJGP4kp/md9vTlQ0mSU0fs5ZyDWZlMyjzzK+ksvMAkd+/MVwns1aM8s0Uhikk/hNoyZCT0L5LYxz6VeO2Ssx8EqeScsrt1+P30zBoG8ZBH5gSyRpuFPL4UNJZJopY/Z+3jJjkfw2jPvKB5Og1b+bI9TtU7ezlrHCEE0x1ZOFUHUvU4GB9+dtqtsI8exGhMYGATCByx3JNcjMDCOaQrG+OWS3c5PQdx3pdaArxwCxEeoG5aMABzpA2+Axg/LIAqQ8EsdGFS4CF8lgcDPP5fL4Uco0uVkFyiHLoNXUetcxEkrHKksj4JRZPKu/Qnr8aK9MWzhOHWKsXEZIYadSn3iean1711FEqM0XhKgQnSq5CA8vNvvTb251o5aMnQOxxsQAPjz61NohnjVQCVG2ljtEAOvfNQkvWwGEUKynJVpj5deo457g/vfau4pFViokQBSSSNyygbj/X5VwXMkZXXEoj3II95vsnvTg60SRDCgGAgVc5PWqWM0DOxLHEPNG414YaeTepHSutcbxljIxQ4Go4xknGn45Az8a4LmWMssbMXyzRnYyHkMdhXC6ogWQhlDFScEbjngfkfQ0srPoAhJ8OoVJck75Az93b9aZZUY4EcpO5PlG+OhP7zUDD+GWHiNEVwWDe/wDrnsOlJlOpholEROnpv1GP3tvR/oWTh1KrpUsVbrgBR/Vz5fjQgmkj4nA2sujxPjBzq3G4HQVN5wxKhVYDUUU7ae5PY7fCoJCr38DICWaNyVzjxeWMHoOtHutAGSSRhU90ORq74GfzzXIkKMA1xG7MPMOnoR+8Vyp0kxGSNMnmF+8ffTIwdWUNEFG5YpjIx2+fLtRsAkSRaGIaTSnlZuny7/GukaOUDSznPPPNRjmaGQlioLZZBiNmGEGadVIbVHGwYDJVzhiO5Pahr2NMuLZlaBCpyCNj3qaoLZtUCHbcdBgVPXpcf4oljGvNY8jiM4A/xG+HOvSjXmiAniVwdseK3505CNlwj3RnerqqXhI8q461dURAVCX6gwH4d6LqK4TXGRTYGe4SpHHH7eGetXsRxcz/ABX8qzfErRgzFSVI3yu341lpILn6fcYnnUgr/it2+NFis9V1Us15KyXe/wDvNyN8g+Kx/WmK3Z/x7jccvEbn99FhZ63mln0ryQLdnlNPnlvK3P76QF1yMs/zkNFhZ63n0pZryXTdk/zph/8AuE0hHdAbTS/+smiws9az6Ut68lMd2P8AFl+Go1yY7rIJkl/9RosLPXM0tVeR+Dc/+NKf/O396bwrg7eLJ/7jf3+XxosLPXNVLUM8x99eR+BcAZMkg/8AOaS204PmkkAHZzt3osLPXNY7j76Wte4++vI/o8+N5JP/AFmmFvcctcp+Dmiws9d1juPvpa17ivI/Bm288pH/ABHf4Uwtp+jMe2GNFhZ6reYe2cDB+dUs6TCdVFs7ROpBPPzdiexH41hfAnO+t+m2o1z9GnyfM2/PJO4rDl4VybGpNG6WGYbeGxZcYJ+0Psk/LINQNbSRRxCFWxvpIO6KPdGe4PLuDWM+iTM25fPfJz86RtZ8e8xJxtk7/wCv6VK+Okqsblbs3FtYaLaAygh0AGVPIE7mu5LM4eN1RByxGxKkHcc+RB7d6wYtJMgebI7E/v8A0p/oTjAxgAbeY/vFOPx4xj1DtmzdXUWJ/EijbOyunIMCPy/UVHLZeLcLIG8gCZB+3v1OfvrFfQnwQARt/URz/vTG0fngnA5FjtWb+JF70aLlaNkFVeJ4C5R4yTuCUbVsQO1EaPEcK0fkB2VmALZ5k+tefGyc3nM/ydxk9/38qlFk+3PJ65Of3+lX/wA6qrwT5PZtWgEaJGMiMgMVXA8I9GX4dfSibYAKUlRVZX1DcEA8mI9Dz/CsGLOXIxqznpyB50hYy4Gx+JNSviR/Y3ytm4Wa6L/w1Eca8kBTVjoWJPM8wByqOa2jKSmONVeRVJwdKthueM7HvWL+guQSAxPQA/nSFi++zd9z+NU/jxoFy0ehSaPEkAkIVjgnI2PxqEoyFnVQqufMhfLH0JzjFYQWMm/lIx36fGktg2SCP312qvCtiXIzd+HGwLZVVUeYDGpR0C9/WmCSatBaHJwussGOntnpj8awwsGHNcfPNI8POQNI++n402NcjN0saFdAWDKnBctzA5UxKTgoSm2AULAKcn3j8Kw/0A8ioz6Hl8P3zpfQO4z2wSf3/ejxIPIzbKFQExyeIkmdQLAFvQ9h2qSTmrLICw3RQwAjHY+tYY2LAZIHxwcVyeHkHdCP70lxJYE+Q3GtYtDJIwb7R1DYH5/jSdFWQvAUUoR5pZQc+oGd/hWH+r2wTpx8aX1e+MgE/nR4kHkNyCJI9miUtzjaRfMc7tz+4VzHiKQFXjcZLKzyKSD0OM/KsR9XSDfA5jkP3+80vq9ySQoyeXb40PiXsXc3GoRSFfFtZdQ98MBpJ/v3++u4ykReN7iALnnHIMkf071g/q9iSdI74/f7FOLAjYKN+w/SjwxF2NuQkLK8UsQYDBVZRpTPYZ8xroPFLb6vEWIZJ0rIuWY7aufKsN9XEHZACOmKf6u8x8gLDrpoXBELNqDEUKtIwmyMESLtjl1xXbPFMobUrS5LMWmChcDlnO3yrEHh5I3RT8tqb6t28yAgf5aXgjQkzdRTo3vzRI4ADMGABXngZ5Enr1rgrEmNDxHbDReKFVc8/j+lYkcOOM+H1/H986f6u1H+WMeoo8KHZunkTKyia2LE4Ka1HlphKEl1ePa5f3irjynGx+6sM3Dm6RjGeXrS+rz/AE5zty60eFCs27LCWZhcwhwR5jMuZNuec7V0JoWYGS5t1YLpLiRcaeZAydie/WsOeHHHuAd65+rz/SAPUbfOl4I3aYXg24lgPmaQEHJVTOAd+++RS8W3IGudGxkKvjLgjPXffHPHOsT9Xb40r8+nx/WnHDjq93nsQwFPwQC7Nr41ug0tPCVDalImB3H9W+43qCaW3+sIMXEIYq41eKPMdjnntWR+rz/SFI3zgZzUT8OzeQDQvuvyHwoXBCgs3wuIHjA+k28YG+kSAkseRzSM8LeY3NmTsAuofdz5Vhxw47DQNthgCmHDcYwgHyHKl4I7Czcyz28hybqBydwWddKAdMdd6SXcIYCaeHA3B8Vc7dT6Vh/q4/8AhjJ9BSHDWI5eo2zR4I7Cz0mDiFmkQDX1uSOZEgqQ8UsR/wDWQf8AuCvNBwwsPd+WAab6uO2VB77fvat1hUFnpZ4tYf8A3sH/AKxWFgjDXsrrhgzscjcHfpQsPDdRDeGM+o2q/wCH2BBGQaALzhS4RdsYHarahbSHw4xtRVNIBUiMilSqgBZrRZBsN6pfqlXvLoBf6PyrSGhoh/vtx8F/KpaFRRPwRc5VcfAU31IN/LkGtNgdqWB2oCjM/Ugz7vMY5UhwMY93etPiligKMx9SHqM49KccEGN1+daXFPgUUFGZ+o8EbbU31IB9nYVpiBSwKKCjM/UgxjApjwRc5AxWnwO1LA7UUFGY+oxnlj5U44IByHLetNgdqWB2ooKMyeCAn3dhypfUgx7u1abAzSwKAozI4IDnb76X1KCc6Rn0FabA7UsCgKMz9SA81pjwTP2eZzWmxT4FKgMwOBjGNNdHggJ3XNaTApYxQBmhwQZxpH3U44NkDPatLimwKYGcHBlG+BS+pdtwedaTApYFIKMkOCj6wAI38H9aI+pB/TV2QPrJf+UfzooUwozX1KD9n7qX1JtjTt8K0tKgKM59Sgn3fwpDgmQDpH3Vo8UqKAzn1IvRBkU/1IORH4VogKfFFAZ36lXAwpA7U31IvatHgUsUUBnfqVc+791N9Sqea860eKbFAzOjg65PlO9dfUqjHlrQUqKYGf8AqUf0+vKkeDc/KPXatBSp0BnjwYH7NL6kBI8vWtBXWKVCozv1IBvp3pfUozsDnatFgU1FAZ/6lXG6/hT/AFMv9J78qv6fFAzP/UwPNNqf6mGM6d6v8UsUUBQfUq52XHy50vqYH7NX+KWBRQFAeCr2+WKb6lBPu1oMUsCihUUJ4MpYeXf0FN9SqNwu/wAKv8CliihlAODDI2FL6mAJOn7qv8UsUUBQfU6nG3bFQScIX6fbDA92T9K0pFCzD/5hb/8AC/5CigKz6nU/Z+WKX1KOqir3FPToChPBgxxinXgqr069RV7ililQFJ9Tr0FMODKMbculXmBSxRQFQnClUjC0bDaJHyxRWKWKKAYDAxT0qVUB/9k=">
            <a:hlinkClick r:id="rId3"/>
          </p:cNvPr>
          <p:cNvSpPr>
            <a:spLocks noChangeAspect="1" noChangeArrowheads="1"/>
          </p:cNvSpPr>
          <p:nvPr/>
        </p:nvSpPr>
        <p:spPr bwMode="auto">
          <a:xfrm>
            <a:off x="28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6" name="图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92116" y="2453530"/>
            <a:ext cx="2164680" cy="1133555"/>
          </a:xfrm>
          <a:prstGeom prst="rect">
            <a:avLst/>
          </a:prstGeom>
        </p:spPr>
      </p:pic>
      <p:pic>
        <p:nvPicPr>
          <p:cNvPr id="17" name="图片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27065" y="4925424"/>
            <a:ext cx="2355363" cy="1201235"/>
          </a:xfrm>
          <a:prstGeom prst="rect">
            <a:avLst/>
          </a:prstGeom>
        </p:spPr>
      </p:pic>
      <p:sp>
        <p:nvSpPr>
          <p:cNvPr id="19" name="右箭头 18"/>
          <p:cNvSpPr/>
          <p:nvPr/>
        </p:nvSpPr>
        <p:spPr>
          <a:xfrm>
            <a:off x="7262409" y="3768437"/>
            <a:ext cx="1801091" cy="9882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81600" y="3677760"/>
            <a:ext cx="2297662" cy="1169643"/>
          </a:xfrm>
          <a:prstGeom prst="rect">
            <a:avLst/>
          </a:prstGeom>
        </p:spPr>
      </p:pic>
      <p:sp>
        <p:nvSpPr>
          <p:cNvPr id="5" name="文本框 4">
            <a:extLst>
              <a:ext uri="{FF2B5EF4-FFF2-40B4-BE49-F238E27FC236}">
                <a16:creationId xmlns:a16="http://schemas.microsoft.com/office/drawing/2014/main" id="{551D0E4A-A6B5-4DE9-BBAD-2DA80F0F2115}"/>
              </a:ext>
            </a:extLst>
          </p:cNvPr>
          <p:cNvSpPr txBox="1"/>
          <p:nvPr/>
        </p:nvSpPr>
        <p:spPr>
          <a:xfrm>
            <a:off x="8012641" y="1147224"/>
            <a:ext cx="2252134" cy="400110"/>
          </a:xfrm>
          <a:prstGeom prst="rect">
            <a:avLst/>
          </a:prstGeom>
          <a:noFill/>
        </p:spPr>
        <p:txBody>
          <a:bodyPr wrap="square" rtlCol="0">
            <a:spAutoFit/>
          </a:bodyPr>
          <a:lstStyle/>
          <a:p>
            <a:r>
              <a:rPr lang="en-US" altLang="zh-CN" sz="2000" b="1" spc="300" dirty="0">
                <a:solidFill>
                  <a:srgbClr val="FF0000"/>
                </a:solidFill>
                <a:latin typeface="微软雅黑" panose="020B0503020204020204" pitchFamily="34" charset="-122"/>
                <a:ea typeface="微软雅黑" panose="020B0503020204020204" pitchFamily="34" charset="-122"/>
              </a:rPr>
              <a:t>Unbounded!</a:t>
            </a:r>
            <a:endParaRPr lang="zh-CN" altLang="en-US" sz="2000" b="1" spc="300" dirty="0">
              <a:solidFill>
                <a:srgbClr val="FF0000"/>
              </a:solidFill>
              <a:latin typeface="微软雅黑" panose="020B0503020204020204" pitchFamily="34" charset="-122"/>
              <a:ea typeface="微软雅黑" panose="020B0503020204020204" pitchFamily="34" charset="-122"/>
            </a:endParaRPr>
          </a:p>
        </p:txBody>
      </p:sp>
      <p:cxnSp>
        <p:nvCxnSpPr>
          <p:cNvPr id="13" name="连接符: 曲线 12">
            <a:extLst>
              <a:ext uri="{FF2B5EF4-FFF2-40B4-BE49-F238E27FC236}">
                <a16:creationId xmlns:a16="http://schemas.microsoft.com/office/drawing/2014/main" id="{A8AD9C50-FE0B-487B-9015-D2E11116CC4E}"/>
              </a:ext>
            </a:extLst>
          </p:cNvPr>
          <p:cNvCxnSpPr>
            <a:cxnSpLocks/>
          </p:cNvCxnSpPr>
          <p:nvPr/>
        </p:nvCxnSpPr>
        <p:spPr>
          <a:xfrm flipV="1">
            <a:off x="6429529" y="1332005"/>
            <a:ext cx="1571471" cy="66737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5FEB8448-2FFC-494F-8685-722F0426F85D}"/>
              </a:ext>
            </a:extLst>
          </p:cNvPr>
          <p:cNvSpPr/>
          <p:nvPr/>
        </p:nvSpPr>
        <p:spPr>
          <a:xfrm>
            <a:off x="0" y="6617450"/>
            <a:ext cx="11633200" cy="240549"/>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41991099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20"/>
          <p:cNvGrpSpPr>
            <a:grpSpLocks/>
          </p:cNvGrpSpPr>
          <p:nvPr/>
        </p:nvGrpSpPr>
        <p:grpSpPr bwMode="auto">
          <a:xfrm>
            <a:off x="550863" y="82550"/>
            <a:ext cx="3550768" cy="585788"/>
            <a:chOff x="551544" y="82976"/>
            <a:chExt cx="3549449" cy="584775"/>
          </a:xfrm>
        </p:grpSpPr>
        <p:sp>
          <p:nvSpPr>
            <p:cNvPr id="6227" name="文本框 3"/>
            <p:cNvSpPr txBox="1">
              <a:spLocks noChangeArrowheads="1"/>
            </p:cNvSpPr>
            <p:nvPr/>
          </p:nvSpPr>
          <p:spPr bwMode="auto">
            <a:xfrm>
              <a:off x="809153" y="197927"/>
              <a:ext cx="3291840" cy="368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dirty="0">
                  <a:solidFill>
                    <a:srgbClr val="044875"/>
                  </a:solidFill>
                  <a:latin typeface="微软雅黑" pitchFamily="34" charset="-122"/>
                  <a:ea typeface="微软雅黑" pitchFamily="34" charset="-122"/>
                </a:rPr>
                <a:t>Extended Algorithm</a:t>
              </a:r>
              <a:endParaRPr lang="zh-CN" altLang="en-US" dirty="0">
                <a:solidFill>
                  <a:srgbClr val="044875"/>
                </a:solidFill>
                <a:latin typeface="微软雅黑" pitchFamily="34" charset="-122"/>
                <a:ea typeface="微软雅黑"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文本框 19"/>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
        <p:nvSpPr>
          <p:cNvPr id="11" name="文本框 10">
            <a:extLst>
              <a:ext uri="{FF2B5EF4-FFF2-40B4-BE49-F238E27FC236}">
                <a16:creationId xmlns:a16="http://schemas.microsoft.com/office/drawing/2014/main" id="{3D99CFB6-DDAA-4970-B946-ADEDD0133E46}"/>
              </a:ext>
            </a:extLst>
          </p:cNvPr>
          <p:cNvSpPr txBox="1"/>
          <p:nvPr/>
        </p:nvSpPr>
        <p:spPr>
          <a:xfrm>
            <a:off x="3049965" y="5983585"/>
            <a:ext cx="8381999" cy="461665"/>
          </a:xfrm>
          <a:prstGeom prst="rect">
            <a:avLst/>
          </a:prstGeom>
          <a:noFill/>
        </p:spPr>
        <p:txBody>
          <a:bodyPr wrap="square" rtlCol="0">
            <a:spAutoFit/>
          </a:bodyPr>
          <a:lstStyle/>
          <a:p>
            <a:r>
              <a:rPr lang="en-US" altLang="zh-CN" sz="2400" b="1" dirty="0">
                <a:solidFill>
                  <a:srgbClr val="FF0000"/>
                </a:solidFill>
              </a:rPr>
              <a:t>Time: O(n * c)     Space: O(n * c)  </a:t>
            </a:r>
          </a:p>
        </p:txBody>
      </p:sp>
      <p:pic>
        <p:nvPicPr>
          <p:cNvPr id="4" name="图片 3"/>
          <p:cNvPicPr>
            <a:picLocks noChangeAspect="1"/>
          </p:cNvPicPr>
          <p:nvPr/>
        </p:nvPicPr>
        <p:blipFill>
          <a:blip r:embed="rId2"/>
          <a:stretch>
            <a:fillRect/>
          </a:stretch>
        </p:blipFill>
        <p:spPr>
          <a:xfrm>
            <a:off x="550863" y="1964750"/>
            <a:ext cx="11112497" cy="3698874"/>
          </a:xfrm>
          <a:prstGeom prst="rect">
            <a:avLst/>
          </a:prstGeom>
        </p:spPr>
      </p:pic>
      <p:sp>
        <p:nvSpPr>
          <p:cNvPr id="7" name="矩形 6"/>
          <p:cNvSpPr/>
          <p:nvPr/>
        </p:nvSpPr>
        <p:spPr>
          <a:xfrm>
            <a:off x="912813" y="904795"/>
            <a:ext cx="8720714" cy="523220"/>
          </a:xfrm>
          <a:prstGeom prst="rect">
            <a:avLst/>
          </a:prstGeom>
        </p:spPr>
        <p:txBody>
          <a:bodyPr wrap="square">
            <a:spAutoFit/>
          </a:bodyPr>
          <a:lstStyle/>
          <a:p>
            <a:r>
              <a:rPr lang="en-US" altLang="zh-CN" sz="2800" dirty="0">
                <a:solidFill>
                  <a:srgbClr val="FF0000"/>
                </a:solidFill>
                <a:latin typeface="等线" panose="02010600030101010101" pitchFamily="2" charset="-122"/>
                <a:cs typeface="Times New Roman" panose="02020603050405020304" pitchFamily="18" charset="0"/>
              </a:rPr>
              <a:t>M[ </a:t>
            </a:r>
            <a:r>
              <a:rPr lang="en-US" altLang="zh-CN" sz="2800" dirty="0" err="1">
                <a:solidFill>
                  <a:srgbClr val="FF0000"/>
                </a:solidFill>
                <a:latin typeface="等线" panose="02010600030101010101" pitchFamily="2" charset="-122"/>
                <a:cs typeface="Times New Roman" panose="02020603050405020304" pitchFamily="18" charset="0"/>
              </a:rPr>
              <a:t>i</a:t>
            </a:r>
            <a:r>
              <a:rPr lang="en-US" altLang="zh-CN" sz="2800" dirty="0">
                <a:solidFill>
                  <a:srgbClr val="FF0000"/>
                </a:solidFill>
                <a:latin typeface="等线" panose="02010600030101010101" pitchFamily="2" charset="-122"/>
                <a:cs typeface="Times New Roman" panose="02020603050405020304" pitchFamily="18" charset="0"/>
              </a:rPr>
              <a:t> ][ j ]  =   M[ </a:t>
            </a:r>
            <a:r>
              <a:rPr lang="en-US" altLang="zh-CN" sz="2800" dirty="0" err="1">
                <a:solidFill>
                  <a:srgbClr val="FF0000"/>
                </a:solidFill>
                <a:latin typeface="等线" panose="02010600030101010101" pitchFamily="2" charset="-122"/>
                <a:cs typeface="Times New Roman" panose="02020603050405020304" pitchFamily="18" charset="0"/>
              </a:rPr>
              <a:t>i</a:t>
            </a:r>
            <a:r>
              <a:rPr lang="en-US" altLang="zh-CN" sz="2800" dirty="0">
                <a:solidFill>
                  <a:srgbClr val="FF0000"/>
                </a:solidFill>
                <a:latin typeface="等线" panose="02010600030101010101" pitchFamily="2" charset="-122"/>
                <a:cs typeface="Times New Roman" panose="02020603050405020304" pitchFamily="18" charset="0"/>
              </a:rPr>
              <a:t> ][ j ] + M[ </a:t>
            </a:r>
            <a:r>
              <a:rPr lang="en-US" altLang="zh-CN" sz="2800" dirty="0" err="1">
                <a:solidFill>
                  <a:srgbClr val="FF0000"/>
                </a:solidFill>
                <a:latin typeface="等线" panose="02010600030101010101" pitchFamily="2" charset="-122"/>
                <a:cs typeface="Times New Roman" panose="02020603050405020304" pitchFamily="18" charset="0"/>
              </a:rPr>
              <a:t>i</a:t>
            </a:r>
            <a:r>
              <a:rPr lang="en-US" altLang="zh-CN" sz="2800" dirty="0">
                <a:solidFill>
                  <a:srgbClr val="FF0000"/>
                </a:solidFill>
                <a:latin typeface="等线" panose="02010600030101010101" pitchFamily="2" charset="-122"/>
                <a:cs typeface="Times New Roman" panose="02020603050405020304" pitchFamily="18" charset="0"/>
              </a:rPr>
              <a:t> - 1 ][ j – k * W[ </a:t>
            </a:r>
            <a:r>
              <a:rPr lang="en-US" altLang="zh-CN" sz="2800" dirty="0" err="1">
                <a:solidFill>
                  <a:srgbClr val="FF0000"/>
                </a:solidFill>
                <a:latin typeface="等线" panose="02010600030101010101" pitchFamily="2" charset="-122"/>
                <a:cs typeface="Times New Roman" panose="02020603050405020304" pitchFamily="18" charset="0"/>
              </a:rPr>
              <a:t>i</a:t>
            </a:r>
            <a:r>
              <a:rPr lang="en-US" altLang="zh-CN" sz="2800" dirty="0">
                <a:solidFill>
                  <a:srgbClr val="FF0000"/>
                </a:solidFill>
                <a:latin typeface="等线" panose="02010600030101010101" pitchFamily="2" charset="-122"/>
                <a:cs typeface="Times New Roman" panose="02020603050405020304" pitchFamily="18" charset="0"/>
              </a:rPr>
              <a:t> ]]</a:t>
            </a:r>
            <a:endParaRPr lang="zh-CN" altLang="en-US" sz="2800" dirty="0"/>
          </a:p>
        </p:txBody>
      </p:sp>
      <p:sp>
        <p:nvSpPr>
          <p:cNvPr id="13" name="矩形 12">
            <a:extLst>
              <a:ext uri="{FF2B5EF4-FFF2-40B4-BE49-F238E27FC236}">
                <a16:creationId xmlns:a16="http://schemas.microsoft.com/office/drawing/2014/main" id="{554797AF-527B-401C-A52D-D8B5E075E2FF}"/>
              </a:ext>
            </a:extLst>
          </p:cNvPr>
          <p:cNvSpPr/>
          <p:nvPr/>
        </p:nvSpPr>
        <p:spPr>
          <a:xfrm>
            <a:off x="0" y="6617450"/>
            <a:ext cx="11633200" cy="240549"/>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1452227210"/>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文本框 3"/>
          <p:cNvSpPr txBox="1">
            <a:spLocks noChangeArrowheads="1"/>
          </p:cNvSpPr>
          <p:nvPr/>
        </p:nvSpPr>
        <p:spPr bwMode="auto">
          <a:xfrm>
            <a:off x="946150" y="2000250"/>
            <a:ext cx="1539875" cy="186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dirty="0">
                <a:solidFill>
                  <a:schemeClr val="bg1"/>
                </a:solidFill>
                <a:latin typeface="Impact" pitchFamily="34" charset="0"/>
              </a:rPr>
              <a:t>3</a:t>
            </a:r>
            <a:endParaRPr lang="zh-CN" altLang="en-US" sz="11500" dirty="0">
              <a:solidFill>
                <a:schemeClr val="bg1"/>
              </a:solidFill>
              <a:latin typeface="Impact" pitchFamily="34" charset="0"/>
            </a:endParaRPr>
          </a:p>
        </p:txBody>
      </p:sp>
      <p:sp>
        <p:nvSpPr>
          <p:cNvPr id="6" name="矩形 5"/>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文本框 7"/>
          <p:cNvSpPr txBox="1">
            <a:spLocks noChangeArrowheads="1"/>
          </p:cNvSpPr>
          <p:nvPr/>
        </p:nvSpPr>
        <p:spPr bwMode="auto">
          <a:xfrm>
            <a:off x="4504267" y="3632200"/>
            <a:ext cx="801475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4800" b="1" dirty="0">
                <a:solidFill>
                  <a:schemeClr val="bg1"/>
                </a:solidFill>
                <a:latin typeface="微软雅黑" pitchFamily="34" charset="-122"/>
                <a:ea typeface="微软雅黑" pitchFamily="34" charset="-122"/>
              </a:rPr>
              <a:t>Summary &amp; Highlight</a:t>
            </a:r>
            <a:endParaRPr lang="zh-CN" altLang="en-US" sz="4800" dirty="0">
              <a:solidFill>
                <a:srgbClr val="044875"/>
              </a:solidFill>
              <a:latin typeface="微软雅黑" pitchFamily="34" charset="-122"/>
              <a:ea typeface="微软雅黑" pitchFamily="34" charset="-122"/>
            </a:endParaRPr>
          </a:p>
          <a:p>
            <a:pPr algn="ctr" eaLnBrk="1" hangingPunct="1"/>
            <a:endParaRPr lang="zh-CN" altLang="en-US" sz="4800" b="1" dirty="0">
              <a:solidFill>
                <a:schemeClr val="bg1"/>
              </a:solidFill>
              <a:latin typeface="微软雅黑" pitchFamily="34" charset="-122"/>
              <a:ea typeface="微软雅黑" pitchFamily="34" charset="-122"/>
            </a:endParaRPr>
          </a:p>
        </p:txBody>
      </p:sp>
      <p:sp>
        <p:nvSpPr>
          <p:cNvPr id="9" name="文本框 8">
            <a:extLst>
              <a:ext uri="{FF2B5EF4-FFF2-40B4-BE49-F238E27FC236}">
                <a16:creationId xmlns:a16="http://schemas.microsoft.com/office/drawing/2014/main" id="{DA73A404-4FB9-428D-8F3D-99E424318C45}"/>
              </a:ext>
            </a:extLst>
          </p:cNvPr>
          <p:cNvSpPr txBox="1"/>
          <p:nvPr/>
        </p:nvSpPr>
        <p:spPr>
          <a:xfrm>
            <a:off x="9381066" y="5086351"/>
            <a:ext cx="2302933" cy="369332"/>
          </a:xfrm>
          <a:prstGeom prst="rect">
            <a:avLst/>
          </a:prstGeom>
          <a:noFill/>
        </p:spPr>
        <p:txBody>
          <a:bodyPr wrap="square" rtlCol="0">
            <a:spAutoFit/>
          </a:bodyPr>
          <a:lstStyle/>
          <a:p>
            <a:r>
              <a:rPr lang="en-US" altLang="zh-CN" dirty="0"/>
              <a:t>By </a:t>
            </a:r>
            <a:r>
              <a:rPr lang="en-US" altLang="zh-CN" dirty="0" err="1"/>
              <a:t>Zehua</a:t>
            </a:r>
            <a:r>
              <a:rPr lang="en-US" altLang="zh-CN" dirty="0"/>
              <a:t> Guo</a:t>
            </a:r>
            <a:endParaRPr lang="zh-CN" altLang="en-US" dirty="0"/>
          </a:p>
        </p:txBody>
      </p:sp>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矩形 10"/>
          <p:cNvSpPr/>
          <p:nvPr/>
        </p:nvSpPr>
        <p:spPr>
          <a:xfrm>
            <a:off x="6773863" y="254000"/>
            <a:ext cx="867886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2" name="组合 11"/>
          <p:cNvGrpSpPr>
            <a:grpSpLocks/>
          </p:cNvGrpSpPr>
          <p:nvPr/>
        </p:nvGrpSpPr>
        <p:grpSpPr bwMode="auto">
          <a:xfrm>
            <a:off x="550864" y="82550"/>
            <a:ext cx="6114742" cy="585788"/>
            <a:chOff x="551544" y="82976"/>
            <a:chExt cx="5898538" cy="584775"/>
          </a:xfrm>
        </p:grpSpPr>
        <p:sp>
          <p:nvSpPr>
            <p:cNvPr id="8269" name="文本框 12"/>
            <p:cNvSpPr txBox="1">
              <a:spLocks noChangeArrowheads="1"/>
            </p:cNvSpPr>
            <p:nvPr/>
          </p:nvSpPr>
          <p:spPr bwMode="auto">
            <a:xfrm>
              <a:off x="1080385" y="127472"/>
              <a:ext cx="5369697" cy="52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dirty="0">
                  <a:solidFill>
                    <a:srgbClr val="044875"/>
                  </a:solidFill>
                  <a:latin typeface="微软雅黑" pitchFamily="34" charset="-122"/>
                  <a:ea typeface="微软雅黑" pitchFamily="34" charset="-122"/>
                </a:rPr>
                <a:t>Commonality &amp; characteristics  </a:t>
              </a:r>
              <a:endParaRPr lang="zh-CN" altLang="en-US" sz="2800" dirty="0">
                <a:solidFill>
                  <a:srgbClr val="044875"/>
                </a:solidFill>
                <a:latin typeface="微软雅黑" pitchFamily="34" charset="-122"/>
                <a:ea typeface="微软雅黑" pitchFamily="34" charset="-122"/>
              </a:endParaRPr>
            </a:p>
          </p:txBody>
        </p:sp>
        <p:sp>
          <p:nvSpPr>
            <p:cNvPr id="14" name="文本框 13"/>
            <p:cNvSpPr txBox="1"/>
            <p:nvPr/>
          </p:nvSpPr>
          <p:spPr>
            <a:xfrm>
              <a:off x="551544" y="82976"/>
              <a:ext cx="723813"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7" name="文本框 1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
        <p:nvSpPr>
          <p:cNvPr id="63" name="文本框 62"/>
          <p:cNvSpPr txBox="1"/>
          <p:nvPr/>
        </p:nvSpPr>
        <p:spPr bwMode="auto">
          <a:xfrm>
            <a:off x="787400" y="1320800"/>
            <a:ext cx="5048250" cy="964367"/>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Both dynamic programming algorithms and greedy algorithms contain optimal sub-structure. </a:t>
            </a:r>
            <a:r>
              <a:rPr lang="en-US" altLang="zh-CN" sz="1600" dirty="0">
                <a:solidFill>
                  <a:schemeClr val="bg2">
                    <a:lumMod val="25000"/>
                  </a:schemeClr>
                </a:solidFill>
                <a:latin typeface="Arial" panose="020B0604020202020204" pitchFamily="34" charset="0"/>
                <a:cs typeface="Arial" panose="020B0604020202020204" pitchFamily="34" charset="0"/>
              </a:rPr>
              <a:t>The optimal solution to the problem contains the optimal solutions to its sub-problems</a:t>
            </a:r>
            <a:r>
              <a:rPr lang="en-US" altLang="zh-CN" sz="1600" dirty="0">
                <a:solidFill>
                  <a:schemeClr val="bg2">
                    <a:lumMod val="25000"/>
                  </a:schemeClr>
                </a:solidFill>
                <a:latin typeface="Arial" panose="020B0604020202020204" pitchFamily="34" charset="0"/>
                <a:ea typeface="+mn-ea"/>
                <a:cs typeface="Arial" panose="020B0604020202020204" pitchFamily="34" charset="0"/>
              </a:rPr>
              <a:t> </a:t>
            </a:r>
          </a:p>
        </p:txBody>
      </p:sp>
      <p:grpSp>
        <p:nvGrpSpPr>
          <p:cNvPr id="2" name="组合 1"/>
          <p:cNvGrpSpPr>
            <a:grpSpLocks/>
          </p:cNvGrpSpPr>
          <p:nvPr/>
        </p:nvGrpSpPr>
        <p:grpSpPr bwMode="auto">
          <a:xfrm>
            <a:off x="238125" y="766764"/>
            <a:ext cx="5729288" cy="1941511"/>
            <a:chOff x="238407" y="766951"/>
            <a:chExt cx="5728511" cy="1940705"/>
          </a:xfrm>
        </p:grpSpPr>
        <p:grpSp>
          <p:nvGrpSpPr>
            <p:cNvPr id="8259" name="组合 3"/>
            <p:cNvGrpSpPr>
              <a:grpSpLocks/>
            </p:cNvGrpSpPr>
            <p:nvPr/>
          </p:nvGrpSpPr>
          <p:grpSpPr bwMode="auto">
            <a:xfrm>
              <a:off x="238407" y="766951"/>
              <a:ext cx="5724700" cy="1940705"/>
              <a:chOff x="238407" y="766951"/>
              <a:chExt cx="5724700" cy="1940705"/>
            </a:xfrm>
          </p:grpSpPr>
          <p:sp>
            <p:nvSpPr>
              <p:cNvPr id="61" name="矩形 60"/>
              <p:cNvSpPr/>
              <p:nvPr/>
            </p:nvSpPr>
            <p:spPr>
              <a:xfrm>
                <a:off x="238407" y="997041"/>
                <a:ext cx="571263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2" name="文本框 61"/>
              <p:cNvSpPr txBox="1"/>
              <p:nvPr/>
            </p:nvSpPr>
            <p:spPr>
              <a:xfrm>
                <a:off x="382054" y="766951"/>
                <a:ext cx="3564250" cy="461473"/>
              </a:xfrm>
              <a:prstGeom prst="rect">
                <a:avLst/>
              </a:prstGeom>
              <a:blipFill>
                <a:blip r:embed="rId2"/>
                <a:stretch>
                  <a:fillRect t="-45000"/>
                </a:stretch>
              </a:blipFill>
            </p:spPr>
            <p:txBody>
              <a:bodyPr wrap="square">
                <a:spAutoFit/>
              </a:bodyPr>
              <a:lstStyle/>
              <a:p>
                <a:pPr algn="ctr" eaLnBrk="1" fontAlgn="auto" hangingPunct="1">
                  <a:spcBef>
                    <a:spcPts val="0"/>
                  </a:spcBef>
                  <a:spcAft>
                    <a:spcPts val="0"/>
                  </a:spcAft>
                  <a:defRPr/>
                </a:pPr>
                <a:r>
                  <a:rPr lang="en-US" altLang="zh-CN" sz="2400" dirty="0">
                    <a:solidFill>
                      <a:schemeClr val="bg2">
                        <a:lumMod val="25000"/>
                      </a:schemeClr>
                    </a:solidFill>
                    <a:latin typeface="+mn-lt"/>
                    <a:ea typeface="+mn-ea"/>
                  </a:rPr>
                  <a:t>Optimal Sub-Structure</a:t>
                </a:r>
                <a:endParaRPr lang="zh-CN" altLang="en-US" sz="2400" dirty="0">
                  <a:solidFill>
                    <a:schemeClr val="bg2">
                      <a:lumMod val="25000"/>
                    </a:schemeClr>
                  </a:solidFill>
                  <a:latin typeface="+mn-lt"/>
                  <a:ea typeface="+mn-ea"/>
                </a:endParaRPr>
              </a:p>
            </p:txBody>
          </p:sp>
          <p:sp>
            <p:nvSpPr>
              <p:cNvPr id="64" name="矩形 63"/>
              <p:cNvSpPr/>
              <p:nvPr/>
            </p:nvSpPr>
            <p:spPr>
              <a:xfrm>
                <a:off x="586023" y="781231"/>
                <a:ext cx="171427"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66" name="组合 78"/>
              <p:cNvGrpSpPr>
                <a:grpSpLocks/>
              </p:cNvGrpSpPr>
              <p:nvPr/>
            </p:nvGrpSpPr>
            <p:grpSpPr bwMode="auto">
              <a:xfrm>
                <a:off x="5349240" y="2102118"/>
                <a:ext cx="613867" cy="605538"/>
                <a:chOff x="5502097" y="2295716"/>
                <a:chExt cx="461010" cy="454755"/>
              </a:xfrm>
            </p:grpSpPr>
            <p:sp>
              <p:nvSpPr>
                <p:cNvPr id="77" name="矩形 76"/>
                <p:cNvSpPr/>
                <p:nvPr/>
              </p:nvSpPr>
              <p:spPr>
                <a:xfrm>
                  <a:off x="5594053" y="2381042"/>
                  <a:ext cx="369533"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8" name="矩形 77"/>
                <p:cNvSpPr/>
                <p:nvPr/>
              </p:nvSpPr>
              <p:spPr>
                <a:xfrm>
                  <a:off x="5502265" y="2295239"/>
                  <a:ext cx="255097"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8260" name="文本框 79"/>
            <p:cNvSpPr txBox="1">
              <a:spLocks noChangeArrowheads="1"/>
            </p:cNvSpPr>
            <p:nvPr/>
          </p:nvSpPr>
          <p:spPr bwMode="auto">
            <a:xfrm>
              <a:off x="5488594" y="2241447"/>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01</a:t>
              </a:r>
              <a:endParaRPr lang="zh-CN" altLang="en-US" sz="2000">
                <a:solidFill>
                  <a:schemeClr val="bg1"/>
                </a:solidFill>
                <a:latin typeface="Impact" pitchFamily="34" charset="0"/>
              </a:endParaRPr>
            </a:p>
          </p:txBody>
        </p:sp>
      </p:grpSp>
      <p:sp>
        <p:nvSpPr>
          <p:cNvPr id="68" name="文本框 67"/>
          <p:cNvSpPr txBox="1"/>
          <p:nvPr/>
        </p:nvSpPr>
        <p:spPr bwMode="auto">
          <a:xfrm>
            <a:off x="787400" y="3154363"/>
            <a:ext cx="5048250" cy="746358"/>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The recursive algorithm of the problem will solve the same sub-problem repeatedly, instead of always generating new sub-problems. </a:t>
            </a:r>
          </a:p>
        </p:txBody>
      </p:sp>
      <p:grpSp>
        <p:nvGrpSpPr>
          <p:cNvPr id="3" name="组合 2"/>
          <p:cNvGrpSpPr>
            <a:grpSpLocks/>
          </p:cNvGrpSpPr>
          <p:nvPr/>
        </p:nvGrpSpPr>
        <p:grpSpPr bwMode="auto">
          <a:xfrm>
            <a:off x="238125" y="2614613"/>
            <a:ext cx="5729288" cy="1927225"/>
            <a:chOff x="238407" y="2614877"/>
            <a:chExt cx="5728511" cy="1926263"/>
          </a:xfrm>
        </p:grpSpPr>
        <p:grpSp>
          <p:nvGrpSpPr>
            <p:cNvPr id="8249" name="组合 4"/>
            <p:cNvGrpSpPr>
              <a:grpSpLocks/>
            </p:cNvGrpSpPr>
            <p:nvPr/>
          </p:nvGrpSpPr>
          <p:grpSpPr bwMode="auto">
            <a:xfrm>
              <a:off x="238407" y="2614877"/>
              <a:ext cx="5724700" cy="1926263"/>
              <a:chOff x="238407" y="2614877"/>
              <a:chExt cx="5724700" cy="1926263"/>
            </a:xfrm>
          </p:grpSpPr>
          <p:sp>
            <p:nvSpPr>
              <p:cNvPr id="66" name="矩形 65"/>
              <p:cNvSpPr/>
              <p:nvPr/>
            </p:nvSpPr>
            <p:spPr>
              <a:xfrm>
                <a:off x="238407" y="2830669"/>
                <a:ext cx="5712639" cy="1521652"/>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7" name="文本框 66"/>
              <p:cNvSpPr txBox="1"/>
              <p:nvPr/>
            </p:nvSpPr>
            <p:spPr>
              <a:xfrm>
                <a:off x="681901" y="2615174"/>
                <a:ext cx="3483173" cy="461435"/>
              </a:xfrm>
              <a:prstGeom prst="rect">
                <a:avLst/>
              </a:prstGeom>
              <a:blipFill>
                <a:blip r:embed="rId2"/>
                <a:stretch>
                  <a:fillRect t="-45000"/>
                </a:stretch>
              </a:blipFill>
            </p:spPr>
            <p:txBody>
              <a:bodyPr wrap="square">
                <a:spAutoFit/>
              </a:bodyPr>
              <a:lstStyle/>
              <a:p>
                <a:pPr algn="ctr" eaLnBrk="1" fontAlgn="auto" hangingPunct="1">
                  <a:spcBef>
                    <a:spcPts val="0"/>
                  </a:spcBef>
                  <a:spcAft>
                    <a:spcPts val="0"/>
                  </a:spcAft>
                  <a:defRPr/>
                </a:pPr>
                <a:r>
                  <a:rPr lang="en-US" altLang="zh-CN" sz="2400" dirty="0">
                    <a:solidFill>
                      <a:srgbClr val="044875"/>
                    </a:solidFill>
                    <a:latin typeface="+mn-lt"/>
                    <a:ea typeface="+mn-ea"/>
                  </a:rPr>
                  <a:t>Overlapping Sub-problems</a:t>
                </a:r>
                <a:endParaRPr lang="zh-CN" altLang="en-US" sz="2400" dirty="0">
                  <a:solidFill>
                    <a:srgbClr val="044875"/>
                  </a:solidFill>
                  <a:latin typeface="+mn-lt"/>
                  <a:ea typeface="+mn-ea"/>
                </a:endParaRPr>
              </a:p>
            </p:txBody>
          </p:sp>
          <p:sp>
            <p:nvSpPr>
              <p:cNvPr id="69" name="矩形 68"/>
              <p:cNvSpPr/>
              <p:nvPr/>
            </p:nvSpPr>
            <p:spPr>
              <a:xfrm>
                <a:off x="586023" y="2614877"/>
                <a:ext cx="171427" cy="46173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56" name="组合 82"/>
              <p:cNvGrpSpPr>
                <a:grpSpLocks/>
              </p:cNvGrpSpPr>
              <p:nvPr/>
            </p:nvGrpSpPr>
            <p:grpSpPr bwMode="auto">
              <a:xfrm>
                <a:off x="5349240" y="3935602"/>
                <a:ext cx="613867" cy="605538"/>
                <a:chOff x="5502097" y="2295716"/>
                <a:chExt cx="461010" cy="454755"/>
              </a:xfrm>
            </p:grpSpPr>
            <p:sp>
              <p:nvSpPr>
                <p:cNvPr id="85" name="矩形 84"/>
                <p:cNvSpPr/>
                <p:nvPr/>
              </p:nvSpPr>
              <p:spPr>
                <a:xfrm>
                  <a:off x="5594053" y="2381073"/>
                  <a:ext cx="369533" cy="36939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6" name="矩形 85"/>
                <p:cNvSpPr/>
                <p:nvPr/>
              </p:nvSpPr>
              <p:spPr>
                <a:xfrm>
                  <a:off x="5502265" y="2295277"/>
                  <a:ext cx="255097" cy="25500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sp>
          <p:nvSpPr>
            <p:cNvPr id="8250" name="文本框 83"/>
            <p:cNvSpPr txBox="1">
              <a:spLocks noChangeArrowheads="1"/>
            </p:cNvSpPr>
            <p:nvPr/>
          </p:nvSpPr>
          <p:spPr bwMode="auto">
            <a:xfrm>
              <a:off x="5488594" y="4074931"/>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a:solidFill>
                    <a:schemeClr val="bg1"/>
                  </a:solidFill>
                  <a:latin typeface="Impact" pitchFamily="34" charset="0"/>
                </a:rPr>
                <a:t>02</a:t>
              </a:r>
              <a:endParaRPr lang="zh-CN" altLang="en-US" sz="2000">
                <a:solidFill>
                  <a:schemeClr val="bg1"/>
                </a:solidFill>
                <a:latin typeface="Impact" pitchFamily="34" charset="0"/>
              </a:endParaRPr>
            </a:p>
          </p:txBody>
        </p:sp>
      </p:grpSp>
      <p:sp>
        <p:nvSpPr>
          <p:cNvPr id="42" name="文本框 41"/>
          <p:cNvSpPr txBox="1"/>
          <p:nvPr/>
        </p:nvSpPr>
        <p:spPr bwMode="auto">
          <a:xfrm>
            <a:off x="6773863" y="1320800"/>
            <a:ext cx="5048250" cy="528350"/>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a:solidFill>
                  <a:schemeClr val="bg2">
                    <a:lumMod val="25000"/>
                  </a:schemeClr>
                </a:solidFill>
                <a:latin typeface="Arial" panose="020B0604020202020204" pitchFamily="34" charset="0"/>
                <a:ea typeface="+mn-ea"/>
                <a:cs typeface="Arial" panose="020B0604020202020204" pitchFamily="34" charset="0"/>
              </a:rPr>
              <a:t>According </a:t>
            </a:r>
            <a:r>
              <a:rPr lang="en-US" altLang="zh-CN" sz="1600" dirty="0">
                <a:solidFill>
                  <a:schemeClr val="bg2">
                    <a:lumMod val="25000"/>
                  </a:schemeClr>
                </a:solidFill>
                <a:latin typeface="Arial" panose="020B0604020202020204" pitchFamily="34" charset="0"/>
                <a:ea typeface="+mn-ea"/>
                <a:cs typeface="Arial" panose="020B0604020202020204" pitchFamily="34" charset="0"/>
              </a:rPr>
              <a:t>to greedy-choice strategy, the optimal selection at the current stage is accumulated.</a:t>
            </a:r>
          </a:p>
        </p:txBody>
      </p:sp>
      <p:grpSp>
        <p:nvGrpSpPr>
          <p:cNvPr id="7" name="组合 6"/>
          <p:cNvGrpSpPr>
            <a:grpSpLocks/>
          </p:cNvGrpSpPr>
          <p:nvPr/>
        </p:nvGrpSpPr>
        <p:grpSpPr bwMode="auto">
          <a:xfrm>
            <a:off x="6224588" y="766763"/>
            <a:ext cx="5727700" cy="1941512"/>
            <a:chOff x="6224731" y="766950"/>
            <a:chExt cx="5727203" cy="1940706"/>
          </a:xfrm>
        </p:grpSpPr>
        <p:sp>
          <p:nvSpPr>
            <p:cNvPr id="38" name="矩形 37"/>
            <p:cNvSpPr/>
            <p:nvPr/>
          </p:nvSpPr>
          <p:spPr>
            <a:xfrm>
              <a:off x="6224731" y="997041"/>
              <a:ext cx="571132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文本框 40"/>
            <p:cNvSpPr txBox="1"/>
            <p:nvPr/>
          </p:nvSpPr>
          <p:spPr>
            <a:xfrm>
              <a:off x="6368379" y="766950"/>
              <a:ext cx="3081998" cy="46166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en-US" altLang="zh-CN" sz="2400" dirty="0">
                  <a:solidFill>
                    <a:schemeClr val="bg2">
                      <a:lumMod val="25000"/>
                    </a:schemeClr>
                  </a:solidFill>
                  <a:latin typeface="+mn-lt"/>
                  <a:ea typeface="+mn-ea"/>
                </a:rPr>
                <a:t>Greedy Standard</a:t>
              </a:r>
              <a:endParaRPr lang="zh-CN" altLang="en-US" sz="2400" dirty="0">
                <a:solidFill>
                  <a:schemeClr val="bg2">
                    <a:lumMod val="25000"/>
                  </a:schemeClr>
                </a:solidFill>
                <a:latin typeface="+mn-lt"/>
                <a:ea typeface="+mn-ea"/>
              </a:endParaRPr>
            </a:p>
          </p:txBody>
        </p:sp>
        <p:sp>
          <p:nvSpPr>
            <p:cNvPr id="45" name="矩形 44"/>
            <p:cNvSpPr/>
            <p:nvPr/>
          </p:nvSpPr>
          <p:spPr>
            <a:xfrm>
              <a:off x="6572363" y="781231"/>
              <a:ext cx="171435" cy="46177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35" name="组合 104"/>
            <p:cNvGrpSpPr>
              <a:grpSpLocks/>
            </p:cNvGrpSpPr>
            <p:nvPr/>
          </p:nvGrpSpPr>
          <p:grpSpPr bwMode="auto">
            <a:xfrm>
              <a:off x="11334256" y="2102118"/>
              <a:ext cx="613867" cy="605538"/>
              <a:chOff x="5502097" y="2295716"/>
              <a:chExt cx="461010" cy="454755"/>
            </a:xfrm>
          </p:grpSpPr>
          <p:sp>
            <p:nvSpPr>
              <p:cNvPr id="107" name="矩形 106"/>
              <p:cNvSpPr/>
              <p:nvPr/>
            </p:nvSpPr>
            <p:spPr>
              <a:xfrm>
                <a:off x="5594035" y="2381042"/>
                <a:ext cx="369551" cy="369429"/>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8" name="矩形 107"/>
              <p:cNvSpPr/>
              <p:nvPr/>
            </p:nvSpPr>
            <p:spPr>
              <a:xfrm>
                <a:off x="5502243" y="2295239"/>
                <a:ext cx="255109" cy="2550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36" name="文本框 105"/>
            <p:cNvSpPr txBox="1">
              <a:spLocks noChangeArrowheads="1"/>
            </p:cNvSpPr>
            <p:nvPr/>
          </p:nvSpPr>
          <p:spPr bwMode="auto">
            <a:xfrm>
              <a:off x="11473610" y="2241447"/>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dirty="0">
                  <a:solidFill>
                    <a:schemeClr val="bg1"/>
                  </a:solidFill>
                  <a:latin typeface="Impact" pitchFamily="34" charset="0"/>
                </a:rPr>
                <a:t>01</a:t>
              </a:r>
              <a:endParaRPr lang="zh-CN" altLang="en-US" sz="2000" dirty="0">
                <a:solidFill>
                  <a:schemeClr val="bg1"/>
                </a:solidFill>
                <a:latin typeface="Impact" pitchFamily="34" charset="0"/>
              </a:endParaRPr>
            </a:p>
          </p:txBody>
        </p:sp>
      </p:grpSp>
      <p:sp>
        <p:nvSpPr>
          <p:cNvPr id="50" name="文本框 49"/>
          <p:cNvSpPr txBox="1"/>
          <p:nvPr/>
        </p:nvSpPr>
        <p:spPr bwMode="auto">
          <a:xfrm>
            <a:off x="6773863" y="3154363"/>
            <a:ext cx="5048250" cy="746358"/>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The accumulation of local optimal solutions does not guarantee global optimization. For example, greedy algorithm can’t solve 0-1 knapsack problem.</a:t>
            </a:r>
          </a:p>
        </p:txBody>
      </p:sp>
      <p:grpSp>
        <p:nvGrpSpPr>
          <p:cNvPr id="8" name="组合 7"/>
          <p:cNvGrpSpPr>
            <a:grpSpLocks/>
          </p:cNvGrpSpPr>
          <p:nvPr/>
        </p:nvGrpSpPr>
        <p:grpSpPr bwMode="auto">
          <a:xfrm>
            <a:off x="6224588" y="2600325"/>
            <a:ext cx="5727700" cy="1941513"/>
            <a:chOff x="6224731" y="2600596"/>
            <a:chExt cx="5727203" cy="1940544"/>
          </a:xfrm>
        </p:grpSpPr>
        <p:sp>
          <p:nvSpPr>
            <p:cNvPr id="48" name="矩形 47"/>
            <p:cNvSpPr/>
            <p:nvPr/>
          </p:nvSpPr>
          <p:spPr>
            <a:xfrm>
              <a:off x="6224731" y="2830669"/>
              <a:ext cx="5711329" cy="1521652"/>
            </a:xfrm>
            <a:prstGeom prst="rect">
              <a:avLst/>
            </a:prstGeom>
            <a:noFill/>
            <a:ln w="1905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9" name="文本框 48"/>
            <p:cNvSpPr txBox="1"/>
            <p:nvPr/>
          </p:nvSpPr>
          <p:spPr>
            <a:xfrm>
              <a:off x="6368379" y="2600596"/>
              <a:ext cx="3081998" cy="461435"/>
            </a:xfrm>
            <a:prstGeom prst="rect">
              <a:avLst/>
            </a:prstGeom>
            <a:blipFill>
              <a:blip r:embed="rId2"/>
              <a:stretch>
                <a:fillRect t="-45000"/>
              </a:stretch>
            </a:blipFill>
          </p:spPr>
          <p:txBody>
            <a:bodyPr>
              <a:spAutoFit/>
            </a:bodyPr>
            <a:lstStyle/>
            <a:p>
              <a:pPr algn="ctr" eaLnBrk="1" fontAlgn="auto" hangingPunct="1">
                <a:spcBef>
                  <a:spcPts val="0"/>
                </a:spcBef>
                <a:spcAft>
                  <a:spcPts val="0"/>
                </a:spcAft>
                <a:defRPr/>
              </a:pPr>
              <a:r>
                <a:rPr lang="en-US" altLang="zh-CN" sz="2400" dirty="0">
                  <a:solidFill>
                    <a:srgbClr val="044875"/>
                  </a:solidFill>
                  <a:latin typeface="+mn-lt"/>
                  <a:ea typeface="+mn-ea"/>
                </a:rPr>
                <a:t>Local &amp; Global</a:t>
              </a:r>
              <a:endParaRPr lang="zh-CN" altLang="en-US" sz="2400" dirty="0">
                <a:solidFill>
                  <a:srgbClr val="044875"/>
                </a:solidFill>
                <a:latin typeface="+mn-lt"/>
                <a:ea typeface="+mn-ea"/>
              </a:endParaRPr>
            </a:p>
          </p:txBody>
        </p:sp>
        <p:sp>
          <p:nvSpPr>
            <p:cNvPr id="51" name="矩形 50"/>
            <p:cNvSpPr/>
            <p:nvPr/>
          </p:nvSpPr>
          <p:spPr>
            <a:xfrm>
              <a:off x="6572363" y="2614877"/>
              <a:ext cx="171435" cy="46173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26" name="组合 100"/>
            <p:cNvGrpSpPr>
              <a:grpSpLocks/>
            </p:cNvGrpSpPr>
            <p:nvPr/>
          </p:nvGrpSpPr>
          <p:grpSpPr bwMode="auto">
            <a:xfrm>
              <a:off x="11334256" y="3935602"/>
              <a:ext cx="613867" cy="605538"/>
              <a:chOff x="5502097" y="2295716"/>
              <a:chExt cx="461010" cy="454755"/>
            </a:xfrm>
          </p:grpSpPr>
          <p:sp>
            <p:nvSpPr>
              <p:cNvPr id="103" name="矩形 102"/>
              <p:cNvSpPr/>
              <p:nvPr/>
            </p:nvSpPr>
            <p:spPr>
              <a:xfrm>
                <a:off x="5594035" y="2381073"/>
                <a:ext cx="369551" cy="369398"/>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4" name="矩形 103"/>
              <p:cNvSpPr/>
              <p:nvPr/>
            </p:nvSpPr>
            <p:spPr>
              <a:xfrm>
                <a:off x="5502243" y="2295277"/>
                <a:ext cx="255109" cy="25500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27" name="文本框 101"/>
            <p:cNvSpPr txBox="1">
              <a:spLocks noChangeArrowheads="1"/>
            </p:cNvSpPr>
            <p:nvPr/>
          </p:nvSpPr>
          <p:spPr bwMode="auto">
            <a:xfrm>
              <a:off x="11473610" y="4074931"/>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dirty="0">
                  <a:solidFill>
                    <a:schemeClr val="bg1"/>
                  </a:solidFill>
                  <a:latin typeface="Impact" pitchFamily="34" charset="0"/>
                </a:rPr>
                <a:t>02</a:t>
              </a:r>
              <a:endParaRPr lang="zh-CN" altLang="en-US" sz="2000" dirty="0">
                <a:solidFill>
                  <a:schemeClr val="bg1"/>
                </a:solidFill>
                <a:latin typeface="Impact" pitchFamily="34" charset="0"/>
              </a:endParaRPr>
            </a:p>
          </p:txBody>
        </p:sp>
      </p:grpSp>
      <p:sp>
        <p:nvSpPr>
          <p:cNvPr id="55" name="文本框 54"/>
          <p:cNvSpPr txBox="1"/>
          <p:nvPr/>
        </p:nvSpPr>
        <p:spPr bwMode="auto">
          <a:xfrm>
            <a:off x="6716713" y="4878543"/>
            <a:ext cx="5048250" cy="1182375"/>
          </a:xfrm>
          <a:prstGeom prst="rect">
            <a:avLst/>
          </a:prstGeom>
          <a:noFill/>
        </p:spPr>
        <p:txBody>
          <a:bodyPr>
            <a:spAutoFit/>
          </a:bodyPr>
          <a:lstStyle/>
          <a:p>
            <a:pPr eaLnBrk="1" fontAlgn="auto" hangingPunct="1">
              <a:lnSpc>
                <a:spcPts val="17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Greedy algorithm eliminates many sub-problems each time, and directly obtains the next result from the current optimal solution. Dynamic programming algorithm, which optimizes by retaining the results of sub-problems, is a tree-structured search problem.</a:t>
            </a:r>
          </a:p>
        </p:txBody>
      </p:sp>
      <p:grpSp>
        <p:nvGrpSpPr>
          <p:cNvPr id="9" name="组合 8"/>
          <p:cNvGrpSpPr>
            <a:grpSpLocks/>
          </p:cNvGrpSpPr>
          <p:nvPr/>
        </p:nvGrpSpPr>
        <p:grpSpPr bwMode="auto">
          <a:xfrm>
            <a:off x="6224588" y="4433888"/>
            <a:ext cx="5727700" cy="1938337"/>
            <a:chOff x="6224731" y="4434080"/>
            <a:chExt cx="5727203" cy="1937907"/>
          </a:xfrm>
        </p:grpSpPr>
        <p:sp>
          <p:nvSpPr>
            <p:cNvPr id="53" name="矩形 52"/>
            <p:cNvSpPr/>
            <p:nvPr/>
          </p:nvSpPr>
          <p:spPr>
            <a:xfrm>
              <a:off x="6224731" y="4664216"/>
              <a:ext cx="5711329" cy="1520488"/>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文本框 53"/>
            <p:cNvSpPr txBox="1"/>
            <p:nvPr/>
          </p:nvSpPr>
          <p:spPr>
            <a:xfrm>
              <a:off x="6368379" y="4434080"/>
              <a:ext cx="4699394" cy="461563"/>
            </a:xfrm>
            <a:prstGeom prst="rect">
              <a:avLst/>
            </a:prstGeom>
            <a:blipFill>
              <a:blip r:embed="rId2"/>
              <a:stretch>
                <a:fillRect t="-45000"/>
              </a:stretch>
            </a:blipFill>
          </p:spPr>
          <p:txBody>
            <a:bodyPr wrap="square">
              <a:spAutoFit/>
            </a:bodyPr>
            <a:lstStyle/>
            <a:p>
              <a:pPr algn="ctr" eaLnBrk="1" fontAlgn="auto" hangingPunct="1">
                <a:spcBef>
                  <a:spcPts val="0"/>
                </a:spcBef>
                <a:spcAft>
                  <a:spcPts val="0"/>
                </a:spcAft>
                <a:defRPr/>
              </a:pPr>
              <a:r>
                <a:rPr lang="en-US" altLang="zh-CN" sz="2400" dirty="0">
                  <a:solidFill>
                    <a:schemeClr val="bg2">
                      <a:lumMod val="25000"/>
                    </a:schemeClr>
                  </a:solidFill>
                  <a:latin typeface="+mn-lt"/>
                  <a:ea typeface="+mn-ea"/>
                </a:rPr>
                <a:t>Linear Derivation &amp;Tree Search</a:t>
              </a:r>
              <a:endParaRPr lang="zh-CN" altLang="en-US" sz="2400" dirty="0">
                <a:solidFill>
                  <a:schemeClr val="bg2">
                    <a:lumMod val="25000"/>
                  </a:schemeClr>
                </a:solidFill>
                <a:latin typeface="+mn-lt"/>
                <a:ea typeface="+mn-ea"/>
              </a:endParaRPr>
            </a:p>
          </p:txBody>
        </p:sp>
        <p:sp>
          <p:nvSpPr>
            <p:cNvPr id="56" name="矩形 55"/>
            <p:cNvSpPr/>
            <p:nvPr/>
          </p:nvSpPr>
          <p:spPr>
            <a:xfrm>
              <a:off x="6572363" y="4448364"/>
              <a:ext cx="171435" cy="46186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217" name="组合 96"/>
            <p:cNvGrpSpPr>
              <a:grpSpLocks/>
            </p:cNvGrpSpPr>
            <p:nvPr/>
          </p:nvGrpSpPr>
          <p:grpSpPr bwMode="auto">
            <a:xfrm>
              <a:off x="11334256" y="5766449"/>
              <a:ext cx="613867" cy="605538"/>
              <a:chOff x="5502097" y="2295716"/>
              <a:chExt cx="461010" cy="454755"/>
            </a:xfrm>
          </p:grpSpPr>
          <p:sp>
            <p:nvSpPr>
              <p:cNvPr id="99" name="矩形 98"/>
              <p:cNvSpPr/>
              <p:nvPr/>
            </p:nvSpPr>
            <p:spPr>
              <a:xfrm>
                <a:off x="5594035" y="2380970"/>
                <a:ext cx="369551" cy="369501"/>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0" name="矩形 99"/>
              <p:cNvSpPr/>
              <p:nvPr/>
            </p:nvSpPr>
            <p:spPr>
              <a:xfrm>
                <a:off x="5502243" y="2295151"/>
                <a:ext cx="255109" cy="25507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218" name="文本框 97"/>
            <p:cNvSpPr txBox="1">
              <a:spLocks noChangeArrowheads="1"/>
            </p:cNvSpPr>
            <p:nvPr/>
          </p:nvSpPr>
          <p:spPr bwMode="auto">
            <a:xfrm>
              <a:off x="11473610" y="5905778"/>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r>
                <a:rPr lang="en-US" altLang="zh-CN" sz="2000" dirty="0">
                  <a:solidFill>
                    <a:schemeClr val="bg1"/>
                  </a:solidFill>
                  <a:latin typeface="Impact" pitchFamily="34" charset="0"/>
                </a:rPr>
                <a:t>03</a:t>
              </a:r>
              <a:endParaRPr lang="zh-CN" altLang="en-US" sz="2000" dirty="0">
                <a:solidFill>
                  <a:schemeClr val="bg1"/>
                </a:solidFill>
                <a:latin typeface="Impact" pitchFamily="34" charset="0"/>
              </a:endParaRPr>
            </a:p>
          </p:txBody>
        </p:sp>
      </p:grpSp>
      <p:sp>
        <p:nvSpPr>
          <p:cNvPr id="57" name="矩形 56">
            <a:extLst>
              <a:ext uri="{FF2B5EF4-FFF2-40B4-BE49-F238E27FC236}">
                <a16:creationId xmlns:a16="http://schemas.microsoft.com/office/drawing/2014/main" id="{7E51C5F7-B439-4B97-A9A1-D42F4B84EE33}"/>
              </a:ext>
            </a:extLst>
          </p:cNvPr>
          <p:cNvSpPr/>
          <p:nvPr/>
        </p:nvSpPr>
        <p:spPr>
          <a:xfrm>
            <a:off x="0" y="6617450"/>
            <a:ext cx="11633200" cy="240549"/>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right)">
                                      <p:cBhvr>
                                        <p:cTn id="10" dur="500"/>
                                        <p:tgtEl>
                                          <p:spTgt spid="1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nodeType="afterGroup">
                            <p:stCondLst>
                              <p:cond delay="500"/>
                            </p:stCondLst>
                            <p:childTnLst>
                              <p:par>
                                <p:cTn id="26" presetID="21" presetClass="entr" presetSubtype="1"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heel(1)">
                                      <p:cBhvr>
                                        <p:cTn id="28" dur="2000"/>
                                        <p:tgtEl>
                                          <p:spTgt spid="2"/>
                                        </p:tgtEl>
                                      </p:cBhvr>
                                    </p:animEffect>
                                  </p:childTnLst>
                                </p:cTn>
                              </p:par>
                            </p:childTnLst>
                          </p:cTn>
                        </p:par>
                        <p:par>
                          <p:cTn id="29" fill="hold" nodeType="afterGroup">
                            <p:stCondLst>
                              <p:cond delay="2500"/>
                            </p:stCondLst>
                            <p:childTnLst>
                              <p:par>
                                <p:cTn id="30" presetID="22" presetClass="entr" presetSubtype="4" fill="hold" grpId="0" nodeType="after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wipe(down)">
                                      <p:cBhvr>
                                        <p:cTn id="32" dur="500"/>
                                        <p:tgtEl>
                                          <p:spTgt spid="63"/>
                                        </p:tgtEl>
                                      </p:cBhvr>
                                    </p:animEffect>
                                  </p:childTnLst>
                                </p:cTn>
                              </p:par>
                            </p:childTnLst>
                          </p:cTn>
                        </p:par>
                        <p:par>
                          <p:cTn id="33" fill="hold" nodeType="afterGroup">
                            <p:stCondLst>
                              <p:cond delay="3000"/>
                            </p:stCondLst>
                            <p:childTnLst>
                              <p:par>
                                <p:cTn id="34" presetID="21" presetClass="entr" presetSubtype="1" fill="hold" nodeType="after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heel(1)">
                                      <p:cBhvr>
                                        <p:cTn id="36" dur="2000"/>
                                        <p:tgtEl>
                                          <p:spTgt spid="3"/>
                                        </p:tgtEl>
                                      </p:cBhvr>
                                    </p:animEffect>
                                  </p:childTnLst>
                                </p:cTn>
                              </p:par>
                            </p:childTnLst>
                          </p:cTn>
                        </p:par>
                        <p:par>
                          <p:cTn id="37" fill="hold" nodeType="afterGroup">
                            <p:stCondLst>
                              <p:cond delay="5000"/>
                            </p:stCondLst>
                            <p:childTnLst>
                              <p:par>
                                <p:cTn id="38" presetID="22" presetClass="entr" presetSubtype="4" fill="hold" grpId="0" nodeType="after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wipe(down)">
                                      <p:cBhvr>
                                        <p:cTn id="40" dur="500"/>
                                        <p:tgtEl>
                                          <p:spTgt spid="68"/>
                                        </p:tgtEl>
                                      </p:cBhvr>
                                    </p:animEffect>
                                  </p:childTnLst>
                                </p:cTn>
                              </p:par>
                            </p:childTnLst>
                          </p:cTn>
                        </p:par>
                        <p:par>
                          <p:cTn id="41" fill="hold" nodeType="afterGroup">
                            <p:stCondLst>
                              <p:cond delay="5500"/>
                            </p:stCondLst>
                            <p:childTnLst>
                              <p:par>
                                <p:cTn id="42" presetID="21" presetClass="entr" presetSubtype="1"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heel(1)">
                                      <p:cBhvr>
                                        <p:cTn id="44" dur="2000"/>
                                        <p:tgtEl>
                                          <p:spTgt spid="7"/>
                                        </p:tgtEl>
                                      </p:cBhvr>
                                    </p:animEffect>
                                  </p:childTnLst>
                                </p:cTn>
                              </p:par>
                            </p:childTnLst>
                          </p:cTn>
                        </p:par>
                        <p:par>
                          <p:cTn id="45" fill="hold" nodeType="afterGroup">
                            <p:stCondLst>
                              <p:cond delay="7500"/>
                            </p:stCondLst>
                            <p:childTnLst>
                              <p:par>
                                <p:cTn id="46" presetID="22" presetClass="entr" presetSubtype="4" fill="hold" grpId="0" nodeType="after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wipe(down)">
                                      <p:cBhvr>
                                        <p:cTn id="48" dur="500"/>
                                        <p:tgtEl>
                                          <p:spTgt spid="42"/>
                                        </p:tgtEl>
                                      </p:cBhvr>
                                    </p:animEffect>
                                  </p:childTnLst>
                                </p:cTn>
                              </p:par>
                            </p:childTnLst>
                          </p:cTn>
                        </p:par>
                        <p:par>
                          <p:cTn id="49" fill="hold" nodeType="afterGroup">
                            <p:stCondLst>
                              <p:cond delay="8000"/>
                            </p:stCondLst>
                            <p:childTnLst>
                              <p:par>
                                <p:cTn id="50" presetID="21" presetClass="entr" presetSubtype="1"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heel(1)">
                                      <p:cBhvr>
                                        <p:cTn id="52" dur="2000"/>
                                        <p:tgtEl>
                                          <p:spTgt spid="8"/>
                                        </p:tgtEl>
                                      </p:cBhvr>
                                    </p:animEffect>
                                  </p:childTnLst>
                                </p:cTn>
                              </p:par>
                            </p:childTnLst>
                          </p:cTn>
                        </p:par>
                        <p:par>
                          <p:cTn id="53" fill="hold" nodeType="afterGroup">
                            <p:stCondLst>
                              <p:cond delay="10000"/>
                            </p:stCondLst>
                            <p:childTnLst>
                              <p:par>
                                <p:cTn id="54" presetID="22" presetClass="entr" presetSubtype="4" fill="hold" grpId="0" nodeType="after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wipe(down)">
                                      <p:cBhvr>
                                        <p:cTn id="56" dur="500"/>
                                        <p:tgtEl>
                                          <p:spTgt spid="50"/>
                                        </p:tgtEl>
                                      </p:cBhvr>
                                    </p:animEffect>
                                  </p:childTnLst>
                                </p:cTn>
                              </p:par>
                            </p:childTnLst>
                          </p:cTn>
                        </p:par>
                        <p:par>
                          <p:cTn id="57" fill="hold" nodeType="afterGroup">
                            <p:stCondLst>
                              <p:cond delay="10500"/>
                            </p:stCondLst>
                            <p:childTnLst>
                              <p:par>
                                <p:cTn id="58" presetID="21" presetClass="entr" presetSubtype="1" fill="hold" nodeType="after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heel(1)">
                                      <p:cBhvr>
                                        <p:cTn id="60" dur="2000"/>
                                        <p:tgtEl>
                                          <p:spTgt spid="9"/>
                                        </p:tgtEl>
                                      </p:cBhvr>
                                    </p:animEffect>
                                  </p:childTnLst>
                                </p:cTn>
                              </p:par>
                            </p:childTnLst>
                          </p:cTn>
                        </p:par>
                        <p:par>
                          <p:cTn id="61" fill="hold" nodeType="afterGroup">
                            <p:stCondLst>
                              <p:cond delay="12500"/>
                            </p:stCondLst>
                            <p:childTnLst>
                              <p:par>
                                <p:cTn id="62" presetID="22" presetClass="entr" presetSubtype="4" fill="hold" grpId="0" nodeType="afterEffect">
                                  <p:stCondLst>
                                    <p:cond delay="0"/>
                                  </p:stCondLst>
                                  <p:childTnLst>
                                    <p:set>
                                      <p:cBhvr>
                                        <p:cTn id="63" dur="1" fill="hold">
                                          <p:stCondLst>
                                            <p:cond delay="0"/>
                                          </p:stCondLst>
                                        </p:cTn>
                                        <p:tgtEl>
                                          <p:spTgt spid="55"/>
                                        </p:tgtEl>
                                        <p:attrNameLst>
                                          <p:attrName>style.visibility</p:attrName>
                                        </p:attrNameLst>
                                      </p:cBhvr>
                                      <p:to>
                                        <p:strVal val="visible"/>
                                      </p:to>
                                    </p:set>
                                    <p:animEffect transition="in" filter="wipe(down)">
                                      <p:cBhvr>
                                        <p:cTn id="64"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animBg="1"/>
      <p:bldP spid="16" grpId="0" animBg="1"/>
      <p:bldP spid="17" grpId="0"/>
      <p:bldP spid="63" grpId="0"/>
      <p:bldP spid="68" grpId="0"/>
      <p:bldP spid="42" grpId="0"/>
      <p:bldP spid="50" grpId="0"/>
      <p:bldP spid="5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700"/>
            <a:ext cx="12192000" cy="373063"/>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11566525" y="6523038"/>
            <a:ext cx="625475"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0" y="6523038"/>
            <a:ext cx="104394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70" name="组合 69"/>
          <p:cNvGrpSpPr>
            <a:grpSpLocks/>
          </p:cNvGrpSpPr>
          <p:nvPr/>
        </p:nvGrpSpPr>
        <p:grpSpPr bwMode="auto">
          <a:xfrm>
            <a:off x="312738" y="2593976"/>
            <a:ext cx="5666716" cy="738981"/>
            <a:chOff x="6298049" y="1397569"/>
            <a:chExt cx="5665659" cy="739078"/>
          </a:xfrm>
        </p:grpSpPr>
        <p:sp>
          <p:nvSpPr>
            <p:cNvPr id="20" name="Freeform 74"/>
            <p:cNvSpPr>
              <a:spLocks noEditPoints="1"/>
            </p:cNvSpPr>
            <p:nvPr/>
          </p:nvSpPr>
          <p:spPr bwMode="auto">
            <a:xfrm>
              <a:off x="7321760" y="1592858"/>
              <a:ext cx="538044" cy="350883"/>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3132" name="文本框 20"/>
            <p:cNvSpPr txBox="1">
              <a:spLocks noChangeArrowheads="1"/>
            </p:cNvSpPr>
            <p:nvPr/>
          </p:nvSpPr>
          <p:spPr bwMode="auto">
            <a:xfrm>
              <a:off x="7843985" y="1509524"/>
              <a:ext cx="4119723" cy="5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dirty="0">
                  <a:solidFill>
                    <a:srgbClr val="044875"/>
                  </a:solidFill>
                  <a:latin typeface="微软雅黑" pitchFamily="34" charset="-122"/>
                  <a:ea typeface="微软雅黑" pitchFamily="34" charset="-122"/>
                </a:rPr>
                <a:t>Question Introduction</a:t>
              </a:r>
              <a:endParaRPr lang="zh-CN" altLang="en-US" sz="2800" dirty="0">
                <a:solidFill>
                  <a:srgbClr val="044875"/>
                </a:solidFill>
                <a:latin typeface="微软雅黑" pitchFamily="34" charset="-122"/>
                <a:ea typeface="微软雅黑" pitchFamily="34" charset="-122"/>
              </a:endParaRPr>
            </a:p>
          </p:txBody>
        </p:sp>
        <p:sp>
          <p:nvSpPr>
            <p:cNvPr id="18" name="矩形 17"/>
            <p:cNvSpPr/>
            <p:nvPr/>
          </p:nvSpPr>
          <p:spPr>
            <a:xfrm>
              <a:off x="7180504" y="1397569"/>
              <a:ext cx="4640019"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23" name="直接连接符 22"/>
            <p:cNvCxnSpPr/>
            <p:nvPr/>
          </p:nvCxnSpPr>
          <p:spPr>
            <a:xfrm flipH="1">
              <a:off x="7977226" y="1423765"/>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35" name="组合 68"/>
            <p:cNvGrpSpPr>
              <a:grpSpLocks/>
            </p:cNvGrpSpPr>
            <p:nvPr/>
          </p:nvGrpSpPr>
          <p:grpSpPr bwMode="auto">
            <a:xfrm>
              <a:off x="6298049" y="1397569"/>
              <a:ext cx="919239" cy="712882"/>
              <a:chOff x="6191369" y="1397569"/>
              <a:chExt cx="919239" cy="712882"/>
            </a:xfrm>
          </p:grpSpPr>
          <p:sp>
            <p:nvSpPr>
              <p:cNvPr id="68" name="矩形 6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37" name="文本框 18"/>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01</a:t>
                </a:r>
                <a:endParaRPr lang="zh-CN" altLang="en-US" sz="3600">
                  <a:solidFill>
                    <a:srgbClr val="044875"/>
                  </a:solidFill>
                  <a:latin typeface="Impact" pitchFamily="34" charset="0"/>
                </a:endParaRPr>
              </a:p>
            </p:txBody>
          </p:sp>
        </p:grpSp>
      </p:grpSp>
      <p:grpSp>
        <p:nvGrpSpPr>
          <p:cNvPr id="17" name="组合 16"/>
          <p:cNvGrpSpPr>
            <a:grpSpLocks/>
          </p:cNvGrpSpPr>
          <p:nvPr/>
        </p:nvGrpSpPr>
        <p:grpSpPr bwMode="auto">
          <a:xfrm>
            <a:off x="312738" y="3724274"/>
            <a:ext cx="5650666" cy="772122"/>
            <a:chOff x="309691" y="3938645"/>
            <a:chExt cx="5649417" cy="772224"/>
          </a:xfrm>
        </p:grpSpPr>
        <p:grpSp>
          <p:nvGrpSpPr>
            <p:cNvPr id="3123" name="组合 79"/>
            <p:cNvGrpSpPr>
              <a:grpSpLocks/>
            </p:cNvGrpSpPr>
            <p:nvPr/>
          </p:nvGrpSpPr>
          <p:grpSpPr bwMode="auto">
            <a:xfrm>
              <a:off x="309691" y="3938645"/>
              <a:ext cx="5649417" cy="772224"/>
              <a:chOff x="6298049" y="1397569"/>
              <a:chExt cx="5649417" cy="772224"/>
            </a:xfrm>
          </p:grpSpPr>
          <p:sp>
            <p:nvSpPr>
              <p:cNvPr id="3125" name="文本框 81"/>
              <p:cNvSpPr txBox="1">
                <a:spLocks noChangeArrowheads="1"/>
              </p:cNvSpPr>
              <p:nvPr/>
            </p:nvSpPr>
            <p:spPr bwMode="auto">
              <a:xfrm>
                <a:off x="7887209" y="1517044"/>
                <a:ext cx="4060257" cy="5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dirty="0">
                    <a:solidFill>
                      <a:srgbClr val="044875"/>
                    </a:solidFill>
                    <a:latin typeface="微软雅黑" pitchFamily="34" charset="-122"/>
                    <a:ea typeface="微软雅黑" pitchFamily="34" charset="-122"/>
                  </a:rPr>
                  <a:t>Algorithm Explanation</a:t>
                </a:r>
                <a:endParaRPr lang="zh-CN" altLang="en-US" sz="2800" dirty="0">
                  <a:solidFill>
                    <a:srgbClr val="044875"/>
                  </a:solidFill>
                  <a:latin typeface="微软雅黑" pitchFamily="34" charset="-122"/>
                  <a:ea typeface="微软雅黑" pitchFamily="34" charset="-122"/>
                </a:endParaRPr>
              </a:p>
            </p:txBody>
          </p:sp>
          <p:sp>
            <p:nvSpPr>
              <p:cNvPr id="83" name="矩形 82"/>
              <p:cNvSpPr/>
              <p:nvPr/>
            </p:nvSpPr>
            <p:spPr>
              <a:xfrm>
                <a:off x="7180503" y="1397569"/>
                <a:ext cx="4639829"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84" name="直接连接符 83"/>
              <p:cNvCxnSpPr/>
              <p:nvPr/>
            </p:nvCxnSpPr>
            <p:spPr>
              <a:xfrm flipH="1">
                <a:off x="7968753" y="1456911"/>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28" name="组合 84"/>
              <p:cNvGrpSpPr>
                <a:grpSpLocks/>
              </p:cNvGrpSpPr>
              <p:nvPr/>
            </p:nvGrpSpPr>
            <p:grpSpPr bwMode="auto">
              <a:xfrm>
                <a:off x="6298049" y="1397569"/>
                <a:ext cx="919239" cy="712882"/>
                <a:chOff x="6191369" y="1397569"/>
                <a:chExt cx="919239" cy="712882"/>
              </a:xfrm>
            </p:grpSpPr>
            <p:sp>
              <p:nvSpPr>
                <p:cNvPr id="86" name="矩形 85"/>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30" name="文本框 86"/>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03</a:t>
                  </a:r>
                  <a:endParaRPr lang="zh-CN" altLang="en-US" sz="3600">
                    <a:solidFill>
                      <a:srgbClr val="044875"/>
                    </a:solidFill>
                    <a:latin typeface="Impact" pitchFamily="34" charset="0"/>
                  </a:endParaRPr>
                </a:p>
              </p:txBody>
            </p:sp>
          </p:grpSp>
        </p:grpSp>
        <p:sp>
          <p:nvSpPr>
            <p:cNvPr id="141" name="Freeform 71"/>
            <p:cNvSpPr>
              <a:spLocks noEditPoints="1"/>
            </p:cNvSpPr>
            <p:nvPr/>
          </p:nvSpPr>
          <p:spPr bwMode="auto">
            <a:xfrm>
              <a:off x="1349148" y="4024381"/>
              <a:ext cx="511062" cy="541409"/>
            </a:xfrm>
            <a:custGeom>
              <a:avLst/>
              <a:gdLst>
                <a:gd name="T0" fmla="*/ 170 w 222"/>
                <a:gd name="T1" fmla="*/ 29 h 235"/>
                <a:gd name="T2" fmla="*/ 182 w 222"/>
                <a:gd name="T3" fmla="*/ 7 h 235"/>
                <a:gd name="T4" fmla="*/ 151 w 222"/>
                <a:gd name="T5" fmla="*/ 19 h 235"/>
                <a:gd name="T6" fmla="*/ 7 w 222"/>
                <a:gd name="T7" fmla="*/ 159 h 235"/>
                <a:gd name="T8" fmla="*/ 31 w 222"/>
                <a:gd name="T9" fmla="*/ 223 h 235"/>
                <a:gd name="T10" fmla="*/ 31 w 222"/>
                <a:gd name="T11" fmla="*/ 171 h 235"/>
                <a:gd name="T12" fmla="*/ 109 w 222"/>
                <a:gd name="T13" fmla="*/ 114 h 235"/>
                <a:gd name="T14" fmla="*/ 116 w 222"/>
                <a:gd name="T15" fmla="*/ 93 h 235"/>
                <a:gd name="T16" fmla="*/ 87 w 222"/>
                <a:gd name="T17" fmla="*/ 104 h 235"/>
                <a:gd name="T18" fmla="*/ 76 w 222"/>
                <a:gd name="T19" fmla="*/ 100 h 235"/>
                <a:gd name="T20" fmla="*/ 116 w 222"/>
                <a:gd name="T21" fmla="*/ 83 h 235"/>
                <a:gd name="T22" fmla="*/ 132 w 222"/>
                <a:gd name="T23" fmla="*/ 90 h 235"/>
                <a:gd name="T24" fmla="*/ 132 w 222"/>
                <a:gd name="T25" fmla="*/ 19 h 235"/>
                <a:gd name="T26" fmla="*/ 180 w 222"/>
                <a:gd name="T27" fmla="*/ 0 h 235"/>
                <a:gd name="T28" fmla="*/ 182 w 222"/>
                <a:gd name="T29" fmla="*/ 0 h 235"/>
                <a:gd name="T30" fmla="*/ 222 w 222"/>
                <a:gd name="T31" fmla="*/ 19 h 235"/>
                <a:gd name="T32" fmla="*/ 173 w 222"/>
                <a:gd name="T33" fmla="*/ 187 h 235"/>
                <a:gd name="T34" fmla="*/ 158 w 222"/>
                <a:gd name="T35" fmla="*/ 180 h 235"/>
                <a:gd name="T36" fmla="*/ 106 w 222"/>
                <a:gd name="T37" fmla="*/ 211 h 235"/>
                <a:gd name="T38" fmla="*/ 90 w 222"/>
                <a:gd name="T39" fmla="*/ 201 h 235"/>
                <a:gd name="T40" fmla="*/ 38 w 222"/>
                <a:gd name="T41" fmla="*/ 235 h 235"/>
                <a:gd name="T42" fmla="*/ 2 w 222"/>
                <a:gd name="T43" fmla="*/ 218 h 235"/>
                <a:gd name="T44" fmla="*/ 0 w 222"/>
                <a:gd name="T45" fmla="*/ 213 h 235"/>
                <a:gd name="T46" fmla="*/ 0 w 222"/>
                <a:gd name="T47" fmla="*/ 147 h 235"/>
                <a:gd name="T48" fmla="*/ 47 w 222"/>
                <a:gd name="T49" fmla="*/ 128 h 235"/>
                <a:gd name="T50" fmla="*/ 50 w 222"/>
                <a:gd name="T51" fmla="*/ 128 h 235"/>
                <a:gd name="T52" fmla="*/ 90 w 222"/>
                <a:gd name="T53" fmla="*/ 147 h 235"/>
                <a:gd name="T54" fmla="*/ 99 w 222"/>
                <a:gd name="T55" fmla="*/ 199 h 235"/>
                <a:gd name="T56" fmla="*/ 76 w 222"/>
                <a:gd name="T57" fmla="*/ 114 h 235"/>
                <a:gd name="T58" fmla="*/ 68 w 222"/>
                <a:gd name="T59" fmla="*/ 138 h 235"/>
                <a:gd name="T60" fmla="*/ 68 w 222"/>
                <a:gd name="T61" fmla="*/ 102 h 235"/>
                <a:gd name="T62" fmla="*/ 139 w 222"/>
                <a:gd name="T63" fmla="*/ 95 h 235"/>
                <a:gd name="T64" fmla="*/ 158 w 222"/>
                <a:gd name="T65" fmla="*/ 102 h 235"/>
                <a:gd name="T66" fmla="*/ 165 w 222"/>
                <a:gd name="T67" fmla="*/ 175 h 235"/>
                <a:gd name="T68" fmla="*/ 139 w 222"/>
                <a:gd name="T69" fmla="*/ 31 h 235"/>
                <a:gd name="T70" fmla="*/ 139 w 222"/>
                <a:gd name="T71" fmla="*/ 95 h 235"/>
                <a:gd name="T72" fmla="*/ 38 w 222"/>
                <a:gd name="T73" fmla="*/ 159 h 235"/>
                <a:gd name="T74" fmla="*/ 47 w 222"/>
                <a:gd name="T75" fmla="*/ 138 h 235"/>
                <a:gd name="T76" fmla="*/ 19 w 222"/>
                <a:gd name="T77" fmla="*/ 149 h 235"/>
                <a:gd name="T78" fmla="*/ 173 w 222"/>
                <a:gd name="T79" fmla="*/ 36 h 235"/>
                <a:gd name="T80" fmla="*/ 173 w 222"/>
                <a:gd name="T81"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2" h="235">
                  <a:moveTo>
                    <a:pt x="151" y="19"/>
                  </a:moveTo>
                  <a:lnTo>
                    <a:pt x="170" y="29"/>
                  </a:lnTo>
                  <a:lnTo>
                    <a:pt x="203" y="19"/>
                  </a:lnTo>
                  <a:lnTo>
                    <a:pt x="182" y="7"/>
                  </a:lnTo>
                  <a:lnTo>
                    <a:pt x="151" y="19"/>
                  </a:lnTo>
                  <a:lnTo>
                    <a:pt x="151" y="19"/>
                  </a:lnTo>
                  <a:close/>
                  <a:moveTo>
                    <a:pt x="31" y="171"/>
                  </a:moveTo>
                  <a:lnTo>
                    <a:pt x="7" y="159"/>
                  </a:lnTo>
                  <a:lnTo>
                    <a:pt x="7" y="211"/>
                  </a:lnTo>
                  <a:lnTo>
                    <a:pt x="31" y="223"/>
                  </a:lnTo>
                  <a:lnTo>
                    <a:pt x="31" y="171"/>
                  </a:lnTo>
                  <a:lnTo>
                    <a:pt x="31" y="171"/>
                  </a:lnTo>
                  <a:close/>
                  <a:moveTo>
                    <a:pt x="87" y="104"/>
                  </a:moveTo>
                  <a:lnTo>
                    <a:pt x="109" y="114"/>
                  </a:lnTo>
                  <a:lnTo>
                    <a:pt x="137" y="102"/>
                  </a:lnTo>
                  <a:lnTo>
                    <a:pt x="116" y="93"/>
                  </a:lnTo>
                  <a:lnTo>
                    <a:pt x="87" y="104"/>
                  </a:lnTo>
                  <a:lnTo>
                    <a:pt x="87" y="104"/>
                  </a:lnTo>
                  <a:close/>
                  <a:moveTo>
                    <a:pt x="68" y="102"/>
                  </a:moveTo>
                  <a:lnTo>
                    <a:pt x="76" y="100"/>
                  </a:lnTo>
                  <a:lnTo>
                    <a:pt x="116" y="83"/>
                  </a:lnTo>
                  <a:lnTo>
                    <a:pt x="116" y="83"/>
                  </a:lnTo>
                  <a:lnTo>
                    <a:pt x="118" y="83"/>
                  </a:lnTo>
                  <a:lnTo>
                    <a:pt x="132" y="90"/>
                  </a:lnTo>
                  <a:lnTo>
                    <a:pt x="132" y="24"/>
                  </a:lnTo>
                  <a:lnTo>
                    <a:pt x="132" y="19"/>
                  </a:lnTo>
                  <a:lnTo>
                    <a:pt x="139" y="14"/>
                  </a:lnTo>
                  <a:lnTo>
                    <a:pt x="180" y="0"/>
                  </a:lnTo>
                  <a:lnTo>
                    <a:pt x="182" y="0"/>
                  </a:lnTo>
                  <a:lnTo>
                    <a:pt x="182" y="0"/>
                  </a:lnTo>
                  <a:lnTo>
                    <a:pt x="215" y="14"/>
                  </a:lnTo>
                  <a:lnTo>
                    <a:pt x="222" y="19"/>
                  </a:lnTo>
                  <a:lnTo>
                    <a:pt x="222" y="168"/>
                  </a:lnTo>
                  <a:lnTo>
                    <a:pt x="173" y="187"/>
                  </a:lnTo>
                  <a:lnTo>
                    <a:pt x="168" y="185"/>
                  </a:lnTo>
                  <a:lnTo>
                    <a:pt x="158" y="180"/>
                  </a:lnTo>
                  <a:lnTo>
                    <a:pt x="158" y="192"/>
                  </a:lnTo>
                  <a:lnTo>
                    <a:pt x="106" y="211"/>
                  </a:lnTo>
                  <a:lnTo>
                    <a:pt x="102" y="209"/>
                  </a:lnTo>
                  <a:lnTo>
                    <a:pt x="90" y="201"/>
                  </a:lnTo>
                  <a:lnTo>
                    <a:pt x="90" y="216"/>
                  </a:lnTo>
                  <a:lnTo>
                    <a:pt x="38" y="235"/>
                  </a:lnTo>
                  <a:lnTo>
                    <a:pt x="33" y="232"/>
                  </a:lnTo>
                  <a:lnTo>
                    <a:pt x="2" y="218"/>
                  </a:lnTo>
                  <a:lnTo>
                    <a:pt x="0" y="216"/>
                  </a:lnTo>
                  <a:lnTo>
                    <a:pt x="0" y="213"/>
                  </a:lnTo>
                  <a:lnTo>
                    <a:pt x="0" y="154"/>
                  </a:lnTo>
                  <a:lnTo>
                    <a:pt x="0" y="147"/>
                  </a:lnTo>
                  <a:lnTo>
                    <a:pt x="7" y="145"/>
                  </a:lnTo>
                  <a:lnTo>
                    <a:pt x="47" y="128"/>
                  </a:lnTo>
                  <a:lnTo>
                    <a:pt x="47" y="128"/>
                  </a:lnTo>
                  <a:lnTo>
                    <a:pt x="50" y="128"/>
                  </a:lnTo>
                  <a:lnTo>
                    <a:pt x="80" y="145"/>
                  </a:lnTo>
                  <a:lnTo>
                    <a:pt x="90" y="147"/>
                  </a:lnTo>
                  <a:lnTo>
                    <a:pt x="90" y="194"/>
                  </a:lnTo>
                  <a:lnTo>
                    <a:pt x="99" y="199"/>
                  </a:lnTo>
                  <a:lnTo>
                    <a:pt x="99" y="126"/>
                  </a:lnTo>
                  <a:lnTo>
                    <a:pt x="76" y="114"/>
                  </a:lnTo>
                  <a:lnTo>
                    <a:pt x="76" y="142"/>
                  </a:lnTo>
                  <a:lnTo>
                    <a:pt x="68" y="138"/>
                  </a:lnTo>
                  <a:lnTo>
                    <a:pt x="68" y="109"/>
                  </a:lnTo>
                  <a:lnTo>
                    <a:pt x="68" y="102"/>
                  </a:lnTo>
                  <a:lnTo>
                    <a:pt x="68" y="102"/>
                  </a:lnTo>
                  <a:close/>
                  <a:moveTo>
                    <a:pt x="139" y="95"/>
                  </a:moveTo>
                  <a:lnTo>
                    <a:pt x="149" y="100"/>
                  </a:lnTo>
                  <a:lnTo>
                    <a:pt x="158" y="102"/>
                  </a:lnTo>
                  <a:lnTo>
                    <a:pt x="158" y="171"/>
                  </a:lnTo>
                  <a:lnTo>
                    <a:pt x="165" y="175"/>
                  </a:lnTo>
                  <a:lnTo>
                    <a:pt x="165" y="43"/>
                  </a:lnTo>
                  <a:lnTo>
                    <a:pt x="139" y="31"/>
                  </a:lnTo>
                  <a:lnTo>
                    <a:pt x="139" y="95"/>
                  </a:lnTo>
                  <a:lnTo>
                    <a:pt x="139" y="95"/>
                  </a:lnTo>
                  <a:close/>
                  <a:moveTo>
                    <a:pt x="19" y="149"/>
                  </a:moveTo>
                  <a:lnTo>
                    <a:pt x="38" y="159"/>
                  </a:lnTo>
                  <a:lnTo>
                    <a:pt x="71" y="147"/>
                  </a:lnTo>
                  <a:lnTo>
                    <a:pt x="47" y="138"/>
                  </a:lnTo>
                  <a:lnTo>
                    <a:pt x="19" y="149"/>
                  </a:lnTo>
                  <a:lnTo>
                    <a:pt x="19" y="149"/>
                  </a:lnTo>
                  <a:close/>
                  <a:moveTo>
                    <a:pt x="173" y="38"/>
                  </a:moveTo>
                  <a:lnTo>
                    <a:pt x="173" y="36"/>
                  </a:lnTo>
                  <a:lnTo>
                    <a:pt x="173" y="38"/>
                  </a:lnTo>
                  <a:lnTo>
                    <a:pt x="173" y="38"/>
                  </a:lnTo>
                  <a:lnTo>
                    <a:pt x="173" y="38"/>
                  </a:ln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4" name="组合 23"/>
          <p:cNvGrpSpPr>
            <a:grpSpLocks/>
          </p:cNvGrpSpPr>
          <p:nvPr/>
        </p:nvGrpSpPr>
        <p:grpSpPr bwMode="auto">
          <a:xfrm>
            <a:off x="312738" y="4854575"/>
            <a:ext cx="5857757" cy="712788"/>
            <a:chOff x="6535248" y="4281002"/>
            <a:chExt cx="5856462" cy="712882"/>
          </a:xfrm>
        </p:grpSpPr>
        <p:grpSp>
          <p:nvGrpSpPr>
            <p:cNvPr id="3115" name="组合 116"/>
            <p:cNvGrpSpPr>
              <a:grpSpLocks/>
            </p:cNvGrpSpPr>
            <p:nvPr/>
          </p:nvGrpSpPr>
          <p:grpSpPr bwMode="auto">
            <a:xfrm>
              <a:off x="6535248" y="4281002"/>
              <a:ext cx="5856462" cy="712882"/>
              <a:chOff x="6298049" y="1397569"/>
              <a:chExt cx="5856462" cy="712882"/>
            </a:xfrm>
          </p:grpSpPr>
          <p:sp>
            <p:nvSpPr>
              <p:cNvPr id="3117" name="文本框 126"/>
              <p:cNvSpPr txBox="1">
                <a:spLocks noChangeArrowheads="1"/>
              </p:cNvSpPr>
              <p:nvPr/>
            </p:nvSpPr>
            <p:spPr bwMode="auto">
              <a:xfrm>
                <a:off x="7600200" y="1491151"/>
                <a:ext cx="4554311" cy="5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dirty="0">
                    <a:solidFill>
                      <a:srgbClr val="044875"/>
                    </a:solidFill>
                    <a:latin typeface="微软雅黑" pitchFamily="34" charset="-122"/>
                    <a:ea typeface="微软雅黑" pitchFamily="34" charset="-122"/>
                  </a:rPr>
                  <a:t>More Extensions</a:t>
                </a:r>
                <a:endParaRPr lang="zh-CN" altLang="en-US" sz="2800" dirty="0">
                  <a:solidFill>
                    <a:srgbClr val="044875"/>
                  </a:solidFill>
                  <a:latin typeface="微软雅黑" pitchFamily="34" charset="-122"/>
                  <a:ea typeface="微软雅黑" pitchFamily="34" charset="-122"/>
                </a:endParaRPr>
              </a:p>
            </p:txBody>
          </p:sp>
          <p:sp>
            <p:nvSpPr>
              <p:cNvPr id="128" name="矩形 127"/>
              <p:cNvSpPr/>
              <p:nvPr/>
            </p:nvSpPr>
            <p:spPr>
              <a:xfrm>
                <a:off x="7180504" y="1397569"/>
                <a:ext cx="4639828"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29" name="直接连接符 128"/>
              <p:cNvCxnSpPr/>
              <p:nvPr/>
            </p:nvCxnSpPr>
            <p:spPr>
              <a:xfrm flipH="1">
                <a:off x="7952631"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20" name="组合 129"/>
              <p:cNvGrpSpPr>
                <a:grpSpLocks/>
              </p:cNvGrpSpPr>
              <p:nvPr/>
            </p:nvGrpSpPr>
            <p:grpSpPr bwMode="auto">
              <a:xfrm>
                <a:off x="6298049" y="1397569"/>
                <a:ext cx="919239" cy="712882"/>
                <a:chOff x="6191369" y="1397569"/>
                <a:chExt cx="919239" cy="712882"/>
              </a:xfrm>
            </p:grpSpPr>
            <p:sp>
              <p:nvSpPr>
                <p:cNvPr id="131" name="矩形 130"/>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22" name="文本框 131"/>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05</a:t>
                  </a:r>
                  <a:endParaRPr lang="zh-CN" altLang="en-US" sz="3600">
                    <a:solidFill>
                      <a:srgbClr val="044875"/>
                    </a:solidFill>
                    <a:latin typeface="Impact" pitchFamily="34" charset="0"/>
                  </a:endParaRPr>
                </a:p>
              </p:txBody>
            </p:sp>
          </p:grpSp>
        </p:grpSp>
        <p:sp>
          <p:nvSpPr>
            <p:cNvPr id="143" name="Freeform 306"/>
            <p:cNvSpPr>
              <a:spLocks noEditPoints="1"/>
            </p:cNvSpPr>
            <p:nvPr/>
          </p:nvSpPr>
          <p:spPr bwMode="auto">
            <a:xfrm>
              <a:off x="7542273" y="4364049"/>
              <a:ext cx="539631" cy="536646"/>
            </a:xfrm>
            <a:custGeom>
              <a:avLst/>
              <a:gdLst>
                <a:gd name="T0" fmla="*/ 60 w 99"/>
                <a:gd name="T1" fmla="*/ 9 h 99"/>
                <a:gd name="T2" fmla="*/ 81 w 99"/>
                <a:gd name="T3" fmla="*/ 10 h 99"/>
                <a:gd name="T4" fmla="*/ 79 w 99"/>
                <a:gd name="T5" fmla="*/ 20 h 99"/>
                <a:gd name="T6" fmla="*/ 96 w 99"/>
                <a:gd name="T7" fmla="*/ 31 h 99"/>
                <a:gd name="T8" fmla="*/ 90 w 99"/>
                <a:gd name="T9" fmla="*/ 38 h 99"/>
                <a:gd name="T10" fmla="*/ 99 w 99"/>
                <a:gd name="T11" fmla="*/ 57 h 99"/>
                <a:gd name="T12" fmla="*/ 90 w 99"/>
                <a:gd name="T13" fmla="*/ 60 h 99"/>
                <a:gd name="T14" fmla="*/ 89 w 99"/>
                <a:gd name="T15" fmla="*/ 81 h 99"/>
                <a:gd name="T16" fmla="*/ 80 w 99"/>
                <a:gd name="T17" fmla="*/ 79 h 99"/>
                <a:gd name="T18" fmla="*/ 68 w 99"/>
                <a:gd name="T19" fmla="*/ 97 h 99"/>
                <a:gd name="T20" fmla="*/ 61 w 99"/>
                <a:gd name="T21" fmla="*/ 90 h 99"/>
                <a:gd name="T22" fmla="*/ 42 w 99"/>
                <a:gd name="T23" fmla="*/ 99 h 99"/>
                <a:gd name="T24" fmla="*/ 39 w 99"/>
                <a:gd name="T25" fmla="*/ 91 h 99"/>
                <a:gd name="T26" fmla="*/ 18 w 99"/>
                <a:gd name="T27" fmla="*/ 89 h 99"/>
                <a:gd name="T28" fmla="*/ 20 w 99"/>
                <a:gd name="T29" fmla="*/ 80 h 99"/>
                <a:gd name="T30" fmla="*/ 3 w 99"/>
                <a:gd name="T31" fmla="*/ 68 h 99"/>
                <a:gd name="T32" fmla="*/ 9 w 99"/>
                <a:gd name="T33" fmla="*/ 61 h 99"/>
                <a:gd name="T34" fmla="*/ 0 w 99"/>
                <a:gd name="T35" fmla="*/ 42 h 99"/>
                <a:gd name="T36" fmla="*/ 9 w 99"/>
                <a:gd name="T37" fmla="*/ 39 h 99"/>
                <a:gd name="T38" fmla="*/ 10 w 99"/>
                <a:gd name="T39" fmla="*/ 18 h 99"/>
                <a:gd name="T40" fmla="*/ 19 w 99"/>
                <a:gd name="T41" fmla="*/ 20 h 99"/>
                <a:gd name="T42" fmla="*/ 31 w 99"/>
                <a:gd name="T43" fmla="*/ 3 h 99"/>
                <a:gd name="T44" fmla="*/ 38 w 99"/>
                <a:gd name="T45" fmla="*/ 9 h 99"/>
                <a:gd name="T46" fmla="*/ 57 w 99"/>
                <a:gd name="T47" fmla="*/ 0 h 99"/>
                <a:gd name="T48" fmla="*/ 36 w 99"/>
                <a:gd name="T49" fmla="*/ 58 h 99"/>
                <a:gd name="T50" fmla="*/ 45 w 99"/>
                <a:gd name="T51" fmla="*/ 47 h 99"/>
                <a:gd name="T52" fmla="*/ 58 w 99"/>
                <a:gd name="T53" fmla="*/ 55 h 99"/>
                <a:gd name="T54" fmla="*/ 64 w 99"/>
                <a:gd name="T55" fmla="*/ 56 h 99"/>
                <a:gd name="T56" fmla="*/ 54 w 99"/>
                <a:gd name="T57" fmla="*/ 54 h 99"/>
                <a:gd name="T58" fmla="*/ 58 w 99"/>
                <a:gd name="T59" fmla="*/ 69 h 99"/>
                <a:gd name="T60" fmla="*/ 71 w 99"/>
                <a:gd name="T61" fmla="*/ 71 h 99"/>
                <a:gd name="T62" fmla="*/ 71 w 99"/>
                <a:gd name="T63" fmla="*/ 28 h 99"/>
                <a:gd name="T64" fmla="*/ 28 w 99"/>
                <a:gd name="T65" fmla="*/ 28 h 99"/>
                <a:gd name="T66" fmla="*/ 28 w 99"/>
                <a:gd name="T67" fmla="*/ 71 h 99"/>
                <a:gd name="T68" fmla="*/ 55 w 99"/>
                <a:gd name="T69" fmla="*/ 79 h 99"/>
                <a:gd name="T70" fmla="*/ 48 w 99"/>
                <a:gd name="T71" fmla="*/ 66 h 99"/>
                <a:gd name="T72" fmla="*/ 35 w 99"/>
                <a:gd name="T73" fmla="*/ 75 h 99"/>
                <a:gd name="T74" fmla="*/ 42 w 99"/>
                <a:gd name="T75" fmla="*/ 71 h 99"/>
                <a:gd name="T76" fmla="*/ 45 w 99"/>
                <a:gd name="T77" fmla="*/ 52 h 99"/>
                <a:gd name="T78" fmla="*/ 38 w 99"/>
                <a:gd name="T79" fmla="*/ 59 h 99"/>
                <a:gd name="T80" fmla="*/ 51 w 99"/>
                <a:gd name="T81" fmla="*/ 37 h 99"/>
                <a:gd name="T82" fmla="*/ 51 w 99"/>
                <a:gd name="T83" fmla="*/ 46 h 99"/>
                <a:gd name="T84" fmla="*/ 51 w 99"/>
                <a:gd name="T85"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9" h="99">
                  <a:moveTo>
                    <a:pt x="59" y="8"/>
                  </a:moveTo>
                  <a:cubicBezTo>
                    <a:pt x="59" y="9"/>
                    <a:pt x="60" y="9"/>
                    <a:pt x="60" y="9"/>
                  </a:cubicBezTo>
                  <a:cubicBezTo>
                    <a:pt x="66" y="2"/>
                    <a:pt x="66" y="2"/>
                    <a:pt x="66" y="2"/>
                  </a:cubicBezTo>
                  <a:cubicBezTo>
                    <a:pt x="81" y="10"/>
                    <a:pt x="81" y="10"/>
                    <a:pt x="81" y="10"/>
                  </a:cubicBezTo>
                  <a:cubicBezTo>
                    <a:pt x="78" y="19"/>
                    <a:pt x="78" y="19"/>
                    <a:pt x="78" y="19"/>
                  </a:cubicBezTo>
                  <a:cubicBezTo>
                    <a:pt x="78" y="19"/>
                    <a:pt x="79" y="19"/>
                    <a:pt x="79" y="20"/>
                  </a:cubicBezTo>
                  <a:cubicBezTo>
                    <a:pt x="88" y="17"/>
                    <a:pt x="88" y="17"/>
                    <a:pt x="88" y="17"/>
                  </a:cubicBezTo>
                  <a:cubicBezTo>
                    <a:pt x="96" y="31"/>
                    <a:pt x="96" y="31"/>
                    <a:pt x="96" y="31"/>
                  </a:cubicBezTo>
                  <a:cubicBezTo>
                    <a:pt x="90" y="37"/>
                    <a:pt x="90" y="37"/>
                    <a:pt x="90" y="37"/>
                  </a:cubicBezTo>
                  <a:cubicBezTo>
                    <a:pt x="90" y="38"/>
                    <a:pt x="90" y="38"/>
                    <a:pt x="90" y="38"/>
                  </a:cubicBezTo>
                  <a:cubicBezTo>
                    <a:pt x="99" y="40"/>
                    <a:pt x="99" y="40"/>
                    <a:pt x="99" y="40"/>
                  </a:cubicBezTo>
                  <a:cubicBezTo>
                    <a:pt x="99" y="57"/>
                    <a:pt x="99" y="57"/>
                    <a:pt x="99" y="57"/>
                  </a:cubicBezTo>
                  <a:cubicBezTo>
                    <a:pt x="91" y="59"/>
                    <a:pt x="91" y="59"/>
                    <a:pt x="91" y="59"/>
                  </a:cubicBezTo>
                  <a:cubicBezTo>
                    <a:pt x="91" y="59"/>
                    <a:pt x="90" y="60"/>
                    <a:pt x="90" y="60"/>
                  </a:cubicBezTo>
                  <a:cubicBezTo>
                    <a:pt x="97" y="67"/>
                    <a:pt x="97" y="67"/>
                    <a:pt x="97" y="67"/>
                  </a:cubicBezTo>
                  <a:cubicBezTo>
                    <a:pt x="89" y="81"/>
                    <a:pt x="89" y="81"/>
                    <a:pt x="89" y="81"/>
                  </a:cubicBezTo>
                  <a:cubicBezTo>
                    <a:pt x="80" y="78"/>
                    <a:pt x="80" y="78"/>
                    <a:pt x="80" y="78"/>
                  </a:cubicBezTo>
                  <a:cubicBezTo>
                    <a:pt x="80" y="79"/>
                    <a:pt x="80" y="79"/>
                    <a:pt x="80" y="79"/>
                  </a:cubicBezTo>
                  <a:cubicBezTo>
                    <a:pt x="82" y="88"/>
                    <a:pt x="82" y="88"/>
                    <a:pt x="82" y="88"/>
                  </a:cubicBezTo>
                  <a:cubicBezTo>
                    <a:pt x="68" y="97"/>
                    <a:pt x="68" y="97"/>
                    <a:pt x="68" y="97"/>
                  </a:cubicBezTo>
                  <a:cubicBezTo>
                    <a:pt x="62" y="90"/>
                    <a:pt x="62" y="90"/>
                    <a:pt x="62" y="90"/>
                  </a:cubicBezTo>
                  <a:cubicBezTo>
                    <a:pt x="62" y="90"/>
                    <a:pt x="61" y="90"/>
                    <a:pt x="61" y="90"/>
                  </a:cubicBezTo>
                  <a:cubicBezTo>
                    <a:pt x="59" y="99"/>
                    <a:pt x="59" y="99"/>
                    <a:pt x="59" y="99"/>
                  </a:cubicBezTo>
                  <a:cubicBezTo>
                    <a:pt x="42" y="99"/>
                    <a:pt x="42" y="99"/>
                    <a:pt x="42" y="99"/>
                  </a:cubicBezTo>
                  <a:cubicBezTo>
                    <a:pt x="40" y="91"/>
                    <a:pt x="40" y="91"/>
                    <a:pt x="40" y="91"/>
                  </a:cubicBezTo>
                  <a:cubicBezTo>
                    <a:pt x="40" y="91"/>
                    <a:pt x="39" y="91"/>
                    <a:pt x="39" y="91"/>
                  </a:cubicBezTo>
                  <a:cubicBezTo>
                    <a:pt x="33" y="97"/>
                    <a:pt x="33" y="97"/>
                    <a:pt x="33" y="97"/>
                  </a:cubicBezTo>
                  <a:cubicBezTo>
                    <a:pt x="18" y="89"/>
                    <a:pt x="18" y="89"/>
                    <a:pt x="18" y="89"/>
                  </a:cubicBezTo>
                  <a:cubicBezTo>
                    <a:pt x="21" y="81"/>
                    <a:pt x="21" y="81"/>
                    <a:pt x="21" y="81"/>
                  </a:cubicBezTo>
                  <a:cubicBezTo>
                    <a:pt x="20" y="80"/>
                    <a:pt x="20" y="80"/>
                    <a:pt x="20" y="80"/>
                  </a:cubicBezTo>
                  <a:cubicBezTo>
                    <a:pt x="11" y="83"/>
                    <a:pt x="11" y="83"/>
                    <a:pt x="11" y="83"/>
                  </a:cubicBezTo>
                  <a:cubicBezTo>
                    <a:pt x="3" y="68"/>
                    <a:pt x="3" y="68"/>
                    <a:pt x="3" y="68"/>
                  </a:cubicBezTo>
                  <a:cubicBezTo>
                    <a:pt x="9" y="62"/>
                    <a:pt x="9" y="62"/>
                    <a:pt x="9" y="62"/>
                  </a:cubicBezTo>
                  <a:cubicBezTo>
                    <a:pt x="9" y="62"/>
                    <a:pt x="9" y="61"/>
                    <a:pt x="9" y="61"/>
                  </a:cubicBezTo>
                  <a:cubicBezTo>
                    <a:pt x="0" y="59"/>
                    <a:pt x="0" y="59"/>
                    <a:pt x="0" y="59"/>
                  </a:cubicBezTo>
                  <a:cubicBezTo>
                    <a:pt x="0" y="42"/>
                    <a:pt x="0" y="42"/>
                    <a:pt x="0" y="42"/>
                  </a:cubicBezTo>
                  <a:cubicBezTo>
                    <a:pt x="8" y="40"/>
                    <a:pt x="8" y="40"/>
                    <a:pt x="8" y="40"/>
                  </a:cubicBezTo>
                  <a:cubicBezTo>
                    <a:pt x="8" y="40"/>
                    <a:pt x="8" y="39"/>
                    <a:pt x="9" y="39"/>
                  </a:cubicBezTo>
                  <a:cubicBezTo>
                    <a:pt x="2" y="33"/>
                    <a:pt x="2" y="33"/>
                    <a:pt x="2" y="33"/>
                  </a:cubicBezTo>
                  <a:cubicBezTo>
                    <a:pt x="10" y="18"/>
                    <a:pt x="10" y="18"/>
                    <a:pt x="10" y="18"/>
                  </a:cubicBezTo>
                  <a:cubicBezTo>
                    <a:pt x="18" y="21"/>
                    <a:pt x="18" y="21"/>
                    <a:pt x="18" y="21"/>
                  </a:cubicBezTo>
                  <a:cubicBezTo>
                    <a:pt x="19" y="21"/>
                    <a:pt x="19" y="20"/>
                    <a:pt x="19" y="20"/>
                  </a:cubicBezTo>
                  <a:cubicBezTo>
                    <a:pt x="17" y="11"/>
                    <a:pt x="17" y="11"/>
                    <a:pt x="17" y="11"/>
                  </a:cubicBezTo>
                  <a:cubicBezTo>
                    <a:pt x="31" y="3"/>
                    <a:pt x="31" y="3"/>
                    <a:pt x="31" y="3"/>
                  </a:cubicBezTo>
                  <a:cubicBezTo>
                    <a:pt x="37" y="9"/>
                    <a:pt x="37" y="9"/>
                    <a:pt x="37" y="9"/>
                  </a:cubicBezTo>
                  <a:cubicBezTo>
                    <a:pt x="37" y="9"/>
                    <a:pt x="38" y="9"/>
                    <a:pt x="38" y="9"/>
                  </a:cubicBezTo>
                  <a:cubicBezTo>
                    <a:pt x="40" y="0"/>
                    <a:pt x="40" y="0"/>
                    <a:pt x="40" y="0"/>
                  </a:cubicBezTo>
                  <a:cubicBezTo>
                    <a:pt x="57" y="0"/>
                    <a:pt x="57" y="0"/>
                    <a:pt x="57" y="0"/>
                  </a:cubicBezTo>
                  <a:cubicBezTo>
                    <a:pt x="59" y="8"/>
                    <a:pt x="59" y="8"/>
                    <a:pt x="59" y="8"/>
                  </a:cubicBezTo>
                  <a:close/>
                  <a:moveTo>
                    <a:pt x="36" y="58"/>
                  </a:moveTo>
                  <a:cubicBezTo>
                    <a:pt x="37" y="52"/>
                    <a:pt x="37" y="52"/>
                    <a:pt x="37" y="52"/>
                  </a:cubicBezTo>
                  <a:cubicBezTo>
                    <a:pt x="45" y="47"/>
                    <a:pt x="45" y="47"/>
                    <a:pt x="45" y="47"/>
                  </a:cubicBezTo>
                  <a:cubicBezTo>
                    <a:pt x="56" y="47"/>
                    <a:pt x="56" y="47"/>
                    <a:pt x="56" y="47"/>
                  </a:cubicBezTo>
                  <a:cubicBezTo>
                    <a:pt x="58" y="55"/>
                    <a:pt x="58" y="55"/>
                    <a:pt x="58" y="55"/>
                  </a:cubicBezTo>
                  <a:cubicBezTo>
                    <a:pt x="64" y="55"/>
                    <a:pt x="64" y="55"/>
                    <a:pt x="64" y="55"/>
                  </a:cubicBezTo>
                  <a:cubicBezTo>
                    <a:pt x="64" y="56"/>
                    <a:pt x="64" y="56"/>
                    <a:pt x="64" y="56"/>
                  </a:cubicBezTo>
                  <a:cubicBezTo>
                    <a:pt x="56" y="58"/>
                    <a:pt x="56" y="58"/>
                    <a:pt x="56" y="58"/>
                  </a:cubicBezTo>
                  <a:cubicBezTo>
                    <a:pt x="54" y="54"/>
                    <a:pt x="54" y="54"/>
                    <a:pt x="54" y="54"/>
                  </a:cubicBezTo>
                  <a:cubicBezTo>
                    <a:pt x="52" y="62"/>
                    <a:pt x="52" y="62"/>
                    <a:pt x="52" y="62"/>
                  </a:cubicBezTo>
                  <a:cubicBezTo>
                    <a:pt x="58" y="69"/>
                    <a:pt x="58" y="69"/>
                    <a:pt x="58" y="69"/>
                  </a:cubicBezTo>
                  <a:cubicBezTo>
                    <a:pt x="58" y="79"/>
                    <a:pt x="58" y="79"/>
                    <a:pt x="58" y="79"/>
                  </a:cubicBezTo>
                  <a:cubicBezTo>
                    <a:pt x="63" y="77"/>
                    <a:pt x="67" y="74"/>
                    <a:pt x="71" y="71"/>
                  </a:cubicBezTo>
                  <a:cubicBezTo>
                    <a:pt x="76" y="66"/>
                    <a:pt x="80" y="58"/>
                    <a:pt x="80" y="50"/>
                  </a:cubicBezTo>
                  <a:cubicBezTo>
                    <a:pt x="80" y="41"/>
                    <a:pt x="76" y="34"/>
                    <a:pt x="71" y="28"/>
                  </a:cubicBezTo>
                  <a:cubicBezTo>
                    <a:pt x="65" y="23"/>
                    <a:pt x="58" y="19"/>
                    <a:pt x="49" y="19"/>
                  </a:cubicBezTo>
                  <a:cubicBezTo>
                    <a:pt x="41" y="19"/>
                    <a:pt x="34" y="23"/>
                    <a:pt x="28" y="28"/>
                  </a:cubicBezTo>
                  <a:cubicBezTo>
                    <a:pt x="23" y="34"/>
                    <a:pt x="19" y="41"/>
                    <a:pt x="19" y="50"/>
                  </a:cubicBezTo>
                  <a:cubicBezTo>
                    <a:pt x="19" y="58"/>
                    <a:pt x="23" y="66"/>
                    <a:pt x="28" y="71"/>
                  </a:cubicBezTo>
                  <a:cubicBezTo>
                    <a:pt x="34" y="76"/>
                    <a:pt x="41" y="80"/>
                    <a:pt x="49" y="80"/>
                  </a:cubicBezTo>
                  <a:cubicBezTo>
                    <a:pt x="52" y="80"/>
                    <a:pt x="54" y="80"/>
                    <a:pt x="55" y="79"/>
                  </a:cubicBezTo>
                  <a:cubicBezTo>
                    <a:pt x="53" y="70"/>
                    <a:pt x="53" y="70"/>
                    <a:pt x="53" y="70"/>
                  </a:cubicBezTo>
                  <a:cubicBezTo>
                    <a:pt x="48" y="66"/>
                    <a:pt x="48" y="66"/>
                    <a:pt x="48" y="66"/>
                  </a:cubicBezTo>
                  <a:cubicBezTo>
                    <a:pt x="47" y="69"/>
                    <a:pt x="45" y="73"/>
                    <a:pt x="45" y="73"/>
                  </a:cubicBezTo>
                  <a:cubicBezTo>
                    <a:pt x="35" y="75"/>
                    <a:pt x="35" y="75"/>
                    <a:pt x="35" y="75"/>
                  </a:cubicBezTo>
                  <a:cubicBezTo>
                    <a:pt x="35" y="73"/>
                    <a:pt x="35" y="73"/>
                    <a:pt x="35" y="73"/>
                  </a:cubicBezTo>
                  <a:cubicBezTo>
                    <a:pt x="42" y="71"/>
                    <a:pt x="42" y="71"/>
                    <a:pt x="42" y="71"/>
                  </a:cubicBezTo>
                  <a:cubicBezTo>
                    <a:pt x="44" y="61"/>
                    <a:pt x="44" y="61"/>
                    <a:pt x="44" y="61"/>
                  </a:cubicBezTo>
                  <a:cubicBezTo>
                    <a:pt x="45" y="52"/>
                    <a:pt x="45" y="52"/>
                    <a:pt x="45" y="52"/>
                  </a:cubicBezTo>
                  <a:cubicBezTo>
                    <a:pt x="41" y="54"/>
                    <a:pt x="41" y="54"/>
                    <a:pt x="41" y="54"/>
                  </a:cubicBezTo>
                  <a:cubicBezTo>
                    <a:pt x="38" y="59"/>
                    <a:pt x="38" y="59"/>
                    <a:pt x="38" y="59"/>
                  </a:cubicBezTo>
                  <a:cubicBezTo>
                    <a:pt x="36" y="58"/>
                    <a:pt x="36" y="58"/>
                    <a:pt x="36" y="58"/>
                  </a:cubicBezTo>
                  <a:close/>
                  <a:moveTo>
                    <a:pt x="51" y="37"/>
                  </a:moveTo>
                  <a:cubicBezTo>
                    <a:pt x="48" y="37"/>
                    <a:pt x="46" y="39"/>
                    <a:pt x="46" y="41"/>
                  </a:cubicBezTo>
                  <a:cubicBezTo>
                    <a:pt x="46" y="44"/>
                    <a:pt x="48" y="46"/>
                    <a:pt x="51" y="46"/>
                  </a:cubicBezTo>
                  <a:cubicBezTo>
                    <a:pt x="53" y="46"/>
                    <a:pt x="55" y="44"/>
                    <a:pt x="55" y="41"/>
                  </a:cubicBezTo>
                  <a:cubicBezTo>
                    <a:pt x="55" y="39"/>
                    <a:pt x="53" y="37"/>
                    <a:pt x="51" y="37"/>
                  </a:cubicBez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grpSp>
        <p:nvGrpSpPr>
          <p:cNvPr id="22" name="组合 21"/>
          <p:cNvGrpSpPr>
            <a:grpSpLocks/>
          </p:cNvGrpSpPr>
          <p:nvPr/>
        </p:nvGrpSpPr>
        <p:grpSpPr bwMode="auto">
          <a:xfrm>
            <a:off x="6452012" y="3727381"/>
            <a:ext cx="6247263" cy="712788"/>
            <a:chOff x="6533965" y="3340628"/>
            <a:chExt cx="6083465" cy="712882"/>
          </a:xfrm>
        </p:grpSpPr>
        <p:grpSp>
          <p:nvGrpSpPr>
            <p:cNvPr id="3099" name="组合 115"/>
            <p:cNvGrpSpPr>
              <a:grpSpLocks/>
            </p:cNvGrpSpPr>
            <p:nvPr/>
          </p:nvGrpSpPr>
          <p:grpSpPr bwMode="auto">
            <a:xfrm>
              <a:off x="6533965" y="3340628"/>
              <a:ext cx="6083465" cy="712882"/>
              <a:chOff x="6296766" y="1397569"/>
              <a:chExt cx="6083465" cy="712882"/>
            </a:xfrm>
          </p:grpSpPr>
          <p:sp>
            <p:nvSpPr>
              <p:cNvPr id="3101" name="文本框 133"/>
              <p:cNvSpPr txBox="1">
                <a:spLocks noChangeArrowheads="1"/>
              </p:cNvSpPr>
              <p:nvPr/>
            </p:nvSpPr>
            <p:spPr bwMode="auto">
              <a:xfrm>
                <a:off x="7459065" y="1478999"/>
                <a:ext cx="4921166" cy="5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a:solidFill>
                      <a:srgbClr val="044875"/>
                    </a:solidFill>
                    <a:latin typeface="微软雅黑" pitchFamily="34" charset="-122"/>
                    <a:ea typeface="微软雅黑" pitchFamily="34" charset="-122"/>
                  </a:rPr>
                  <a:t>Solution Optimization </a:t>
                </a:r>
                <a:endParaRPr lang="en-US" altLang="zh-CN" sz="2800" dirty="0">
                  <a:solidFill>
                    <a:srgbClr val="044875"/>
                  </a:solidFill>
                  <a:latin typeface="微软雅黑" pitchFamily="34" charset="-122"/>
                  <a:ea typeface="微软雅黑" pitchFamily="34" charset="-122"/>
                </a:endParaRPr>
              </a:p>
            </p:txBody>
          </p:sp>
          <p:sp>
            <p:nvSpPr>
              <p:cNvPr id="135" name="矩形 134"/>
              <p:cNvSpPr/>
              <p:nvPr/>
            </p:nvSpPr>
            <p:spPr>
              <a:xfrm>
                <a:off x="7180503" y="1397569"/>
                <a:ext cx="4616682"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36" name="直接连接符 135"/>
              <p:cNvCxnSpPr/>
              <p:nvPr/>
            </p:nvCxnSpPr>
            <p:spPr>
              <a:xfrm flipH="1">
                <a:off x="7943922" y="1397569"/>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104" name="组合 136"/>
              <p:cNvGrpSpPr>
                <a:grpSpLocks/>
              </p:cNvGrpSpPr>
              <p:nvPr/>
            </p:nvGrpSpPr>
            <p:grpSpPr bwMode="auto">
              <a:xfrm>
                <a:off x="6296766" y="1397569"/>
                <a:ext cx="919239" cy="712882"/>
                <a:chOff x="6190086" y="1397569"/>
                <a:chExt cx="919239" cy="712882"/>
              </a:xfrm>
            </p:grpSpPr>
            <p:sp>
              <p:nvSpPr>
                <p:cNvPr id="138" name="矩形 13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106" name="文本框 138"/>
                <p:cNvSpPr txBox="1">
                  <a:spLocks noChangeArrowheads="1"/>
                </p:cNvSpPr>
                <p:nvPr/>
              </p:nvSpPr>
              <p:spPr bwMode="auto">
                <a:xfrm>
                  <a:off x="6190086" y="1423101"/>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dirty="0">
                      <a:solidFill>
                        <a:srgbClr val="044875"/>
                      </a:solidFill>
                      <a:latin typeface="Impact" pitchFamily="34" charset="0"/>
                    </a:rPr>
                    <a:t>04</a:t>
                  </a:r>
                  <a:endParaRPr lang="zh-CN" altLang="en-US" sz="3600" dirty="0">
                    <a:solidFill>
                      <a:srgbClr val="044875"/>
                    </a:solidFill>
                    <a:latin typeface="Impact" pitchFamily="34" charset="0"/>
                  </a:endParaRPr>
                </a:p>
              </p:txBody>
            </p:sp>
          </p:grpSp>
        </p:grpSp>
        <p:sp>
          <p:nvSpPr>
            <p:cNvPr id="142" name="Freeform 59"/>
            <p:cNvSpPr>
              <a:spLocks noEditPoints="1"/>
            </p:cNvSpPr>
            <p:nvPr/>
          </p:nvSpPr>
          <p:spPr bwMode="auto">
            <a:xfrm>
              <a:off x="7485159" y="3468696"/>
              <a:ext cx="606291" cy="457260"/>
            </a:xfrm>
            <a:custGeom>
              <a:avLst/>
              <a:gdLst>
                <a:gd name="T0" fmla="*/ 17 w 111"/>
                <a:gd name="T1" fmla="*/ 2 h 84"/>
                <a:gd name="T2" fmla="*/ 29 w 111"/>
                <a:gd name="T3" fmla="*/ 4 h 84"/>
                <a:gd name="T4" fmla="*/ 20 w 111"/>
                <a:gd name="T5" fmla="*/ 51 h 84"/>
                <a:gd name="T6" fmla="*/ 5 w 111"/>
                <a:gd name="T7" fmla="*/ 48 h 84"/>
                <a:gd name="T8" fmla="*/ 17 w 111"/>
                <a:gd name="T9" fmla="*/ 2 h 84"/>
                <a:gd name="T10" fmla="*/ 20 w 111"/>
                <a:gd name="T11" fmla="*/ 68 h 84"/>
                <a:gd name="T12" fmla="*/ 17 w 111"/>
                <a:gd name="T13" fmla="*/ 76 h 84"/>
                <a:gd name="T14" fmla="*/ 107 w 111"/>
                <a:gd name="T15" fmla="*/ 76 h 84"/>
                <a:gd name="T16" fmla="*/ 111 w 111"/>
                <a:gd name="T17" fmla="*/ 76 h 84"/>
                <a:gd name="T18" fmla="*/ 111 w 111"/>
                <a:gd name="T19" fmla="*/ 72 h 84"/>
                <a:gd name="T20" fmla="*/ 111 w 111"/>
                <a:gd name="T21" fmla="*/ 27 h 84"/>
                <a:gd name="T22" fmla="*/ 111 w 111"/>
                <a:gd name="T23" fmla="*/ 26 h 84"/>
                <a:gd name="T24" fmla="*/ 110 w 111"/>
                <a:gd name="T25" fmla="*/ 24 h 84"/>
                <a:gd name="T26" fmla="*/ 96 w 111"/>
                <a:gd name="T27" fmla="*/ 11 h 84"/>
                <a:gd name="T28" fmla="*/ 95 w 111"/>
                <a:gd name="T29" fmla="*/ 10 h 84"/>
                <a:gd name="T30" fmla="*/ 93 w 111"/>
                <a:gd name="T31" fmla="*/ 10 h 84"/>
                <a:gd name="T32" fmla="*/ 33 w 111"/>
                <a:gd name="T33" fmla="*/ 10 h 84"/>
                <a:gd name="T34" fmla="*/ 33 w 111"/>
                <a:gd name="T35" fmla="*/ 17 h 84"/>
                <a:gd name="T36" fmla="*/ 89 w 111"/>
                <a:gd name="T37" fmla="*/ 17 h 84"/>
                <a:gd name="T38" fmla="*/ 88 w 111"/>
                <a:gd name="T39" fmla="*/ 29 h 84"/>
                <a:gd name="T40" fmla="*/ 88 w 111"/>
                <a:gd name="T41" fmla="*/ 31 h 84"/>
                <a:gd name="T42" fmla="*/ 90 w 111"/>
                <a:gd name="T43" fmla="*/ 31 h 84"/>
                <a:gd name="T44" fmla="*/ 104 w 111"/>
                <a:gd name="T45" fmla="*/ 31 h 84"/>
                <a:gd name="T46" fmla="*/ 104 w 111"/>
                <a:gd name="T47" fmla="*/ 68 h 84"/>
                <a:gd name="T48" fmla="*/ 20 w 111"/>
                <a:gd name="T49" fmla="*/ 68 h 84"/>
                <a:gd name="T50" fmla="*/ 102 w 111"/>
                <a:gd name="T51" fmla="*/ 27 h 84"/>
                <a:gd name="T52" fmla="*/ 92 w 111"/>
                <a:gd name="T53" fmla="*/ 27 h 84"/>
                <a:gd name="T54" fmla="*/ 93 w 111"/>
                <a:gd name="T55" fmla="*/ 19 h 84"/>
                <a:gd name="T56" fmla="*/ 102 w 111"/>
                <a:gd name="T57" fmla="*/ 27 h 84"/>
                <a:gd name="T58" fmla="*/ 34 w 111"/>
                <a:gd name="T59" fmla="*/ 45 h 84"/>
                <a:gd name="T60" fmla="*/ 79 w 111"/>
                <a:gd name="T61" fmla="*/ 45 h 84"/>
                <a:gd name="T62" fmla="*/ 79 w 111"/>
                <a:gd name="T63" fmla="*/ 48 h 84"/>
                <a:gd name="T64" fmla="*/ 34 w 111"/>
                <a:gd name="T65" fmla="*/ 48 h 84"/>
                <a:gd name="T66" fmla="*/ 34 w 111"/>
                <a:gd name="T67" fmla="*/ 45 h 84"/>
                <a:gd name="T68" fmla="*/ 34 w 111"/>
                <a:gd name="T69" fmla="*/ 34 h 84"/>
                <a:gd name="T70" fmla="*/ 75 w 111"/>
                <a:gd name="T71" fmla="*/ 34 h 84"/>
                <a:gd name="T72" fmla="*/ 75 w 111"/>
                <a:gd name="T73" fmla="*/ 37 h 84"/>
                <a:gd name="T74" fmla="*/ 34 w 111"/>
                <a:gd name="T75" fmla="*/ 37 h 84"/>
                <a:gd name="T76" fmla="*/ 34 w 111"/>
                <a:gd name="T77" fmla="*/ 34 h 84"/>
                <a:gd name="T78" fmla="*/ 34 w 111"/>
                <a:gd name="T79" fmla="*/ 23 h 84"/>
                <a:gd name="T80" fmla="*/ 75 w 111"/>
                <a:gd name="T81" fmla="*/ 23 h 84"/>
                <a:gd name="T82" fmla="*/ 75 w 111"/>
                <a:gd name="T83" fmla="*/ 26 h 84"/>
                <a:gd name="T84" fmla="*/ 34 w 111"/>
                <a:gd name="T85" fmla="*/ 26 h 84"/>
                <a:gd name="T86" fmla="*/ 34 w 111"/>
                <a:gd name="T87" fmla="*/ 23 h 84"/>
                <a:gd name="T88" fmla="*/ 4 w 111"/>
                <a:gd name="T89" fmla="*/ 70 h 84"/>
                <a:gd name="T90" fmla="*/ 10 w 111"/>
                <a:gd name="T91" fmla="*/ 72 h 84"/>
                <a:gd name="T92" fmla="*/ 10 w 111"/>
                <a:gd name="T93" fmla="*/ 79 h 84"/>
                <a:gd name="T94" fmla="*/ 5 w 111"/>
                <a:gd name="T95" fmla="*/ 84 h 84"/>
                <a:gd name="T96" fmla="*/ 2 w 111"/>
                <a:gd name="T97" fmla="*/ 83 h 84"/>
                <a:gd name="T98" fmla="*/ 0 w 111"/>
                <a:gd name="T99" fmla="*/ 76 h 84"/>
                <a:gd name="T100" fmla="*/ 4 w 111"/>
                <a:gd name="T101" fmla="*/ 70 h 84"/>
                <a:gd name="T102" fmla="*/ 4 w 111"/>
                <a:gd name="T103" fmla="*/ 51 h 84"/>
                <a:gd name="T104" fmla="*/ 2 w 111"/>
                <a:gd name="T105" fmla="*/ 68 h 84"/>
                <a:gd name="T106" fmla="*/ 13 w 111"/>
                <a:gd name="T107" fmla="*/ 71 h 84"/>
                <a:gd name="T108" fmla="*/ 18 w 111"/>
                <a:gd name="T109" fmla="*/ 54 h 84"/>
                <a:gd name="T110" fmla="*/ 4 w 111"/>
                <a:gd name="T111" fmla="*/ 5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1" h="84">
                  <a:moveTo>
                    <a:pt x="17" y="2"/>
                  </a:moveTo>
                  <a:cubicBezTo>
                    <a:pt x="22" y="0"/>
                    <a:pt x="26" y="1"/>
                    <a:pt x="29" y="4"/>
                  </a:cubicBezTo>
                  <a:cubicBezTo>
                    <a:pt x="27" y="21"/>
                    <a:pt x="24" y="37"/>
                    <a:pt x="20" y="51"/>
                  </a:cubicBezTo>
                  <a:cubicBezTo>
                    <a:pt x="15" y="50"/>
                    <a:pt x="10" y="49"/>
                    <a:pt x="5" y="48"/>
                  </a:cubicBezTo>
                  <a:cubicBezTo>
                    <a:pt x="6" y="31"/>
                    <a:pt x="11" y="15"/>
                    <a:pt x="17" y="2"/>
                  </a:cubicBezTo>
                  <a:close/>
                  <a:moveTo>
                    <a:pt x="20" y="68"/>
                  </a:moveTo>
                  <a:cubicBezTo>
                    <a:pt x="17" y="76"/>
                    <a:pt x="17" y="76"/>
                    <a:pt x="17" y="76"/>
                  </a:cubicBezTo>
                  <a:cubicBezTo>
                    <a:pt x="74" y="76"/>
                    <a:pt x="80" y="76"/>
                    <a:pt x="107" y="76"/>
                  </a:cubicBezTo>
                  <a:cubicBezTo>
                    <a:pt x="111" y="76"/>
                    <a:pt x="111" y="76"/>
                    <a:pt x="111" y="76"/>
                  </a:cubicBezTo>
                  <a:cubicBezTo>
                    <a:pt x="111" y="72"/>
                    <a:pt x="111" y="72"/>
                    <a:pt x="111" y="72"/>
                  </a:cubicBezTo>
                  <a:cubicBezTo>
                    <a:pt x="111" y="27"/>
                    <a:pt x="111" y="27"/>
                    <a:pt x="111" y="27"/>
                  </a:cubicBezTo>
                  <a:cubicBezTo>
                    <a:pt x="111" y="26"/>
                    <a:pt x="111" y="26"/>
                    <a:pt x="111" y="26"/>
                  </a:cubicBezTo>
                  <a:cubicBezTo>
                    <a:pt x="110" y="24"/>
                    <a:pt x="110" y="24"/>
                    <a:pt x="110" y="24"/>
                  </a:cubicBezTo>
                  <a:cubicBezTo>
                    <a:pt x="96" y="11"/>
                    <a:pt x="96" y="11"/>
                    <a:pt x="96" y="11"/>
                  </a:cubicBezTo>
                  <a:cubicBezTo>
                    <a:pt x="95" y="10"/>
                    <a:pt x="95" y="10"/>
                    <a:pt x="95" y="10"/>
                  </a:cubicBezTo>
                  <a:cubicBezTo>
                    <a:pt x="93" y="10"/>
                    <a:pt x="93" y="10"/>
                    <a:pt x="93" y="10"/>
                  </a:cubicBezTo>
                  <a:cubicBezTo>
                    <a:pt x="33" y="10"/>
                    <a:pt x="33" y="10"/>
                    <a:pt x="33" y="10"/>
                  </a:cubicBezTo>
                  <a:cubicBezTo>
                    <a:pt x="33" y="12"/>
                    <a:pt x="33" y="15"/>
                    <a:pt x="33" y="17"/>
                  </a:cubicBezTo>
                  <a:cubicBezTo>
                    <a:pt x="89" y="17"/>
                    <a:pt x="89" y="17"/>
                    <a:pt x="89" y="17"/>
                  </a:cubicBezTo>
                  <a:cubicBezTo>
                    <a:pt x="88" y="29"/>
                    <a:pt x="88" y="29"/>
                    <a:pt x="88" y="29"/>
                  </a:cubicBezTo>
                  <a:cubicBezTo>
                    <a:pt x="88" y="31"/>
                    <a:pt x="88" y="31"/>
                    <a:pt x="88" y="31"/>
                  </a:cubicBezTo>
                  <a:cubicBezTo>
                    <a:pt x="90" y="31"/>
                    <a:pt x="90" y="31"/>
                    <a:pt x="90" y="31"/>
                  </a:cubicBezTo>
                  <a:cubicBezTo>
                    <a:pt x="104" y="31"/>
                    <a:pt x="104" y="31"/>
                    <a:pt x="104" y="31"/>
                  </a:cubicBezTo>
                  <a:cubicBezTo>
                    <a:pt x="104" y="68"/>
                    <a:pt x="104" y="68"/>
                    <a:pt x="104" y="68"/>
                  </a:cubicBezTo>
                  <a:cubicBezTo>
                    <a:pt x="84" y="68"/>
                    <a:pt x="61" y="68"/>
                    <a:pt x="20" y="68"/>
                  </a:cubicBezTo>
                  <a:close/>
                  <a:moveTo>
                    <a:pt x="102" y="27"/>
                  </a:moveTo>
                  <a:cubicBezTo>
                    <a:pt x="92" y="27"/>
                    <a:pt x="92" y="27"/>
                    <a:pt x="92" y="27"/>
                  </a:cubicBezTo>
                  <a:cubicBezTo>
                    <a:pt x="93" y="19"/>
                    <a:pt x="93" y="19"/>
                    <a:pt x="93" y="19"/>
                  </a:cubicBezTo>
                  <a:cubicBezTo>
                    <a:pt x="102" y="27"/>
                    <a:pt x="102" y="27"/>
                    <a:pt x="102" y="27"/>
                  </a:cubicBezTo>
                  <a:close/>
                  <a:moveTo>
                    <a:pt x="34" y="45"/>
                  </a:moveTo>
                  <a:cubicBezTo>
                    <a:pt x="79" y="45"/>
                    <a:pt x="79" y="45"/>
                    <a:pt x="79" y="45"/>
                  </a:cubicBezTo>
                  <a:cubicBezTo>
                    <a:pt x="79" y="48"/>
                    <a:pt x="79" y="48"/>
                    <a:pt x="79" y="48"/>
                  </a:cubicBezTo>
                  <a:cubicBezTo>
                    <a:pt x="34" y="48"/>
                    <a:pt x="34" y="48"/>
                    <a:pt x="34" y="48"/>
                  </a:cubicBezTo>
                  <a:cubicBezTo>
                    <a:pt x="34" y="45"/>
                    <a:pt x="34" y="45"/>
                    <a:pt x="34" y="45"/>
                  </a:cubicBezTo>
                  <a:close/>
                  <a:moveTo>
                    <a:pt x="34" y="34"/>
                  </a:moveTo>
                  <a:cubicBezTo>
                    <a:pt x="75" y="34"/>
                    <a:pt x="75" y="34"/>
                    <a:pt x="75" y="34"/>
                  </a:cubicBezTo>
                  <a:cubicBezTo>
                    <a:pt x="75" y="37"/>
                    <a:pt x="75" y="37"/>
                    <a:pt x="75" y="37"/>
                  </a:cubicBezTo>
                  <a:cubicBezTo>
                    <a:pt x="34" y="37"/>
                    <a:pt x="34" y="37"/>
                    <a:pt x="34" y="37"/>
                  </a:cubicBezTo>
                  <a:cubicBezTo>
                    <a:pt x="34" y="34"/>
                    <a:pt x="34" y="34"/>
                    <a:pt x="34" y="34"/>
                  </a:cubicBezTo>
                  <a:close/>
                  <a:moveTo>
                    <a:pt x="34" y="23"/>
                  </a:moveTo>
                  <a:cubicBezTo>
                    <a:pt x="75" y="23"/>
                    <a:pt x="75" y="23"/>
                    <a:pt x="75" y="23"/>
                  </a:cubicBezTo>
                  <a:cubicBezTo>
                    <a:pt x="75" y="26"/>
                    <a:pt x="75" y="26"/>
                    <a:pt x="75" y="26"/>
                  </a:cubicBezTo>
                  <a:cubicBezTo>
                    <a:pt x="34" y="26"/>
                    <a:pt x="34" y="26"/>
                    <a:pt x="34" y="26"/>
                  </a:cubicBezTo>
                  <a:cubicBezTo>
                    <a:pt x="34" y="23"/>
                    <a:pt x="34" y="23"/>
                    <a:pt x="34" y="23"/>
                  </a:cubicBezTo>
                  <a:close/>
                  <a:moveTo>
                    <a:pt x="4" y="70"/>
                  </a:moveTo>
                  <a:cubicBezTo>
                    <a:pt x="10" y="72"/>
                    <a:pt x="10" y="72"/>
                    <a:pt x="10" y="72"/>
                  </a:cubicBezTo>
                  <a:cubicBezTo>
                    <a:pt x="10" y="79"/>
                    <a:pt x="10" y="79"/>
                    <a:pt x="10" y="79"/>
                  </a:cubicBezTo>
                  <a:cubicBezTo>
                    <a:pt x="5" y="84"/>
                    <a:pt x="5" y="84"/>
                    <a:pt x="5" y="84"/>
                  </a:cubicBezTo>
                  <a:cubicBezTo>
                    <a:pt x="4" y="84"/>
                    <a:pt x="3" y="83"/>
                    <a:pt x="2" y="83"/>
                  </a:cubicBezTo>
                  <a:cubicBezTo>
                    <a:pt x="0" y="76"/>
                    <a:pt x="0" y="76"/>
                    <a:pt x="0" y="76"/>
                  </a:cubicBezTo>
                  <a:cubicBezTo>
                    <a:pt x="4" y="70"/>
                    <a:pt x="4" y="70"/>
                    <a:pt x="4" y="70"/>
                  </a:cubicBezTo>
                  <a:close/>
                  <a:moveTo>
                    <a:pt x="4" y="51"/>
                  </a:moveTo>
                  <a:cubicBezTo>
                    <a:pt x="4" y="57"/>
                    <a:pt x="3" y="63"/>
                    <a:pt x="2" y="68"/>
                  </a:cubicBezTo>
                  <a:cubicBezTo>
                    <a:pt x="6" y="69"/>
                    <a:pt x="9" y="70"/>
                    <a:pt x="13" y="71"/>
                  </a:cubicBezTo>
                  <a:cubicBezTo>
                    <a:pt x="14" y="65"/>
                    <a:pt x="16" y="60"/>
                    <a:pt x="18" y="54"/>
                  </a:cubicBezTo>
                  <a:cubicBezTo>
                    <a:pt x="14" y="53"/>
                    <a:pt x="9" y="52"/>
                    <a:pt x="4" y="51"/>
                  </a:cubicBez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dirty="0">
                <a:solidFill>
                  <a:prstClr val="black"/>
                </a:solidFill>
                <a:latin typeface="+mn-lt"/>
                <a:ea typeface="+mn-ea"/>
              </a:endParaRPr>
            </a:p>
          </p:txBody>
        </p:sp>
      </p:grpSp>
      <p:grpSp>
        <p:nvGrpSpPr>
          <p:cNvPr id="25" name="组合 24"/>
          <p:cNvGrpSpPr>
            <a:grpSpLocks/>
          </p:cNvGrpSpPr>
          <p:nvPr/>
        </p:nvGrpSpPr>
        <p:grpSpPr bwMode="auto">
          <a:xfrm>
            <a:off x="6465213" y="4857837"/>
            <a:ext cx="5733743" cy="712789"/>
            <a:chOff x="6535248" y="5221376"/>
            <a:chExt cx="5611534" cy="712883"/>
          </a:xfrm>
        </p:grpSpPr>
        <p:grpSp>
          <p:nvGrpSpPr>
            <p:cNvPr id="3091" name="组合 117"/>
            <p:cNvGrpSpPr>
              <a:grpSpLocks/>
            </p:cNvGrpSpPr>
            <p:nvPr/>
          </p:nvGrpSpPr>
          <p:grpSpPr bwMode="auto">
            <a:xfrm>
              <a:off x="6535248" y="5221376"/>
              <a:ext cx="5611534" cy="712883"/>
              <a:chOff x="6298049" y="1397569"/>
              <a:chExt cx="5611534" cy="712883"/>
            </a:xfrm>
          </p:grpSpPr>
          <p:sp>
            <p:nvSpPr>
              <p:cNvPr id="3093" name="文本框 119"/>
              <p:cNvSpPr txBox="1">
                <a:spLocks noChangeArrowheads="1"/>
              </p:cNvSpPr>
              <p:nvPr/>
            </p:nvSpPr>
            <p:spPr bwMode="auto">
              <a:xfrm>
                <a:off x="7916331" y="1477354"/>
                <a:ext cx="3993252" cy="5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dirty="0">
                    <a:solidFill>
                      <a:srgbClr val="044875"/>
                    </a:solidFill>
                    <a:latin typeface="微软雅黑" pitchFamily="34" charset="-122"/>
                    <a:ea typeface="微软雅黑" pitchFamily="34" charset="-122"/>
                  </a:rPr>
                  <a:t>Summary &amp; Highlight</a:t>
                </a:r>
                <a:endParaRPr lang="zh-CN" altLang="en-US" sz="2800" dirty="0">
                  <a:solidFill>
                    <a:srgbClr val="044875"/>
                  </a:solidFill>
                  <a:latin typeface="微软雅黑" pitchFamily="34" charset="-122"/>
                  <a:ea typeface="微软雅黑" pitchFamily="34" charset="-122"/>
                </a:endParaRPr>
              </a:p>
            </p:txBody>
          </p:sp>
          <p:sp>
            <p:nvSpPr>
              <p:cNvPr id="121" name="矩形 120"/>
              <p:cNvSpPr/>
              <p:nvPr/>
            </p:nvSpPr>
            <p:spPr>
              <a:xfrm>
                <a:off x="7180504" y="1397569"/>
                <a:ext cx="4623783"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22" name="直接连接符 121"/>
              <p:cNvCxnSpPr/>
              <p:nvPr/>
            </p:nvCxnSpPr>
            <p:spPr>
              <a:xfrm flipH="1">
                <a:off x="7960849" y="1397570"/>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3096" name="组合 122"/>
              <p:cNvGrpSpPr>
                <a:grpSpLocks/>
              </p:cNvGrpSpPr>
              <p:nvPr/>
            </p:nvGrpSpPr>
            <p:grpSpPr bwMode="auto">
              <a:xfrm>
                <a:off x="6298049" y="1397569"/>
                <a:ext cx="919239" cy="712882"/>
                <a:chOff x="6191369" y="1397569"/>
                <a:chExt cx="919239" cy="712882"/>
              </a:xfrm>
            </p:grpSpPr>
            <p:sp>
              <p:nvSpPr>
                <p:cNvPr id="124" name="矩形 123"/>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98" name="文本框 124"/>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a:solidFill>
                        <a:srgbClr val="044875"/>
                      </a:solidFill>
                      <a:latin typeface="Impact" pitchFamily="34" charset="0"/>
                    </a:rPr>
                    <a:t>06</a:t>
                  </a:r>
                  <a:endParaRPr lang="zh-CN" altLang="en-US" sz="3600">
                    <a:solidFill>
                      <a:srgbClr val="044875"/>
                    </a:solidFill>
                    <a:latin typeface="Impact" pitchFamily="34" charset="0"/>
                  </a:endParaRPr>
                </a:p>
              </p:txBody>
            </p:sp>
          </p:grpSp>
        </p:grpSp>
        <p:sp>
          <p:nvSpPr>
            <p:cNvPr id="144" name="Freeform 48"/>
            <p:cNvSpPr>
              <a:spLocks noEditPoints="1"/>
            </p:cNvSpPr>
            <p:nvPr/>
          </p:nvSpPr>
          <p:spPr bwMode="auto">
            <a:xfrm>
              <a:off x="7627733" y="5303937"/>
              <a:ext cx="363458" cy="576339"/>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grpSp>
      <p:cxnSp>
        <p:nvCxnSpPr>
          <p:cNvPr id="108" name="直接连接符 107"/>
          <p:cNvCxnSpPr>
            <a:cxnSpLocks/>
          </p:cNvCxnSpPr>
          <p:nvPr/>
        </p:nvCxnSpPr>
        <p:spPr>
          <a:xfrm flipH="1">
            <a:off x="5921586" y="2981325"/>
            <a:ext cx="525992"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a:cxnSpLocks/>
          </p:cNvCxnSpPr>
          <p:nvPr/>
        </p:nvCxnSpPr>
        <p:spPr>
          <a:xfrm flipH="1">
            <a:off x="5938815" y="4071938"/>
            <a:ext cx="522321"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a:cxnSpLocks/>
          </p:cNvCxnSpPr>
          <p:nvPr/>
        </p:nvCxnSpPr>
        <p:spPr>
          <a:xfrm flipH="1">
            <a:off x="5963404" y="5177698"/>
            <a:ext cx="514654"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743200" y="582613"/>
            <a:ext cx="6688138" cy="923925"/>
          </a:xfrm>
          <a:prstGeom prst="rect">
            <a:avLst/>
          </a:prstGeom>
          <a:noFill/>
        </p:spPr>
        <p:txBody>
          <a:bodyPr>
            <a:spAutoFit/>
          </a:bodyPr>
          <a:lstStyle/>
          <a:p>
            <a:pPr algn="ctr" eaLnBrk="1" fontAlgn="auto" hangingPunct="1">
              <a:spcBef>
                <a:spcPts val="0"/>
              </a:spcBef>
              <a:spcAft>
                <a:spcPts val="0"/>
              </a:spcAft>
              <a:defRPr/>
            </a:pPr>
            <a:r>
              <a:rPr lang="en-US" altLang="zh-CN" sz="5400" dirty="0">
                <a:solidFill>
                  <a:srgbClr val="044875"/>
                </a:solidFill>
                <a:latin typeface="+mj-lt"/>
                <a:ea typeface="+mn-ea"/>
              </a:rPr>
              <a:t>THE MAIN CONTENTS</a:t>
            </a:r>
            <a:endParaRPr lang="zh-CN" altLang="en-US" sz="5400" dirty="0">
              <a:solidFill>
                <a:srgbClr val="044875"/>
              </a:solidFill>
              <a:latin typeface="+mj-lt"/>
              <a:ea typeface="+mn-ea"/>
            </a:endParaRPr>
          </a:p>
        </p:txBody>
      </p:sp>
      <p:cxnSp>
        <p:nvCxnSpPr>
          <p:cNvPr id="157" name="直接连接符 156"/>
          <p:cNvCxnSpPr/>
          <p:nvPr/>
        </p:nvCxnSpPr>
        <p:spPr bwMode="auto">
          <a:xfrm flipV="1">
            <a:off x="3700462" y="1511301"/>
            <a:ext cx="4773612" cy="0"/>
          </a:xfrm>
          <a:prstGeom prst="line">
            <a:avLst/>
          </a:prstGeom>
          <a:ln w="25400">
            <a:solidFill>
              <a:srgbClr val="044875"/>
            </a:solidFill>
          </a:ln>
        </p:spPr>
        <p:style>
          <a:lnRef idx="1">
            <a:schemeClr val="accent1"/>
          </a:lnRef>
          <a:fillRef idx="0">
            <a:schemeClr val="accent1"/>
          </a:fillRef>
          <a:effectRef idx="0">
            <a:schemeClr val="accent1"/>
          </a:effectRef>
          <a:fontRef idx="minor">
            <a:schemeClr val="tx1"/>
          </a:fontRef>
        </p:style>
      </p:cxnSp>
      <p:grpSp>
        <p:nvGrpSpPr>
          <p:cNvPr id="67" name="组合 66">
            <a:extLst>
              <a:ext uri="{FF2B5EF4-FFF2-40B4-BE49-F238E27FC236}">
                <a16:creationId xmlns:a16="http://schemas.microsoft.com/office/drawing/2014/main" id="{8E3B30EC-C281-49C0-9882-C632CA2E3580}"/>
              </a:ext>
            </a:extLst>
          </p:cNvPr>
          <p:cNvGrpSpPr>
            <a:grpSpLocks/>
          </p:cNvGrpSpPr>
          <p:nvPr/>
        </p:nvGrpSpPr>
        <p:grpSpPr bwMode="auto">
          <a:xfrm>
            <a:off x="6440815" y="2574530"/>
            <a:ext cx="5810297" cy="738981"/>
            <a:chOff x="6298049" y="1397569"/>
            <a:chExt cx="5665659" cy="739078"/>
          </a:xfrm>
        </p:grpSpPr>
        <p:sp>
          <p:nvSpPr>
            <p:cNvPr id="69" name="Freeform 74">
              <a:extLst>
                <a:ext uri="{FF2B5EF4-FFF2-40B4-BE49-F238E27FC236}">
                  <a16:creationId xmlns:a16="http://schemas.microsoft.com/office/drawing/2014/main" id="{0740DBE2-D9ED-41F7-943F-9D559E1E69CE}"/>
                </a:ext>
              </a:extLst>
            </p:cNvPr>
            <p:cNvSpPr>
              <a:spLocks noEditPoints="1"/>
            </p:cNvSpPr>
            <p:nvPr/>
          </p:nvSpPr>
          <p:spPr bwMode="auto">
            <a:xfrm>
              <a:off x="7321760" y="1592858"/>
              <a:ext cx="538044" cy="350883"/>
            </a:xfrm>
            <a:custGeom>
              <a:avLst/>
              <a:gdLst>
                <a:gd name="T0" fmla="*/ 18 w 99"/>
                <a:gd name="T1" fmla="*/ 58 h 65"/>
                <a:gd name="T2" fmla="*/ 53 w 99"/>
                <a:gd name="T3" fmla="*/ 65 h 65"/>
                <a:gd name="T4" fmla="*/ 87 w 99"/>
                <a:gd name="T5" fmla="*/ 57 h 65"/>
                <a:gd name="T6" fmla="*/ 87 w 99"/>
                <a:gd name="T7" fmla="*/ 23 h 65"/>
                <a:gd name="T8" fmla="*/ 53 w 99"/>
                <a:gd name="T9" fmla="*/ 28 h 65"/>
                <a:gd name="T10" fmla="*/ 18 w 99"/>
                <a:gd name="T11" fmla="*/ 23 h 65"/>
                <a:gd name="T12" fmla="*/ 18 w 99"/>
                <a:gd name="T13" fmla="*/ 58 h 65"/>
                <a:gd name="T14" fmla="*/ 99 w 99"/>
                <a:gd name="T15" fmla="*/ 8 h 65"/>
                <a:gd name="T16" fmla="*/ 99 w 99"/>
                <a:gd name="T17" fmla="*/ 17 h 65"/>
                <a:gd name="T18" fmla="*/ 53 w 99"/>
                <a:gd name="T19" fmla="*/ 24 h 65"/>
                <a:gd name="T20" fmla="*/ 7 w 99"/>
                <a:gd name="T21" fmla="*/ 17 h 65"/>
                <a:gd name="T22" fmla="*/ 7 w 99"/>
                <a:gd name="T23" fmla="*/ 34 h 65"/>
                <a:gd name="T24" fmla="*/ 9 w 99"/>
                <a:gd name="T25" fmla="*/ 37 h 65"/>
                <a:gd name="T26" fmla="*/ 5 w 99"/>
                <a:gd name="T27" fmla="*/ 41 h 65"/>
                <a:gd name="T28" fmla="*/ 2 w 99"/>
                <a:gd name="T29" fmla="*/ 37 h 65"/>
                <a:gd name="T30" fmla="*/ 4 w 99"/>
                <a:gd name="T31" fmla="*/ 34 h 65"/>
                <a:gd name="T32" fmla="*/ 4 w 99"/>
                <a:gd name="T33" fmla="*/ 8 h 65"/>
                <a:gd name="T34" fmla="*/ 53 w 99"/>
                <a:gd name="T35" fmla="*/ 0 h 65"/>
                <a:gd name="T36" fmla="*/ 99 w 99"/>
                <a:gd name="T37" fmla="*/ 8 h 65"/>
                <a:gd name="T38" fmla="*/ 8 w 99"/>
                <a:gd name="T39" fmla="*/ 42 h 65"/>
                <a:gd name="T40" fmla="*/ 3 w 99"/>
                <a:gd name="T41" fmla="*/ 42 h 65"/>
                <a:gd name="T42" fmla="*/ 0 w 99"/>
                <a:gd name="T43" fmla="*/ 58 h 65"/>
                <a:gd name="T44" fmla="*/ 2 w 99"/>
                <a:gd name="T45" fmla="*/ 58 h 65"/>
                <a:gd name="T46" fmla="*/ 3 w 99"/>
                <a:gd name="T47" fmla="*/ 56 h 65"/>
                <a:gd name="T48" fmla="*/ 3 w 99"/>
                <a:gd name="T49" fmla="*/ 58 h 65"/>
                <a:gd name="T50" fmla="*/ 6 w 99"/>
                <a:gd name="T51" fmla="*/ 59 h 65"/>
                <a:gd name="T52" fmla="*/ 7 w 99"/>
                <a:gd name="T53" fmla="*/ 57 h 65"/>
                <a:gd name="T54" fmla="*/ 7 w 99"/>
                <a:gd name="T55" fmla="*/ 59 h 65"/>
                <a:gd name="T56" fmla="*/ 8 w 99"/>
                <a:gd name="T57" fmla="*/ 59 h 65"/>
                <a:gd name="T58" fmla="*/ 8 w 99"/>
                <a:gd name="T59" fmla="*/ 51 h 65"/>
                <a:gd name="T60" fmla="*/ 9 w 99"/>
                <a:gd name="T61" fmla="*/ 58 h 65"/>
                <a:gd name="T62" fmla="*/ 11 w 99"/>
                <a:gd name="T63" fmla="*/ 58 h 65"/>
                <a:gd name="T64" fmla="*/ 8 w 99"/>
                <a:gd name="T65"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 h="65">
                  <a:moveTo>
                    <a:pt x="18" y="58"/>
                  </a:moveTo>
                  <a:cubicBezTo>
                    <a:pt x="30" y="58"/>
                    <a:pt x="42" y="60"/>
                    <a:pt x="53" y="65"/>
                  </a:cubicBezTo>
                  <a:cubicBezTo>
                    <a:pt x="64" y="60"/>
                    <a:pt x="75" y="57"/>
                    <a:pt x="87" y="57"/>
                  </a:cubicBezTo>
                  <a:cubicBezTo>
                    <a:pt x="87" y="23"/>
                    <a:pt x="87" y="23"/>
                    <a:pt x="87" y="23"/>
                  </a:cubicBezTo>
                  <a:cubicBezTo>
                    <a:pt x="53" y="28"/>
                    <a:pt x="53" y="28"/>
                    <a:pt x="53" y="28"/>
                  </a:cubicBezTo>
                  <a:cubicBezTo>
                    <a:pt x="18" y="23"/>
                    <a:pt x="18" y="23"/>
                    <a:pt x="18" y="23"/>
                  </a:cubicBezTo>
                  <a:cubicBezTo>
                    <a:pt x="18" y="58"/>
                    <a:pt x="18" y="58"/>
                    <a:pt x="18" y="58"/>
                  </a:cubicBezTo>
                  <a:close/>
                  <a:moveTo>
                    <a:pt x="99" y="8"/>
                  </a:moveTo>
                  <a:cubicBezTo>
                    <a:pt x="99" y="17"/>
                    <a:pt x="99" y="17"/>
                    <a:pt x="99" y="17"/>
                  </a:cubicBezTo>
                  <a:cubicBezTo>
                    <a:pt x="53" y="24"/>
                    <a:pt x="53" y="24"/>
                    <a:pt x="53" y="24"/>
                  </a:cubicBezTo>
                  <a:cubicBezTo>
                    <a:pt x="7" y="17"/>
                    <a:pt x="7" y="17"/>
                    <a:pt x="7" y="17"/>
                  </a:cubicBezTo>
                  <a:cubicBezTo>
                    <a:pt x="7" y="34"/>
                    <a:pt x="7" y="34"/>
                    <a:pt x="7" y="34"/>
                  </a:cubicBezTo>
                  <a:cubicBezTo>
                    <a:pt x="8" y="35"/>
                    <a:pt x="9" y="36"/>
                    <a:pt x="9" y="37"/>
                  </a:cubicBezTo>
                  <a:cubicBezTo>
                    <a:pt x="9" y="39"/>
                    <a:pt x="7" y="41"/>
                    <a:pt x="5" y="41"/>
                  </a:cubicBezTo>
                  <a:cubicBezTo>
                    <a:pt x="4" y="41"/>
                    <a:pt x="2" y="39"/>
                    <a:pt x="2" y="37"/>
                  </a:cubicBezTo>
                  <a:cubicBezTo>
                    <a:pt x="2" y="36"/>
                    <a:pt x="3" y="35"/>
                    <a:pt x="4" y="34"/>
                  </a:cubicBezTo>
                  <a:cubicBezTo>
                    <a:pt x="4" y="25"/>
                    <a:pt x="4" y="17"/>
                    <a:pt x="4" y="8"/>
                  </a:cubicBezTo>
                  <a:cubicBezTo>
                    <a:pt x="53" y="0"/>
                    <a:pt x="53" y="0"/>
                    <a:pt x="53" y="0"/>
                  </a:cubicBezTo>
                  <a:cubicBezTo>
                    <a:pt x="99" y="8"/>
                    <a:pt x="99" y="8"/>
                    <a:pt x="99" y="8"/>
                  </a:cubicBezTo>
                  <a:close/>
                  <a:moveTo>
                    <a:pt x="8" y="42"/>
                  </a:moveTo>
                  <a:cubicBezTo>
                    <a:pt x="6" y="43"/>
                    <a:pt x="5" y="43"/>
                    <a:pt x="3" y="42"/>
                  </a:cubicBezTo>
                  <a:cubicBezTo>
                    <a:pt x="2" y="47"/>
                    <a:pt x="1" y="52"/>
                    <a:pt x="0" y="58"/>
                  </a:cubicBezTo>
                  <a:cubicBezTo>
                    <a:pt x="1" y="58"/>
                    <a:pt x="2" y="58"/>
                    <a:pt x="2" y="58"/>
                  </a:cubicBezTo>
                  <a:cubicBezTo>
                    <a:pt x="3" y="56"/>
                    <a:pt x="3" y="56"/>
                    <a:pt x="3" y="56"/>
                  </a:cubicBezTo>
                  <a:cubicBezTo>
                    <a:pt x="3" y="58"/>
                    <a:pt x="3" y="58"/>
                    <a:pt x="3" y="58"/>
                  </a:cubicBezTo>
                  <a:cubicBezTo>
                    <a:pt x="4" y="59"/>
                    <a:pt x="5" y="59"/>
                    <a:pt x="6" y="59"/>
                  </a:cubicBezTo>
                  <a:cubicBezTo>
                    <a:pt x="7" y="57"/>
                    <a:pt x="7" y="57"/>
                    <a:pt x="7" y="57"/>
                  </a:cubicBezTo>
                  <a:cubicBezTo>
                    <a:pt x="7" y="59"/>
                    <a:pt x="7" y="59"/>
                    <a:pt x="7" y="59"/>
                  </a:cubicBezTo>
                  <a:cubicBezTo>
                    <a:pt x="7" y="59"/>
                    <a:pt x="8" y="59"/>
                    <a:pt x="8" y="59"/>
                  </a:cubicBezTo>
                  <a:cubicBezTo>
                    <a:pt x="8" y="51"/>
                    <a:pt x="8" y="51"/>
                    <a:pt x="8" y="51"/>
                  </a:cubicBezTo>
                  <a:cubicBezTo>
                    <a:pt x="9" y="58"/>
                    <a:pt x="9" y="58"/>
                    <a:pt x="9" y="58"/>
                  </a:cubicBezTo>
                  <a:cubicBezTo>
                    <a:pt x="10" y="58"/>
                    <a:pt x="10" y="58"/>
                    <a:pt x="11" y="58"/>
                  </a:cubicBezTo>
                  <a:cubicBezTo>
                    <a:pt x="10" y="52"/>
                    <a:pt x="9" y="47"/>
                    <a:pt x="8" y="42"/>
                  </a:cubicBezTo>
                  <a:close/>
                </a:path>
              </a:pathLst>
            </a:custGeom>
            <a:solidFill>
              <a:schemeClr val="bg2">
                <a:lumMod val="25000"/>
              </a:schemeClr>
            </a:solidFill>
            <a:ln>
              <a:noFill/>
            </a:ln>
            <a:extLst/>
          </p:spPr>
          <p:txBody>
            <a:bodyPr/>
            <a:lstStyle/>
            <a:p>
              <a:pPr eaLnBrk="1" fontAlgn="auto" hangingPunct="1">
                <a:spcBef>
                  <a:spcPts val="0"/>
                </a:spcBef>
                <a:spcAft>
                  <a:spcPts val="0"/>
                </a:spcAft>
                <a:defRPr/>
              </a:pPr>
              <a:endParaRPr lang="zh-CN" altLang="en-US">
                <a:solidFill>
                  <a:prstClr val="black"/>
                </a:solidFill>
                <a:latin typeface="+mn-lt"/>
                <a:ea typeface="+mn-ea"/>
              </a:endParaRPr>
            </a:p>
          </p:txBody>
        </p:sp>
        <p:sp>
          <p:nvSpPr>
            <p:cNvPr id="71" name="文本框 20">
              <a:extLst>
                <a:ext uri="{FF2B5EF4-FFF2-40B4-BE49-F238E27FC236}">
                  <a16:creationId xmlns:a16="http://schemas.microsoft.com/office/drawing/2014/main" id="{4F9B6CBD-13EF-4637-AA4E-D2D684CEA20C}"/>
                </a:ext>
              </a:extLst>
            </p:cNvPr>
            <p:cNvSpPr txBox="1">
              <a:spLocks noChangeArrowheads="1"/>
            </p:cNvSpPr>
            <p:nvPr/>
          </p:nvSpPr>
          <p:spPr bwMode="auto">
            <a:xfrm>
              <a:off x="7843985" y="1509524"/>
              <a:ext cx="4119723" cy="52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dirty="0">
                  <a:solidFill>
                    <a:srgbClr val="044875"/>
                  </a:solidFill>
                  <a:latin typeface="微软雅黑" pitchFamily="34" charset="-122"/>
                  <a:ea typeface="微软雅黑" pitchFamily="34" charset="-122"/>
                </a:rPr>
                <a:t>Problem Analysis</a:t>
              </a:r>
              <a:endParaRPr lang="zh-CN" altLang="en-US" sz="2800" dirty="0">
                <a:solidFill>
                  <a:srgbClr val="044875"/>
                </a:solidFill>
                <a:latin typeface="微软雅黑" pitchFamily="34" charset="-122"/>
                <a:ea typeface="微软雅黑" pitchFamily="34" charset="-122"/>
              </a:endParaRPr>
            </a:p>
          </p:txBody>
        </p:sp>
        <p:sp>
          <p:nvSpPr>
            <p:cNvPr id="72" name="矩形 71">
              <a:extLst>
                <a:ext uri="{FF2B5EF4-FFF2-40B4-BE49-F238E27FC236}">
                  <a16:creationId xmlns:a16="http://schemas.microsoft.com/office/drawing/2014/main" id="{A6A1B4B5-3B72-452A-A889-E88DB3163609}"/>
                </a:ext>
              </a:extLst>
            </p:cNvPr>
            <p:cNvSpPr/>
            <p:nvPr/>
          </p:nvSpPr>
          <p:spPr>
            <a:xfrm>
              <a:off x="7180504" y="1397569"/>
              <a:ext cx="4640019"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73" name="直接连接符 72">
              <a:extLst>
                <a:ext uri="{FF2B5EF4-FFF2-40B4-BE49-F238E27FC236}">
                  <a16:creationId xmlns:a16="http://schemas.microsoft.com/office/drawing/2014/main" id="{5436E975-5682-4E01-8F68-2F72961BD9E9}"/>
                </a:ext>
              </a:extLst>
            </p:cNvPr>
            <p:cNvCxnSpPr/>
            <p:nvPr/>
          </p:nvCxnSpPr>
          <p:spPr>
            <a:xfrm flipH="1">
              <a:off x="7977226" y="1423765"/>
              <a:ext cx="12697" cy="712882"/>
            </a:xfrm>
            <a:prstGeom prst="line">
              <a:avLst/>
            </a:prstGeom>
            <a:ln w="25400">
              <a:solidFill>
                <a:srgbClr val="044875"/>
              </a:solidFill>
              <a:prstDash val="dash"/>
            </a:ln>
          </p:spPr>
          <p:style>
            <a:lnRef idx="1">
              <a:schemeClr val="accent1"/>
            </a:lnRef>
            <a:fillRef idx="0">
              <a:schemeClr val="accent1"/>
            </a:fillRef>
            <a:effectRef idx="0">
              <a:schemeClr val="accent1"/>
            </a:effectRef>
            <a:fontRef idx="minor">
              <a:schemeClr val="tx1"/>
            </a:fontRef>
          </p:style>
        </p:cxnSp>
        <p:grpSp>
          <p:nvGrpSpPr>
            <p:cNvPr id="74" name="组合 68">
              <a:extLst>
                <a:ext uri="{FF2B5EF4-FFF2-40B4-BE49-F238E27FC236}">
                  <a16:creationId xmlns:a16="http://schemas.microsoft.com/office/drawing/2014/main" id="{03DA7E7F-5C31-4613-96BF-5EDF766A71C2}"/>
                </a:ext>
              </a:extLst>
            </p:cNvPr>
            <p:cNvGrpSpPr>
              <a:grpSpLocks/>
            </p:cNvGrpSpPr>
            <p:nvPr/>
          </p:nvGrpSpPr>
          <p:grpSpPr bwMode="auto">
            <a:xfrm>
              <a:off x="6298049" y="1397569"/>
              <a:ext cx="919239" cy="712882"/>
              <a:chOff x="6191369" y="1397569"/>
              <a:chExt cx="919239" cy="712882"/>
            </a:xfrm>
          </p:grpSpPr>
          <p:sp>
            <p:nvSpPr>
              <p:cNvPr id="77" name="矩形 76">
                <a:extLst>
                  <a:ext uri="{FF2B5EF4-FFF2-40B4-BE49-F238E27FC236}">
                    <a16:creationId xmlns:a16="http://schemas.microsoft.com/office/drawing/2014/main" id="{F769793C-DD37-49C7-B64B-851C4D2DB774}"/>
                  </a:ext>
                </a:extLst>
              </p:cNvPr>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9" name="文本框 18">
                <a:extLst>
                  <a:ext uri="{FF2B5EF4-FFF2-40B4-BE49-F238E27FC236}">
                    <a16:creationId xmlns:a16="http://schemas.microsoft.com/office/drawing/2014/main" id="{AB3F0FCE-0CF7-4A85-A326-8E651CF267EF}"/>
                  </a:ext>
                </a:extLst>
              </p:cNvPr>
              <p:cNvSpPr txBox="1">
                <a:spLocks noChangeArrowheads="1"/>
              </p:cNvSpPr>
              <p:nvPr/>
            </p:nvSpPr>
            <p:spPr bwMode="auto">
              <a:xfrm>
                <a:off x="6191369" y="1397569"/>
                <a:ext cx="91923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3600" dirty="0">
                    <a:solidFill>
                      <a:srgbClr val="044875"/>
                    </a:solidFill>
                    <a:latin typeface="Impact" pitchFamily="34" charset="0"/>
                  </a:rPr>
                  <a:t>02</a:t>
                </a:r>
                <a:endParaRPr lang="zh-CN" altLang="en-US" sz="3600" dirty="0">
                  <a:solidFill>
                    <a:srgbClr val="044875"/>
                  </a:solidFill>
                  <a:latin typeface="Impact" pitchFamily="34" charset="0"/>
                </a:endParaRPr>
              </a:p>
            </p:txBody>
          </p:sp>
        </p:grpSp>
      </p:grpSp>
      <p:sp>
        <p:nvSpPr>
          <p:cNvPr id="64" name="矩形 63">
            <a:extLst>
              <a:ext uri="{FF2B5EF4-FFF2-40B4-BE49-F238E27FC236}">
                <a16:creationId xmlns:a16="http://schemas.microsoft.com/office/drawing/2014/main" id="{1596CBC4-6616-4FBD-8C77-46D2CABD8558}"/>
              </a:ext>
            </a:extLst>
          </p:cNvPr>
          <p:cNvSpPr/>
          <p:nvPr/>
        </p:nvSpPr>
        <p:spPr>
          <a:xfrm>
            <a:off x="0" y="6523038"/>
            <a:ext cx="11633200" cy="3349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25875" y="254000"/>
            <a:ext cx="943451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499268" y="84280"/>
            <a:ext cx="3780632" cy="928851"/>
            <a:chOff x="793649" y="10442"/>
            <a:chExt cx="3779903" cy="927244"/>
          </a:xfrm>
        </p:grpSpPr>
        <p:sp>
          <p:nvSpPr>
            <p:cNvPr id="18475" name="文本框 4"/>
            <p:cNvSpPr txBox="1">
              <a:spLocks noChangeArrowheads="1"/>
            </p:cNvSpPr>
            <p:nvPr/>
          </p:nvSpPr>
          <p:spPr bwMode="auto">
            <a:xfrm>
              <a:off x="872216" y="108126"/>
              <a:ext cx="3701336" cy="829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Summary &amp; Highlights</a:t>
              </a:r>
              <a:endParaRPr lang="zh-CN" altLang="en-US" sz="2000" dirty="0">
                <a:solidFill>
                  <a:srgbClr val="044875"/>
                </a:solidFill>
                <a:latin typeface="微软雅黑" pitchFamily="34" charset="-122"/>
                <a:ea typeface="微软雅黑" pitchFamily="34" charset="-122"/>
              </a:endParaRPr>
            </a:p>
            <a:p>
              <a:pPr algn="ctr" eaLnBrk="1" hangingPunct="1"/>
              <a:endParaRPr lang="zh-CN" altLang="en-US" sz="2800" dirty="0">
                <a:solidFill>
                  <a:srgbClr val="044875"/>
                </a:solidFill>
                <a:latin typeface="微软雅黑" pitchFamily="34" charset="-122"/>
                <a:ea typeface="微软雅黑" pitchFamily="34" charset="-122"/>
              </a:endParaRPr>
            </a:p>
          </p:txBody>
        </p:sp>
        <p:sp>
          <p:nvSpPr>
            <p:cNvPr id="6" name="文本框 5"/>
            <p:cNvSpPr txBox="1"/>
            <p:nvPr/>
          </p:nvSpPr>
          <p:spPr>
            <a:xfrm>
              <a:off x="793649" y="10442"/>
              <a:ext cx="725347"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06</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
        <p:nvSpPr>
          <p:cNvPr id="13" name="同心圆 12"/>
          <p:cNvSpPr/>
          <p:nvPr/>
        </p:nvSpPr>
        <p:spPr>
          <a:xfrm>
            <a:off x="1778000" y="963613"/>
            <a:ext cx="650875" cy="650875"/>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同心圆 17"/>
          <p:cNvSpPr/>
          <p:nvPr/>
        </p:nvSpPr>
        <p:spPr>
          <a:xfrm>
            <a:off x="3511550" y="1012825"/>
            <a:ext cx="482600" cy="481013"/>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同心圆 18"/>
          <p:cNvSpPr/>
          <p:nvPr/>
        </p:nvSpPr>
        <p:spPr>
          <a:xfrm>
            <a:off x="3994150" y="4144963"/>
            <a:ext cx="361950" cy="361950"/>
          </a:xfrm>
          <a:prstGeom prst="donut">
            <a:avLst>
              <a:gd name="adj" fmla="val 7460"/>
            </a:avLst>
          </a:prstGeom>
          <a:solidFill>
            <a:srgbClr val="044875"/>
          </a:solidFill>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nvGrpSpPr>
          <p:cNvPr id="10" name="组合 9"/>
          <p:cNvGrpSpPr>
            <a:grpSpLocks/>
          </p:cNvGrpSpPr>
          <p:nvPr/>
        </p:nvGrpSpPr>
        <p:grpSpPr bwMode="auto">
          <a:xfrm>
            <a:off x="379413" y="2578100"/>
            <a:ext cx="2192337" cy="2193925"/>
            <a:chOff x="379106" y="2578750"/>
            <a:chExt cx="2192201" cy="2192563"/>
          </a:xfrm>
        </p:grpSpPr>
        <p:sp>
          <p:nvSpPr>
            <p:cNvPr id="12" name="椭圆 11"/>
            <p:cNvSpPr/>
            <p:nvPr/>
          </p:nvSpPr>
          <p:spPr>
            <a:xfrm>
              <a:off x="379106" y="2578750"/>
              <a:ext cx="2192201" cy="2192563"/>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473" name="Freeform 283"/>
            <p:cNvSpPr>
              <a:spLocks noEditPoints="1"/>
            </p:cNvSpPr>
            <p:nvPr/>
          </p:nvSpPr>
          <p:spPr bwMode="auto">
            <a:xfrm>
              <a:off x="1102162" y="2999461"/>
              <a:ext cx="883249" cy="1140420"/>
            </a:xfrm>
            <a:custGeom>
              <a:avLst/>
              <a:gdLst>
                <a:gd name="T0" fmla="*/ 2147483647 w 95"/>
                <a:gd name="T1" fmla="*/ 0 h 120"/>
                <a:gd name="T2" fmla="*/ 2147483647 w 95"/>
                <a:gd name="T3" fmla="*/ 2147483647 h 120"/>
                <a:gd name="T4" fmla="*/ 2147483647 w 95"/>
                <a:gd name="T5" fmla="*/ 2147483647 h 120"/>
                <a:gd name="T6" fmla="*/ 2147483647 w 95"/>
                <a:gd name="T7" fmla="*/ 2147483647 h 120"/>
                <a:gd name="T8" fmla="*/ 2147483647 w 95"/>
                <a:gd name="T9" fmla="*/ 2147483647 h 120"/>
                <a:gd name="T10" fmla="*/ 0 w 95"/>
                <a:gd name="T11" fmla="*/ 2147483647 h 120"/>
                <a:gd name="T12" fmla="*/ 2147483647 w 95"/>
                <a:gd name="T13" fmla="*/ 2147483647 h 120"/>
                <a:gd name="T14" fmla="*/ 2147483647 w 95"/>
                <a:gd name="T15" fmla="*/ 2147483647 h 120"/>
                <a:gd name="T16" fmla="*/ 2147483647 w 95"/>
                <a:gd name="T17" fmla="*/ 2147483647 h 120"/>
                <a:gd name="T18" fmla="*/ 2147483647 w 95"/>
                <a:gd name="T19" fmla="*/ 2147483647 h 120"/>
                <a:gd name="T20" fmla="*/ 2147483647 w 95"/>
                <a:gd name="T21" fmla="*/ 2147483647 h 120"/>
                <a:gd name="T22" fmla="*/ 2147483647 w 95"/>
                <a:gd name="T23" fmla="*/ 2147483647 h 120"/>
                <a:gd name="T24" fmla="*/ 2147483647 w 95"/>
                <a:gd name="T25" fmla="*/ 2147483647 h 120"/>
                <a:gd name="T26" fmla="*/ 2147483647 w 95"/>
                <a:gd name="T27" fmla="*/ 2147483647 h 120"/>
                <a:gd name="T28" fmla="*/ 2147483647 w 95"/>
                <a:gd name="T29" fmla="*/ 2147483647 h 120"/>
                <a:gd name="T30" fmla="*/ 2147483647 w 95"/>
                <a:gd name="T31" fmla="*/ 2147483647 h 120"/>
                <a:gd name="T32" fmla="*/ 2147483647 w 95"/>
                <a:gd name="T33" fmla="*/ 2147483647 h 120"/>
                <a:gd name="T34" fmla="*/ 2147483647 w 95"/>
                <a:gd name="T35" fmla="*/ 2147483647 h 120"/>
                <a:gd name="T36" fmla="*/ 2147483647 w 95"/>
                <a:gd name="T37" fmla="*/ 2147483647 h 120"/>
                <a:gd name="T38" fmla="*/ 2147483647 w 95"/>
                <a:gd name="T39" fmla="*/ 2147483647 h 120"/>
                <a:gd name="T40" fmla="*/ 2147483647 w 95"/>
                <a:gd name="T41" fmla="*/ 2147483647 h 120"/>
                <a:gd name="T42" fmla="*/ 2147483647 w 95"/>
                <a:gd name="T43" fmla="*/ 2147483647 h 120"/>
                <a:gd name="T44" fmla="*/ 2147483647 w 95"/>
                <a:gd name="T45" fmla="*/ 2147483647 h 120"/>
                <a:gd name="T46" fmla="*/ 2147483647 w 95"/>
                <a:gd name="T47" fmla="*/ 2147483647 h 120"/>
                <a:gd name="T48" fmla="*/ 2147483647 w 95"/>
                <a:gd name="T49" fmla="*/ 2147483647 h 120"/>
                <a:gd name="T50" fmla="*/ 2147483647 w 95"/>
                <a:gd name="T51" fmla="*/ 2147483647 h 120"/>
                <a:gd name="T52" fmla="*/ 2147483647 w 95"/>
                <a:gd name="T53" fmla="*/ 2147483647 h 120"/>
                <a:gd name="T54" fmla="*/ 2147483647 w 95"/>
                <a:gd name="T55" fmla="*/ 2147483647 h 120"/>
                <a:gd name="T56" fmla="*/ 2147483647 w 95"/>
                <a:gd name="T57" fmla="*/ 2147483647 h 120"/>
                <a:gd name="T58" fmla="*/ 2147483647 w 95"/>
                <a:gd name="T59" fmla="*/ 2147483647 h 120"/>
                <a:gd name="T60" fmla="*/ 2147483647 w 95"/>
                <a:gd name="T61" fmla="*/ 0 h 120"/>
                <a:gd name="T62" fmla="*/ 2147483647 w 95"/>
                <a:gd name="T63" fmla="*/ 2147483647 h 120"/>
                <a:gd name="T64" fmla="*/ 2147483647 w 95"/>
                <a:gd name="T65" fmla="*/ 2147483647 h 120"/>
                <a:gd name="T66" fmla="*/ 2147483647 w 95"/>
                <a:gd name="T67" fmla="*/ 2147483647 h 120"/>
                <a:gd name="T68" fmla="*/ 2147483647 w 95"/>
                <a:gd name="T69" fmla="*/ 2147483647 h 120"/>
                <a:gd name="T70" fmla="*/ 2147483647 w 95"/>
                <a:gd name="T71" fmla="*/ 2147483647 h 120"/>
                <a:gd name="T72" fmla="*/ 2147483647 w 95"/>
                <a:gd name="T73" fmla="*/ 2147483647 h 120"/>
                <a:gd name="T74" fmla="*/ 2147483647 w 95"/>
                <a:gd name="T75" fmla="*/ 2147483647 h 120"/>
                <a:gd name="T76" fmla="*/ 2147483647 w 95"/>
                <a:gd name="T77" fmla="*/ 2147483647 h 120"/>
                <a:gd name="T78" fmla="*/ 2147483647 w 95"/>
                <a:gd name="T79" fmla="*/ 2147483647 h 120"/>
                <a:gd name="T80" fmla="*/ 2147483647 w 95"/>
                <a:gd name="T81" fmla="*/ 2147483647 h 120"/>
                <a:gd name="T82" fmla="*/ 2147483647 w 95"/>
                <a:gd name="T83" fmla="*/ 2147483647 h 120"/>
                <a:gd name="T84" fmla="*/ 2147483647 w 95"/>
                <a:gd name="T85" fmla="*/ 2147483647 h 120"/>
                <a:gd name="T86" fmla="*/ 2147483647 w 95"/>
                <a:gd name="T87" fmla="*/ 2147483647 h 120"/>
                <a:gd name="T88" fmla="*/ 2147483647 w 95"/>
                <a:gd name="T89" fmla="*/ 2147483647 h 120"/>
                <a:gd name="T90" fmla="*/ 2147483647 w 95"/>
                <a:gd name="T91" fmla="*/ 2147483647 h 120"/>
                <a:gd name="T92" fmla="*/ 2147483647 w 95"/>
                <a:gd name="T93" fmla="*/ 2147483647 h 120"/>
                <a:gd name="T94" fmla="*/ 2147483647 w 95"/>
                <a:gd name="T95" fmla="*/ 2147483647 h 120"/>
                <a:gd name="T96" fmla="*/ 2147483647 w 95"/>
                <a:gd name="T97" fmla="*/ 2147483647 h 120"/>
                <a:gd name="T98" fmla="*/ 2147483647 w 95"/>
                <a:gd name="T99" fmla="*/ 2147483647 h 120"/>
                <a:gd name="T100" fmla="*/ 2147483647 w 95"/>
                <a:gd name="T101" fmla="*/ 2147483647 h 120"/>
                <a:gd name="T102" fmla="*/ 2147483647 w 95"/>
                <a:gd name="T103" fmla="*/ 2147483647 h 120"/>
                <a:gd name="T104" fmla="*/ 2147483647 w 95"/>
                <a:gd name="T105" fmla="*/ 2147483647 h 120"/>
                <a:gd name="T106" fmla="*/ 2147483647 w 95"/>
                <a:gd name="T107" fmla="*/ 2147483647 h 12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5" h="120">
                  <a:moveTo>
                    <a:pt x="41" y="0"/>
                  </a:moveTo>
                  <a:cubicBezTo>
                    <a:pt x="37" y="0"/>
                    <a:pt x="32" y="2"/>
                    <a:pt x="29" y="7"/>
                  </a:cubicBezTo>
                  <a:cubicBezTo>
                    <a:pt x="29" y="7"/>
                    <a:pt x="29" y="7"/>
                    <a:pt x="29" y="7"/>
                  </a:cubicBezTo>
                  <a:cubicBezTo>
                    <a:pt x="25" y="6"/>
                    <a:pt x="18" y="1"/>
                    <a:pt x="14" y="1"/>
                  </a:cubicBezTo>
                  <a:cubicBezTo>
                    <a:pt x="10" y="1"/>
                    <a:pt x="6" y="4"/>
                    <a:pt x="3" y="8"/>
                  </a:cubicBezTo>
                  <a:cubicBezTo>
                    <a:pt x="1" y="11"/>
                    <a:pt x="0" y="16"/>
                    <a:pt x="0" y="21"/>
                  </a:cubicBezTo>
                  <a:cubicBezTo>
                    <a:pt x="0" y="26"/>
                    <a:pt x="1" y="30"/>
                    <a:pt x="3" y="34"/>
                  </a:cubicBezTo>
                  <a:cubicBezTo>
                    <a:pt x="6" y="38"/>
                    <a:pt x="10" y="40"/>
                    <a:pt x="14" y="40"/>
                  </a:cubicBezTo>
                  <a:cubicBezTo>
                    <a:pt x="18" y="40"/>
                    <a:pt x="27" y="38"/>
                    <a:pt x="31" y="37"/>
                  </a:cubicBezTo>
                  <a:cubicBezTo>
                    <a:pt x="34" y="40"/>
                    <a:pt x="38" y="41"/>
                    <a:pt x="41" y="41"/>
                  </a:cubicBezTo>
                  <a:cubicBezTo>
                    <a:pt x="42" y="41"/>
                    <a:pt x="43" y="41"/>
                    <a:pt x="43" y="41"/>
                  </a:cubicBezTo>
                  <a:cubicBezTo>
                    <a:pt x="57" y="56"/>
                    <a:pt x="57" y="56"/>
                    <a:pt x="57" y="56"/>
                  </a:cubicBezTo>
                  <a:cubicBezTo>
                    <a:pt x="68" y="58"/>
                    <a:pt x="68" y="58"/>
                    <a:pt x="68" y="58"/>
                  </a:cubicBezTo>
                  <a:cubicBezTo>
                    <a:pt x="66" y="78"/>
                    <a:pt x="66" y="78"/>
                    <a:pt x="66" y="78"/>
                  </a:cubicBezTo>
                  <a:cubicBezTo>
                    <a:pt x="65" y="120"/>
                    <a:pt x="65" y="120"/>
                    <a:pt x="65" y="120"/>
                  </a:cubicBezTo>
                  <a:cubicBezTo>
                    <a:pt x="75" y="120"/>
                    <a:pt x="75" y="120"/>
                    <a:pt x="75" y="120"/>
                  </a:cubicBezTo>
                  <a:cubicBezTo>
                    <a:pt x="77" y="84"/>
                    <a:pt x="77" y="84"/>
                    <a:pt x="77" y="84"/>
                  </a:cubicBezTo>
                  <a:cubicBezTo>
                    <a:pt x="82" y="84"/>
                    <a:pt x="82" y="84"/>
                    <a:pt x="82" y="84"/>
                  </a:cubicBezTo>
                  <a:cubicBezTo>
                    <a:pt x="84" y="120"/>
                    <a:pt x="84" y="120"/>
                    <a:pt x="84" y="120"/>
                  </a:cubicBezTo>
                  <a:cubicBezTo>
                    <a:pt x="95" y="120"/>
                    <a:pt x="95" y="120"/>
                    <a:pt x="95" y="120"/>
                  </a:cubicBezTo>
                  <a:cubicBezTo>
                    <a:pt x="92" y="78"/>
                    <a:pt x="92" y="78"/>
                    <a:pt x="92" y="78"/>
                  </a:cubicBezTo>
                  <a:cubicBezTo>
                    <a:pt x="94" y="41"/>
                    <a:pt x="94" y="41"/>
                    <a:pt x="94" y="41"/>
                  </a:cubicBezTo>
                  <a:cubicBezTo>
                    <a:pt x="74" y="41"/>
                    <a:pt x="74" y="41"/>
                    <a:pt x="74" y="41"/>
                  </a:cubicBezTo>
                  <a:cubicBezTo>
                    <a:pt x="70" y="35"/>
                    <a:pt x="70" y="35"/>
                    <a:pt x="70" y="35"/>
                  </a:cubicBezTo>
                  <a:cubicBezTo>
                    <a:pt x="71" y="35"/>
                    <a:pt x="71" y="35"/>
                    <a:pt x="71" y="35"/>
                  </a:cubicBezTo>
                  <a:cubicBezTo>
                    <a:pt x="73" y="37"/>
                    <a:pt x="76" y="38"/>
                    <a:pt x="79" y="38"/>
                  </a:cubicBezTo>
                  <a:cubicBezTo>
                    <a:pt x="86" y="38"/>
                    <a:pt x="91" y="33"/>
                    <a:pt x="91" y="26"/>
                  </a:cubicBezTo>
                  <a:cubicBezTo>
                    <a:pt x="91" y="19"/>
                    <a:pt x="86" y="14"/>
                    <a:pt x="79" y="14"/>
                  </a:cubicBezTo>
                  <a:cubicBezTo>
                    <a:pt x="76" y="14"/>
                    <a:pt x="73" y="15"/>
                    <a:pt x="71" y="18"/>
                  </a:cubicBezTo>
                  <a:cubicBezTo>
                    <a:pt x="48" y="2"/>
                    <a:pt x="48" y="2"/>
                    <a:pt x="48" y="2"/>
                  </a:cubicBezTo>
                  <a:cubicBezTo>
                    <a:pt x="46" y="1"/>
                    <a:pt x="44" y="0"/>
                    <a:pt x="41" y="0"/>
                  </a:cubicBezTo>
                  <a:close/>
                  <a:moveTo>
                    <a:pt x="65" y="43"/>
                  </a:moveTo>
                  <a:cubicBezTo>
                    <a:pt x="58" y="46"/>
                    <a:pt x="58" y="46"/>
                    <a:pt x="58" y="46"/>
                  </a:cubicBezTo>
                  <a:cubicBezTo>
                    <a:pt x="51" y="39"/>
                    <a:pt x="51" y="39"/>
                    <a:pt x="51" y="39"/>
                  </a:cubicBezTo>
                  <a:cubicBezTo>
                    <a:pt x="62" y="37"/>
                    <a:pt x="62" y="37"/>
                    <a:pt x="62" y="37"/>
                  </a:cubicBezTo>
                  <a:cubicBezTo>
                    <a:pt x="65" y="43"/>
                    <a:pt x="65" y="43"/>
                    <a:pt x="65" y="43"/>
                  </a:cubicBezTo>
                  <a:close/>
                  <a:moveTo>
                    <a:pt x="10" y="12"/>
                  </a:moveTo>
                  <a:cubicBezTo>
                    <a:pt x="11" y="10"/>
                    <a:pt x="12" y="9"/>
                    <a:pt x="14" y="9"/>
                  </a:cubicBezTo>
                  <a:cubicBezTo>
                    <a:pt x="16" y="9"/>
                    <a:pt x="17" y="10"/>
                    <a:pt x="18" y="12"/>
                  </a:cubicBezTo>
                  <a:cubicBezTo>
                    <a:pt x="20" y="14"/>
                    <a:pt x="21" y="17"/>
                    <a:pt x="21" y="21"/>
                  </a:cubicBezTo>
                  <a:cubicBezTo>
                    <a:pt x="21" y="24"/>
                    <a:pt x="20" y="27"/>
                    <a:pt x="18" y="30"/>
                  </a:cubicBezTo>
                  <a:cubicBezTo>
                    <a:pt x="17" y="31"/>
                    <a:pt x="16" y="32"/>
                    <a:pt x="14" y="32"/>
                  </a:cubicBezTo>
                  <a:cubicBezTo>
                    <a:pt x="12" y="32"/>
                    <a:pt x="11" y="31"/>
                    <a:pt x="10" y="30"/>
                  </a:cubicBezTo>
                  <a:cubicBezTo>
                    <a:pt x="8" y="27"/>
                    <a:pt x="7" y="24"/>
                    <a:pt x="7" y="21"/>
                  </a:cubicBezTo>
                  <a:cubicBezTo>
                    <a:pt x="7" y="17"/>
                    <a:pt x="8" y="14"/>
                    <a:pt x="10" y="12"/>
                  </a:cubicBezTo>
                  <a:close/>
                  <a:moveTo>
                    <a:pt x="35" y="11"/>
                  </a:moveTo>
                  <a:cubicBezTo>
                    <a:pt x="37" y="9"/>
                    <a:pt x="39" y="8"/>
                    <a:pt x="41" y="8"/>
                  </a:cubicBezTo>
                  <a:cubicBezTo>
                    <a:pt x="43" y="8"/>
                    <a:pt x="45" y="9"/>
                    <a:pt x="47" y="11"/>
                  </a:cubicBezTo>
                  <a:cubicBezTo>
                    <a:pt x="49" y="13"/>
                    <a:pt x="50" y="17"/>
                    <a:pt x="50" y="21"/>
                  </a:cubicBezTo>
                  <a:cubicBezTo>
                    <a:pt x="50" y="24"/>
                    <a:pt x="49" y="28"/>
                    <a:pt x="47" y="30"/>
                  </a:cubicBezTo>
                  <a:cubicBezTo>
                    <a:pt x="45" y="32"/>
                    <a:pt x="43" y="34"/>
                    <a:pt x="41" y="34"/>
                  </a:cubicBezTo>
                  <a:cubicBezTo>
                    <a:pt x="39" y="34"/>
                    <a:pt x="37" y="32"/>
                    <a:pt x="35" y="30"/>
                  </a:cubicBezTo>
                  <a:cubicBezTo>
                    <a:pt x="34" y="28"/>
                    <a:pt x="33" y="24"/>
                    <a:pt x="33" y="21"/>
                  </a:cubicBezTo>
                  <a:cubicBezTo>
                    <a:pt x="33" y="17"/>
                    <a:pt x="34" y="13"/>
                    <a:pt x="35" y="11"/>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74" name="文本框 28"/>
            <p:cNvSpPr txBox="1">
              <a:spLocks noChangeArrowheads="1"/>
            </p:cNvSpPr>
            <p:nvPr/>
          </p:nvSpPr>
          <p:spPr bwMode="auto">
            <a:xfrm>
              <a:off x="666148" y="4049849"/>
              <a:ext cx="16181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endParaRPr lang="zh-CN" altLang="en-US" sz="2400" dirty="0"/>
            </a:p>
          </p:txBody>
        </p:sp>
      </p:grpSp>
      <p:grpSp>
        <p:nvGrpSpPr>
          <p:cNvPr id="11" name="组合 10"/>
          <p:cNvGrpSpPr>
            <a:grpSpLocks/>
          </p:cNvGrpSpPr>
          <p:nvPr/>
        </p:nvGrpSpPr>
        <p:grpSpPr bwMode="auto">
          <a:xfrm>
            <a:off x="2208213" y="1373188"/>
            <a:ext cx="1617662" cy="1471612"/>
            <a:chOff x="2208197" y="1373773"/>
            <a:chExt cx="1618117" cy="1471099"/>
          </a:xfrm>
        </p:grpSpPr>
        <p:sp>
          <p:nvSpPr>
            <p:cNvPr id="17" name="椭圆 16"/>
            <p:cNvSpPr/>
            <p:nvPr/>
          </p:nvSpPr>
          <p:spPr>
            <a:xfrm>
              <a:off x="2281243" y="1373773"/>
              <a:ext cx="1472026" cy="1471099"/>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470" name="Freeform 30"/>
            <p:cNvSpPr>
              <a:spLocks noEditPoints="1"/>
            </p:cNvSpPr>
            <p:nvPr/>
          </p:nvSpPr>
          <p:spPr bwMode="auto">
            <a:xfrm>
              <a:off x="2795623" y="1659375"/>
              <a:ext cx="443264" cy="582574"/>
            </a:xfrm>
            <a:custGeom>
              <a:avLst/>
              <a:gdLst>
                <a:gd name="T0" fmla="*/ 2147483647 w 74"/>
                <a:gd name="T1" fmla="*/ 0 h 97"/>
                <a:gd name="T2" fmla="*/ 2147483647 w 74"/>
                <a:gd name="T3" fmla="*/ 2147483647 h 97"/>
                <a:gd name="T4" fmla="*/ 2147483647 w 74"/>
                <a:gd name="T5" fmla="*/ 2147483647 h 97"/>
                <a:gd name="T6" fmla="*/ 2147483647 w 74"/>
                <a:gd name="T7" fmla="*/ 2147483647 h 97"/>
                <a:gd name="T8" fmla="*/ 2147483647 w 74"/>
                <a:gd name="T9" fmla="*/ 2147483647 h 97"/>
                <a:gd name="T10" fmla="*/ 2147483647 w 74"/>
                <a:gd name="T11" fmla="*/ 2147483647 h 97"/>
                <a:gd name="T12" fmla="*/ 2147483647 w 74"/>
                <a:gd name="T13" fmla="*/ 2147483647 h 97"/>
                <a:gd name="T14" fmla="*/ 2147483647 w 74"/>
                <a:gd name="T15" fmla="*/ 2147483647 h 97"/>
                <a:gd name="T16" fmla="*/ 2147483647 w 74"/>
                <a:gd name="T17" fmla="*/ 2147483647 h 97"/>
                <a:gd name="T18" fmla="*/ 2147483647 w 74"/>
                <a:gd name="T19" fmla="*/ 2147483647 h 97"/>
                <a:gd name="T20" fmla="*/ 2147483647 w 74"/>
                <a:gd name="T21" fmla="*/ 2147483647 h 97"/>
                <a:gd name="T22" fmla="*/ 2147483647 w 74"/>
                <a:gd name="T23" fmla="*/ 2147483647 h 97"/>
                <a:gd name="T24" fmla="*/ 2147483647 w 74"/>
                <a:gd name="T25" fmla="*/ 2147483647 h 97"/>
                <a:gd name="T26" fmla="*/ 2147483647 w 74"/>
                <a:gd name="T27" fmla="*/ 2147483647 h 97"/>
                <a:gd name="T28" fmla="*/ 2147483647 w 74"/>
                <a:gd name="T29" fmla="*/ 2147483647 h 97"/>
                <a:gd name="T30" fmla="*/ 0 w 74"/>
                <a:gd name="T31" fmla="*/ 2147483647 h 97"/>
                <a:gd name="T32" fmla="*/ 2147483647 w 74"/>
                <a:gd name="T33" fmla="*/ 2147483647 h 97"/>
                <a:gd name="T34" fmla="*/ 2147483647 w 74"/>
                <a:gd name="T35" fmla="*/ 0 h 97"/>
                <a:gd name="T36" fmla="*/ 2147483647 w 74"/>
                <a:gd name="T37" fmla="*/ 2147483647 h 97"/>
                <a:gd name="T38" fmla="*/ 2147483647 w 74"/>
                <a:gd name="T39" fmla="*/ 2147483647 h 97"/>
                <a:gd name="T40" fmla="*/ 2147483647 w 74"/>
                <a:gd name="T41" fmla="*/ 2147483647 h 97"/>
                <a:gd name="T42" fmla="*/ 2147483647 w 74"/>
                <a:gd name="T43" fmla="*/ 2147483647 h 97"/>
                <a:gd name="T44" fmla="*/ 2147483647 w 74"/>
                <a:gd name="T45" fmla="*/ 2147483647 h 97"/>
                <a:gd name="T46" fmla="*/ 2147483647 w 74"/>
                <a:gd name="T47" fmla="*/ 2147483647 h 97"/>
                <a:gd name="T48" fmla="*/ 2147483647 w 74"/>
                <a:gd name="T49" fmla="*/ 2147483647 h 97"/>
                <a:gd name="T50" fmla="*/ 2147483647 w 74"/>
                <a:gd name="T51" fmla="*/ 2147483647 h 97"/>
                <a:gd name="T52" fmla="*/ 2147483647 w 74"/>
                <a:gd name="T53" fmla="*/ 2147483647 h 97"/>
                <a:gd name="T54" fmla="*/ 2147483647 w 74"/>
                <a:gd name="T55" fmla="*/ 2147483647 h 97"/>
                <a:gd name="T56" fmla="*/ 2147483647 w 74"/>
                <a:gd name="T57" fmla="*/ 2147483647 h 97"/>
                <a:gd name="T58" fmla="*/ 2147483647 w 74"/>
                <a:gd name="T59" fmla="*/ 2147483647 h 97"/>
                <a:gd name="T60" fmla="*/ 2147483647 w 74"/>
                <a:gd name="T61" fmla="*/ 2147483647 h 97"/>
                <a:gd name="T62" fmla="*/ 2147483647 w 74"/>
                <a:gd name="T63" fmla="*/ 2147483647 h 97"/>
                <a:gd name="T64" fmla="*/ 2147483647 w 74"/>
                <a:gd name="T65" fmla="*/ 2147483647 h 97"/>
                <a:gd name="T66" fmla="*/ 2147483647 w 74"/>
                <a:gd name="T67" fmla="*/ 2147483647 h 97"/>
                <a:gd name="T68" fmla="*/ 2147483647 w 74"/>
                <a:gd name="T69" fmla="*/ 2147483647 h 97"/>
                <a:gd name="T70" fmla="*/ 2147483647 w 74"/>
                <a:gd name="T71" fmla="*/ 2147483647 h 97"/>
                <a:gd name="T72" fmla="*/ 2147483647 w 74"/>
                <a:gd name="T73" fmla="*/ 2147483647 h 97"/>
                <a:gd name="T74" fmla="*/ 2147483647 w 74"/>
                <a:gd name="T75" fmla="*/ 2147483647 h 97"/>
                <a:gd name="T76" fmla="*/ 2147483647 w 74"/>
                <a:gd name="T77" fmla="*/ 2147483647 h 97"/>
                <a:gd name="T78" fmla="*/ 2147483647 w 74"/>
                <a:gd name="T79" fmla="*/ 2147483647 h 97"/>
                <a:gd name="T80" fmla="*/ 2147483647 w 74"/>
                <a:gd name="T81" fmla="*/ 2147483647 h 97"/>
                <a:gd name="T82" fmla="*/ 2147483647 w 74"/>
                <a:gd name="T83" fmla="*/ 2147483647 h 97"/>
                <a:gd name="T84" fmla="*/ 2147483647 w 74"/>
                <a:gd name="T85" fmla="*/ 2147483647 h 97"/>
                <a:gd name="T86" fmla="*/ 2147483647 w 74"/>
                <a:gd name="T87" fmla="*/ 2147483647 h 97"/>
                <a:gd name="T88" fmla="*/ 2147483647 w 74"/>
                <a:gd name="T89" fmla="*/ 2147483647 h 97"/>
                <a:gd name="T90" fmla="*/ 2147483647 w 74"/>
                <a:gd name="T91" fmla="*/ 2147483647 h 97"/>
                <a:gd name="T92" fmla="*/ 2147483647 w 74"/>
                <a:gd name="T93" fmla="*/ 2147483647 h 97"/>
                <a:gd name="T94" fmla="*/ 2147483647 w 74"/>
                <a:gd name="T95" fmla="*/ 2147483647 h 97"/>
                <a:gd name="T96" fmla="*/ 2147483647 w 74"/>
                <a:gd name="T97" fmla="*/ 2147483647 h 97"/>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71" name="文本框 30"/>
            <p:cNvSpPr txBox="1">
              <a:spLocks noChangeArrowheads="1"/>
            </p:cNvSpPr>
            <p:nvPr/>
          </p:nvSpPr>
          <p:spPr bwMode="auto">
            <a:xfrm>
              <a:off x="2208197" y="2217172"/>
              <a:ext cx="16181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endParaRPr lang="zh-CN" altLang="en-US" sz="2000" dirty="0"/>
            </a:p>
          </p:txBody>
        </p:sp>
      </p:grpSp>
      <p:grpSp>
        <p:nvGrpSpPr>
          <p:cNvPr id="63" name="组合 62"/>
          <p:cNvGrpSpPr>
            <a:grpSpLocks/>
          </p:cNvGrpSpPr>
          <p:nvPr/>
        </p:nvGrpSpPr>
        <p:grpSpPr bwMode="auto">
          <a:xfrm>
            <a:off x="2500313" y="2992438"/>
            <a:ext cx="1619250" cy="1147762"/>
            <a:chOff x="2501045" y="3469222"/>
            <a:chExt cx="1618117" cy="1147107"/>
          </a:xfrm>
        </p:grpSpPr>
        <p:sp>
          <p:nvSpPr>
            <p:cNvPr id="15" name="椭圆 14"/>
            <p:cNvSpPr/>
            <p:nvPr/>
          </p:nvSpPr>
          <p:spPr>
            <a:xfrm>
              <a:off x="2731071" y="3469222"/>
              <a:ext cx="1146960" cy="1147107"/>
            </a:xfrm>
            <a:prstGeom prst="ellipse">
              <a:avLst/>
            </a:prstGeom>
            <a:noFill/>
            <a:ln w="31750">
              <a:solidFill>
                <a:srgbClr val="044875"/>
              </a:solid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467" name="Freeform 24"/>
            <p:cNvSpPr>
              <a:spLocks noEditPoints="1"/>
            </p:cNvSpPr>
            <p:nvPr/>
          </p:nvSpPr>
          <p:spPr bwMode="auto">
            <a:xfrm>
              <a:off x="3113146" y="3709231"/>
              <a:ext cx="382368" cy="428588"/>
            </a:xfrm>
            <a:custGeom>
              <a:avLst/>
              <a:gdLst>
                <a:gd name="T0" fmla="*/ 2147483647 w 77"/>
                <a:gd name="T1" fmla="*/ 2147483647 h 86"/>
                <a:gd name="T2" fmla="*/ 2147483647 w 77"/>
                <a:gd name="T3" fmla="*/ 2147483647 h 86"/>
                <a:gd name="T4" fmla="*/ 2147483647 w 77"/>
                <a:gd name="T5" fmla="*/ 2147483647 h 86"/>
                <a:gd name="T6" fmla="*/ 2147483647 w 77"/>
                <a:gd name="T7" fmla="*/ 2147483647 h 86"/>
                <a:gd name="T8" fmla="*/ 2147483647 w 77"/>
                <a:gd name="T9" fmla="*/ 2147483647 h 86"/>
                <a:gd name="T10" fmla="*/ 2147483647 w 77"/>
                <a:gd name="T11" fmla="*/ 2147483647 h 86"/>
                <a:gd name="T12" fmla="*/ 2147483647 w 77"/>
                <a:gd name="T13" fmla="*/ 2147483647 h 86"/>
                <a:gd name="T14" fmla="*/ 2147483647 w 77"/>
                <a:gd name="T15" fmla="*/ 2147483647 h 86"/>
                <a:gd name="T16" fmla="*/ 2147483647 w 77"/>
                <a:gd name="T17" fmla="*/ 2147483647 h 86"/>
                <a:gd name="T18" fmla="*/ 2147483647 w 77"/>
                <a:gd name="T19" fmla="*/ 2147483647 h 86"/>
                <a:gd name="T20" fmla="*/ 2147483647 w 77"/>
                <a:gd name="T21" fmla="*/ 2147483647 h 86"/>
                <a:gd name="T22" fmla="*/ 2147483647 w 77"/>
                <a:gd name="T23" fmla="*/ 2147483647 h 86"/>
                <a:gd name="T24" fmla="*/ 2147483647 w 77"/>
                <a:gd name="T25" fmla="*/ 2147483647 h 86"/>
                <a:gd name="T26" fmla="*/ 2147483647 w 77"/>
                <a:gd name="T27" fmla="*/ 2147483647 h 86"/>
                <a:gd name="T28" fmla="*/ 2147483647 w 77"/>
                <a:gd name="T29" fmla="*/ 2147483647 h 86"/>
                <a:gd name="T30" fmla="*/ 2147483647 w 77"/>
                <a:gd name="T31" fmla="*/ 2147483647 h 86"/>
                <a:gd name="T32" fmla="*/ 2147483647 w 77"/>
                <a:gd name="T33" fmla="*/ 2147483647 h 86"/>
                <a:gd name="T34" fmla="*/ 2147483647 w 77"/>
                <a:gd name="T35" fmla="*/ 2147483647 h 86"/>
                <a:gd name="T36" fmla="*/ 2147483647 w 77"/>
                <a:gd name="T37" fmla="*/ 2147483647 h 86"/>
                <a:gd name="T38" fmla="*/ 2147483647 w 77"/>
                <a:gd name="T39" fmla="*/ 2147483647 h 86"/>
                <a:gd name="T40" fmla="*/ 2147483647 w 77"/>
                <a:gd name="T41" fmla="*/ 2147483647 h 86"/>
                <a:gd name="T42" fmla="*/ 2147483647 w 77"/>
                <a:gd name="T43" fmla="*/ 2147483647 h 86"/>
                <a:gd name="T44" fmla="*/ 2147483647 w 77"/>
                <a:gd name="T45" fmla="*/ 2147483647 h 86"/>
                <a:gd name="T46" fmla="*/ 2147483647 w 77"/>
                <a:gd name="T47" fmla="*/ 2147483647 h 86"/>
                <a:gd name="T48" fmla="*/ 2147483647 w 77"/>
                <a:gd name="T49" fmla="*/ 2147483647 h 86"/>
                <a:gd name="T50" fmla="*/ 2147483647 w 77"/>
                <a:gd name="T51" fmla="*/ 2147483647 h 86"/>
                <a:gd name="T52" fmla="*/ 2147483647 w 77"/>
                <a:gd name="T53" fmla="*/ 2147483647 h 86"/>
                <a:gd name="T54" fmla="*/ 2147483647 w 77"/>
                <a:gd name="T55" fmla="*/ 2147483647 h 86"/>
                <a:gd name="T56" fmla="*/ 2147483647 w 77"/>
                <a:gd name="T57" fmla="*/ 2147483647 h 86"/>
                <a:gd name="T58" fmla="*/ 2147483647 w 77"/>
                <a:gd name="T59" fmla="*/ 2147483647 h 86"/>
                <a:gd name="T60" fmla="*/ 2147483647 w 77"/>
                <a:gd name="T61" fmla="*/ 2147483647 h 86"/>
                <a:gd name="T62" fmla="*/ 2147483647 w 77"/>
                <a:gd name="T63" fmla="*/ 2147483647 h 86"/>
                <a:gd name="T64" fmla="*/ 2147483647 w 77"/>
                <a:gd name="T65" fmla="*/ 2147483647 h 86"/>
                <a:gd name="T66" fmla="*/ 2147483647 w 77"/>
                <a:gd name="T67" fmla="*/ 2147483647 h 86"/>
                <a:gd name="T68" fmla="*/ 2147483647 w 77"/>
                <a:gd name="T69" fmla="*/ 2147483647 h 86"/>
                <a:gd name="T70" fmla="*/ 2147483647 w 77"/>
                <a:gd name="T71" fmla="*/ 2147483647 h 86"/>
                <a:gd name="T72" fmla="*/ 2147483647 w 77"/>
                <a:gd name="T73" fmla="*/ 2147483647 h 86"/>
                <a:gd name="T74" fmla="*/ 2147483647 w 77"/>
                <a:gd name="T75" fmla="*/ 2147483647 h 86"/>
                <a:gd name="T76" fmla="*/ 2147483647 w 77"/>
                <a:gd name="T77" fmla="*/ 2147483647 h 86"/>
                <a:gd name="T78" fmla="*/ 2147483647 w 77"/>
                <a:gd name="T79" fmla="*/ 2147483647 h 86"/>
                <a:gd name="T80" fmla="*/ 2147483647 w 77"/>
                <a:gd name="T81" fmla="*/ 2147483647 h 8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7" h="86">
                  <a:moveTo>
                    <a:pt x="13" y="8"/>
                  </a:moveTo>
                  <a:cubicBezTo>
                    <a:pt x="20" y="2"/>
                    <a:pt x="29" y="0"/>
                    <a:pt x="38" y="1"/>
                  </a:cubicBezTo>
                  <a:cubicBezTo>
                    <a:pt x="46" y="2"/>
                    <a:pt x="54" y="6"/>
                    <a:pt x="59" y="13"/>
                  </a:cubicBezTo>
                  <a:cubicBezTo>
                    <a:pt x="65" y="21"/>
                    <a:pt x="67" y="29"/>
                    <a:pt x="66" y="38"/>
                  </a:cubicBezTo>
                  <a:cubicBezTo>
                    <a:pt x="65" y="44"/>
                    <a:pt x="63" y="50"/>
                    <a:pt x="58" y="55"/>
                  </a:cubicBezTo>
                  <a:cubicBezTo>
                    <a:pt x="60" y="56"/>
                    <a:pt x="62" y="57"/>
                    <a:pt x="64" y="59"/>
                  </a:cubicBezTo>
                  <a:cubicBezTo>
                    <a:pt x="74" y="72"/>
                    <a:pt x="74" y="72"/>
                    <a:pt x="74" y="72"/>
                  </a:cubicBezTo>
                  <a:cubicBezTo>
                    <a:pt x="77" y="76"/>
                    <a:pt x="76" y="81"/>
                    <a:pt x="73" y="84"/>
                  </a:cubicBezTo>
                  <a:cubicBezTo>
                    <a:pt x="73" y="84"/>
                    <a:pt x="73" y="84"/>
                    <a:pt x="73" y="84"/>
                  </a:cubicBezTo>
                  <a:cubicBezTo>
                    <a:pt x="69" y="86"/>
                    <a:pt x="64" y="86"/>
                    <a:pt x="62" y="82"/>
                  </a:cubicBezTo>
                  <a:cubicBezTo>
                    <a:pt x="51" y="68"/>
                    <a:pt x="51" y="68"/>
                    <a:pt x="51" y="68"/>
                  </a:cubicBezTo>
                  <a:cubicBezTo>
                    <a:pt x="50" y="67"/>
                    <a:pt x="49" y="65"/>
                    <a:pt x="49" y="63"/>
                  </a:cubicBezTo>
                  <a:cubicBezTo>
                    <a:pt x="43" y="66"/>
                    <a:pt x="36" y="67"/>
                    <a:pt x="30" y="66"/>
                  </a:cubicBezTo>
                  <a:cubicBezTo>
                    <a:pt x="21" y="65"/>
                    <a:pt x="13" y="61"/>
                    <a:pt x="8" y="54"/>
                  </a:cubicBezTo>
                  <a:cubicBezTo>
                    <a:pt x="2" y="47"/>
                    <a:pt x="0" y="38"/>
                    <a:pt x="1" y="30"/>
                  </a:cubicBezTo>
                  <a:cubicBezTo>
                    <a:pt x="2" y="21"/>
                    <a:pt x="6" y="13"/>
                    <a:pt x="13" y="8"/>
                  </a:cubicBezTo>
                  <a:close/>
                  <a:moveTo>
                    <a:pt x="30" y="49"/>
                  </a:moveTo>
                  <a:cubicBezTo>
                    <a:pt x="38" y="49"/>
                    <a:pt x="38" y="49"/>
                    <a:pt x="38" y="49"/>
                  </a:cubicBezTo>
                  <a:cubicBezTo>
                    <a:pt x="38" y="40"/>
                    <a:pt x="38" y="40"/>
                    <a:pt x="38" y="40"/>
                  </a:cubicBezTo>
                  <a:cubicBezTo>
                    <a:pt x="47" y="40"/>
                    <a:pt x="47" y="40"/>
                    <a:pt x="47" y="40"/>
                  </a:cubicBezTo>
                  <a:cubicBezTo>
                    <a:pt x="47" y="32"/>
                    <a:pt x="47" y="32"/>
                    <a:pt x="47" y="32"/>
                  </a:cubicBezTo>
                  <a:cubicBezTo>
                    <a:pt x="38" y="32"/>
                    <a:pt x="38" y="32"/>
                    <a:pt x="38" y="32"/>
                  </a:cubicBezTo>
                  <a:cubicBezTo>
                    <a:pt x="38" y="23"/>
                    <a:pt x="38" y="23"/>
                    <a:pt x="38" y="23"/>
                  </a:cubicBezTo>
                  <a:cubicBezTo>
                    <a:pt x="30" y="23"/>
                    <a:pt x="30" y="23"/>
                    <a:pt x="30" y="23"/>
                  </a:cubicBezTo>
                  <a:cubicBezTo>
                    <a:pt x="30" y="32"/>
                    <a:pt x="30" y="32"/>
                    <a:pt x="30" y="32"/>
                  </a:cubicBezTo>
                  <a:cubicBezTo>
                    <a:pt x="21" y="32"/>
                    <a:pt x="21" y="32"/>
                    <a:pt x="21" y="32"/>
                  </a:cubicBezTo>
                  <a:cubicBezTo>
                    <a:pt x="21" y="40"/>
                    <a:pt x="21" y="40"/>
                    <a:pt x="21" y="40"/>
                  </a:cubicBezTo>
                  <a:cubicBezTo>
                    <a:pt x="30" y="40"/>
                    <a:pt x="30" y="40"/>
                    <a:pt x="30" y="40"/>
                  </a:cubicBezTo>
                  <a:cubicBezTo>
                    <a:pt x="30" y="49"/>
                    <a:pt x="30" y="49"/>
                    <a:pt x="30" y="49"/>
                  </a:cubicBezTo>
                  <a:close/>
                  <a:moveTo>
                    <a:pt x="18" y="36"/>
                  </a:moveTo>
                  <a:cubicBezTo>
                    <a:pt x="22" y="26"/>
                    <a:pt x="31" y="21"/>
                    <a:pt x="43" y="19"/>
                  </a:cubicBezTo>
                  <a:cubicBezTo>
                    <a:pt x="31" y="11"/>
                    <a:pt x="16" y="22"/>
                    <a:pt x="18" y="36"/>
                  </a:cubicBezTo>
                  <a:close/>
                  <a:moveTo>
                    <a:pt x="36" y="12"/>
                  </a:moveTo>
                  <a:cubicBezTo>
                    <a:pt x="31" y="11"/>
                    <a:pt x="25" y="13"/>
                    <a:pt x="20" y="16"/>
                  </a:cubicBezTo>
                  <a:cubicBezTo>
                    <a:pt x="15" y="20"/>
                    <a:pt x="13" y="25"/>
                    <a:pt x="12" y="31"/>
                  </a:cubicBezTo>
                  <a:cubicBezTo>
                    <a:pt x="11" y="37"/>
                    <a:pt x="13" y="42"/>
                    <a:pt x="16" y="47"/>
                  </a:cubicBezTo>
                  <a:cubicBezTo>
                    <a:pt x="20" y="52"/>
                    <a:pt x="25" y="55"/>
                    <a:pt x="31" y="55"/>
                  </a:cubicBezTo>
                  <a:cubicBezTo>
                    <a:pt x="36" y="56"/>
                    <a:pt x="42" y="55"/>
                    <a:pt x="47" y="51"/>
                  </a:cubicBezTo>
                  <a:cubicBezTo>
                    <a:pt x="52" y="47"/>
                    <a:pt x="55" y="42"/>
                    <a:pt x="55" y="36"/>
                  </a:cubicBezTo>
                  <a:cubicBezTo>
                    <a:pt x="56" y="31"/>
                    <a:pt x="54" y="25"/>
                    <a:pt x="51" y="20"/>
                  </a:cubicBezTo>
                  <a:cubicBezTo>
                    <a:pt x="47" y="15"/>
                    <a:pt x="42" y="13"/>
                    <a:pt x="36" y="12"/>
                  </a:cubicBezTo>
                  <a:close/>
                </a:path>
              </a:pathLst>
            </a:custGeom>
            <a:solidFill>
              <a:srgbClr val="0448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468" name="文本框 31"/>
            <p:cNvSpPr txBox="1">
              <a:spLocks noChangeArrowheads="1"/>
            </p:cNvSpPr>
            <p:nvPr/>
          </p:nvSpPr>
          <p:spPr bwMode="auto">
            <a:xfrm>
              <a:off x="2501045" y="4127691"/>
              <a:ext cx="16181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endParaRPr lang="zh-CN" altLang="en-US" sz="1600" dirty="0"/>
            </a:p>
          </p:txBody>
        </p:sp>
      </p:grpSp>
      <p:grpSp>
        <p:nvGrpSpPr>
          <p:cNvPr id="34" name="组合 33"/>
          <p:cNvGrpSpPr>
            <a:grpSpLocks/>
          </p:cNvGrpSpPr>
          <p:nvPr/>
        </p:nvGrpSpPr>
        <p:grpSpPr bwMode="auto">
          <a:xfrm>
            <a:off x="4760913" y="1401763"/>
            <a:ext cx="1235075" cy="755650"/>
            <a:chOff x="0" y="1587632"/>
            <a:chExt cx="1473572" cy="901650"/>
          </a:xfrm>
        </p:grpSpPr>
        <p:sp>
          <p:nvSpPr>
            <p:cNvPr id="18464" name="文本框 34"/>
            <p:cNvSpPr txBox="1">
              <a:spLocks noChangeArrowheads="1"/>
            </p:cNvSpPr>
            <p:nvPr/>
          </p:nvSpPr>
          <p:spPr bwMode="auto">
            <a:xfrm>
              <a:off x="0" y="1730397"/>
              <a:ext cx="1473572" cy="62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a:solidFill>
                    <a:srgbClr val="044875"/>
                  </a:solidFill>
                  <a:latin typeface="Impact" pitchFamily="34" charset="0"/>
                </a:rPr>
                <a:t>01</a:t>
              </a:r>
              <a:endParaRPr lang="zh-CN" altLang="en-US" sz="2800">
                <a:solidFill>
                  <a:srgbClr val="044875"/>
                </a:solidFill>
                <a:latin typeface="Impact" pitchFamily="34" charset="0"/>
              </a:endParaRPr>
            </a:p>
          </p:txBody>
        </p:sp>
        <p:sp>
          <p:nvSpPr>
            <p:cNvPr id="36" name="椭圆 35"/>
            <p:cNvSpPr/>
            <p:nvPr/>
          </p:nvSpPr>
          <p:spPr>
            <a:xfrm>
              <a:off x="286001" y="1587632"/>
              <a:ext cx="901568" cy="90165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7" name="组合 36"/>
          <p:cNvGrpSpPr>
            <a:grpSpLocks/>
          </p:cNvGrpSpPr>
          <p:nvPr/>
        </p:nvGrpSpPr>
        <p:grpSpPr bwMode="auto">
          <a:xfrm>
            <a:off x="5723731" y="1332519"/>
            <a:ext cx="6252369" cy="1363216"/>
            <a:chOff x="1035049" y="1474616"/>
            <a:chExt cx="6252569" cy="1363194"/>
          </a:xfrm>
        </p:grpSpPr>
        <p:sp>
          <p:nvSpPr>
            <p:cNvPr id="38" name="文本框 37"/>
            <p:cNvSpPr txBox="1"/>
            <p:nvPr/>
          </p:nvSpPr>
          <p:spPr>
            <a:xfrm>
              <a:off x="1035049" y="1474616"/>
              <a:ext cx="3403132" cy="707875"/>
            </a:xfrm>
            <a:prstGeom prst="rect">
              <a:avLst/>
            </a:prstGeom>
            <a:noFill/>
          </p:spPr>
          <p:txBody>
            <a:bodyPr wrap="square">
              <a:spAutoFit/>
            </a:bodyPr>
            <a:lstStyle/>
            <a:p>
              <a:pPr algn="ctr" eaLnBrk="1" fontAlgn="auto" hangingPunct="1">
                <a:spcBef>
                  <a:spcPts val="0"/>
                </a:spcBef>
                <a:spcAft>
                  <a:spcPts val="0"/>
                </a:spcAft>
                <a:defRPr/>
              </a:pPr>
              <a:r>
                <a:rPr lang="en-US" altLang="zh-CN" sz="2000" b="1" dirty="0">
                  <a:solidFill>
                    <a:srgbClr val="044875"/>
                  </a:solidFill>
                  <a:latin typeface="Calibri Light (标题)"/>
                </a:rPr>
                <a:t>Optimal Sub-structure?</a:t>
              </a:r>
              <a:endParaRPr lang="zh-CN" altLang="en-US" sz="2000" b="1" dirty="0">
                <a:solidFill>
                  <a:srgbClr val="044875"/>
                </a:solidFill>
                <a:latin typeface="Calibri Light (标题)"/>
              </a:endParaRPr>
            </a:p>
            <a:p>
              <a:pPr algn="ctr" eaLnBrk="1" fontAlgn="auto" hangingPunct="1">
                <a:spcBef>
                  <a:spcPts val="0"/>
                </a:spcBef>
                <a:spcAft>
                  <a:spcPts val="0"/>
                </a:spcAft>
                <a:defRPr/>
              </a:pPr>
              <a:endParaRPr lang="zh-CN" altLang="en-US" sz="2000" b="1" dirty="0">
                <a:solidFill>
                  <a:srgbClr val="044875"/>
                </a:solidFill>
                <a:latin typeface="+mj-lt"/>
                <a:ea typeface="+mn-ea"/>
              </a:endParaRPr>
            </a:p>
          </p:txBody>
        </p:sp>
        <p:sp>
          <p:nvSpPr>
            <p:cNvPr id="39" name="文本框 38"/>
            <p:cNvSpPr txBox="1"/>
            <p:nvPr/>
          </p:nvSpPr>
          <p:spPr>
            <a:xfrm>
              <a:off x="1234287" y="1770868"/>
              <a:ext cx="6053331" cy="1066942"/>
            </a:xfrm>
            <a:prstGeom prst="rect">
              <a:avLst/>
            </a:prstGeom>
            <a:noFill/>
          </p:spPr>
          <p:txBody>
            <a:bodyPr>
              <a:spAutoFit/>
            </a:bodyPr>
            <a:lstStyle/>
            <a:p>
              <a:pPr eaLnBrk="1" fontAlgn="auto" hangingPunct="1">
                <a:lnSpc>
                  <a:spcPts val="1900"/>
                </a:lnSpc>
                <a:spcBef>
                  <a:spcPts val="0"/>
                </a:spcBef>
                <a:spcAft>
                  <a:spcPts val="0"/>
                </a:spcAft>
                <a:defRPr/>
              </a:pPr>
              <a:r>
                <a:rPr lang="en-US" altLang="zh-CN" sz="1600" dirty="0">
                  <a:solidFill>
                    <a:schemeClr val="bg2">
                      <a:lumMod val="25000"/>
                    </a:schemeClr>
                  </a:solidFill>
                  <a:latin typeface="Arial" panose="020B0604020202020204" pitchFamily="34" charset="0"/>
                  <a:cs typeface="Arial" panose="020B0604020202020204" pitchFamily="34" charset="0"/>
                </a:rPr>
                <a:t>The optimal solution of a problem contains the optimal solution of sub-problems. This is the key factor of dynamic programming algorithm and greedy algorithm. </a:t>
              </a:r>
            </a:p>
            <a:p>
              <a:pPr eaLnBrk="1" fontAlgn="auto" hangingPunct="1">
                <a:lnSpc>
                  <a:spcPts val="1900"/>
                </a:lnSpc>
                <a:spcBef>
                  <a:spcPts val="0"/>
                </a:spcBef>
                <a:spcAft>
                  <a:spcPts val="0"/>
                </a:spcAft>
                <a:defRPr/>
              </a:pPr>
              <a:endParaRPr lang="zh-CN" altLang="en-US" sz="1600" dirty="0">
                <a:solidFill>
                  <a:schemeClr val="bg2">
                    <a:lumMod val="25000"/>
                  </a:schemeClr>
                </a:solidFill>
                <a:latin typeface="+mn-lt"/>
                <a:ea typeface="+mn-ea"/>
              </a:endParaRPr>
            </a:p>
          </p:txBody>
        </p:sp>
      </p:grpSp>
      <p:grpSp>
        <p:nvGrpSpPr>
          <p:cNvPr id="40" name="组合 39"/>
          <p:cNvGrpSpPr>
            <a:grpSpLocks/>
          </p:cNvGrpSpPr>
          <p:nvPr/>
        </p:nvGrpSpPr>
        <p:grpSpPr bwMode="auto">
          <a:xfrm>
            <a:off x="4760913" y="2508250"/>
            <a:ext cx="1235075" cy="757238"/>
            <a:chOff x="0" y="1587632"/>
            <a:chExt cx="1473572" cy="901650"/>
          </a:xfrm>
        </p:grpSpPr>
        <p:sp>
          <p:nvSpPr>
            <p:cNvPr id="18460" name="文本框 40"/>
            <p:cNvSpPr txBox="1">
              <a:spLocks noChangeArrowheads="1"/>
            </p:cNvSpPr>
            <p:nvPr/>
          </p:nvSpPr>
          <p:spPr bwMode="auto">
            <a:xfrm>
              <a:off x="0" y="1730397"/>
              <a:ext cx="1473572" cy="62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dirty="0">
                  <a:solidFill>
                    <a:srgbClr val="044875"/>
                  </a:solidFill>
                  <a:latin typeface="Impact" pitchFamily="34" charset="0"/>
                </a:rPr>
                <a:t>02</a:t>
              </a:r>
              <a:endParaRPr lang="zh-CN" altLang="en-US" sz="2800" dirty="0">
                <a:solidFill>
                  <a:srgbClr val="044875"/>
                </a:solidFill>
                <a:latin typeface="Impact" pitchFamily="34" charset="0"/>
              </a:endParaRPr>
            </a:p>
          </p:txBody>
        </p:sp>
        <p:sp>
          <p:nvSpPr>
            <p:cNvPr id="42" name="椭圆 41"/>
            <p:cNvSpPr/>
            <p:nvPr/>
          </p:nvSpPr>
          <p:spPr>
            <a:xfrm>
              <a:off x="286001" y="1587632"/>
              <a:ext cx="901568" cy="90165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6" name="组合 45"/>
          <p:cNvGrpSpPr>
            <a:grpSpLocks/>
          </p:cNvGrpSpPr>
          <p:nvPr/>
        </p:nvGrpSpPr>
        <p:grpSpPr bwMode="auto">
          <a:xfrm>
            <a:off x="4760913" y="3616325"/>
            <a:ext cx="1235075" cy="755650"/>
            <a:chOff x="0" y="1587632"/>
            <a:chExt cx="1473572" cy="901650"/>
          </a:xfrm>
        </p:grpSpPr>
        <p:sp>
          <p:nvSpPr>
            <p:cNvPr id="18456" name="文本框 46"/>
            <p:cNvSpPr txBox="1">
              <a:spLocks noChangeArrowheads="1"/>
            </p:cNvSpPr>
            <p:nvPr/>
          </p:nvSpPr>
          <p:spPr bwMode="auto">
            <a:xfrm>
              <a:off x="0" y="1747704"/>
              <a:ext cx="1473572" cy="623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800">
                  <a:solidFill>
                    <a:srgbClr val="044875"/>
                  </a:solidFill>
                  <a:latin typeface="Impact" pitchFamily="34" charset="0"/>
                </a:rPr>
                <a:t>03</a:t>
              </a:r>
              <a:endParaRPr lang="zh-CN" altLang="en-US" sz="2800">
                <a:solidFill>
                  <a:srgbClr val="044875"/>
                </a:solidFill>
                <a:latin typeface="Impact" pitchFamily="34" charset="0"/>
              </a:endParaRPr>
            </a:p>
          </p:txBody>
        </p:sp>
        <p:sp>
          <p:nvSpPr>
            <p:cNvPr id="48" name="椭圆 47"/>
            <p:cNvSpPr/>
            <p:nvPr/>
          </p:nvSpPr>
          <p:spPr>
            <a:xfrm>
              <a:off x="286001" y="1587632"/>
              <a:ext cx="901568" cy="901650"/>
            </a:xfrm>
            <a:prstGeom prst="ellipse">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9" name="组合 48"/>
          <p:cNvGrpSpPr>
            <a:grpSpLocks/>
          </p:cNvGrpSpPr>
          <p:nvPr/>
        </p:nvGrpSpPr>
        <p:grpSpPr bwMode="auto">
          <a:xfrm>
            <a:off x="5556250" y="3502955"/>
            <a:ext cx="6419850" cy="1147805"/>
            <a:chOff x="867562" y="3554133"/>
            <a:chExt cx="6420056" cy="1147790"/>
          </a:xfrm>
        </p:grpSpPr>
        <p:sp>
          <p:nvSpPr>
            <p:cNvPr id="50" name="文本框 49"/>
            <p:cNvSpPr txBox="1"/>
            <p:nvPr/>
          </p:nvSpPr>
          <p:spPr>
            <a:xfrm>
              <a:off x="867562" y="3554133"/>
              <a:ext cx="3113188" cy="400104"/>
            </a:xfrm>
            <a:prstGeom prst="rect">
              <a:avLst/>
            </a:prstGeom>
            <a:noFill/>
          </p:spPr>
          <p:txBody>
            <a:bodyPr>
              <a:spAutoFit/>
            </a:bodyPr>
            <a:lstStyle/>
            <a:p>
              <a:pPr algn="ctr" eaLnBrk="1" fontAlgn="auto" hangingPunct="1">
                <a:spcBef>
                  <a:spcPts val="0"/>
                </a:spcBef>
                <a:spcAft>
                  <a:spcPts val="0"/>
                </a:spcAft>
                <a:defRPr/>
              </a:pPr>
              <a:r>
                <a:rPr lang="en-US" altLang="zh-CN" sz="2000" b="1" dirty="0">
                  <a:solidFill>
                    <a:srgbClr val="044875"/>
                  </a:solidFill>
                  <a:latin typeface="+mj-lt"/>
                  <a:ea typeface="+mn-ea"/>
                </a:rPr>
                <a:t>Dynamic Programming!</a:t>
              </a:r>
              <a:endParaRPr lang="zh-CN" altLang="en-US" sz="2000" b="1" dirty="0">
                <a:solidFill>
                  <a:srgbClr val="044875"/>
                </a:solidFill>
                <a:latin typeface="+mj-lt"/>
                <a:ea typeface="+mn-ea"/>
              </a:endParaRPr>
            </a:p>
          </p:txBody>
        </p:sp>
        <p:sp>
          <p:nvSpPr>
            <p:cNvPr id="51" name="文本框 50"/>
            <p:cNvSpPr txBox="1"/>
            <p:nvPr/>
          </p:nvSpPr>
          <p:spPr>
            <a:xfrm>
              <a:off x="1234287" y="3878632"/>
              <a:ext cx="6053331" cy="823291"/>
            </a:xfrm>
            <a:prstGeom prst="rect">
              <a:avLst/>
            </a:prstGeom>
            <a:noFill/>
          </p:spPr>
          <p:txBody>
            <a:bodyPr>
              <a:spAutoFit/>
            </a:bodyPr>
            <a:lstStyle/>
            <a:p>
              <a:pPr eaLnBrk="1" fontAlgn="auto" hangingPunct="1">
                <a:lnSpc>
                  <a:spcPts val="1900"/>
                </a:lnSpc>
                <a:spcBef>
                  <a:spcPts val="0"/>
                </a:spcBef>
                <a:spcAft>
                  <a:spcPts val="0"/>
                </a:spcAft>
                <a:defRPr/>
              </a:pPr>
              <a:r>
                <a:rPr lang="en-US" altLang="zh-CN" sz="1600" dirty="0">
                  <a:solidFill>
                    <a:schemeClr val="bg2">
                      <a:lumMod val="25000"/>
                    </a:schemeClr>
                  </a:solidFill>
                  <a:latin typeface="Arial" panose="020B0604020202020204" pitchFamily="34" charset="0"/>
                  <a:ea typeface="+mn-ea"/>
                  <a:cs typeface="Arial" panose="020B0604020202020204" pitchFamily="34" charset="0"/>
                </a:rPr>
                <a:t>If the global optimal solution can not be obtained by accumulating the local optimal solutions, we use dynamic programming algorithm.</a:t>
              </a:r>
              <a:endParaRPr lang="zh-CN" altLang="en-US" sz="1600" dirty="0">
                <a:solidFill>
                  <a:schemeClr val="bg2">
                    <a:lumMod val="25000"/>
                  </a:schemeClr>
                </a:solidFill>
                <a:latin typeface="Arial" panose="020B0604020202020204" pitchFamily="34" charset="0"/>
                <a:ea typeface="+mn-ea"/>
                <a:cs typeface="Arial" panose="020B0604020202020204" pitchFamily="34" charset="0"/>
              </a:endParaRPr>
            </a:p>
          </p:txBody>
        </p:sp>
      </p:grpSp>
      <p:cxnSp>
        <p:nvCxnSpPr>
          <p:cNvPr id="59" name="直接连接符 58"/>
          <p:cNvCxnSpPr/>
          <p:nvPr/>
        </p:nvCxnSpPr>
        <p:spPr>
          <a:xfrm flipH="1">
            <a:off x="19050" y="5002213"/>
            <a:ext cx="12141200" cy="0"/>
          </a:xfrm>
          <a:prstGeom prst="line">
            <a:avLst/>
          </a:prstGeom>
          <a:ln w="19050">
            <a:solidFill>
              <a:srgbClr val="044875"/>
            </a:solidFill>
            <a:prstDash val="sysDot"/>
            <a:headEnd type="stealth"/>
            <a:tailEnd type="stealth"/>
          </a:ln>
        </p:spPr>
        <p:style>
          <a:lnRef idx="1">
            <a:schemeClr val="accent1"/>
          </a:lnRef>
          <a:fillRef idx="0">
            <a:schemeClr val="accent1"/>
          </a:fillRef>
          <a:effectRef idx="0">
            <a:schemeClr val="accent1"/>
          </a:effectRef>
          <a:fontRef idx="minor">
            <a:schemeClr val="tx1"/>
          </a:fontRef>
        </p:style>
      </p:cxnSp>
      <p:sp>
        <p:nvSpPr>
          <p:cNvPr id="72" name="文本框 71"/>
          <p:cNvSpPr txBox="1">
            <a:spLocks noChangeArrowheads="1"/>
          </p:cNvSpPr>
          <p:nvPr/>
        </p:nvSpPr>
        <p:spPr bwMode="auto">
          <a:xfrm>
            <a:off x="488950" y="5129213"/>
            <a:ext cx="11671300" cy="977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ts val="2300"/>
              </a:lnSpc>
              <a:buFont typeface="Wingdings" pitchFamily="2" charset="2"/>
              <a:buChar char="Ø"/>
            </a:pPr>
            <a:r>
              <a:rPr lang="en-US" altLang="zh-CN" dirty="0">
                <a:solidFill>
                  <a:srgbClr val="044875"/>
                </a:solidFill>
              </a:rPr>
              <a:t>Greedy algorithm can get the optimal solution by accumulating the local optimal solutions, which does not guarantee that the global solution can always be generated. But in many cases, greedy algorithms are very effective.</a:t>
            </a:r>
          </a:p>
          <a:p>
            <a:pPr eaLnBrk="1" hangingPunct="1">
              <a:lnSpc>
                <a:spcPts val="2300"/>
              </a:lnSpc>
              <a:buFont typeface="Wingdings" pitchFamily="2" charset="2"/>
              <a:buChar char="Ø"/>
            </a:pPr>
            <a:r>
              <a:rPr lang="en-US" altLang="zh-CN" dirty="0">
                <a:solidFill>
                  <a:srgbClr val="044875"/>
                </a:solidFill>
              </a:rPr>
              <a:t>The greedy-choice strategy is crucial. We must ensure the optimal solution at each step is secure. </a:t>
            </a:r>
            <a:endParaRPr lang="en-US" altLang="zh-CN" sz="2400" dirty="0">
              <a:solidFill>
                <a:srgbClr val="0072A9"/>
              </a:solidFill>
            </a:endParaRPr>
          </a:p>
        </p:txBody>
      </p:sp>
      <p:grpSp>
        <p:nvGrpSpPr>
          <p:cNvPr id="47" name="组合 46"/>
          <p:cNvGrpSpPr>
            <a:grpSpLocks/>
          </p:cNvGrpSpPr>
          <p:nvPr/>
        </p:nvGrpSpPr>
        <p:grpSpPr bwMode="auto">
          <a:xfrm>
            <a:off x="5302538" y="2372503"/>
            <a:ext cx="6606167" cy="1436746"/>
            <a:chOff x="641243" y="1493515"/>
            <a:chExt cx="6606377" cy="1436726"/>
          </a:xfrm>
        </p:grpSpPr>
        <p:sp>
          <p:nvSpPr>
            <p:cNvPr id="52" name="文本框 51"/>
            <p:cNvSpPr txBox="1"/>
            <p:nvPr/>
          </p:nvSpPr>
          <p:spPr>
            <a:xfrm>
              <a:off x="641243" y="1493515"/>
              <a:ext cx="3403132" cy="707874"/>
            </a:xfrm>
            <a:prstGeom prst="rect">
              <a:avLst/>
            </a:prstGeom>
            <a:noFill/>
          </p:spPr>
          <p:txBody>
            <a:bodyPr wrap="square">
              <a:spAutoFit/>
            </a:bodyPr>
            <a:lstStyle/>
            <a:p>
              <a:pPr algn="ctr" eaLnBrk="1" fontAlgn="auto" hangingPunct="1">
                <a:spcBef>
                  <a:spcPts val="0"/>
                </a:spcBef>
                <a:spcAft>
                  <a:spcPts val="0"/>
                </a:spcAft>
                <a:defRPr/>
              </a:pPr>
              <a:r>
                <a:rPr lang="en-US" altLang="zh-CN" sz="2000" b="1" dirty="0">
                  <a:solidFill>
                    <a:srgbClr val="044875"/>
                  </a:solidFill>
                  <a:latin typeface="Calibri Light (标题)"/>
                </a:rPr>
                <a:t>Greedy Standard?</a:t>
              </a:r>
              <a:endParaRPr lang="zh-CN" altLang="en-US" sz="2000" b="1" dirty="0">
                <a:solidFill>
                  <a:srgbClr val="044875"/>
                </a:solidFill>
                <a:latin typeface="Calibri Light (标题)"/>
              </a:endParaRPr>
            </a:p>
            <a:p>
              <a:pPr algn="ctr" eaLnBrk="1" fontAlgn="auto" hangingPunct="1">
                <a:spcBef>
                  <a:spcPts val="0"/>
                </a:spcBef>
                <a:spcAft>
                  <a:spcPts val="0"/>
                </a:spcAft>
                <a:defRPr/>
              </a:pPr>
              <a:endParaRPr lang="zh-CN" altLang="en-US" sz="2000" b="1" dirty="0">
                <a:solidFill>
                  <a:srgbClr val="044875"/>
                </a:solidFill>
                <a:latin typeface="+mj-lt"/>
                <a:ea typeface="+mn-ea"/>
              </a:endParaRPr>
            </a:p>
          </p:txBody>
        </p:sp>
        <p:sp>
          <p:nvSpPr>
            <p:cNvPr id="53" name="文本框 52"/>
            <p:cNvSpPr txBox="1"/>
            <p:nvPr/>
          </p:nvSpPr>
          <p:spPr>
            <a:xfrm>
              <a:off x="1194289" y="1855603"/>
              <a:ext cx="6053331" cy="1074638"/>
            </a:xfrm>
            <a:prstGeom prst="rect">
              <a:avLst/>
            </a:prstGeom>
            <a:noFill/>
          </p:spPr>
          <p:txBody>
            <a:bodyPr>
              <a:spAutoFit/>
            </a:bodyPr>
            <a:lstStyle/>
            <a:p>
              <a:pPr eaLnBrk="1" fontAlgn="auto" hangingPunct="1">
                <a:lnSpc>
                  <a:spcPts val="1900"/>
                </a:lnSpc>
                <a:spcBef>
                  <a:spcPts val="0"/>
                </a:spcBef>
                <a:spcAft>
                  <a:spcPts val="0"/>
                </a:spcAft>
                <a:defRPr/>
              </a:pPr>
              <a:r>
                <a:rPr lang="en-US" altLang="zh-CN" sz="1600" dirty="0">
                  <a:solidFill>
                    <a:schemeClr val="bg2">
                      <a:lumMod val="25000"/>
                    </a:schemeClr>
                  </a:solidFill>
                  <a:latin typeface="Arial" panose="020B0604020202020204" pitchFamily="34" charset="0"/>
                  <a:cs typeface="Arial" panose="020B0604020202020204" pitchFamily="34" charset="0"/>
                </a:rPr>
                <a:t>Greedy algorithm does not have a fixed algorithm solution framework, the key of the algorithm is the choice of greedy strategies.</a:t>
              </a:r>
              <a:endParaRPr lang="zh-CN" altLang="en-US" sz="1600" dirty="0">
                <a:latin typeface="Arial" panose="020B0604020202020204" pitchFamily="34" charset="0"/>
                <a:cs typeface="Arial" panose="020B0604020202020204" pitchFamily="34" charset="0"/>
              </a:endParaRPr>
            </a:p>
            <a:p>
              <a:pPr eaLnBrk="1" fontAlgn="auto" hangingPunct="1">
                <a:lnSpc>
                  <a:spcPts val="1900"/>
                </a:lnSpc>
                <a:spcBef>
                  <a:spcPts val="0"/>
                </a:spcBef>
                <a:spcAft>
                  <a:spcPts val="0"/>
                </a:spcAft>
                <a:defRPr/>
              </a:pPr>
              <a:endParaRPr lang="zh-CN" altLang="en-US" sz="1600" dirty="0">
                <a:solidFill>
                  <a:schemeClr val="bg2">
                    <a:lumMod val="25000"/>
                  </a:schemeClr>
                </a:solidFill>
                <a:latin typeface="+mn-lt"/>
                <a:ea typeface="+mn-ea"/>
              </a:endParaRPr>
            </a:p>
          </p:txBody>
        </p:sp>
      </p:grpSp>
      <p:sp>
        <p:nvSpPr>
          <p:cNvPr id="45" name="矩形 44">
            <a:extLst>
              <a:ext uri="{FF2B5EF4-FFF2-40B4-BE49-F238E27FC236}">
                <a16:creationId xmlns:a16="http://schemas.microsoft.com/office/drawing/2014/main" id="{74D2327A-AA72-4870-887E-D1EE11B549B9}"/>
              </a:ext>
            </a:extLst>
          </p:cNvPr>
          <p:cNvSpPr/>
          <p:nvPr/>
        </p:nvSpPr>
        <p:spPr>
          <a:xfrm>
            <a:off x="0" y="6617450"/>
            <a:ext cx="11633200" cy="240549"/>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right)">
                                      <p:cBhvr>
                                        <p:cTn id="10" dur="5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right)">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3" presetClass="entr" presetSubtype="16"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par>
                                <p:cTn id="32" presetID="53" presetClass="entr" presetSubtype="16" fill="hold" nodeType="withEffect">
                                  <p:stCondLst>
                                    <p:cond delay="25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Effect transition="in" filter="fade">
                                      <p:cBhvr>
                                        <p:cTn id="36" dur="500"/>
                                        <p:tgtEl>
                                          <p:spTgt spid="11"/>
                                        </p:tgtEl>
                                      </p:cBhvr>
                                    </p:animEffect>
                                  </p:childTnLst>
                                </p:cTn>
                              </p:par>
                              <p:par>
                                <p:cTn id="37" presetID="53" presetClass="entr" presetSubtype="16" fill="hold" nodeType="withEffect">
                                  <p:stCondLst>
                                    <p:cond delay="500"/>
                                  </p:stCondLst>
                                  <p:childTnLst>
                                    <p:set>
                                      <p:cBhvr>
                                        <p:cTn id="38" dur="1" fill="hold">
                                          <p:stCondLst>
                                            <p:cond delay="0"/>
                                          </p:stCondLst>
                                        </p:cTn>
                                        <p:tgtEl>
                                          <p:spTgt spid="63"/>
                                        </p:tgtEl>
                                        <p:attrNameLst>
                                          <p:attrName>style.visibility</p:attrName>
                                        </p:attrNameLst>
                                      </p:cBhvr>
                                      <p:to>
                                        <p:strVal val="visible"/>
                                      </p:to>
                                    </p:set>
                                    <p:anim calcmode="lin" valueType="num">
                                      <p:cBhvr>
                                        <p:cTn id="39" dur="500" fill="hold"/>
                                        <p:tgtEl>
                                          <p:spTgt spid="63"/>
                                        </p:tgtEl>
                                        <p:attrNameLst>
                                          <p:attrName>ppt_w</p:attrName>
                                        </p:attrNameLst>
                                      </p:cBhvr>
                                      <p:tavLst>
                                        <p:tav tm="0">
                                          <p:val>
                                            <p:fltVal val="0"/>
                                          </p:val>
                                        </p:tav>
                                        <p:tav tm="100000">
                                          <p:val>
                                            <p:strVal val="#ppt_w"/>
                                          </p:val>
                                        </p:tav>
                                      </p:tavLst>
                                    </p:anim>
                                    <p:anim calcmode="lin" valueType="num">
                                      <p:cBhvr>
                                        <p:cTn id="40" dur="500" fill="hold"/>
                                        <p:tgtEl>
                                          <p:spTgt spid="63"/>
                                        </p:tgtEl>
                                        <p:attrNameLst>
                                          <p:attrName>ppt_h</p:attrName>
                                        </p:attrNameLst>
                                      </p:cBhvr>
                                      <p:tavLst>
                                        <p:tav tm="0">
                                          <p:val>
                                            <p:fltVal val="0"/>
                                          </p:val>
                                        </p:tav>
                                        <p:tav tm="100000">
                                          <p:val>
                                            <p:strVal val="#ppt_h"/>
                                          </p:val>
                                        </p:tav>
                                      </p:tavLst>
                                    </p:anim>
                                    <p:animEffect transition="in" filter="fade">
                                      <p:cBhvr>
                                        <p:cTn id="41" dur="500"/>
                                        <p:tgtEl>
                                          <p:spTgt spid="63"/>
                                        </p:tgtEl>
                                      </p:cBhvr>
                                    </p:animEffect>
                                  </p:childTnLst>
                                </p:cTn>
                              </p:par>
                              <p:par>
                                <p:cTn id="42" presetID="53" presetClass="entr" presetSubtype="16" fill="hold" nodeType="withEffect">
                                  <p:stCondLst>
                                    <p:cond delay="750"/>
                                  </p:stCondLst>
                                  <p:childTnLst>
                                    <p:set>
                                      <p:cBhvr>
                                        <p:cTn id="43" dur="1" fill="hold">
                                          <p:stCondLst>
                                            <p:cond delay="0"/>
                                          </p:stCondLst>
                                        </p:cTn>
                                        <p:tgtEl>
                                          <p:spTgt spid="13"/>
                                        </p:tgtEl>
                                        <p:attrNameLst>
                                          <p:attrName>style.visibility</p:attrName>
                                        </p:attrNameLst>
                                      </p:cBhvr>
                                      <p:to>
                                        <p:strVal val="visible"/>
                                      </p:to>
                                    </p:set>
                                    <p:anim calcmode="lin" valueType="num">
                                      <p:cBhvr>
                                        <p:cTn id="44" dur="500" fill="hold"/>
                                        <p:tgtEl>
                                          <p:spTgt spid="13"/>
                                        </p:tgtEl>
                                        <p:attrNameLst>
                                          <p:attrName>ppt_w</p:attrName>
                                        </p:attrNameLst>
                                      </p:cBhvr>
                                      <p:tavLst>
                                        <p:tav tm="0">
                                          <p:val>
                                            <p:fltVal val="0"/>
                                          </p:val>
                                        </p:tav>
                                        <p:tav tm="100000">
                                          <p:val>
                                            <p:strVal val="#ppt_w"/>
                                          </p:val>
                                        </p:tav>
                                      </p:tavLst>
                                    </p:anim>
                                    <p:anim calcmode="lin" valueType="num">
                                      <p:cBhvr>
                                        <p:cTn id="45" dur="500" fill="hold"/>
                                        <p:tgtEl>
                                          <p:spTgt spid="13"/>
                                        </p:tgtEl>
                                        <p:attrNameLst>
                                          <p:attrName>ppt_h</p:attrName>
                                        </p:attrNameLst>
                                      </p:cBhvr>
                                      <p:tavLst>
                                        <p:tav tm="0">
                                          <p:val>
                                            <p:fltVal val="0"/>
                                          </p:val>
                                        </p:tav>
                                        <p:tav tm="100000">
                                          <p:val>
                                            <p:strVal val="#ppt_h"/>
                                          </p:val>
                                        </p:tav>
                                      </p:tavLst>
                                    </p:anim>
                                    <p:animEffect transition="in" filter="fade">
                                      <p:cBhvr>
                                        <p:cTn id="46" dur="500"/>
                                        <p:tgtEl>
                                          <p:spTgt spid="13"/>
                                        </p:tgtEl>
                                      </p:cBhvr>
                                    </p:animEffect>
                                  </p:childTnLst>
                                </p:cTn>
                              </p:par>
                              <p:par>
                                <p:cTn id="47" presetID="53" presetClass="entr" presetSubtype="16" fill="hold" nodeType="withEffect">
                                  <p:stCondLst>
                                    <p:cond delay="1000"/>
                                  </p:stCondLst>
                                  <p:childTnLst>
                                    <p:set>
                                      <p:cBhvr>
                                        <p:cTn id="48" dur="1" fill="hold">
                                          <p:stCondLst>
                                            <p:cond delay="0"/>
                                          </p:stCondLst>
                                        </p:cTn>
                                        <p:tgtEl>
                                          <p:spTgt spid="18"/>
                                        </p:tgtEl>
                                        <p:attrNameLst>
                                          <p:attrName>style.visibility</p:attrName>
                                        </p:attrNameLst>
                                      </p:cBhvr>
                                      <p:to>
                                        <p:strVal val="visible"/>
                                      </p:to>
                                    </p:set>
                                    <p:anim calcmode="lin" valueType="num">
                                      <p:cBhvr>
                                        <p:cTn id="49" dur="500" fill="hold"/>
                                        <p:tgtEl>
                                          <p:spTgt spid="18"/>
                                        </p:tgtEl>
                                        <p:attrNameLst>
                                          <p:attrName>ppt_w</p:attrName>
                                        </p:attrNameLst>
                                      </p:cBhvr>
                                      <p:tavLst>
                                        <p:tav tm="0">
                                          <p:val>
                                            <p:fltVal val="0"/>
                                          </p:val>
                                        </p:tav>
                                        <p:tav tm="100000">
                                          <p:val>
                                            <p:strVal val="#ppt_w"/>
                                          </p:val>
                                        </p:tav>
                                      </p:tavLst>
                                    </p:anim>
                                    <p:anim calcmode="lin" valueType="num">
                                      <p:cBhvr>
                                        <p:cTn id="50" dur="500" fill="hold"/>
                                        <p:tgtEl>
                                          <p:spTgt spid="18"/>
                                        </p:tgtEl>
                                        <p:attrNameLst>
                                          <p:attrName>ppt_h</p:attrName>
                                        </p:attrNameLst>
                                      </p:cBhvr>
                                      <p:tavLst>
                                        <p:tav tm="0">
                                          <p:val>
                                            <p:fltVal val="0"/>
                                          </p:val>
                                        </p:tav>
                                        <p:tav tm="100000">
                                          <p:val>
                                            <p:strVal val="#ppt_h"/>
                                          </p:val>
                                        </p:tav>
                                      </p:tavLst>
                                    </p:anim>
                                    <p:animEffect transition="in" filter="fade">
                                      <p:cBhvr>
                                        <p:cTn id="51" dur="500"/>
                                        <p:tgtEl>
                                          <p:spTgt spid="18"/>
                                        </p:tgtEl>
                                      </p:cBhvr>
                                    </p:animEffect>
                                  </p:childTnLst>
                                </p:cTn>
                              </p:par>
                              <p:par>
                                <p:cTn id="52" presetID="53" presetClass="entr" presetSubtype="16" fill="hold" nodeType="withEffect">
                                  <p:stCondLst>
                                    <p:cond delay="1250"/>
                                  </p:stCondLst>
                                  <p:childTnLst>
                                    <p:set>
                                      <p:cBhvr>
                                        <p:cTn id="53" dur="1" fill="hold">
                                          <p:stCondLst>
                                            <p:cond delay="0"/>
                                          </p:stCondLst>
                                        </p:cTn>
                                        <p:tgtEl>
                                          <p:spTgt spid="19"/>
                                        </p:tgtEl>
                                        <p:attrNameLst>
                                          <p:attrName>style.visibility</p:attrName>
                                        </p:attrNameLst>
                                      </p:cBhvr>
                                      <p:to>
                                        <p:strVal val="visible"/>
                                      </p:to>
                                    </p:set>
                                    <p:anim calcmode="lin" valueType="num">
                                      <p:cBhvr>
                                        <p:cTn id="54" dur="500" fill="hold"/>
                                        <p:tgtEl>
                                          <p:spTgt spid="19"/>
                                        </p:tgtEl>
                                        <p:attrNameLst>
                                          <p:attrName>ppt_w</p:attrName>
                                        </p:attrNameLst>
                                      </p:cBhvr>
                                      <p:tavLst>
                                        <p:tav tm="0">
                                          <p:val>
                                            <p:fltVal val="0"/>
                                          </p:val>
                                        </p:tav>
                                        <p:tav tm="100000">
                                          <p:val>
                                            <p:strVal val="#ppt_w"/>
                                          </p:val>
                                        </p:tav>
                                      </p:tavLst>
                                    </p:anim>
                                    <p:anim calcmode="lin" valueType="num">
                                      <p:cBhvr>
                                        <p:cTn id="55" dur="500" fill="hold"/>
                                        <p:tgtEl>
                                          <p:spTgt spid="19"/>
                                        </p:tgtEl>
                                        <p:attrNameLst>
                                          <p:attrName>ppt_h</p:attrName>
                                        </p:attrNameLst>
                                      </p:cBhvr>
                                      <p:tavLst>
                                        <p:tav tm="0">
                                          <p:val>
                                            <p:fltVal val="0"/>
                                          </p:val>
                                        </p:tav>
                                        <p:tav tm="100000">
                                          <p:val>
                                            <p:strVal val="#ppt_h"/>
                                          </p:val>
                                        </p:tav>
                                      </p:tavLst>
                                    </p:anim>
                                    <p:animEffect transition="in" filter="fade">
                                      <p:cBhvr>
                                        <p:cTn id="56" dur="500"/>
                                        <p:tgtEl>
                                          <p:spTgt spid="19"/>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53" presetClass="entr" presetSubtype="16" fill="hold" nodeType="clickEffect">
                                  <p:stCondLst>
                                    <p:cond delay="0"/>
                                  </p:stCondLst>
                                  <p:childTnLst>
                                    <p:set>
                                      <p:cBhvr>
                                        <p:cTn id="60" dur="1" fill="hold">
                                          <p:stCondLst>
                                            <p:cond delay="0"/>
                                          </p:stCondLst>
                                        </p:cTn>
                                        <p:tgtEl>
                                          <p:spTgt spid="34"/>
                                        </p:tgtEl>
                                        <p:attrNameLst>
                                          <p:attrName>style.visibility</p:attrName>
                                        </p:attrNameLst>
                                      </p:cBhvr>
                                      <p:to>
                                        <p:strVal val="visible"/>
                                      </p:to>
                                    </p:set>
                                    <p:anim calcmode="lin" valueType="num">
                                      <p:cBhvr>
                                        <p:cTn id="61" dur="500" fill="hold"/>
                                        <p:tgtEl>
                                          <p:spTgt spid="34"/>
                                        </p:tgtEl>
                                        <p:attrNameLst>
                                          <p:attrName>ppt_w</p:attrName>
                                        </p:attrNameLst>
                                      </p:cBhvr>
                                      <p:tavLst>
                                        <p:tav tm="0">
                                          <p:val>
                                            <p:fltVal val="0"/>
                                          </p:val>
                                        </p:tav>
                                        <p:tav tm="100000">
                                          <p:val>
                                            <p:strVal val="#ppt_w"/>
                                          </p:val>
                                        </p:tav>
                                      </p:tavLst>
                                    </p:anim>
                                    <p:anim calcmode="lin" valueType="num">
                                      <p:cBhvr>
                                        <p:cTn id="62" dur="500" fill="hold"/>
                                        <p:tgtEl>
                                          <p:spTgt spid="34"/>
                                        </p:tgtEl>
                                        <p:attrNameLst>
                                          <p:attrName>ppt_h</p:attrName>
                                        </p:attrNameLst>
                                      </p:cBhvr>
                                      <p:tavLst>
                                        <p:tav tm="0">
                                          <p:val>
                                            <p:fltVal val="0"/>
                                          </p:val>
                                        </p:tav>
                                        <p:tav tm="100000">
                                          <p:val>
                                            <p:strVal val="#ppt_h"/>
                                          </p:val>
                                        </p:tav>
                                      </p:tavLst>
                                    </p:anim>
                                    <p:animEffect transition="in" filter="fade">
                                      <p:cBhvr>
                                        <p:cTn id="63" dur="500"/>
                                        <p:tgtEl>
                                          <p:spTgt spid="34"/>
                                        </p:tgtEl>
                                      </p:cBhvr>
                                    </p:animEffect>
                                  </p:childTnLst>
                                </p:cTn>
                              </p:par>
                              <p:par>
                                <p:cTn id="64" presetID="53" presetClass="entr" presetSubtype="16" fill="hold" nodeType="withEffect">
                                  <p:stCondLst>
                                    <p:cond delay="0"/>
                                  </p:stCondLst>
                                  <p:childTnLst>
                                    <p:set>
                                      <p:cBhvr>
                                        <p:cTn id="65" dur="1" fill="hold">
                                          <p:stCondLst>
                                            <p:cond delay="0"/>
                                          </p:stCondLst>
                                        </p:cTn>
                                        <p:tgtEl>
                                          <p:spTgt spid="40"/>
                                        </p:tgtEl>
                                        <p:attrNameLst>
                                          <p:attrName>style.visibility</p:attrName>
                                        </p:attrNameLst>
                                      </p:cBhvr>
                                      <p:to>
                                        <p:strVal val="visible"/>
                                      </p:to>
                                    </p:set>
                                    <p:anim calcmode="lin" valueType="num">
                                      <p:cBhvr>
                                        <p:cTn id="66" dur="500" fill="hold"/>
                                        <p:tgtEl>
                                          <p:spTgt spid="40"/>
                                        </p:tgtEl>
                                        <p:attrNameLst>
                                          <p:attrName>ppt_w</p:attrName>
                                        </p:attrNameLst>
                                      </p:cBhvr>
                                      <p:tavLst>
                                        <p:tav tm="0">
                                          <p:val>
                                            <p:fltVal val="0"/>
                                          </p:val>
                                        </p:tav>
                                        <p:tav tm="100000">
                                          <p:val>
                                            <p:strVal val="#ppt_w"/>
                                          </p:val>
                                        </p:tav>
                                      </p:tavLst>
                                    </p:anim>
                                    <p:anim calcmode="lin" valueType="num">
                                      <p:cBhvr>
                                        <p:cTn id="67" dur="500" fill="hold"/>
                                        <p:tgtEl>
                                          <p:spTgt spid="40"/>
                                        </p:tgtEl>
                                        <p:attrNameLst>
                                          <p:attrName>ppt_h</p:attrName>
                                        </p:attrNameLst>
                                      </p:cBhvr>
                                      <p:tavLst>
                                        <p:tav tm="0">
                                          <p:val>
                                            <p:fltVal val="0"/>
                                          </p:val>
                                        </p:tav>
                                        <p:tav tm="100000">
                                          <p:val>
                                            <p:strVal val="#ppt_h"/>
                                          </p:val>
                                        </p:tav>
                                      </p:tavLst>
                                    </p:anim>
                                    <p:animEffect transition="in" filter="fade">
                                      <p:cBhvr>
                                        <p:cTn id="68" dur="500"/>
                                        <p:tgtEl>
                                          <p:spTgt spid="40"/>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2" fill="hold"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p:tgtEl>
                                          <p:spTgt spid="37"/>
                                        </p:tgtEl>
                                        <p:attrNameLst>
                                          <p:attrName>ppt_x</p:attrName>
                                        </p:attrNameLst>
                                      </p:cBhvr>
                                      <p:tavLst>
                                        <p:tav tm="0">
                                          <p:val>
                                            <p:strVal val="#ppt_x+#ppt_w*1.125000"/>
                                          </p:val>
                                        </p:tav>
                                        <p:tav tm="100000">
                                          <p:val>
                                            <p:strVal val="#ppt_x"/>
                                          </p:val>
                                        </p:tav>
                                      </p:tavLst>
                                    </p:anim>
                                    <p:animEffect transition="in" filter="wipe(left)">
                                      <p:cBhvr>
                                        <p:cTn id="74" dur="500"/>
                                        <p:tgtEl>
                                          <p:spTgt spid="37"/>
                                        </p:tgtEl>
                                      </p:cBhvr>
                                    </p:animEffect>
                                  </p:childTnLst>
                                </p:cTn>
                              </p:par>
                              <p:par>
                                <p:cTn id="75" presetID="53" presetClass="entr" presetSubtype="16" fill="hold" nodeType="withEffect">
                                  <p:stCondLst>
                                    <p:cond delay="0"/>
                                  </p:stCondLst>
                                  <p:childTnLst>
                                    <p:set>
                                      <p:cBhvr>
                                        <p:cTn id="76" dur="1" fill="hold">
                                          <p:stCondLst>
                                            <p:cond delay="0"/>
                                          </p:stCondLst>
                                        </p:cTn>
                                        <p:tgtEl>
                                          <p:spTgt spid="46"/>
                                        </p:tgtEl>
                                        <p:attrNameLst>
                                          <p:attrName>style.visibility</p:attrName>
                                        </p:attrNameLst>
                                      </p:cBhvr>
                                      <p:to>
                                        <p:strVal val="visible"/>
                                      </p:to>
                                    </p:set>
                                    <p:anim calcmode="lin" valueType="num">
                                      <p:cBhvr>
                                        <p:cTn id="77" dur="500" fill="hold"/>
                                        <p:tgtEl>
                                          <p:spTgt spid="46"/>
                                        </p:tgtEl>
                                        <p:attrNameLst>
                                          <p:attrName>ppt_w</p:attrName>
                                        </p:attrNameLst>
                                      </p:cBhvr>
                                      <p:tavLst>
                                        <p:tav tm="0">
                                          <p:val>
                                            <p:fltVal val="0"/>
                                          </p:val>
                                        </p:tav>
                                        <p:tav tm="100000">
                                          <p:val>
                                            <p:strVal val="#ppt_w"/>
                                          </p:val>
                                        </p:tav>
                                      </p:tavLst>
                                    </p:anim>
                                    <p:anim calcmode="lin" valueType="num">
                                      <p:cBhvr>
                                        <p:cTn id="78" dur="500" fill="hold"/>
                                        <p:tgtEl>
                                          <p:spTgt spid="46"/>
                                        </p:tgtEl>
                                        <p:attrNameLst>
                                          <p:attrName>ppt_h</p:attrName>
                                        </p:attrNameLst>
                                      </p:cBhvr>
                                      <p:tavLst>
                                        <p:tav tm="0">
                                          <p:val>
                                            <p:fltVal val="0"/>
                                          </p:val>
                                        </p:tav>
                                        <p:tav tm="100000">
                                          <p:val>
                                            <p:strVal val="#ppt_h"/>
                                          </p:val>
                                        </p:tav>
                                      </p:tavLst>
                                    </p:anim>
                                    <p:animEffect transition="in" filter="fade">
                                      <p:cBhvr>
                                        <p:cTn id="79" dur="500"/>
                                        <p:tgtEl>
                                          <p:spTgt spid="46"/>
                                        </p:tgtEl>
                                      </p:cBhvr>
                                    </p:animEffect>
                                  </p:childTnLst>
                                </p:cTn>
                              </p:par>
                            </p:childTnLst>
                          </p:cTn>
                        </p:par>
                      </p:childTnLst>
                    </p:cTn>
                  </p:par>
                  <p:par>
                    <p:cTn id="80" fill="hold">
                      <p:stCondLst>
                        <p:cond delay="indefinite"/>
                      </p:stCondLst>
                      <p:childTnLst>
                        <p:par>
                          <p:cTn id="81" fill="hold">
                            <p:stCondLst>
                              <p:cond delay="0"/>
                            </p:stCondLst>
                            <p:childTnLst>
                              <p:par>
                                <p:cTn id="82" presetID="12" presetClass="entr" presetSubtype="2" fill="hold" nodeType="clickEffect">
                                  <p:stCondLst>
                                    <p:cond delay="0"/>
                                  </p:stCondLst>
                                  <p:childTnLst>
                                    <p:set>
                                      <p:cBhvr>
                                        <p:cTn id="83" dur="1" fill="hold">
                                          <p:stCondLst>
                                            <p:cond delay="0"/>
                                          </p:stCondLst>
                                        </p:cTn>
                                        <p:tgtEl>
                                          <p:spTgt spid="47"/>
                                        </p:tgtEl>
                                        <p:attrNameLst>
                                          <p:attrName>style.visibility</p:attrName>
                                        </p:attrNameLst>
                                      </p:cBhvr>
                                      <p:to>
                                        <p:strVal val="visible"/>
                                      </p:to>
                                    </p:set>
                                    <p:anim calcmode="lin" valueType="num">
                                      <p:cBhvr additive="base">
                                        <p:cTn id="84" dur="500"/>
                                        <p:tgtEl>
                                          <p:spTgt spid="47"/>
                                        </p:tgtEl>
                                        <p:attrNameLst>
                                          <p:attrName>ppt_x</p:attrName>
                                        </p:attrNameLst>
                                      </p:cBhvr>
                                      <p:tavLst>
                                        <p:tav tm="0">
                                          <p:val>
                                            <p:strVal val="#ppt_x+#ppt_w*1.125000"/>
                                          </p:val>
                                        </p:tav>
                                        <p:tav tm="100000">
                                          <p:val>
                                            <p:strVal val="#ppt_x"/>
                                          </p:val>
                                        </p:tav>
                                      </p:tavLst>
                                    </p:anim>
                                    <p:animEffect transition="in" filter="wipe(left)">
                                      <p:cBhvr>
                                        <p:cTn id="85" dur="500"/>
                                        <p:tgtEl>
                                          <p:spTgt spid="47"/>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59"/>
                                        </p:tgtEl>
                                        <p:attrNameLst>
                                          <p:attrName>style.visibility</p:attrName>
                                        </p:attrNameLst>
                                      </p:cBhvr>
                                      <p:to>
                                        <p:strVal val="visible"/>
                                      </p:to>
                                    </p:set>
                                    <p:animEffect transition="in" filter="fade">
                                      <p:cBhvr>
                                        <p:cTn id="90" dur="500"/>
                                        <p:tgtEl>
                                          <p:spTgt spid="59"/>
                                        </p:tgtEl>
                                      </p:cBhvr>
                                    </p:animEffect>
                                  </p:childTnLst>
                                </p:cTn>
                              </p:par>
                              <p:par>
                                <p:cTn id="91" presetID="12" presetClass="entr" presetSubtype="2" fill="hold" nodeType="withEffect">
                                  <p:stCondLst>
                                    <p:cond delay="0"/>
                                  </p:stCondLst>
                                  <p:childTnLst>
                                    <p:set>
                                      <p:cBhvr>
                                        <p:cTn id="92" dur="1" fill="hold">
                                          <p:stCondLst>
                                            <p:cond delay="0"/>
                                          </p:stCondLst>
                                        </p:cTn>
                                        <p:tgtEl>
                                          <p:spTgt spid="49"/>
                                        </p:tgtEl>
                                        <p:attrNameLst>
                                          <p:attrName>style.visibility</p:attrName>
                                        </p:attrNameLst>
                                      </p:cBhvr>
                                      <p:to>
                                        <p:strVal val="visible"/>
                                      </p:to>
                                    </p:set>
                                    <p:anim calcmode="lin" valueType="num">
                                      <p:cBhvr additive="base">
                                        <p:cTn id="93" dur="500"/>
                                        <p:tgtEl>
                                          <p:spTgt spid="49"/>
                                        </p:tgtEl>
                                        <p:attrNameLst>
                                          <p:attrName>ppt_x</p:attrName>
                                        </p:attrNameLst>
                                      </p:cBhvr>
                                      <p:tavLst>
                                        <p:tav tm="0">
                                          <p:val>
                                            <p:strVal val="#ppt_x+#ppt_w*1.125000"/>
                                          </p:val>
                                        </p:tav>
                                        <p:tav tm="100000">
                                          <p:val>
                                            <p:strVal val="#ppt_x"/>
                                          </p:val>
                                        </p:tav>
                                      </p:tavLst>
                                    </p:anim>
                                    <p:animEffect transition="in" filter="wipe(left)">
                                      <p:cBhvr>
                                        <p:cTn id="94" dur="500"/>
                                        <p:tgtEl>
                                          <p:spTgt spid="49"/>
                                        </p:tgtEl>
                                      </p:cBhvr>
                                    </p:animEffect>
                                  </p:childTnLst>
                                </p:cTn>
                              </p:par>
                            </p:childTnLst>
                          </p:cTn>
                        </p:par>
                      </p:childTnLst>
                    </p:cTn>
                  </p:par>
                  <p:par>
                    <p:cTn id="95" fill="hold">
                      <p:stCondLst>
                        <p:cond delay="indefinite"/>
                      </p:stCondLst>
                      <p:childTnLst>
                        <p:par>
                          <p:cTn id="96" fill="hold">
                            <p:stCondLst>
                              <p:cond delay="0"/>
                            </p:stCondLst>
                            <p:childTnLst>
                              <p:par>
                                <p:cTn id="97" presetID="12" presetClass="entr" presetSubtype="4" fill="hold" grpId="0" nodeType="clickEffect">
                                  <p:stCondLst>
                                    <p:cond delay="0"/>
                                  </p:stCondLst>
                                  <p:childTnLst>
                                    <p:set>
                                      <p:cBhvr>
                                        <p:cTn id="98" dur="1" fill="hold">
                                          <p:stCondLst>
                                            <p:cond delay="0"/>
                                          </p:stCondLst>
                                        </p:cTn>
                                        <p:tgtEl>
                                          <p:spTgt spid="72">
                                            <p:txEl>
                                              <p:pRg st="0" end="0"/>
                                            </p:txEl>
                                          </p:spTgt>
                                        </p:tgtEl>
                                        <p:attrNameLst>
                                          <p:attrName>style.visibility</p:attrName>
                                        </p:attrNameLst>
                                      </p:cBhvr>
                                      <p:to>
                                        <p:strVal val="visible"/>
                                      </p:to>
                                    </p:set>
                                    <p:anim calcmode="lin" valueType="num">
                                      <p:cBhvr additive="base">
                                        <p:cTn id="99" dur="500"/>
                                        <p:tgtEl>
                                          <p:spTgt spid="72">
                                            <p:txEl>
                                              <p:pRg st="0" end="0"/>
                                            </p:txEl>
                                          </p:spTgt>
                                        </p:tgtEl>
                                        <p:attrNameLst>
                                          <p:attrName>ppt_y</p:attrName>
                                        </p:attrNameLst>
                                      </p:cBhvr>
                                      <p:tavLst>
                                        <p:tav tm="0">
                                          <p:val>
                                            <p:strVal val="#ppt_y+#ppt_h*1.125000"/>
                                          </p:val>
                                        </p:tav>
                                        <p:tav tm="100000">
                                          <p:val>
                                            <p:strVal val="#ppt_y"/>
                                          </p:val>
                                        </p:tav>
                                      </p:tavLst>
                                    </p:anim>
                                    <p:animEffect transition="in" filter="wipe(up)">
                                      <p:cBhvr>
                                        <p:cTn id="100" dur="500"/>
                                        <p:tgtEl>
                                          <p:spTgt spid="72">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2" presetClass="entr" presetSubtype="4" fill="hold" grpId="0" nodeType="clickEffect">
                                  <p:stCondLst>
                                    <p:cond delay="0"/>
                                  </p:stCondLst>
                                  <p:childTnLst>
                                    <p:set>
                                      <p:cBhvr>
                                        <p:cTn id="104" dur="1" fill="hold">
                                          <p:stCondLst>
                                            <p:cond delay="0"/>
                                          </p:stCondLst>
                                        </p:cTn>
                                        <p:tgtEl>
                                          <p:spTgt spid="72">
                                            <p:txEl>
                                              <p:pRg st="1" end="1"/>
                                            </p:txEl>
                                          </p:spTgt>
                                        </p:tgtEl>
                                        <p:attrNameLst>
                                          <p:attrName>style.visibility</p:attrName>
                                        </p:attrNameLst>
                                      </p:cBhvr>
                                      <p:to>
                                        <p:strVal val="visible"/>
                                      </p:to>
                                    </p:set>
                                    <p:anim calcmode="lin" valueType="num">
                                      <p:cBhvr additive="base">
                                        <p:cTn id="105" dur="500"/>
                                        <p:tgtEl>
                                          <p:spTgt spid="72">
                                            <p:txEl>
                                              <p:pRg st="1" end="1"/>
                                            </p:txEl>
                                          </p:spTgt>
                                        </p:tgtEl>
                                        <p:attrNameLst>
                                          <p:attrName>ppt_y</p:attrName>
                                        </p:attrNameLst>
                                      </p:cBhvr>
                                      <p:tavLst>
                                        <p:tav tm="0">
                                          <p:val>
                                            <p:strVal val="#ppt_y+#ppt_h*1.125000"/>
                                          </p:val>
                                        </p:tav>
                                        <p:tav tm="100000">
                                          <p:val>
                                            <p:strVal val="#ppt_y"/>
                                          </p:val>
                                        </p:tav>
                                      </p:tavLst>
                                    </p:anim>
                                    <p:animEffect transition="in" filter="wipe(up)">
                                      <p:cBhvr>
                                        <p:cTn id="106" dur="500"/>
                                        <p:tgtEl>
                                          <p:spTgt spid="7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7" grpId="0" animBg="1"/>
      <p:bldP spid="8" grpId="0" animBg="1"/>
      <p:bldP spid="9" grpId="0"/>
      <p:bldP spid="72" grpId="0" uiExpand="1" build="p" bldLvl="3"/>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17400-D575-4D75-9449-E2A4CC0E5004}"/>
              </a:ext>
            </a:extLst>
          </p:cNvPr>
          <p:cNvSpPr>
            <a:spLocks noGrp="1"/>
          </p:cNvSpPr>
          <p:nvPr>
            <p:ph type="title"/>
          </p:nvPr>
        </p:nvSpPr>
        <p:spPr/>
        <p:txBody>
          <a:bodyPr/>
          <a:lstStyle/>
          <a:p>
            <a:pPr>
              <a:defRPr/>
            </a:pPr>
            <a:r>
              <a:rPr lang="en-US" altLang="zh-CN" dirty="0">
                <a:latin typeface="Comic Sans MS" panose="030F0702030302020204" pitchFamily="66" charset="0"/>
                <a:ea typeface="宋体" panose="02010600030101010101" pitchFamily="2" charset="-122"/>
              </a:rPr>
              <a:t>Some  Dynamic Problems</a:t>
            </a:r>
            <a:endParaRPr lang="zh-CN" altLang="en-US" dirty="0">
              <a:latin typeface="Comic Sans MS" panose="030F0702030302020204" pitchFamily="66" charset="0"/>
              <a:ea typeface="宋体" panose="02010600030101010101" pitchFamily="2" charset="-122"/>
            </a:endParaRPr>
          </a:p>
        </p:txBody>
      </p:sp>
      <p:sp>
        <p:nvSpPr>
          <p:cNvPr id="3" name="内容占位符 2">
            <a:extLst>
              <a:ext uri="{FF2B5EF4-FFF2-40B4-BE49-F238E27FC236}">
                <a16:creationId xmlns:a16="http://schemas.microsoft.com/office/drawing/2014/main" id="{10815FD0-5F90-4F62-AECE-B6BBD410A85D}"/>
              </a:ext>
            </a:extLst>
          </p:cNvPr>
          <p:cNvSpPr>
            <a:spLocks noGrp="1"/>
          </p:cNvSpPr>
          <p:nvPr>
            <p:ph idx="1"/>
          </p:nvPr>
        </p:nvSpPr>
        <p:spPr>
          <a:xfrm>
            <a:off x="1752600" y="1600201"/>
            <a:ext cx="8229600" cy="4530725"/>
          </a:xfrm>
        </p:spPr>
        <p:txBody>
          <a:bodyPr/>
          <a:lstStyle/>
          <a:p>
            <a:pPr>
              <a:defRPr/>
            </a:pPr>
            <a:r>
              <a:rPr lang="en-US" altLang="zh-CN" dirty="0">
                <a:ea typeface="宋体" panose="02010600030101010101" pitchFamily="2" charset="-122"/>
              </a:rPr>
              <a:t> Knapsack Problem</a:t>
            </a:r>
          </a:p>
          <a:p>
            <a:pPr>
              <a:defRPr/>
            </a:pPr>
            <a:r>
              <a:rPr lang="en-US" altLang="zh-CN" dirty="0">
                <a:ea typeface="宋体" panose="02010600030101010101" pitchFamily="2" charset="-122"/>
              </a:rPr>
              <a:t>Maximum Sub-array Problem</a:t>
            </a:r>
          </a:p>
          <a:p>
            <a:pPr>
              <a:defRPr/>
            </a:pPr>
            <a:r>
              <a:rPr lang="en-US" altLang="zh-CN" dirty="0">
                <a:ea typeface="宋体" panose="02010600030101010101" pitchFamily="2" charset="-122"/>
              </a:rPr>
              <a:t>Coin Change Problem </a:t>
            </a:r>
          </a:p>
          <a:p>
            <a:pPr>
              <a:defRPr/>
            </a:pPr>
            <a:r>
              <a:rPr lang="en-US" altLang="zh-CN" dirty="0">
                <a:ea typeface="宋体" panose="02010600030101010101" pitchFamily="2" charset="-122"/>
              </a:rPr>
              <a:t> Minimum Edge Distance Problem</a:t>
            </a:r>
          </a:p>
          <a:p>
            <a:pPr>
              <a:defRPr/>
            </a:pPr>
            <a:r>
              <a:rPr lang="en-US" altLang="zh-CN" dirty="0">
                <a:ea typeface="宋体" panose="02010600030101010101" pitchFamily="2" charset="-122"/>
              </a:rPr>
              <a:t>Longest Monotonically Subsequence Problem</a:t>
            </a:r>
            <a:endParaRPr lang="zh-CN" altLang="en-US" dirty="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014538"/>
            <a:ext cx="12192000" cy="2849562"/>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0" y="2663825"/>
            <a:ext cx="1096963"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文本框 7"/>
          <p:cNvSpPr txBox="1">
            <a:spLocks noChangeArrowheads="1"/>
          </p:cNvSpPr>
          <p:nvPr/>
        </p:nvSpPr>
        <p:spPr bwMode="auto">
          <a:xfrm>
            <a:off x="946150" y="2000250"/>
            <a:ext cx="1539875"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11500">
                <a:solidFill>
                  <a:schemeClr val="bg1"/>
                </a:solidFill>
                <a:latin typeface="Impact" pitchFamily="34" charset="0"/>
              </a:rPr>
              <a:t>1</a:t>
            </a:r>
            <a:endParaRPr lang="zh-CN" altLang="en-US" sz="11500">
              <a:solidFill>
                <a:schemeClr val="bg1"/>
              </a:solidFill>
              <a:latin typeface="Impact" pitchFamily="34" charset="0"/>
            </a:endParaRPr>
          </a:p>
        </p:txBody>
      </p:sp>
      <p:sp>
        <p:nvSpPr>
          <p:cNvPr id="10" name="矩形 9"/>
          <p:cNvSpPr/>
          <p:nvPr/>
        </p:nvSpPr>
        <p:spPr>
          <a:xfrm>
            <a:off x="2498725" y="2663825"/>
            <a:ext cx="9693275" cy="541338"/>
          </a:xfrm>
          <a:prstGeom prst="rect">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文本框 11"/>
          <p:cNvSpPr txBox="1">
            <a:spLocks noChangeArrowheads="1"/>
          </p:cNvSpPr>
          <p:nvPr/>
        </p:nvSpPr>
        <p:spPr bwMode="auto">
          <a:xfrm>
            <a:off x="6791325" y="3632200"/>
            <a:ext cx="5727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4800" b="1" dirty="0">
                <a:solidFill>
                  <a:schemeClr val="bg1"/>
                </a:solidFill>
                <a:latin typeface="微软雅黑" pitchFamily="34" charset="-122"/>
                <a:ea typeface="微软雅黑" pitchFamily="34" charset="-122"/>
              </a:rPr>
              <a:t>Problem Solving</a:t>
            </a:r>
            <a:endParaRPr lang="zh-CN" altLang="en-US" sz="4800" b="1" dirty="0">
              <a:solidFill>
                <a:schemeClr val="bg1"/>
              </a:solidFill>
              <a:latin typeface="微软雅黑" pitchFamily="34" charset="-122"/>
              <a:ea typeface="微软雅黑" pitchFamily="34" charset="-122"/>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304800" y="758795"/>
            <a:ext cx="5903912" cy="33693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mc:AlternateContent xmlns:mc="http://schemas.openxmlformats.org/markup-compatibility/2006" xmlns:a14="http://schemas.microsoft.com/office/drawing/2010/main">
        <mc:Choice Requires="a14">
          <p:sp>
            <p:nvSpPr>
              <p:cNvPr id="60" name="文本框 59"/>
              <p:cNvSpPr txBox="1"/>
              <p:nvPr/>
            </p:nvSpPr>
            <p:spPr>
              <a:xfrm>
                <a:off x="315119" y="1434652"/>
                <a:ext cx="5893593" cy="2693494"/>
              </a:xfrm>
              <a:prstGeom prst="rect">
                <a:avLst/>
              </a:prstGeom>
              <a:noFill/>
            </p:spPr>
            <p:txBody>
              <a:bodyPr wrap="square">
                <a:spAutoFit/>
              </a:bodyPr>
              <a:lstStyle/>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r>
                  <a:rPr lang="en-US" altLang="zh-CN" sz="2000" dirty="0"/>
                  <a:t>A thief robbing a store finds n items. The </a:t>
                </a:r>
                <a14:m>
                  <m:oMath xmlns:m="http://schemas.openxmlformats.org/officeDocument/2006/math">
                    <m:r>
                      <a:rPr lang="en-US" altLang="zh-CN" sz="2000" i="1">
                        <a:latin typeface="Cambria Math" panose="02040503050406030204" pitchFamily="18" charset="0"/>
                      </a:rPr>
                      <m:t>ⅈ</m:t>
                    </m:r>
                  </m:oMath>
                </a14:m>
                <a:r>
                  <a:rPr lang="en-US" altLang="zh-CN" sz="2000" dirty="0" err="1"/>
                  <a:t>th</a:t>
                </a:r>
                <a:r>
                  <a:rPr lang="en-US" altLang="zh-CN" sz="2000" dirty="0"/>
                  <a:t> item is worth </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𝜈</m:t>
                        </m:r>
                      </m:e>
                      <m:sub>
                        <m:r>
                          <a:rPr lang="en-US" altLang="zh-CN" sz="2000" i="1" dirty="0">
                            <a:latin typeface="Cambria Math" panose="02040503050406030204" pitchFamily="18" charset="0"/>
                          </a:rPr>
                          <m:t>𝑖</m:t>
                        </m:r>
                      </m:sub>
                    </m:sSub>
                  </m:oMath>
                </a14:m>
                <a:r>
                  <a:rPr lang="en-US" altLang="zh-CN" sz="2000" dirty="0"/>
                  <a:t> dollars and weighs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i="1" smtClean="0">
                            <a:latin typeface="Cambria Math" panose="02040503050406030204" pitchFamily="18" charset="0"/>
                          </a:rPr>
                          <m:t>𝑤</m:t>
                        </m:r>
                      </m:e>
                      <m:sub>
                        <m:r>
                          <a:rPr lang="en-US" altLang="zh-CN" sz="2000" i="1" smtClean="0">
                            <a:latin typeface="Cambria Math" panose="02040503050406030204" pitchFamily="18" charset="0"/>
                          </a:rPr>
                          <m:t>𝑖</m:t>
                        </m:r>
                      </m:sub>
                    </m:sSub>
                  </m:oMath>
                </a14:m>
                <a:r>
                  <a:rPr lang="en-US" altLang="zh-CN" sz="2000" dirty="0"/>
                  <a:t> pounds, where </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𝜈</m:t>
                        </m:r>
                      </m:e>
                      <m:sub>
                        <m:r>
                          <a:rPr lang="en-US" altLang="zh-CN" sz="2000" i="1" dirty="0">
                            <a:latin typeface="Cambria Math" panose="02040503050406030204" pitchFamily="18" charset="0"/>
                          </a:rPr>
                          <m:t>𝑖</m:t>
                        </m:r>
                      </m:sub>
                    </m:sSub>
                  </m:oMath>
                </a14:m>
                <a:r>
                  <a:rPr lang="en-US" altLang="zh-CN" sz="2000" dirty="0"/>
                  <a:t> and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𝑖</m:t>
                        </m:r>
                      </m:sub>
                    </m:sSub>
                  </m:oMath>
                </a14:m>
                <a:r>
                  <a:rPr lang="en-US" altLang="zh-CN" sz="2000" dirty="0"/>
                  <a:t> are integers. The thief wants to take as valuable a load as possible, but he can carry at most </a:t>
                </a:r>
                <a:r>
                  <a:rPr lang="en-US" altLang="zh-CN" sz="2000" b="1" dirty="0"/>
                  <a:t>C</a:t>
                </a:r>
                <a:r>
                  <a:rPr lang="en-US" altLang="zh-CN" sz="2000" dirty="0"/>
                  <a:t> pounds in his knapsack, for some integer </a:t>
                </a:r>
                <a:r>
                  <a:rPr lang="en-US" altLang="zh-CN" sz="2000" b="1" dirty="0"/>
                  <a:t>C</a:t>
                </a:r>
                <a:r>
                  <a:rPr lang="en-US" altLang="zh-CN" sz="2000" dirty="0"/>
                  <a:t>.</a:t>
                </a:r>
                <a:r>
                  <a:rPr lang="en-US" altLang="zh-CN" sz="2000" b="1" dirty="0"/>
                  <a:t> </a:t>
                </a:r>
                <a:r>
                  <a:rPr lang="en-US" altLang="zh-CN" sz="2000" dirty="0"/>
                  <a:t>Which items should he take?</a:t>
                </a:r>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endParaRPr lang="en-US" altLang="zh-CN" sz="2000" dirty="0"/>
              </a:p>
              <a:p>
                <a:pPr marL="285750" indent="-285750" eaLnBrk="1" fontAlgn="auto" hangingPunct="1">
                  <a:lnSpc>
                    <a:spcPts val="2000"/>
                  </a:lnSpc>
                  <a:spcBef>
                    <a:spcPts val="0"/>
                  </a:spcBef>
                  <a:spcAft>
                    <a:spcPts val="0"/>
                  </a:spcAft>
                  <a:buClr>
                    <a:srgbClr val="044875"/>
                  </a:buClr>
                  <a:buFont typeface="Wingdings" panose="05000000000000000000" pitchFamily="2" charset="2"/>
                  <a:buChar char="Ø"/>
                  <a:defRPr/>
                </a:pPr>
                <a:r>
                  <a:rPr lang="en-US" altLang="zh-CN" sz="2000" dirty="0"/>
                  <a:t>He can take </a:t>
                </a:r>
                <a:r>
                  <a:rPr lang="en-US" altLang="zh-CN" sz="2000" b="1" dirty="0"/>
                  <a:t>fractions</a:t>
                </a:r>
                <a:r>
                  <a:rPr lang="en-US" altLang="zh-CN" sz="2000" dirty="0"/>
                  <a:t> of items.</a:t>
                </a:r>
                <a:endParaRPr lang="en-US" altLang="zh-CN" sz="2000" dirty="0">
                  <a:solidFill>
                    <a:schemeClr val="bg2">
                      <a:lumMod val="25000"/>
                    </a:schemeClr>
                  </a:solidFill>
                  <a:latin typeface="+mn-lt"/>
                  <a:ea typeface="+mn-ea"/>
                  <a:cs typeface="Arial" panose="020B0604020202020204" pitchFamily="34" charset="0"/>
                </a:endParaRPr>
              </a:p>
              <a:p>
                <a:pPr marL="285750" indent="-285750" eaLnBrk="1" fontAlgn="auto" hangingPunct="1">
                  <a:lnSpc>
                    <a:spcPts val="2000"/>
                  </a:lnSpc>
                  <a:spcBef>
                    <a:spcPts val="0"/>
                  </a:spcBef>
                  <a:spcAft>
                    <a:spcPts val="0"/>
                  </a:spcAft>
                  <a:buFont typeface="Wingdings" panose="05000000000000000000" pitchFamily="2" charset="2"/>
                  <a:buChar char="Ø"/>
                  <a:defRPr/>
                </a:pPr>
                <a:endParaRPr lang="en-US" altLang="zh-CN" sz="3200" dirty="0">
                  <a:solidFill>
                    <a:schemeClr val="bg2">
                      <a:lumMod val="25000"/>
                    </a:schemeClr>
                  </a:solidFill>
                  <a:latin typeface="+mn-lt"/>
                  <a:ea typeface="+mn-ea"/>
                  <a:cs typeface="Arial" panose="020B0604020202020204" pitchFamily="34" charset="0"/>
                </a:endParaRPr>
              </a:p>
              <a:p>
                <a:pPr eaLnBrk="1" fontAlgn="auto" hangingPunct="1">
                  <a:lnSpc>
                    <a:spcPts val="2200"/>
                  </a:lnSpc>
                  <a:spcBef>
                    <a:spcPts val="0"/>
                  </a:spcBef>
                  <a:spcAft>
                    <a:spcPts val="0"/>
                  </a:spcAft>
                  <a:defRPr/>
                </a:pPr>
                <a:endParaRPr lang="en-US" altLang="zh-CN" sz="2400" dirty="0">
                  <a:solidFill>
                    <a:schemeClr val="bg1"/>
                  </a:solidFill>
                  <a:latin typeface="+mn-lt"/>
                  <a:ea typeface="+mn-ea"/>
                  <a:cs typeface="Arial" panose="020B0604020202020204" pitchFamily="34" charset="0"/>
                </a:endParaRPr>
              </a:p>
            </p:txBody>
          </p:sp>
        </mc:Choice>
        <mc:Fallback xmlns="">
          <p:sp>
            <p:nvSpPr>
              <p:cNvPr id="60" name="文本框 59"/>
              <p:cNvSpPr txBox="1">
                <a:spLocks noRot="1" noChangeAspect="1" noMove="1" noResize="1" noEditPoints="1" noAdjustHandles="1" noChangeArrowheads="1" noChangeShapeType="1" noTextEdit="1"/>
              </p:cNvSpPr>
              <p:nvPr/>
            </p:nvSpPr>
            <p:spPr>
              <a:xfrm>
                <a:off x="315119" y="1434652"/>
                <a:ext cx="5893593" cy="2693494"/>
              </a:xfrm>
              <a:prstGeom prst="rect">
                <a:avLst/>
              </a:prstGeom>
              <a:blipFill>
                <a:blip r:embed="rId2"/>
                <a:stretch>
                  <a:fillRect l="-932" t="-2941" r="-1035"/>
                </a:stretch>
              </a:blipFill>
            </p:spPr>
            <p:txBody>
              <a:bodyPr/>
              <a:lstStyle/>
              <a:p>
                <a:r>
                  <a:rPr lang="zh-CN" altLang="en-US">
                    <a:noFill/>
                  </a:rPr>
                  <a:t> </a:t>
                </a:r>
              </a:p>
            </p:txBody>
          </p:sp>
        </mc:Fallback>
      </mc:AlternateContent>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5146" name="文本框 4"/>
            <p:cNvSpPr txBox="1">
              <a:spLocks noChangeArrowheads="1"/>
            </p:cNvSpPr>
            <p:nvPr/>
          </p:nvSpPr>
          <p:spPr bwMode="auto">
            <a:xfrm>
              <a:off x="800100" y="173277"/>
              <a:ext cx="3291840" cy="399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Question Introduction</a:t>
              </a:r>
              <a:endParaRPr lang="zh-CN" altLang="en-US" sz="2000" dirty="0">
                <a:solidFill>
                  <a:srgbClr val="044875"/>
                </a:solidFill>
                <a:latin typeface="微软雅黑" pitchFamily="34" charset="-122"/>
                <a:ea typeface="微软雅黑"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01</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pic>
        <p:nvPicPr>
          <p:cNvPr id="5" name="图片 4">
            <a:extLst>
              <a:ext uri="{FF2B5EF4-FFF2-40B4-BE49-F238E27FC236}">
                <a16:creationId xmlns:a16="http://schemas.microsoft.com/office/drawing/2014/main" id="{3B4CD69C-444F-4812-83A6-7CC6D57F018C}"/>
              </a:ext>
            </a:extLst>
          </p:cNvPr>
          <p:cNvPicPr>
            <a:picLocks noChangeAspect="1"/>
          </p:cNvPicPr>
          <p:nvPr/>
        </p:nvPicPr>
        <p:blipFill>
          <a:blip r:embed="rId3"/>
          <a:stretch>
            <a:fillRect/>
          </a:stretch>
        </p:blipFill>
        <p:spPr>
          <a:xfrm>
            <a:off x="6939226" y="758795"/>
            <a:ext cx="4248549" cy="3563750"/>
          </a:xfrm>
          <a:prstGeom prst="rect">
            <a:avLst/>
          </a:prstGeom>
        </p:spPr>
      </p:pic>
      <p:pic>
        <p:nvPicPr>
          <p:cNvPr id="1026" name="Picture 2" descr="æ¥çæºå¾å">
            <a:extLst>
              <a:ext uri="{FF2B5EF4-FFF2-40B4-BE49-F238E27FC236}">
                <a16:creationId xmlns:a16="http://schemas.microsoft.com/office/drawing/2014/main" id="{37BA3B7F-B757-4343-9DB9-32CE1F19570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5484" y="3846068"/>
            <a:ext cx="1726103" cy="22487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æ¥çæºå¾å">
            <a:extLst>
              <a:ext uri="{FF2B5EF4-FFF2-40B4-BE49-F238E27FC236}">
                <a16:creationId xmlns:a16="http://schemas.microsoft.com/office/drawing/2014/main" id="{E6043FD1-73AD-47B2-8F84-F41DB1CCDB8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84782" y="4639314"/>
            <a:ext cx="2067464" cy="19072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img2.3png.com/ccab47940b1118bf2dc1755dd4bfd8f3a414.png">
            <a:extLst>
              <a:ext uri="{FF2B5EF4-FFF2-40B4-BE49-F238E27FC236}">
                <a16:creationId xmlns:a16="http://schemas.microsoft.com/office/drawing/2014/main" id="{8D0FFA5E-FE5F-4AEB-9E07-7DC8E28423F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7789" t="3864" r="4358" b="6151"/>
          <a:stretch/>
        </p:blipFill>
        <p:spPr bwMode="auto">
          <a:xfrm>
            <a:off x="3910672" y="3880452"/>
            <a:ext cx="2429933" cy="202353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æ¥çæºå¾å">
            <a:extLst>
              <a:ext uri="{FF2B5EF4-FFF2-40B4-BE49-F238E27FC236}">
                <a16:creationId xmlns:a16="http://schemas.microsoft.com/office/drawing/2014/main" id="{BE9757CB-825F-45F5-8193-0636CA3CB3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07180" y="4642775"/>
            <a:ext cx="2119117" cy="190720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连接符: 曲线 10">
            <a:extLst>
              <a:ext uri="{FF2B5EF4-FFF2-40B4-BE49-F238E27FC236}">
                <a16:creationId xmlns:a16="http://schemas.microsoft.com/office/drawing/2014/main" id="{F08F43B9-FF64-4E9B-A018-1642837C359F}"/>
              </a:ext>
            </a:extLst>
          </p:cNvPr>
          <p:cNvCxnSpPr>
            <a:cxnSpLocks/>
          </p:cNvCxnSpPr>
          <p:nvPr/>
        </p:nvCxnSpPr>
        <p:spPr>
          <a:xfrm flipV="1">
            <a:off x="5508425" y="3429001"/>
            <a:ext cx="1755975" cy="83413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连接符: 曲线 12">
            <a:extLst>
              <a:ext uri="{FF2B5EF4-FFF2-40B4-BE49-F238E27FC236}">
                <a16:creationId xmlns:a16="http://schemas.microsoft.com/office/drawing/2014/main" id="{45E44E05-FAE9-4623-86B8-E655C47A37DC}"/>
              </a:ext>
            </a:extLst>
          </p:cNvPr>
          <p:cNvCxnSpPr>
            <a:cxnSpLocks/>
          </p:cNvCxnSpPr>
          <p:nvPr/>
        </p:nvCxnSpPr>
        <p:spPr>
          <a:xfrm rot="5400000" flipH="1" flipV="1">
            <a:off x="8078381" y="4195225"/>
            <a:ext cx="505638" cy="38946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连接符: 曲线 14">
            <a:extLst>
              <a:ext uri="{FF2B5EF4-FFF2-40B4-BE49-F238E27FC236}">
                <a16:creationId xmlns:a16="http://schemas.microsoft.com/office/drawing/2014/main" id="{63FB763B-4D01-45B0-AED9-385A17E2AA24}"/>
              </a:ext>
            </a:extLst>
          </p:cNvPr>
          <p:cNvCxnSpPr/>
          <p:nvPr/>
        </p:nvCxnSpPr>
        <p:spPr>
          <a:xfrm rot="16200000" flipV="1">
            <a:off x="9492052" y="4161094"/>
            <a:ext cx="514630" cy="44873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连接符: 曲线 17">
            <a:extLst>
              <a:ext uri="{FF2B5EF4-FFF2-40B4-BE49-F238E27FC236}">
                <a16:creationId xmlns:a16="http://schemas.microsoft.com/office/drawing/2014/main" id="{03D21866-AD73-4870-8CD4-3EFF7350876B}"/>
              </a:ext>
            </a:extLst>
          </p:cNvPr>
          <p:cNvCxnSpPr/>
          <p:nvPr/>
        </p:nvCxnSpPr>
        <p:spPr>
          <a:xfrm flipV="1">
            <a:off x="1957508" y="1454653"/>
            <a:ext cx="8134759" cy="273699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87D8205D-B3B4-4E99-95C3-E07A87481221}"/>
              </a:ext>
            </a:extLst>
          </p:cNvPr>
          <p:cNvSpPr txBox="1"/>
          <p:nvPr/>
        </p:nvSpPr>
        <p:spPr>
          <a:xfrm>
            <a:off x="909507" y="922867"/>
            <a:ext cx="5431098" cy="400110"/>
          </a:xfrm>
          <a:prstGeom prst="rect">
            <a:avLst/>
          </a:prstGeom>
          <a:noFill/>
        </p:spPr>
        <p:txBody>
          <a:bodyPr wrap="square" rtlCol="0">
            <a:spAutoFit/>
          </a:bodyPr>
          <a:lstStyle/>
          <a:p>
            <a:r>
              <a:rPr lang="sv-SE" altLang="zh-CN" sz="2000" b="1" spc="300" dirty="0">
                <a:solidFill>
                  <a:srgbClr val="FF0000"/>
                </a:solidFill>
                <a:latin typeface="微软雅黑" panose="020B0503020204020204" pitchFamily="34" charset="-122"/>
                <a:ea typeface="微软雅黑" panose="020B0503020204020204" pitchFamily="34" charset="-122"/>
              </a:rPr>
              <a:t>Fractional Knapsack Problem</a:t>
            </a:r>
            <a:endParaRPr lang="zh-CN" altLang="en-US" sz="2000" dirty="0">
              <a:solidFill>
                <a:srgbClr val="FF0000"/>
              </a:solidFill>
            </a:endParaRPr>
          </a:p>
        </p:txBody>
      </p:sp>
      <p:sp>
        <p:nvSpPr>
          <p:cNvPr id="22" name="矩形 21">
            <a:extLst>
              <a:ext uri="{FF2B5EF4-FFF2-40B4-BE49-F238E27FC236}">
                <a16:creationId xmlns:a16="http://schemas.microsoft.com/office/drawing/2014/main" id="{9350069D-EEE6-468C-B25A-EC5C1E372C0E}"/>
              </a:ext>
            </a:extLst>
          </p:cNvPr>
          <p:cNvSpPr/>
          <p:nvPr/>
        </p:nvSpPr>
        <p:spPr>
          <a:xfrm>
            <a:off x="0" y="6617450"/>
            <a:ext cx="11633200" cy="240549"/>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194460201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304800" y="758795"/>
            <a:ext cx="5903912" cy="33693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4" name="组合 3"/>
          <p:cNvGrpSpPr>
            <a:grpSpLocks/>
          </p:cNvGrpSpPr>
          <p:nvPr/>
        </p:nvGrpSpPr>
        <p:grpSpPr bwMode="auto">
          <a:xfrm>
            <a:off x="550863" y="82550"/>
            <a:ext cx="3541712" cy="585788"/>
            <a:chOff x="551544" y="82976"/>
            <a:chExt cx="3540396" cy="584775"/>
          </a:xfrm>
        </p:grpSpPr>
        <p:sp>
          <p:nvSpPr>
            <p:cNvPr id="5146" name="文本框 4"/>
            <p:cNvSpPr txBox="1">
              <a:spLocks noChangeArrowheads="1"/>
            </p:cNvSpPr>
            <p:nvPr/>
          </p:nvSpPr>
          <p:spPr bwMode="auto">
            <a:xfrm>
              <a:off x="800100" y="173277"/>
              <a:ext cx="3291840" cy="399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dirty="0">
                  <a:solidFill>
                    <a:srgbClr val="044875"/>
                  </a:solidFill>
                  <a:latin typeface="微软雅黑" pitchFamily="34" charset="-122"/>
                  <a:ea typeface="微软雅黑" pitchFamily="34" charset="-122"/>
                </a:rPr>
                <a:t>Problem Analysis</a:t>
              </a:r>
              <a:endParaRPr lang="zh-CN" altLang="en-US" sz="2000" dirty="0">
                <a:solidFill>
                  <a:srgbClr val="044875"/>
                </a:solidFill>
                <a:latin typeface="微软雅黑" pitchFamily="34" charset="-122"/>
                <a:ea typeface="微软雅黑"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02</a:t>
              </a:r>
              <a:endParaRPr lang="zh-CN" altLang="en-US" sz="3200" dirty="0">
                <a:solidFill>
                  <a:schemeClr val="bg2">
                    <a:lumMod val="25000"/>
                  </a:schemeClr>
                </a:solidFill>
                <a:latin typeface="Impact" panose="020B0806030902050204" pitchFamily="34" charset="0"/>
                <a:ea typeface="+mn-ea"/>
              </a:endParaRPr>
            </a:p>
          </p:txBody>
        </p:sp>
      </p:grpSp>
      <p:sp>
        <p:nvSpPr>
          <p:cNvPr id="7" name="矩形 6"/>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文本框 8"/>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pic>
        <p:nvPicPr>
          <p:cNvPr id="5" name="图片 4">
            <a:extLst>
              <a:ext uri="{FF2B5EF4-FFF2-40B4-BE49-F238E27FC236}">
                <a16:creationId xmlns:a16="http://schemas.microsoft.com/office/drawing/2014/main" id="{3B4CD69C-444F-4812-83A6-7CC6D57F018C}"/>
              </a:ext>
            </a:extLst>
          </p:cNvPr>
          <p:cNvPicPr>
            <a:picLocks noChangeAspect="1"/>
          </p:cNvPicPr>
          <p:nvPr/>
        </p:nvPicPr>
        <p:blipFill>
          <a:blip r:embed="rId2"/>
          <a:stretch>
            <a:fillRect/>
          </a:stretch>
        </p:blipFill>
        <p:spPr>
          <a:xfrm>
            <a:off x="1167342" y="749332"/>
            <a:ext cx="6181725" cy="2472332"/>
          </a:xfrm>
          <a:prstGeom prst="rect">
            <a:avLst/>
          </a:prstGeom>
        </p:spPr>
      </p:pic>
      <p:pic>
        <p:nvPicPr>
          <p:cNvPr id="1026" name="Picture 2" descr="æ¥çæºå¾å">
            <a:extLst>
              <a:ext uri="{FF2B5EF4-FFF2-40B4-BE49-F238E27FC236}">
                <a16:creationId xmlns:a16="http://schemas.microsoft.com/office/drawing/2014/main" id="{37BA3B7F-B757-4343-9DB9-32CE1F1957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52814" y="3638866"/>
            <a:ext cx="1726103" cy="22487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æ¥çæºå¾å">
            <a:extLst>
              <a:ext uri="{FF2B5EF4-FFF2-40B4-BE49-F238E27FC236}">
                <a16:creationId xmlns:a16="http://schemas.microsoft.com/office/drawing/2014/main" id="{E6043FD1-73AD-47B2-8F84-F41DB1CCDB8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28169" y="3421217"/>
            <a:ext cx="1369938" cy="12637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img2.3png.com/ccab47940b1118bf2dc1755dd4bfd8f3a414.png">
            <a:extLst>
              <a:ext uri="{FF2B5EF4-FFF2-40B4-BE49-F238E27FC236}">
                <a16:creationId xmlns:a16="http://schemas.microsoft.com/office/drawing/2014/main" id="{8D0FFA5E-FE5F-4AEB-9E07-7DC8E28423F2}"/>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7789" t="3864" r="4358" b="6151"/>
          <a:stretch/>
        </p:blipFill>
        <p:spPr bwMode="auto">
          <a:xfrm>
            <a:off x="1271270" y="3403910"/>
            <a:ext cx="1517555" cy="126374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æ¥çæºå¾å">
            <a:extLst>
              <a:ext uri="{FF2B5EF4-FFF2-40B4-BE49-F238E27FC236}">
                <a16:creationId xmlns:a16="http://schemas.microsoft.com/office/drawing/2014/main" id="{BE9757CB-825F-45F5-8193-0636CA3CB3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4379" y="3475168"/>
            <a:ext cx="1284274" cy="1155846"/>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a:extLst>
              <a:ext uri="{FF2B5EF4-FFF2-40B4-BE49-F238E27FC236}">
                <a16:creationId xmlns:a16="http://schemas.microsoft.com/office/drawing/2014/main" id="{D1B744F1-B3B7-4260-B58D-789AF3AC7955}"/>
              </a:ext>
            </a:extLst>
          </p:cNvPr>
          <p:cNvPicPr>
            <a:picLocks noChangeAspect="1"/>
          </p:cNvPicPr>
          <p:nvPr/>
        </p:nvPicPr>
        <p:blipFill>
          <a:blip r:embed="rId7"/>
          <a:stretch>
            <a:fillRect/>
          </a:stretch>
        </p:blipFill>
        <p:spPr>
          <a:xfrm>
            <a:off x="7488448" y="2070043"/>
            <a:ext cx="1921772" cy="3150246"/>
          </a:xfrm>
          <a:prstGeom prst="rect">
            <a:avLst/>
          </a:prstGeom>
        </p:spPr>
      </p:pic>
      <p:cxnSp>
        <p:nvCxnSpPr>
          <p:cNvPr id="14" name="连接符: 曲线 13">
            <a:extLst>
              <a:ext uri="{FF2B5EF4-FFF2-40B4-BE49-F238E27FC236}">
                <a16:creationId xmlns:a16="http://schemas.microsoft.com/office/drawing/2014/main" id="{05C27601-2B90-4A99-955A-155226C2578C}"/>
              </a:ext>
            </a:extLst>
          </p:cNvPr>
          <p:cNvCxnSpPr>
            <a:cxnSpLocks/>
          </p:cNvCxnSpPr>
          <p:nvPr/>
        </p:nvCxnSpPr>
        <p:spPr>
          <a:xfrm>
            <a:off x="2082800" y="2819400"/>
            <a:ext cx="5808133" cy="181161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连接符: 曲线 16">
            <a:extLst>
              <a:ext uri="{FF2B5EF4-FFF2-40B4-BE49-F238E27FC236}">
                <a16:creationId xmlns:a16="http://schemas.microsoft.com/office/drawing/2014/main" id="{80936645-D136-43CA-ADF0-3C9E0C380634}"/>
              </a:ext>
            </a:extLst>
          </p:cNvPr>
          <p:cNvCxnSpPr>
            <a:cxnSpLocks/>
          </p:cNvCxnSpPr>
          <p:nvPr/>
        </p:nvCxnSpPr>
        <p:spPr>
          <a:xfrm>
            <a:off x="3488267" y="2628176"/>
            <a:ext cx="4402666" cy="125293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连接符: 曲线 19">
            <a:extLst>
              <a:ext uri="{FF2B5EF4-FFF2-40B4-BE49-F238E27FC236}">
                <a16:creationId xmlns:a16="http://schemas.microsoft.com/office/drawing/2014/main" id="{39498CB2-1BEE-4E10-A689-47D360DEB2C8}"/>
              </a:ext>
            </a:extLst>
          </p:cNvPr>
          <p:cNvCxnSpPr>
            <a:cxnSpLocks/>
          </p:cNvCxnSpPr>
          <p:nvPr/>
        </p:nvCxnSpPr>
        <p:spPr>
          <a:xfrm>
            <a:off x="4927600" y="2159952"/>
            <a:ext cx="2963333" cy="81243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7" name="表格 26">
            <a:extLst>
              <a:ext uri="{FF2B5EF4-FFF2-40B4-BE49-F238E27FC236}">
                <a16:creationId xmlns:a16="http://schemas.microsoft.com/office/drawing/2014/main" id="{E294F459-B373-4052-8AA0-69DAD35BD149}"/>
              </a:ext>
            </a:extLst>
          </p:cNvPr>
          <p:cNvGraphicFramePr>
            <a:graphicFrameLocks noGrp="1"/>
          </p:cNvGraphicFramePr>
          <p:nvPr>
            <p:extLst>
              <p:ext uri="{D42A27DB-BD31-4B8C-83A1-F6EECF244321}">
                <p14:modId xmlns:p14="http://schemas.microsoft.com/office/powerpoint/2010/main" val="1049624837"/>
              </p:ext>
            </p:extLst>
          </p:nvPr>
        </p:nvGraphicFramePr>
        <p:xfrm>
          <a:off x="1195847" y="4862021"/>
          <a:ext cx="4584840" cy="365760"/>
        </p:xfrm>
        <a:graphic>
          <a:graphicData uri="http://schemas.openxmlformats.org/drawingml/2006/table">
            <a:tbl>
              <a:tblPr firstRow="1" bandRow="1">
                <a:tableStyleId>{5C22544A-7EE6-4342-B048-85BDC9FD1C3A}</a:tableStyleId>
              </a:tblPr>
              <a:tblGrid>
                <a:gridCol w="1528280">
                  <a:extLst>
                    <a:ext uri="{9D8B030D-6E8A-4147-A177-3AD203B41FA5}">
                      <a16:colId xmlns:a16="http://schemas.microsoft.com/office/drawing/2014/main" val="3027357601"/>
                    </a:ext>
                  </a:extLst>
                </a:gridCol>
                <a:gridCol w="1528280">
                  <a:extLst>
                    <a:ext uri="{9D8B030D-6E8A-4147-A177-3AD203B41FA5}">
                      <a16:colId xmlns:a16="http://schemas.microsoft.com/office/drawing/2014/main" val="738898200"/>
                    </a:ext>
                  </a:extLst>
                </a:gridCol>
                <a:gridCol w="1528280">
                  <a:extLst>
                    <a:ext uri="{9D8B030D-6E8A-4147-A177-3AD203B41FA5}">
                      <a16:colId xmlns:a16="http://schemas.microsoft.com/office/drawing/2014/main" val="4210481992"/>
                    </a:ext>
                  </a:extLst>
                </a:gridCol>
              </a:tblGrid>
              <a:tr h="297822">
                <a:tc>
                  <a:txBody>
                    <a:bodyPr/>
                    <a:lstStyle/>
                    <a:p>
                      <a:r>
                        <a:rPr lang="en-US" altLang="zh-CN" sz="1600" dirty="0">
                          <a:solidFill>
                            <a:srgbClr val="FF0000"/>
                          </a:solidFill>
                        </a:rPr>
                        <a:t>        6$/</a:t>
                      </a:r>
                      <a:r>
                        <a:rPr lang="en-US" altLang="zh-CN" sz="1800" dirty="0">
                          <a:solidFill>
                            <a:srgbClr val="FF0000"/>
                          </a:solidFill>
                        </a:rPr>
                        <a:t>pound</a:t>
                      </a:r>
                      <a:endParaRPr lang="zh-CN" altLang="en-US" sz="1600" dirty="0">
                        <a:solidFill>
                          <a:srgbClr val="FF0000"/>
                        </a:solidFill>
                      </a:endParaRPr>
                    </a:p>
                  </a:txBody>
                  <a:tcPr>
                    <a:solidFill>
                      <a:schemeClr val="bg2">
                        <a:lumMod val="90000"/>
                      </a:schemeClr>
                    </a:solidFill>
                  </a:tcPr>
                </a:tc>
                <a:tc>
                  <a:txBody>
                    <a:bodyPr/>
                    <a:lstStyle/>
                    <a:p>
                      <a:r>
                        <a:rPr lang="en-US" altLang="zh-CN" dirty="0">
                          <a:solidFill>
                            <a:srgbClr val="FF0000"/>
                          </a:solidFill>
                        </a:rPr>
                        <a:t>       5$/pound</a:t>
                      </a:r>
                      <a:endParaRPr lang="zh-CN" altLang="en-US" dirty="0">
                        <a:solidFill>
                          <a:srgbClr val="FF0000"/>
                        </a:solidFill>
                      </a:endParaRPr>
                    </a:p>
                  </a:txBody>
                  <a:tcPr>
                    <a:solidFill>
                      <a:schemeClr val="bg2">
                        <a:lumMod val="90000"/>
                      </a:schemeClr>
                    </a:solidFill>
                  </a:tcPr>
                </a:tc>
                <a:tc>
                  <a:txBody>
                    <a:bodyPr/>
                    <a:lstStyle/>
                    <a:p>
                      <a:r>
                        <a:rPr lang="en-US" altLang="zh-CN" dirty="0">
                          <a:solidFill>
                            <a:srgbClr val="FF0000"/>
                          </a:solidFill>
                        </a:rPr>
                        <a:t>     4$/pound</a:t>
                      </a:r>
                      <a:endParaRPr lang="zh-CN" altLang="en-US" dirty="0">
                        <a:solidFill>
                          <a:srgbClr val="FF0000"/>
                        </a:solidFill>
                      </a:endParaRPr>
                    </a:p>
                  </a:txBody>
                  <a:tcPr>
                    <a:solidFill>
                      <a:schemeClr val="bg2">
                        <a:lumMod val="90000"/>
                      </a:schemeClr>
                    </a:solidFill>
                  </a:tcPr>
                </a:tc>
                <a:extLst>
                  <a:ext uri="{0D108BD9-81ED-4DB2-BD59-A6C34878D82A}">
                    <a16:rowId xmlns:a16="http://schemas.microsoft.com/office/drawing/2014/main" val="4227645285"/>
                  </a:ext>
                </a:extLst>
              </a:tr>
            </a:tbl>
          </a:graphicData>
        </a:graphic>
      </p:graphicFrame>
      <p:cxnSp>
        <p:nvCxnSpPr>
          <p:cNvPr id="29" name="连接符: 曲线 28">
            <a:extLst>
              <a:ext uri="{FF2B5EF4-FFF2-40B4-BE49-F238E27FC236}">
                <a16:creationId xmlns:a16="http://schemas.microsoft.com/office/drawing/2014/main" id="{0E586DFF-FC91-4C22-98E4-083D195E44D0}"/>
              </a:ext>
            </a:extLst>
          </p:cNvPr>
          <p:cNvCxnSpPr>
            <a:cxnSpLocks/>
          </p:cNvCxnSpPr>
          <p:nvPr/>
        </p:nvCxnSpPr>
        <p:spPr>
          <a:xfrm>
            <a:off x="8897550" y="3023021"/>
            <a:ext cx="2018315" cy="858091"/>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592EA6FA-AECD-4C55-A1DA-2F065D646D02}"/>
              </a:ext>
            </a:extLst>
          </p:cNvPr>
          <p:cNvSpPr txBox="1"/>
          <p:nvPr/>
        </p:nvSpPr>
        <p:spPr>
          <a:xfrm>
            <a:off x="7890933" y="1024467"/>
            <a:ext cx="3024932" cy="584775"/>
          </a:xfrm>
          <a:prstGeom prst="rect">
            <a:avLst/>
          </a:prstGeom>
          <a:noFill/>
        </p:spPr>
        <p:txBody>
          <a:bodyPr wrap="square" rtlCol="0">
            <a:spAutoFit/>
          </a:bodyPr>
          <a:lstStyle/>
          <a:p>
            <a:r>
              <a:rPr lang="en-US" altLang="zh-CN" sz="3200" b="1" dirty="0">
                <a:solidFill>
                  <a:srgbClr val="FF0000"/>
                </a:solidFill>
              </a:rPr>
              <a:t>Greedy !</a:t>
            </a:r>
            <a:endParaRPr lang="zh-CN" altLang="en-US" sz="3200" b="1" dirty="0">
              <a:solidFill>
                <a:srgbClr val="FF0000"/>
              </a:solidFill>
            </a:endParaRPr>
          </a:p>
        </p:txBody>
      </p:sp>
      <p:sp>
        <p:nvSpPr>
          <p:cNvPr id="23" name="矩形 22">
            <a:extLst>
              <a:ext uri="{FF2B5EF4-FFF2-40B4-BE49-F238E27FC236}">
                <a16:creationId xmlns:a16="http://schemas.microsoft.com/office/drawing/2014/main" id="{F133966A-8666-4F7F-BB23-8C4CFC376603}"/>
              </a:ext>
            </a:extLst>
          </p:cNvPr>
          <p:cNvSpPr/>
          <p:nvPr/>
        </p:nvSpPr>
        <p:spPr>
          <a:xfrm>
            <a:off x="0" y="6617450"/>
            <a:ext cx="11633200" cy="240549"/>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7395039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20"/>
          <p:cNvGrpSpPr>
            <a:grpSpLocks/>
          </p:cNvGrpSpPr>
          <p:nvPr/>
        </p:nvGrpSpPr>
        <p:grpSpPr bwMode="auto">
          <a:xfrm>
            <a:off x="550863" y="82550"/>
            <a:ext cx="3516901" cy="585788"/>
            <a:chOff x="551544" y="82976"/>
            <a:chExt cx="3515594" cy="584775"/>
          </a:xfrm>
        </p:grpSpPr>
        <p:sp>
          <p:nvSpPr>
            <p:cNvPr id="6227" name="文本框 3"/>
            <p:cNvSpPr txBox="1">
              <a:spLocks noChangeArrowheads="1"/>
            </p:cNvSpPr>
            <p:nvPr/>
          </p:nvSpPr>
          <p:spPr bwMode="auto">
            <a:xfrm>
              <a:off x="775298" y="197927"/>
              <a:ext cx="3291840" cy="368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dirty="0">
                  <a:solidFill>
                    <a:srgbClr val="044875"/>
                  </a:solidFill>
                  <a:latin typeface="微软雅黑" pitchFamily="34" charset="-122"/>
                  <a:ea typeface="微软雅黑" pitchFamily="34" charset="-122"/>
                </a:rPr>
                <a:t>Algorithm Explanation</a:t>
              </a:r>
              <a:endParaRPr lang="zh-CN" altLang="en-US" dirty="0">
                <a:solidFill>
                  <a:srgbClr val="044875"/>
                </a:solidFill>
                <a:latin typeface="微软雅黑" pitchFamily="34" charset="-122"/>
                <a:ea typeface="微软雅黑"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文本框 19"/>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
        <p:nvSpPr>
          <p:cNvPr id="7" name="文本框 6">
            <a:extLst>
              <a:ext uri="{FF2B5EF4-FFF2-40B4-BE49-F238E27FC236}">
                <a16:creationId xmlns:a16="http://schemas.microsoft.com/office/drawing/2014/main" id="{80F07419-B9E1-41A6-B161-27BB7FD7FB76}"/>
              </a:ext>
            </a:extLst>
          </p:cNvPr>
          <p:cNvSpPr txBox="1"/>
          <p:nvPr/>
        </p:nvSpPr>
        <p:spPr>
          <a:xfrm>
            <a:off x="8195734" y="3186864"/>
            <a:ext cx="3996266" cy="923330"/>
          </a:xfrm>
          <a:prstGeom prst="rect">
            <a:avLst/>
          </a:prstGeom>
          <a:noFill/>
        </p:spPr>
        <p:txBody>
          <a:bodyPr wrap="square" rtlCol="0">
            <a:spAutoFit/>
          </a:bodyPr>
          <a:lstStyle/>
          <a:p>
            <a:r>
              <a:rPr lang="en-US" altLang="zh-CN" b="1" dirty="0">
                <a:solidFill>
                  <a:srgbClr val="FF0000"/>
                </a:solidFill>
              </a:rPr>
              <a:t>Time: O(</a:t>
            </a:r>
            <a:r>
              <a:rPr lang="en-US" altLang="zh-CN" b="1" dirty="0" err="1">
                <a:solidFill>
                  <a:srgbClr val="FF0000"/>
                </a:solidFill>
              </a:rPr>
              <a:t>nlgn</a:t>
            </a:r>
            <a:r>
              <a:rPr lang="en-US" altLang="zh-CN" b="1" dirty="0">
                <a:solidFill>
                  <a:srgbClr val="FF0000"/>
                </a:solidFill>
              </a:rPr>
              <a:t>)</a:t>
            </a:r>
          </a:p>
          <a:p>
            <a:endParaRPr lang="en-US" altLang="zh-CN" b="1" dirty="0">
              <a:solidFill>
                <a:srgbClr val="FF0000"/>
              </a:solidFill>
            </a:endParaRPr>
          </a:p>
          <a:p>
            <a:r>
              <a:rPr lang="en-US" altLang="zh-CN" b="1" dirty="0">
                <a:solidFill>
                  <a:srgbClr val="FF0000"/>
                </a:solidFill>
              </a:rPr>
              <a:t>Space: O(n)</a:t>
            </a:r>
            <a:endParaRPr lang="zh-CN" altLang="en-US" b="1" dirty="0">
              <a:solidFill>
                <a:srgbClr val="FF0000"/>
              </a:solidFill>
            </a:endParaRPr>
          </a:p>
        </p:txBody>
      </p:sp>
      <p:pic>
        <p:nvPicPr>
          <p:cNvPr id="32" name="图片 31">
            <a:extLst>
              <a:ext uri="{FF2B5EF4-FFF2-40B4-BE49-F238E27FC236}">
                <a16:creationId xmlns:a16="http://schemas.microsoft.com/office/drawing/2014/main" id="{8EDE0D7D-F214-4A76-AB22-A9DE868C84FA}"/>
              </a:ext>
            </a:extLst>
          </p:cNvPr>
          <p:cNvPicPr>
            <a:picLocks noChangeAspect="1"/>
          </p:cNvPicPr>
          <p:nvPr/>
        </p:nvPicPr>
        <p:blipFill>
          <a:blip r:embed="rId2"/>
          <a:stretch>
            <a:fillRect/>
          </a:stretch>
        </p:blipFill>
        <p:spPr>
          <a:xfrm>
            <a:off x="1274763" y="649582"/>
            <a:ext cx="6331953" cy="5845839"/>
          </a:xfrm>
          <a:prstGeom prst="rect">
            <a:avLst/>
          </a:prstGeom>
        </p:spPr>
      </p:pic>
      <p:sp>
        <p:nvSpPr>
          <p:cNvPr id="12" name="矩形 11">
            <a:extLst>
              <a:ext uri="{FF2B5EF4-FFF2-40B4-BE49-F238E27FC236}">
                <a16:creationId xmlns:a16="http://schemas.microsoft.com/office/drawing/2014/main" id="{F7F14CCC-6C7E-4C37-A5C2-18460991300F}"/>
              </a:ext>
            </a:extLst>
          </p:cNvPr>
          <p:cNvSpPr/>
          <p:nvPr/>
        </p:nvSpPr>
        <p:spPr>
          <a:xfrm>
            <a:off x="0" y="6617450"/>
            <a:ext cx="11633200" cy="240549"/>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20"/>
          <p:cNvGrpSpPr>
            <a:grpSpLocks/>
          </p:cNvGrpSpPr>
          <p:nvPr/>
        </p:nvGrpSpPr>
        <p:grpSpPr bwMode="auto">
          <a:xfrm>
            <a:off x="550863" y="82550"/>
            <a:ext cx="3516901" cy="585788"/>
            <a:chOff x="551544" y="82976"/>
            <a:chExt cx="3515594" cy="584775"/>
          </a:xfrm>
        </p:grpSpPr>
        <p:sp>
          <p:nvSpPr>
            <p:cNvPr id="6227" name="文本框 3"/>
            <p:cNvSpPr txBox="1">
              <a:spLocks noChangeArrowheads="1"/>
            </p:cNvSpPr>
            <p:nvPr/>
          </p:nvSpPr>
          <p:spPr bwMode="auto">
            <a:xfrm>
              <a:off x="775298" y="197927"/>
              <a:ext cx="3291840" cy="368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dirty="0">
                  <a:solidFill>
                    <a:srgbClr val="044875"/>
                  </a:solidFill>
                  <a:latin typeface="微软雅黑" pitchFamily="34" charset="-122"/>
                  <a:ea typeface="微软雅黑" pitchFamily="34" charset="-122"/>
                </a:rPr>
                <a:t>Algorithm Explanation</a:t>
              </a:r>
              <a:endParaRPr lang="zh-CN" altLang="en-US" dirty="0">
                <a:solidFill>
                  <a:srgbClr val="044875"/>
                </a:solidFill>
                <a:latin typeface="微软雅黑" pitchFamily="34" charset="-122"/>
                <a:ea typeface="微软雅黑"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03</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文本框 19"/>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sp>
        <p:nvSpPr>
          <p:cNvPr id="7" name="文本框 6">
            <a:extLst>
              <a:ext uri="{FF2B5EF4-FFF2-40B4-BE49-F238E27FC236}">
                <a16:creationId xmlns:a16="http://schemas.microsoft.com/office/drawing/2014/main" id="{80F07419-B9E1-41A6-B161-27BB7FD7FB76}"/>
              </a:ext>
            </a:extLst>
          </p:cNvPr>
          <p:cNvSpPr txBox="1"/>
          <p:nvPr/>
        </p:nvSpPr>
        <p:spPr>
          <a:xfrm>
            <a:off x="9568392" y="3183236"/>
            <a:ext cx="3996266" cy="923330"/>
          </a:xfrm>
          <a:prstGeom prst="rect">
            <a:avLst/>
          </a:prstGeom>
          <a:noFill/>
        </p:spPr>
        <p:txBody>
          <a:bodyPr wrap="square" rtlCol="0">
            <a:spAutoFit/>
          </a:bodyPr>
          <a:lstStyle/>
          <a:p>
            <a:r>
              <a:rPr lang="en-US" altLang="zh-CN" b="1" dirty="0">
                <a:solidFill>
                  <a:srgbClr val="FF0000"/>
                </a:solidFill>
              </a:rPr>
              <a:t>Time: O(n)</a:t>
            </a:r>
          </a:p>
          <a:p>
            <a:endParaRPr lang="en-US" altLang="zh-CN" b="1" dirty="0">
              <a:solidFill>
                <a:srgbClr val="FF0000"/>
              </a:solidFill>
            </a:endParaRPr>
          </a:p>
          <a:p>
            <a:r>
              <a:rPr lang="en-US" altLang="zh-CN" b="1" dirty="0">
                <a:solidFill>
                  <a:srgbClr val="FF0000"/>
                </a:solidFill>
              </a:rPr>
              <a:t>Space: O(n)</a:t>
            </a:r>
            <a:endParaRPr lang="zh-CN" altLang="en-US" b="1" dirty="0">
              <a:solidFill>
                <a:srgbClr val="FF0000"/>
              </a:solidFill>
            </a:endParaRPr>
          </a:p>
        </p:txBody>
      </p:sp>
      <p:sp>
        <p:nvSpPr>
          <p:cNvPr id="4" name="文本框 3">
            <a:extLst>
              <a:ext uri="{FF2B5EF4-FFF2-40B4-BE49-F238E27FC236}">
                <a16:creationId xmlns:a16="http://schemas.microsoft.com/office/drawing/2014/main" id="{A84C886E-0B50-466B-AF67-E225D05578D5}"/>
              </a:ext>
            </a:extLst>
          </p:cNvPr>
          <p:cNvSpPr txBox="1"/>
          <p:nvPr/>
        </p:nvSpPr>
        <p:spPr>
          <a:xfrm>
            <a:off x="9568392" y="2185176"/>
            <a:ext cx="4439798" cy="400110"/>
          </a:xfrm>
          <a:prstGeom prst="rect">
            <a:avLst/>
          </a:prstGeom>
          <a:noFill/>
        </p:spPr>
        <p:txBody>
          <a:bodyPr wrap="square" rtlCol="0">
            <a:spAutoFit/>
          </a:bodyPr>
          <a:lstStyle/>
          <a:p>
            <a:r>
              <a:rPr lang="en-US" altLang="zh-CN" sz="2000" b="1" dirty="0">
                <a:solidFill>
                  <a:srgbClr val="FF0000"/>
                </a:solidFill>
              </a:rPr>
              <a:t>Select</a:t>
            </a:r>
            <a:r>
              <a:rPr lang="en-US" altLang="zh-CN" dirty="0"/>
              <a:t> algorithm</a:t>
            </a:r>
            <a:endParaRPr lang="zh-CN" altLang="en-US" dirty="0"/>
          </a:p>
        </p:txBody>
      </p:sp>
      <p:sp>
        <p:nvSpPr>
          <p:cNvPr id="5" name="文本框 4">
            <a:extLst>
              <a:ext uri="{FF2B5EF4-FFF2-40B4-BE49-F238E27FC236}">
                <a16:creationId xmlns:a16="http://schemas.microsoft.com/office/drawing/2014/main" id="{FE8EC429-61B9-4C88-AEC8-25F4CA54F648}"/>
              </a:ext>
            </a:extLst>
          </p:cNvPr>
          <p:cNvSpPr txBox="1"/>
          <p:nvPr/>
        </p:nvSpPr>
        <p:spPr>
          <a:xfrm>
            <a:off x="796109" y="846928"/>
            <a:ext cx="8016179" cy="369332"/>
          </a:xfrm>
          <a:prstGeom prst="rect">
            <a:avLst/>
          </a:prstGeom>
          <a:noFill/>
        </p:spPr>
        <p:txBody>
          <a:bodyPr wrap="square" rtlCol="0">
            <a:spAutoFit/>
          </a:bodyPr>
          <a:lstStyle/>
          <a:p>
            <a:r>
              <a:rPr lang="en-US" altLang="zh-CN" dirty="0"/>
              <a:t>16.2-6 ⋆ Show how to solve the fractional knapsack problem in </a:t>
            </a:r>
            <a:r>
              <a:rPr lang="en-US" altLang="zh-CN" b="1" i="1" dirty="0"/>
              <a:t>O</a:t>
            </a:r>
            <a:r>
              <a:rPr lang="en-US" altLang="zh-CN" b="1" dirty="0"/>
              <a:t>(</a:t>
            </a:r>
            <a:r>
              <a:rPr lang="en-US" altLang="zh-CN" b="1" i="1" dirty="0"/>
              <a:t>n</a:t>
            </a:r>
            <a:r>
              <a:rPr lang="en-US" altLang="zh-CN" b="1" dirty="0"/>
              <a:t>)</a:t>
            </a:r>
            <a:r>
              <a:rPr lang="en-US" altLang="zh-CN" dirty="0"/>
              <a:t> time.</a:t>
            </a:r>
            <a:endParaRPr lang="zh-CN" altLang="en-US" dirty="0"/>
          </a:p>
        </p:txBody>
      </p:sp>
      <p:pic>
        <p:nvPicPr>
          <p:cNvPr id="9" name="图片 8">
            <a:extLst>
              <a:ext uri="{FF2B5EF4-FFF2-40B4-BE49-F238E27FC236}">
                <a16:creationId xmlns:a16="http://schemas.microsoft.com/office/drawing/2014/main" id="{A6958589-094A-4D32-846C-D0A19F84A353}"/>
              </a:ext>
            </a:extLst>
          </p:cNvPr>
          <p:cNvPicPr>
            <a:picLocks noChangeAspect="1"/>
          </p:cNvPicPr>
          <p:nvPr/>
        </p:nvPicPr>
        <p:blipFill>
          <a:blip r:embed="rId2"/>
          <a:stretch>
            <a:fillRect/>
          </a:stretch>
        </p:blipFill>
        <p:spPr>
          <a:xfrm>
            <a:off x="912813" y="1216260"/>
            <a:ext cx="8077024" cy="5228990"/>
          </a:xfrm>
          <a:prstGeom prst="rect">
            <a:avLst/>
          </a:prstGeom>
        </p:spPr>
      </p:pic>
      <p:sp>
        <p:nvSpPr>
          <p:cNvPr id="14" name="矩形 13">
            <a:extLst>
              <a:ext uri="{FF2B5EF4-FFF2-40B4-BE49-F238E27FC236}">
                <a16:creationId xmlns:a16="http://schemas.microsoft.com/office/drawing/2014/main" id="{49E679EF-2258-440E-B326-ED27030226DD}"/>
              </a:ext>
            </a:extLst>
          </p:cNvPr>
          <p:cNvSpPr/>
          <p:nvPr/>
        </p:nvSpPr>
        <p:spPr>
          <a:xfrm>
            <a:off x="0" y="6617450"/>
            <a:ext cx="11633200" cy="240549"/>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134431338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3810000" y="254000"/>
            <a:ext cx="83820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21" name="组合 20"/>
          <p:cNvGrpSpPr>
            <a:grpSpLocks/>
          </p:cNvGrpSpPr>
          <p:nvPr/>
        </p:nvGrpSpPr>
        <p:grpSpPr bwMode="auto">
          <a:xfrm>
            <a:off x="550863" y="82550"/>
            <a:ext cx="3516901" cy="585788"/>
            <a:chOff x="551544" y="82976"/>
            <a:chExt cx="3515594" cy="584775"/>
          </a:xfrm>
        </p:grpSpPr>
        <p:sp>
          <p:nvSpPr>
            <p:cNvPr id="6227" name="文本框 3"/>
            <p:cNvSpPr txBox="1">
              <a:spLocks noChangeArrowheads="1"/>
            </p:cNvSpPr>
            <p:nvPr/>
          </p:nvSpPr>
          <p:spPr bwMode="auto">
            <a:xfrm>
              <a:off x="775298" y="197927"/>
              <a:ext cx="3291840" cy="368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dirty="0">
                  <a:solidFill>
                    <a:srgbClr val="044875"/>
                  </a:solidFill>
                  <a:latin typeface="微软雅黑" pitchFamily="34" charset="-122"/>
                  <a:ea typeface="微软雅黑" pitchFamily="34" charset="-122"/>
                </a:rPr>
                <a:t>Correctness Proof</a:t>
              </a:r>
              <a:endParaRPr lang="zh-CN" altLang="en-US" dirty="0">
                <a:solidFill>
                  <a:srgbClr val="044875"/>
                </a:solidFill>
                <a:latin typeface="微软雅黑" pitchFamily="34" charset="-122"/>
                <a:ea typeface="微软雅黑" pitchFamily="34" charset="-122"/>
              </a:endParaRPr>
            </a:p>
          </p:txBody>
        </p:sp>
        <p:sp>
          <p:nvSpPr>
            <p:cNvPr id="6" name="文本框 5"/>
            <p:cNvSpPr txBox="1"/>
            <p:nvPr/>
          </p:nvSpPr>
          <p:spPr>
            <a:xfrm>
              <a:off x="551544" y="82976"/>
              <a:ext cx="723631" cy="584775"/>
            </a:xfrm>
            <a:prstGeom prst="rect">
              <a:avLst/>
            </a:prstGeom>
            <a:noFill/>
          </p:spPr>
          <p:txBody>
            <a:bodyPr>
              <a:spAutoFit/>
            </a:bodyPr>
            <a:lstStyle/>
            <a:p>
              <a:pPr algn="ctr" eaLnBrk="1" fontAlgn="auto" hangingPunct="1">
                <a:spcBef>
                  <a:spcPts val="0"/>
                </a:spcBef>
                <a:spcAft>
                  <a:spcPts val="0"/>
                </a:spcAft>
                <a:defRPr/>
              </a:pPr>
              <a:r>
                <a:rPr lang="en-US" altLang="zh-CN" sz="3200" dirty="0">
                  <a:solidFill>
                    <a:schemeClr val="bg2">
                      <a:lumMod val="25000"/>
                    </a:schemeClr>
                  </a:solidFill>
                  <a:latin typeface="Impact" panose="020B0806030902050204" pitchFamily="34" charset="0"/>
                  <a:ea typeface="+mn-ea"/>
                </a:rPr>
                <a:t>04</a:t>
              </a:r>
              <a:endParaRPr lang="zh-CN" altLang="en-US" sz="3200" dirty="0">
                <a:solidFill>
                  <a:schemeClr val="bg2">
                    <a:lumMod val="25000"/>
                  </a:schemeClr>
                </a:solidFill>
                <a:latin typeface="Impact" panose="020B0806030902050204" pitchFamily="34" charset="0"/>
                <a:ea typeface="+mn-ea"/>
              </a:endParaRPr>
            </a:p>
          </p:txBody>
        </p:sp>
      </p:grpSp>
      <p:sp>
        <p:nvSpPr>
          <p:cNvPr id="15" name="矩形 14"/>
          <p:cNvSpPr/>
          <p:nvPr/>
        </p:nvSpPr>
        <p:spPr>
          <a:xfrm>
            <a:off x="11566525" y="6621463"/>
            <a:ext cx="625475"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矩形 15"/>
          <p:cNvSpPr/>
          <p:nvPr/>
        </p:nvSpPr>
        <p:spPr>
          <a:xfrm>
            <a:off x="0" y="6621463"/>
            <a:ext cx="10439400" cy="236537"/>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文本框 19"/>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en-US" altLang="zh-CN" sz="2000">
                <a:solidFill>
                  <a:srgbClr val="044875"/>
                </a:solidFill>
                <a:latin typeface="微软雅黑" pitchFamily="34" charset="-122"/>
                <a:ea typeface="微软雅黑" pitchFamily="34" charset="-122"/>
              </a:rPr>
              <a:t>LOGO</a:t>
            </a:r>
            <a:endParaRPr lang="zh-CN" altLang="en-US" sz="2000">
              <a:solidFill>
                <a:srgbClr val="044875"/>
              </a:solidFill>
              <a:latin typeface="微软雅黑" pitchFamily="34" charset="-122"/>
              <a:ea typeface="微软雅黑" pitchFamily="34" charset="-122"/>
            </a:endParaRPr>
          </a:p>
        </p:txBody>
      </p:sp>
      <p:pic>
        <p:nvPicPr>
          <p:cNvPr id="13" name="Picture 2" descr="æ¥çæºå¾å">
            <a:extLst>
              <a:ext uri="{FF2B5EF4-FFF2-40B4-BE49-F238E27FC236}">
                <a16:creationId xmlns:a16="http://schemas.microsoft.com/office/drawing/2014/main" id="{37BA3B7F-B757-4343-9DB9-32CE1F19570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28604" y="3710105"/>
            <a:ext cx="1726103" cy="224872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æ¥çæºå¾å">
            <a:extLst>
              <a:ext uri="{FF2B5EF4-FFF2-40B4-BE49-F238E27FC236}">
                <a16:creationId xmlns:a16="http://schemas.microsoft.com/office/drawing/2014/main" id="{9D47AA11-A04C-4E6B-B110-01ACA811DA8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331758">
            <a:off x="9736518" y="3939513"/>
            <a:ext cx="716565" cy="716565"/>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a:extLst>
              <a:ext uri="{FF2B5EF4-FFF2-40B4-BE49-F238E27FC236}">
                <a16:creationId xmlns:a16="http://schemas.microsoft.com/office/drawing/2014/main" id="{841A0ECB-AAC8-4EB7-9888-6369D07CC933}"/>
              </a:ext>
            </a:extLst>
          </p:cNvPr>
          <p:cNvSpPr txBox="1"/>
          <p:nvPr/>
        </p:nvSpPr>
        <p:spPr>
          <a:xfrm>
            <a:off x="550863" y="1229668"/>
            <a:ext cx="9084734" cy="4462760"/>
          </a:xfrm>
          <a:prstGeom prst="rect">
            <a:avLst/>
          </a:prstGeom>
          <a:noFill/>
        </p:spPr>
        <p:txBody>
          <a:bodyPr wrap="square" rtlCol="0">
            <a:spAutoFit/>
          </a:bodyPr>
          <a:lstStyle/>
          <a:p>
            <a:r>
              <a:rPr lang="en-US" altLang="zh-CN" sz="2000" dirty="0"/>
              <a:t>1.	First, assume that the item set S={W1, W2....</a:t>
            </a:r>
            <a:r>
              <a:rPr lang="en-US" altLang="zh-CN" sz="2000" dirty="0" err="1"/>
              <a:t>Wn</a:t>
            </a:r>
            <a:r>
              <a:rPr lang="en-US" altLang="zh-CN" sz="2000" dirty="0"/>
              <a:t>} has been sorted from small to large in terms of unit weight value.</a:t>
            </a:r>
          </a:p>
          <a:p>
            <a:r>
              <a:rPr lang="en-US" altLang="zh-CN" sz="2000" dirty="0"/>
              <a:t>2.	Second, assume that a </a:t>
            </a:r>
            <a:r>
              <a:rPr lang="en-US" altLang="zh-CN" sz="2000" b="1" dirty="0"/>
              <a:t>global optimal </a:t>
            </a:r>
            <a:r>
              <a:rPr lang="en-US" altLang="zh-CN" sz="2000" dirty="0"/>
              <a:t>solution is: S(</a:t>
            </a:r>
            <a:r>
              <a:rPr lang="en-US" altLang="zh-CN" sz="2000" dirty="0" err="1"/>
              <a:t>i</a:t>
            </a:r>
            <a:r>
              <a:rPr lang="en-US" altLang="zh-CN" sz="2000" dirty="0"/>
              <a:t>) = {Wi1, Wi2, .....Win}. Wi1, Wi2, .....Win is orderly. For greedy choices, </a:t>
            </a:r>
            <a:r>
              <a:rPr lang="en-US" altLang="zh-CN" sz="2000" dirty="0" err="1"/>
              <a:t>Wn</a:t>
            </a:r>
            <a:r>
              <a:rPr lang="en-US" altLang="zh-CN" sz="2000" dirty="0"/>
              <a:t> items are always preferred. When </a:t>
            </a:r>
            <a:r>
              <a:rPr lang="en-US" altLang="zh-CN" sz="2000" dirty="0" err="1"/>
              <a:t>Wn</a:t>
            </a:r>
            <a:r>
              <a:rPr lang="en-US" altLang="zh-CN" sz="2000" dirty="0"/>
              <a:t> is not available, select Wn-1 .....</a:t>
            </a:r>
          </a:p>
          <a:p>
            <a:pPr marL="457200" indent="-457200">
              <a:buAutoNum type="arabicPeriod" startAt="3"/>
            </a:pPr>
            <a:r>
              <a:rPr lang="en-US" altLang="zh-CN" sz="2000" dirty="0"/>
              <a:t>        If </a:t>
            </a:r>
            <a:r>
              <a:rPr lang="en-US" altLang="zh-CN" sz="2000" b="1" dirty="0"/>
              <a:t>Win = </a:t>
            </a:r>
            <a:r>
              <a:rPr lang="en-US" altLang="zh-CN" sz="2000" b="1" dirty="0" err="1"/>
              <a:t>Wn</a:t>
            </a:r>
            <a:r>
              <a:rPr lang="en-US" altLang="zh-CN" sz="2000" dirty="0"/>
              <a:t>, the problem has been proven. Because our optimal solution S(</a:t>
            </a:r>
            <a:r>
              <a:rPr lang="en-US" altLang="zh-CN" sz="2000" dirty="0" err="1"/>
              <a:t>i</a:t>
            </a:r>
            <a:r>
              <a:rPr lang="en-US" altLang="zh-CN" sz="2000" dirty="0"/>
              <a:t>) already contains greedy choices.</a:t>
            </a:r>
          </a:p>
          <a:p>
            <a:r>
              <a:rPr lang="en-US" altLang="zh-CN" sz="2000" dirty="0"/>
              <a:t>        As long as we continue to summarize, Wi(n-1) is Wn-1 ....</a:t>
            </a:r>
          </a:p>
          <a:p>
            <a:pPr marL="457200" indent="-457200">
              <a:buAutoNum type="arabicPeriod" startAt="4"/>
            </a:pPr>
            <a:r>
              <a:rPr lang="en-US" altLang="zh-CN" sz="2000" dirty="0"/>
              <a:t>        If </a:t>
            </a:r>
            <a:r>
              <a:rPr lang="en-US" altLang="zh-CN" sz="2000" b="1" dirty="0"/>
              <a:t>Win != </a:t>
            </a:r>
            <a:r>
              <a:rPr lang="en-US" altLang="zh-CN" sz="2000" b="1" dirty="0" err="1"/>
              <a:t>Wn</a:t>
            </a:r>
            <a:r>
              <a:rPr lang="en-US" altLang="zh-CN" sz="2000" b="1" dirty="0"/>
              <a:t> </a:t>
            </a:r>
            <a:r>
              <a:rPr lang="en-US" altLang="zh-CN" sz="2000" dirty="0"/>
              <a:t>,we use the </a:t>
            </a:r>
            <a:r>
              <a:rPr lang="en-US" altLang="zh-CN" sz="2000" b="1" dirty="0"/>
              <a:t>pruning technique</a:t>
            </a:r>
            <a:r>
              <a:rPr lang="en-US" altLang="zh-CN" sz="2000" dirty="0"/>
              <a:t>, cut out Win and paste </a:t>
            </a:r>
            <a:r>
              <a:rPr lang="en-US" altLang="zh-CN" sz="2000" dirty="0" err="1"/>
              <a:t>Wn</a:t>
            </a:r>
            <a:r>
              <a:rPr lang="en-US" altLang="zh-CN" sz="2000" dirty="0"/>
              <a:t>’(Win &lt;= </a:t>
            </a:r>
            <a:r>
              <a:rPr lang="en-US" altLang="zh-CN" sz="2000" dirty="0" err="1"/>
              <a:t>Wn</a:t>
            </a:r>
            <a:r>
              <a:rPr lang="en-US" altLang="zh-CN" sz="2000" dirty="0"/>
              <a:t>’ &lt;=capacity) at this point to get a better solution (because the value is greater, </a:t>
            </a:r>
            <a:r>
              <a:rPr lang="en-US" altLang="zh-CN" sz="2000" dirty="0" err="1"/>
              <a:t>Wn</a:t>
            </a:r>
            <a:r>
              <a:rPr lang="en-US" altLang="zh-CN" sz="2000" dirty="0"/>
              <a:t>’ &gt;= Win).</a:t>
            </a:r>
          </a:p>
          <a:p>
            <a:pPr marL="457200" indent="-457200">
              <a:buAutoNum type="arabicPeriod" startAt="4"/>
            </a:pPr>
            <a:r>
              <a:rPr lang="en-US" altLang="zh-CN" sz="2000" dirty="0"/>
              <a:t> 	This proves that if you choose with a greedy strategy, you get the optimal solution. In this way, we prove the correctness of the greedy algorithm.</a:t>
            </a:r>
          </a:p>
          <a:p>
            <a:endParaRPr lang="zh-CN" altLang="en-US" sz="2400" dirty="0"/>
          </a:p>
        </p:txBody>
      </p:sp>
      <p:sp>
        <p:nvSpPr>
          <p:cNvPr id="18" name="矩形 17">
            <a:extLst>
              <a:ext uri="{FF2B5EF4-FFF2-40B4-BE49-F238E27FC236}">
                <a16:creationId xmlns:a16="http://schemas.microsoft.com/office/drawing/2014/main" id="{1B6BBE71-A5A4-477D-8562-1DED4FF98C63}"/>
              </a:ext>
            </a:extLst>
          </p:cNvPr>
          <p:cNvSpPr/>
          <p:nvPr/>
        </p:nvSpPr>
        <p:spPr>
          <a:xfrm>
            <a:off x="0" y="6617450"/>
            <a:ext cx="11633200" cy="240549"/>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347284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3"/>
                                        </p:tgtEl>
                                        <p:attrNameLst>
                                          <p:attrName>ppt_x</p:attrName>
                                        </p:attrNameLst>
                                      </p:cBhvr>
                                      <p:tavLst>
                                        <p:tav tm="0">
                                          <p:val>
                                            <p:strVal val="ppt_x"/>
                                          </p:val>
                                        </p:tav>
                                        <p:tav tm="100000">
                                          <p:val>
                                            <p:strVal val="ppt_x"/>
                                          </p:val>
                                        </p:tav>
                                      </p:tavLst>
                                    </p:anim>
                                    <p:anim calcmode="lin" valueType="num">
                                      <p:cBhvr additive="base">
                                        <p:cTn id="7" dur="500"/>
                                        <p:tgtEl>
                                          <p:spTgt spid="13"/>
                                        </p:tgtEl>
                                        <p:attrNameLst>
                                          <p:attrName>ppt_y</p:attrName>
                                        </p:attrNameLst>
                                      </p:cBhvr>
                                      <p:tavLst>
                                        <p:tav tm="0">
                                          <p:val>
                                            <p:strVal val="ppt_y"/>
                                          </p:val>
                                        </p:tav>
                                        <p:tav tm="100000">
                                          <p:val>
                                            <p:strVal val="1+ppt_h/2"/>
                                          </p:val>
                                        </p:tav>
                                      </p:tavLst>
                                    </p:anim>
                                    <p:set>
                                      <p:cBhvr>
                                        <p:cTn id="8" dur="1" fill="hold">
                                          <p:stCondLst>
                                            <p:cond delay="499"/>
                                          </p:stCondLst>
                                        </p:cTn>
                                        <p:tgtEl>
                                          <p:spTgt spid="13"/>
                                        </p:tgtEl>
                                        <p:attrNameLst>
                                          <p:attrName>style.visibility</p:attrName>
                                        </p:attrNameLst>
                                      </p:cBhvr>
                                      <p:to>
                                        <p:strVal val="hidden"/>
                                      </p:to>
                                    </p:set>
                                  </p:childTnLst>
                                </p:cTn>
                              </p:par>
                              <p:par>
                                <p:cTn id="9" presetID="2" presetClass="exit" presetSubtype="4" fill="hold" nodeType="withEffect">
                                  <p:stCondLst>
                                    <p:cond delay="0"/>
                                  </p:stCondLst>
                                  <p:childTnLst>
                                    <p:anim calcmode="lin" valueType="num">
                                      <p:cBhvr additive="base">
                                        <p:cTn id="10" dur="500"/>
                                        <p:tgtEl>
                                          <p:spTgt spid="14"/>
                                        </p:tgtEl>
                                        <p:attrNameLst>
                                          <p:attrName>ppt_x</p:attrName>
                                        </p:attrNameLst>
                                      </p:cBhvr>
                                      <p:tavLst>
                                        <p:tav tm="0">
                                          <p:val>
                                            <p:strVal val="ppt_x"/>
                                          </p:val>
                                        </p:tav>
                                        <p:tav tm="100000">
                                          <p:val>
                                            <p:strVal val="ppt_x"/>
                                          </p:val>
                                        </p:tav>
                                      </p:tavLst>
                                    </p:anim>
                                    <p:anim calcmode="lin" valueType="num">
                                      <p:cBhvr additive="base">
                                        <p:cTn id="11" dur="500"/>
                                        <p:tgtEl>
                                          <p:spTgt spid="14"/>
                                        </p:tgtEl>
                                        <p:attrNameLst>
                                          <p:attrName>ppt_y</p:attrName>
                                        </p:attrNameLst>
                                      </p:cBhvr>
                                      <p:tavLst>
                                        <p:tav tm="0">
                                          <p:val>
                                            <p:strVal val="ppt_y"/>
                                          </p:val>
                                        </p:tav>
                                        <p:tav tm="100000">
                                          <p:val>
                                            <p:strVal val="1+ppt_h/2"/>
                                          </p:val>
                                        </p:tav>
                                      </p:tavLst>
                                    </p:anim>
                                    <p:set>
                                      <p:cBhvr>
                                        <p:cTn id="12"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3616</TotalTime>
  <Words>1667</Words>
  <Application>Microsoft Office PowerPoint</Application>
  <PresentationFormat>宽屏</PresentationFormat>
  <Paragraphs>245</Paragraphs>
  <Slides>31</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31</vt:i4>
      </vt:variant>
    </vt:vector>
  </HeadingPairs>
  <TitlesOfParts>
    <vt:vector size="45" baseType="lpstr">
      <vt:lpstr>Calibri Light (标题)</vt:lpstr>
      <vt:lpstr>等线</vt:lpstr>
      <vt:lpstr>宋体</vt:lpstr>
      <vt:lpstr>微软雅黑</vt:lpstr>
      <vt:lpstr>Arial</vt:lpstr>
      <vt:lpstr>Calibri</vt:lpstr>
      <vt:lpstr>Calibri Light</vt:lpstr>
      <vt:lpstr>Cambria Math</vt:lpstr>
      <vt:lpstr>Comic Sans MS</vt:lpstr>
      <vt:lpstr>Impact</vt:lpstr>
      <vt:lpstr>Times New Roman</vt:lpstr>
      <vt:lpstr>Wingdings</vt:lpstr>
      <vt:lpstr>Office 主题</vt:lpstr>
      <vt:lpstr>Beam</vt:lpstr>
      <vt:lpstr>Knapsack Problem and its Application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Some  Dynamic Problems</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哎呀小小草</dc:creator>
  <cp:lastModifiedBy>admin</cp:lastModifiedBy>
  <cp:revision>186</cp:revision>
  <dcterms:created xsi:type="dcterms:W3CDTF">2015-04-13T12:15:43Z</dcterms:created>
  <dcterms:modified xsi:type="dcterms:W3CDTF">2022-04-26T07:55:03Z</dcterms:modified>
</cp:coreProperties>
</file>