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9" r:id="rId3"/>
    <p:sldId id="270" r:id="rId4"/>
    <p:sldId id="264" r:id="rId5"/>
    <p:sldId id="257" r:id="rId6"/>
    <p:sldId id="271" r:id="rId7"/>
    <p:sldId id="272" r:id="rId8"/>
    <p:sldId id="273" r:id="rId9"/>
    <p:sldId id="288" r:id="rId10"/>
    <p:sldId id="259" r:id="rId11"/>
    <p:sldId id="274" r:id="rId12"/>
    <p:sldId id="276" r:id="rId13"/>
    <p:sldId id="262" r:id="rId14"/>
    <p:sldId id="289" r:id="rId15"/>
    <p:sldId id="277" r:id="rId16"/>
    <p:sldId id="287" r:id="rId17"/>
    <p:sldId id="278" r:id="rId18"/>
    <p:sldId id="265" r:id="rId19"/>
    <p:sldId id="280" r:id="rId20"/>
    <p:sldId id="279" r:id="rId21"/>
    <p:sldId id="258" r:id="rId22"/>
    <p:sldId id="267" r:id="rId23"/>
    <p:sldId id="268" r:id="rId24"/>
    <p:sldId id="281" r:id="rId25"/>
    <p:sldId id="282" r:id="rId26"/>
    <p:sldId id="284" r:id="rId27"/>
    <p:sldId id="285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  <a:srgbClr val="FF0000"/>
    <a:srgbClr val="9966FF"/>
    <a:srgbClr val="99FF66"/>
    <a:srgbClr val="008000"/>
    <a:srgbClr val="0033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5" autoAdjust="0"/>
    <p:restoredTop sz="94604" autoAdjust="0"/>
  </p:normalViewPr>
  <p:slideViewPr>
    <p:cSldViewPr>
      <p:cViewPr varScale="1">
        <p:scale>
          <a:sx n="73" d="100"/>
          <a:sy n="73" d="100"/>
        </p:scale>
        <p:origin x="141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780A7FE-89D6-46B5-A0C2-E364A7A23D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85DCB9A-A444-4E82-ADDC-D3DB8CEC0A3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0817E16C-9D11-48D0-8300-46B36557AD1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AB86DDCF-288E-41F1-8FBB-5724DA9B13F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247C66F-F3EE-4C01-A4D2-902732B4A9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37A32F5-2BDA-49CA-9420-C2F25EDFC8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5BDF233-0C3E-482C-A7BD-7C10173E8AA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FB39D5C-1BD3-4077-9B88-CE48A88D4B9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84CC3FE4-C248-424B-AFFE-F5FC7C974BA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F5602DAA-F602-4FAA-8FA7-013B7B8400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8289471-E25E-4515-BA66-B92A574120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64FC21E-2746-4BD1-9B81-54BCA3F953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DEE4BD9-4CB8-48A7-BA60-D4A528AF74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7C24A0-D4C8-4804-80C9-A167ED35763D}" type="slidenum">
              <a:rPr lang="zh-CN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80091ED-4058-4541-90AA-62A90E357D0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34CD79B5-3DC3-4655-862D-36CFE2299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269FE68E-15B1-4A4C-B078-3EF7C85E03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F326C7-8B79-468E-8EAD-BFF06794E0FE}" type="slidenum">
              <a:rPr lang="zh-CN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8B65AC0-2939-4BAC-A03B-DBC8B53528A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2F3CD28-ACE5-4857-B5E5-66CDC13F7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84C90484-6C20-4797-9B73-AD7B6C55CE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B0C01F-C4A1-4F77-ABE1-E0750EDE81E6}" type="slidenum">
              <a:rPr lang="zh-CN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4F00625E-2F76-4BBB-8AFF-A626B73D490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8EBA96C-DEEE-4D8C-A7DA-5EC5BDA1B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823B00B6-C136-4A6C-A307-2AE087C947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6A8A52-85F7-4D5E-8666-0C206A5BB9D2}" type="slidenum">
              <a:rPr lang="zh-CN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177D480-F386-4FC1-B681-7AE8D29A413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BCB0C3C9-8A7A-49B5-9911-140D32078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674409EB-E808-4A6B-BAEC-1880315EA2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E1DA6F-454C-4356-97D8-05651C4E0E6D}" type="slidenum">
              <a:rPr lang="zh-CN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138745B-F6E3-4D96-A3A2-E4D679AB638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B406AF65-8895-40E0-BEC8-31E6DD16C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4E882EC5-8156-4E3D-9337-A5BA08C827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70A903-6EA0-453F-8D12-F283F88C681A}" type="slidenum">
              <a:rPr lang="zh-CN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1971114C-5823-46C7-A205-FC136FC1571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001D09BA-476B-40CA-8998-62CAF60AB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A909A119-82B8-48E1-B911-5056BC036E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97B13E-4FA4-4F6B-9D0B-255F7ED85A3F}" type="slidenum">
              <a:rPr lang="zh-CN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883AEB3-95EF-4B47-B522-5D382B9E81F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AAC45674-8609-495B-970B-A79019C1DE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D7017BC0-4C96-474C-9D3D-BB34476996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251B48-F35C-40AC-B271-955FE614366E}" type="slidenum">
              <a:rPr lang="zh-CN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27F6D802-C20F-4673-BA61-A837E2E8403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6A601A8-FA8C-4DD0-84A6-850F7F59A6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19A49EA-CC45-4A48-9B0D-84E66C3286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B35043-3ACC-48B6-97B4-761480EA7B42}" type="slidenum">
              <a:rPr lang="zh-CN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4FA6B74-DD77-46A6-9008-D4BC88F2C9B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0289F41-C514-4210-B223-CB8F0FE0E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54B3848-0768-4386-98BC-090A07AF98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0A712E-0A8B-4952-840C-C4F9739225A9}" type="slidenum">
              <a:rPr lang="zh-CN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CC7A5A6-8CFE-4CA3-A9F5-34F288AF46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4C0F11B-CBD0-44ED-BA27-23E039665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A02B926F-5E3D-4340-A396-6AC09AA846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CD8539-9CC3-4021-8E01-45F301BF99B5}" type="slidenum">
              <a:rPr lang="zh-CN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F61FD69-3362-4203-A8DC-86B56D7A17C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B47C5E86-D072-40F5-8189-671CDC29D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F45055EE-F96E-4ED5-86EA-4C38598467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CB1CDE1-DFB4-497E-91C4-ED8F54B7D54D}" type="slidenum">
              <a:rPr lang="zh-CN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256B3EF-0251-41FD-AE03-A92F4BA9945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EF0AF05-B3FD-49C9-90CC-85C4993FE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6A457099-2F73-4B76-ABC7-0844FCEF9E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E7102B-06C2-48AF-AB1D-B3A592AFC9DC}" type="slidenum">
              <a:rPr lang="zh-CN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D8122B37-9A6D-404C-9EBD-7506B7F50CA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CA5AB34E-17CA-4034-B2F0-1D6D4DD20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18C57D0C-EB2A-404D-BC78-BC7751DA61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9AFB33-9290-4106-A7FB-23C56499998F}" type="slidenum">
              <a:rPr lang="zh-CN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BEC5248C-197E-42AE-98DC-F7A5B15EF9B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9AE7FAF-1CEA-4328-ACA2-60A822721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640C89A1-7E5D-433D-BD38-EF41F3A753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146D1F-EA64-4154-86EF-38785077FC78}" type="slidenum">
              <a:rPr lang="zh-CN" altLang="en-US" smtClean="0">
                <a:latin typeface="Times New Roman" panose="02020603050405020304" pitchFamily="18" charset="0"/>
              </a:rPr>
              <a:pPr/>
              <a:t>23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2648E50-C23A-4542-AD98-B306B54A9FE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17EBCD8-285D-4A81-BE8B-8FB292F45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2F94CE53-589B-4BAC-9EDD-68931C75C5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B4A091-C244-416A-89AA-6F346565CE39}" type="slidenum">
              <a:rPr lang="zh-CN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99FC2C4-F192-4C58-9EE1-93B9EABF44C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458F461-3BE6-47F8-B375-091E3B827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F58D742D-36DE-4DDA-9CE8-22691E718F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7103FD-E330-47BA-AD21-B3857F8C683A}" type="slidenum">
              <a:rPr lang="zh-CN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347F4AB-C929-49C7-9A96-5571BEE7126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6A6F819B-6DDA-44E8-BD04-A9A5B7FB4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47CD203F-F628-4F71-88DC-445EDDB28A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50B972-6943-44E4-B8B3-BC7E7B820617}" type="slidenum">
              <a:rPr lang="zh-CN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BF2B37F-A4C0-433F-842D-26623785025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9B104F6-77B2-4C49-93FA-703D3631C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6C71E484-F8FB-4691-AB1D-F8A40AB006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8A0B022-B8AF-4DEF-865D-A8A0705EE860}" type="slidenum">
              <a:rPr lang="zh-CN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F8FE981-4BCD-4964-BE22-65817F4D72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A35A9570-BEB4-4E03-81CD-D8F0BC7A7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6EF05F9D-E156-46D5-83AC-1C2A6376CD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D351E4-FA2C-4A53-A3A7-27B2CD376602}" type="slidenum">
              <a:rPr lang="zh-CN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1A6E2AC6-9B55-4F1A-BEF5-AD38B7F9F5E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3ADCA19-582C-4FB7-A111-F0FD03BE8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BAB21E4A-CDB5-49EB-AEA3-2A4410F460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20C423-32D6-464A-BB3A-7BB792D0FB5E}" type="slidenum">
              <a:rPr lang="zh-CN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5978E0B-EC4C-4D53-88CB-966329EE742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2F4DA2D4-AC7F-46F1-8A25-C88BC57DEA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5CFD21C-061A-41F7-B419-9D3E50AFBA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667736-54E3-4308-9880-1F6097BD7F3F}" type="slidenum">
              <a:rPr lang="zh-CN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EC60AE15-587B-436A-9FC4-4E455C9B3B6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EA71FB5-E27C-49E2-9B38-9FF92EDBA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063A5A6B-6D60-48B5-8E40-B2A72784DA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10DFA0F-B59D-4B23-B31C-458E19EEE88E}" type="slidenum">
              <a:rPr lang="zh-CN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F3A933F-38A0-4CEF-BB27-36A00B458AE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0F9D8F4-5A91-4D6A-8782-897A520305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C893B4EF-A69D-4C1C-93F8-9A03E63C3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7B9F10F-733A-4225-9F33-7F6D6106B36F}" type="slidenum">
              <a:rPr lang="zh-CN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570983AE-827B-4F65-9E95-2802374713F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B69DA781-A9B7-4F9D-A672-052E6D343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9199442-EA66-44C7-9BFF-BFC87B7B2F7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26B15DEA-D63C-4BAD-BC3A-17C39CC1367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D824C2D5-3D2E-4706-BE81-E5513E6C51B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9CF3A8C-555B-4C4A-9C58-662AC2BD334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467047A9-872E-4901-877A-27F001AA018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2 w 1722"/>
                <a:gd name="T1" fmla="*/ 61 h 66"/>
                <a:gd name="T2" fmla="*/ 1712 w 1722"/>
                <a:gd name="T3" fmla="*/ 55 h 66"/>
                <a:gd name="T4" fmla="*/ 0 w 1722"/>
                <a:gd name="T5" fmla="*/ 0 h 66"/>
                <a:gd name="T6" fmla="*/ 0 w 1722"/>
                <a:gd name="T7" fmla="*/ 43 h 66"/>
                <a:gd name="T8" fmla="*/ 1712 w 1722"/>
                <a:gd name="T9" fmla="*/ 61 h 66"/>
                <a:gd name="T10" fmla="*/ 1712 w 1722"/>
                <a:gd name="T11" fmla="*/ 61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2221F60-3F85-4F1D-933C-6394F790660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AC0647F5-CA82-47F8-B174-8942E9E9049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0 w 975"/>
                <a:gd name="T1" fmla="*/ 48 h 101"/>
                <a:gd name="T2" fmla="*/ 970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0 w 975"/>
                <a:gd name="T9" fmla="*/ 48 h 101"/>
                <a:gd name="T10" fmla="*/ 970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129A8944-3538-478F-8844-CC57A9E14EB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1 w 2141"/>
                <a:gd name="T7" fmla="*/ 0 h 198"/>
                <a:gd name="T8" fmla="*/ 2131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EE332A06-95B0-4DCD-A2C9-673926F28FC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41841E25-4193-436B-9A00-6503DA0453A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67 w 2517"/>
                <a:gd name="T1" fmla="*/ 276 h 276"/>
                <a:gd name="T2" fmla="*/ 2502 w 2517"/>
                <a:gd name="T3" fmla="*/ 204 h 276"/>
                <a:gd name="T4" fmla="*/ 2245 w 2517"/>
                <a:gd name="T5" fmla="*/ 0 h 276"/>
                <a:gd name="T6" fmla="*/ 0 w 2517"/>
                <a:gd name="T7" fmla="*/ 276 h 276"/>
                <a:gd name="T8" fmla="*/ 2167 w 2517"/>
                <a:gd name="T9" fmla="*/ 276 h 276"/>
                <a:gd name="T10" fmla="*/ 2167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EE6B546-D793-4243-84D7-D250C1C3E38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3F1B0D7-A98C-48F8-A752-B10344264D4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4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4 w 729"/>
                <a:gd name="T7" fmla="*/ 240 h 240"/>
                <a:gd name="T8" fmla="*/ 724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E218D9B5-D7F1-474C-B55B-F0DE6711A7E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8784392-3EE3-4EBF-B942-675EBC233AC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4 w 729"/>
                <a:gd name="T1" fmla="*/ 318 h 318"/>
                <a:gd name="T2" fmla="*/ 724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4 w 729"/>
                <a:gd name="T9" fmla="*/ 318 h 318"/>
                <a:gd name="T10" fmla="*/ 724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617F686-B070-47A8-8FEA-6B3C3358EDD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2C728F49-B0A2-4B80-AF89-9E7A26C8077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E53ED99-CF1C-4A21-9130-B563D5ABB7E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D6911A14-FB17-42BB-A275-78B2629F09A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C527EFB-71BE-4398-B8B2-B27D3335D27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BF046E6D-D65E-4842-B383-A213DB247F8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EE56518F-32FD-43A3-A866-A7E7669AC01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A4E11143-53D3-40D6-844F-4C96C1DC41C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F091BDBB-2CBF-4084-B277-D1887DBD1B6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FFCDB9EE-EA31-4381-9E76-B0F90B68B72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1A8D4EAA-578C-414C-9E72-6D97C775A20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0A573ADC-A798-4EDD-9F4F-BB8A4A8F3A6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00A63626-6B59-41B0-8E2F-601E0254A6E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7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30896ECE-F0CC-46BB-B806-40C47684924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323D2BCD-69F1-414E-AC81-F80655D9086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74FE4D16-4D92-4B1E-9840-D7E27606B1D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AEFD9767-648C-40C5-ACFA-7AAFAAB9364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ED00F6FB-6C21-44FE-A62B-3E934C4DFC3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26B8C910-803E-4576-80E2-2C224DA4300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4BDBBC18-9B96-4184-86BD-95A1EC3F06A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656C3FB9-0818-4407-AA7C-A3F382ABB7B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1B1A240E-3AAC-41DE-B394-E9D3818F7AB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2FA2B90-0F99-4A65-8514-A3817ABE089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41" name="Group 39">
              <a:extLst>
                <a:ext uri="{FF2B5EF4-FFF2-40B4-BE49-F238E27FC236}">
                  <a16:creationId xmlns:a16="http://schemas.microsoft.com/office/drawing/2014/main" id="{52DDFE0F-E3C1-421C-B396-10394ECB8633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>
                <a:extLst>
                  <a:ext uri="{FF2B5EF4-FFF2-40B4-BE49-F238E27FC236}">
                    <a16:creationId xmlns:a16="http://schemas.microsoft.com/office/drawing/2014/main" id="{84AD077F-4999-4383-A73C-4C5798AF8CA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3" name="Freeform 41">
                <a:extLst>
                  <a:ext uri="{FF2B5EF4-FFF2-40B4-BE49-F238E27FC236}">
                    <a16:creationId xmlns:a16="http://schemas.microsoft.com/office/drawing/2014/main" id="{B66C7EF3-341D-484E-B7BC-E835C5BD72D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sp>
        <p:nvSpPr>
          <p:cNvPr id="28714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8715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4" name="Rectangle 44">
            <a:extLst>
              <a:ext uri="{FF2B5EF4-FFF2-40B4-BE49-F238E27FC236}">
                <a16:creationId xmlns:a16="http://schemas.microsoft.com/office/drawing/2014/main" id="{F57F904F-2078-4A28-BBAE-18E6952A5C75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5" name="Rectangle 45">
            <a:extLst>
              <a:ext uri="{FF2B5EF4-FFF2-40B4-BE49-F238E27FC236}">
                <a16:creationId xmlns:a16="http://schemas.microsoft.com/office/drawing/2014/main" id="{5D9CA865-46CB-4870-A239-F66E1D2DD4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" name="Rectangle 46">
            <a:extLst>
              <a:ext uri="{FF2B5EF4-FFF2-40B4-BE49-F238E27FC236}">
                <a16:creationId xmlns:a16="http://schemas.microsoft.com/office/drawing/2014/main" id="{46D9AFEA-B138-4FAE-89ED-8AB2477C82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28DAEA-34C9-4738-BA5C-46522EC402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610326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E4EC52FE-3E55-4028-83BB-6FCC928BFE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33EAD7BA-D003-4529-AF70-DE4165E676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ED0A26A1-E0D1-4E05-8B8A-DB337A4BFE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2DD6C9-22DA-4968-B0E2-3531352172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86432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DCC9EFCF-0008-4AD5-A72C-3B99D55FDF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57C8F947-93C1-4637-A64D-61BDCDB63E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878B382A-062D-47E7-AB52-AE041F471A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AF4B2-4858-477B-A824-59ABB03578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8347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FE7461F3-D671-4171-87A0-403514185A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5F7B962D-3934-4486-B2FC-B4D319C100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F6E67B77-6210-4747-B753-9380F3892B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14F27-0E29-4679-AAF4-849369B3D7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426007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1C1F7D2E-D134-48DE-ABE1-C90F165ABE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0E108FB2-4AD5-486B-AE03-84F3D1EBF2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31951408-3C3D-4837-82B3-DC7B7BF481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1AC2D-5C81-41F6-8D09-6783AD03FA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20033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307BC4C2-84E7-4DCC-9381-5A8D5841F6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692835C4-CAFE-49FA-8EA6-4C4B0B206D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7BD2FCAC-7426-4428-AC3A-F3DD36A51A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9CE809-CC0C-45B5-A48F-487C35DD3E1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8156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870C631C-53C6-4B9D-AD0B-22CDC87D66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F7DCD95F-F0C6-42F4-8E0A-02F3505B69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1826F170-F479-4126-8450-A0E6DE3ED9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B2D632-DEE6-4312-B31C-C50994CC34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757814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38FC339E-404F-4A3F-9DC4-1C647ED435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097D29DA-7911-410F-BD6F-99870D43DC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16E6E99F-0630-4A3C-9FD8-A22261F5FA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0541C-7398-4F4E-A201-AA97B0185A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587190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590E02CD-DE1E-4672-8B2E-29C5BECF85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95657F1F-D357-4B4A-AF2A-CE57BC5053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F1E97AD6-A730-4C0F-A23D-D93157FCB9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05280-E2F5-4623-96CA-3C32EDAA59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21548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DF132239-3D0E-4146-8BCB-A5B7DBDB99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DC32DB87-2BDE-4395-946A-26AD5FA9B9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F447677C-F6C2-41C3-B17E-BA4286EF1A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CC53EC-A335-4F4F-BDE7-CC0A353099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01534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EBE2C6CB-02A3-4B88-8DD5-08CADBABC8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86CC7C76-E415-4747-BF33-07C24A23D7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B0F50130-322A-4044-9317-EF4E83E242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D214A-F484-4566-8EFD-38DFFB51E6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818235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01DFD51B-824D-4E1E-816E-6CF58AA226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BC15DC8F-DB01-4448-98A3-714059FD09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12DAA422-1AEF-4B12-909F-C913DE9083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D9051-B3AC-40D4-836B-7846327EA1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626812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7B7A2E1E-0A81-4B14-A3BA-39EA0DAA3B5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27651" name="Freeform 3">
              <a:extLst>
                <a:ext uri="{FF2B5EF4-FFF2-40B4-BE49-F238E27FC236}">
                  <a16:creationId xmlns:a16="http://schemas.microsoft.com/office/drawing/2014/main" id="{387F5C3B-CE09-451F-8894-7A6AED18147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7652" name="Freeform 4">
              <a:extLst>
                <a:ext uri="{FF2B5EF4-FFF2-40B4-BE49-F238E27FC236}">
                  <a16:creationId xmlns:a16="http://schemas.microsoft.com/office/drawing/2014/main" id="{B937CB71-B56D-4804-A883-24FA7A318BE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7653" name="Freeform 5">
              <a:extLst>
                <a:ext uri="{FF2B5EF4-FFF2-40B4-BE49-F238E27FC236}">
                  <a16:creationId xmlns:a16="http://schemas.microsoft.com/office/drawing/2014/main" id="{0935B2BB-2190-49E4-BCB8-694A33BA434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5" name="Freeform 6">
              <a:extLst>
                <a:ext uri="{FF2B5EF4-FFF2-40B4-BE49-F238E27FC236}">
                  <a16:creationId xmlns:a16="http://schemas.microsoft.com/office/drawing/2014/main" id="{A7791590-9CCE-4183-9FB7-2551073DC95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12 w 1722"/>
                <a:gd name="T1" fmla="*/ 61 h 66"/>
                <a:gd name="T2" fmla="*/ 1712 w 1722"/>
                <a:gd name="T3" fmla="*/ 55 h 66"/>
                <a:gd name="T4" fmla="*/ 0 w 1722"/>
                <a:gd name="T5" fmla="*/ 0 h 66"/>
                <a:gd name="T6" fmla="*/ 0 w 1722"/>
                <a:gd name="T7" fmla="*/ 43 h 66"/>
                <a:gd name="T8" fmla="*/ 1712 w 1722"/>
                <a:gd name="T9" fmla="*/ 61 h 66"/>
                <a:gd name="T10" fmla="*/ 1712 w 1722"/>
                <a:gd name="T11" fmla="*/ 61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5" name="Freeform 7">
              <a:extLst>
                <a:ext uri="{FF2B5EF4-FFF2-40B4-BE49-F238E27FC236}">
                  <a16:creationId xmlns:a16="http://schemas.microsoft.com/office/drawing/2014/main" id="{915F0634-DDB0-4F92-97B4-0076921DCFF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37" name="Freeform 8">
              <a:extLst>
                <a:ext uri="{FF2B5EF4-FFF2-40B4-BE49-F238E27FC236}">
                  <a16:creationId xmlns:a16="http://schemas.microsoft.com/office/drawing/2014/main" id="{6319BE9F-17C9-4E3E-8B5C-240B58561BC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0 w 975"/>
                <a:gd name="T1" fmla="*/ 48 h 101"/>
                <a:gd name="T2" fmla="*/ 970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0 w 975"/>
                <a:gd name="T9" fmla="*/ 48 h 101"/>
                <a:gd name="T10" fmla="*/ 970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Freeform 9">
              <a:extLst>
                <a:ext uri="{FF2B5EF4-FFF2-40B4-BE49-F238E27FC236}">
                  <a16:creationId xmlns:a16="http://schemas.microsoft.com/office/drawing/2014/main" id="{D3EB9959-A0F1-4551-BA18-C3C6E8677AE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3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31 w 2141"/>
                <a:gd name="T7" fmla="*/ 0 h 198"/>
                <a:gd name="T8" fmla="*/ 2131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58" name="Freeform 10">
              <a:extLst>
                <a:ext uri="{FF2B5EF4-FFF2-40B4-BE49-F238E27FC236}">
                  <a16:creationId xmlns:a16="http://schemas.microsoft.com/office/drawing/2014/main" id="{D1F1F075-1BCA-46BF-9EAB-102CC1B3E70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40" name="Freeform 11">
              <a:extLst>
                <a:ext uri="{FF2B5EF4-FFF2-40B4-BE49-F238E27FC236}">
                  <a16:creationId xmlns:a16="http://schemas.microsoft.com/office/drawing/2014/main" id="{9791ADD3-088B-4923-AE9B-6B0BE023485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67 w 2517"/>
                <a:gd name="T1" fmla="*/ 276 h 276"/>
                <a:gd name="T2" fmla="*/ 2502 w 2517"/>
                <a:gd name="T3" fmla="*/ 204 h 276"/>
                <a:gd name="T4" fmla="*/ 2245 w 2517"/>
                <a:gd name="T5" fmla="*/ 0 h 276"/>
                <a:gd name="T6" fmla="*/ 0 w 2517"/>
                <a:gd name="T7" fmla="*/ 276 h 276"/>
                <a:gd name="T8" fmla="*/ 2167 w 2517"/>
                <a:gd name="T9" fmla="*/ 276 h 276"/>
                <a:gd name="T10" fmla="*/ 2167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0" name="Freeform 12">
              <a:extLst>
                <a:ext uri="{FF2B5EF4-FFF2-40B4-BE49-F238E27FC236}">
                  <a16:creationId xmlns:a16="http://schemas.microsoft.com/office/drawing/2014/main" id="{F3798C41-367C-494F-A2DF-F91E1070493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42" name="Freeform 13">
              <a:extLst>
                <a:ext uri="{FF2B5EF4-FFF2-40B4-BE49-F238E27FC236}">
                  <a16:creationId xmlns:a16="http://schemas.microsoft.com/office/drawing/2014/main" id="{C177E737-4BAB-4277-BFC6-753D4B7CDA8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4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4 w 729"/>
                <a:gd name="T7" fmla="*/ 240 h 240"/>
                <a:gd name="T8" fmla="*/ 724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2" name="Freeform 14">
              <a:extLst>
                <a:ext uri="{FF2B5EF4-FFF2-40B4-BE49-F238E27FC236}">
                  <a16:creationId xmlns:a16="http://schemas.microsoft.com/office/drawing/2014/main" id="{888DEB69-77E9-4601-A5AB-C0F070E2BD1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44" name="Freeform 15">
              <a:extLst>
                <a:ext uri="{FF2B5EF4-FFF2-40B4-BE49-F238E27FC236}">
                  <a16:creationId xmlns:a16="http://schemas.microsoft.com/office/drawing/2014/main" id="{97084CC0-D914-4289-AEB9-2580CE3ABDF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4 w 729"/>
                <a:gd name="T1" fmla="*/ 318 h 318"/>
                <a:gd name="T2" fmla="*/ 724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4 w 729"/>
                <a:gd name="T9" fmla="*/ 318 h 318"/>
                <a:gd name="T10" fmla="*/ 724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Freeform 16">
              <a:extLst>
                <a:ext uri="{FF2B5EF4-FFF2-40B4-BE49-F238E27FC236}">
                  <a16:creationId xmlns:a16="http://schemas.microsoft.com/office/drawing/2014/main" id="{6A42704F-7BD6-4FA1-8C3E-2D335D2349B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7665" name="Freeform 17">
              <a:extLst>
                <a:ext uri="{FF2B5EF4-FFF2-40B4-BE49-F238E27FC236}">
                  <a16:creationId xmlns:a16="http://schemas.microsoft.com/office/drawing/2014/main" id="{0658F78A-2481-42B3-8334-0C7ED3D029D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7666" name="Freeform 18">
              <a:extLst>
                <a:ext uri="{FF2B5EF4-FFF2-40B4-BE49-F238E27FC236}">
                  <a16:creationId xmlns:a16="http://schemas.microsoft.com/office/drawing/2014/main" id="{BC5EEE3F-C04C-472B-BDAD-204733F6B56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48" name="Freeform 19">
              <a:extLst>
                <a:ext uri="{FF2B5EF4-FFF2-40B4-BE49-F238E27FC236}">
                  <a16:creationId xmlns:a16="http://schemas.microsoft.com/office/drawing/2014/main" id="{2067D49D-7540-4629-8A9E-843295AF0A3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8" name="Freeform 20">
              <a:extLst>
                <a:ext uri="{FF2B5EF4-FFF2-40B4-BE49-F238E27FC236}">
                  <a16:creationId xmlns:a16="http://schemas.microsoft.com/office/drawing/2014/main" id="{B0526E92-8A71-4C2D-A898-452DD513304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50" name="Freeform 21">
              <a:extLst>
                <a:ext uri="{FF2B5EF4-FFF2-40B4-BE49-F238E27FC236}">
                  <a16:creationId xmlns:a16="http://schemas.microsoft.com/office/drawing/2014/main" id="{D3124091-F164-474D-9087-89A419755A0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0" name="Freeform 22">
              <a:extLst>
                <a:ext uri="{FF2B5EF4-FFF2-40B4-BE49-F238E27FC236}">
                  <a16:creationId xmlns:a16="http://schemas.microsoft.com/office/drawing/2014/main" id="{62C34832-C377-4CB2-A61F-DD95336B303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7671" name="Freeform 23">
              <a:extLst>
                <a:ext uri="{FF2B5EF4-FFF2-40B4-BE49-F238E27FC236}">
                  <a16:creationId xmlns:a16="http://schemas.microsoft.com/office/drawing/2014/main" id="{5B73ED39-21F3-47EA-AD1E-5CD48C43E3C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7672" name="Freeform 24">
              <a:extLst>
                <a:ext uri="{FF2B5EF4-FFF2-40B4-BE49-F238E27FC236}">
                  <a16:creationId xmlns:a16="http://schemas.microsoft.com/office/drawing/2014/main" id="{61052B2D-60E2-45E3-B9BF-217765C281E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54" name="Freeform 25">
              <a:extLst>
                <a:ext uri="{FF2B5EF4-FFF2-40B4-BE49-F238E27FC236}">
                  <a16:creationId xmlns:a16="http://schemas.microsoft.com/office/drawing/2014/main" id="{292C204E-4BE6-4F65-950B-64E2FE38015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4" name="Freeform 26">
              <a:extLst>
                <a:ext uri="{FF2B5EF4-FFF2-40B4-BE49-F238E27FC236}">
                  <a16:creationId xmlns:a16="http://schemas.microsoft.com/office/drawing/2014/main" id="{7838F6A4-F4A3-4DB9-92EC-61F4DF5264B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7675" name="Freeform 27">
              <a:extLst>
                <a:ext uri="{FF2B5EF4-FFF2-40B4-BE49-F238E27FC236}">
                  <a16:creationId xmlns:a16="http://schemas.microsoft.com/office/drawing/2014/main" id="{FA10885E-955E-4C10-BBEC-CF34A70E1F6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57" name="Freeform 28">
              <a:extLst>
                <a:ext uri="{FF2B5EF4-FFF2-40B4-BE49-F238E27FC236}">
                  <a16:creationId xmlns:a16="http://schemas.microsoft.com/office/drawing/2014/main" id="{4CCACB4D-A1DA-4558-BFE0-4E1BDAB3EA9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07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7" name="Freeform 29">
              <a:extLst>
                <a:ext uri="{FF2B5EF4-FFF2-40B4-BE49-F238E27FC236}">
                  <a16:creationId xmlns:a16="http://schemas.microsoft.com/office/drawing/2014/main" id="{BC7EB4A4-3B88-4F91-80F1-D1A2D0BC6F9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059" name="Freeform 30">
              <a:extLst>
                <a:ext uri="{FF2B5EF4-FFF2-40B4-BE49-F238E27FC236}">
                  <a16:creationId xmlns:a16="http://schemas.microsoft.com/office/drawing/2014/main" id="{709EA54E-599F-453B-9E39-D3814BAEBDF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9" name="Freeform 31">
              <a:extLst>
                <a:ext uri="{FF2B5EF4-FFF2-40B4-BE49-F238E27FC236}">
                  <a16:creationId xmlns:a16="http://schemas.microsoft.com/office/drawing/2014/main" id="{D99D4B80-2F95-4420-BE13-5328402C142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7680" name="Freeform 32">
              <a:extLst>
                <a:ext uri="{FF2B5EF4-FFF2-40B4-BE49-F238E27FC236}">
                  <a16:creationId xmlns:a16="http://schemas.microsoft.com/office/drawing/2014/main" id="{2FFE68DF-15B3-4273-95C1-40C48AC99B8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7681" name="Freeform 33">
              <a:extLst>
                <a:ext uri="{FF2B5EF4-FFF2-40B4-BE49-F238E27FC236}">
                  <a16:creationId xmlns:a16="http://schemas.microsoft.com/office/drawing/2014/main" id="{583BB6C9-4605-4910-A639-3FC2704EFCA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7682" name="Freeform 34">
              <a:extLst>
                <a:ext uri="{FF2B5EF4-FFF2-40B4-BE49-F238E27FC236}">
                  <a16:creationId xmlns:a16="http://schemas.microsoft.com/office/drawing/2014/main" id="{AEA5A8A9-4FAC-4D03-8272-B0250768285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7683" name="Freeform 35">
              <a:extLst>
                <a:ext uri="{FF2B5EF4-FFF2-40B4-BE49-F238E27FC236}">
                  <a16:creationId xmlns:a16="http://schemas.microsoft.com/office/drawing/2014/main" id="{3B84B6D1-45FB-4FD1-BA46-1E15AAF2694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7684" name="Freeform 36">
              <a:extLst>
                <a:ext uri="{FF2B5EF4-FFF2-40B4-BE49-F238E27FC236}">
                  <a16:creationId xmlns:a16="http://schemas.microsoft.com/office/drawing/2014/main" id="{3506C66B-8ABF-41A2-ADBB-7284D2C4053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7685" name="Freeform 37">
              <a:extLst>
                <a:ext uri="{FF2B5EF4-FFF2-40B4-BE49-F238E27FC236}">
                  <a16:creationId xmlns:a16="http://schemas.microsoft.com/office/drawing/2014/main" id="{D5A4199F-8C92-44AF-9466-B12CE1B1F46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27686" name="Freeform 38">
              <a:extLst>
                <a:ext uri="{FF2B5EF4-FFF2-40B4-BE49-F238E27FC236}">
                  <a16:creationId xmlns:a16="http://schemas.microsoft.com/office/drawing/2014/main" id="{886F6A4C-0BB4-4F3E-87DB-EABF5888B56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1068" name="Group 39">
              <a:extLst>
                <a:ext uri="{FF2B5EF4-FFF2-40B4-BE49-F238E27FC236}">
                  <a16:creationId xmlns:a16="http://schemas.microsoft.com/office/drawing/2014/main" id="{B9E96A72-8FDF-4229-8520-7E3DDAD993F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27688" name="Freeform 40">
                <a:extLst>
                  <a:ext uri="{FF2B5EF4-FFF2-40B4-BE49-F238E27FC236}">
                    <a16:creationId xmlns:a16="http://schemas.microsoft.com/office/drawing/2014/main" id="{305910BF-D392-48C4-B74D-0095891F8975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7689" name="Freeform 41">
                <a:extLst>
                  <a:ext uri="{FF2B5EF4-FFF2-40B4-BE49-F238E27FC236}">
                    <a16:creationId xmlns:a16="http://schemas.microsoft.com/office/drawing/2014/main" id="{3DE2ACE5-8C9D-42AC-8322-9133687263FD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</p:grpSp>
      <p:sp>
        <p:nvSpPr>
          <p:cNvPr id="27690" name="Rectangle 42">
            <a:extLst>
              <a:ext uri="{FF2B5EF4-FFF2-40B4-BE49-F238E27FC236}">
                <a16:creationId xmlns:a16="http://schemas.microsoft.com/office/drawing/2014/main" id="{A082ACD3-AA95-45D1-AF22-87DF69722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7691" name="Rectangle 43">
            <a:extLst>
              <a:ext uri="{FF2B5EF4-FFF2-40B4-BE49-F238E27FC236}">
                <a16:creationId xmlns:a16="http://schemas.microsoft.com/office/drawing/2014/main" id="{F7A88CA7-06EC-41AB-AB98-D483C5725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7692" name="Rectangle 44">
            <a:extLst>
              <a:ext uri="{FF2B5EF4-FFF2-40B4-BE49-F238E27FC236}">
                <a16:creationId xmlns:a16="http://schemas.microsoft.com/office/drawing/2014/main" id="{D651FA3D-FAF3-4B10-B496-2C7465A0372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93" name="Rectangle 45">
            <a:extLst>
              <a:ext uri="{FF2B5EF4-FFF2-40B4-BE49-F238E27FC236}">
                <a16:creationId xmlns:a16="http://schemas.microsoft.com/office/drawing/2014/main" id="{A8A78CD7-EBBB-4C4F-B752-76C871A17D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94" name="Rectangle 46">
            <a:extLst>
              <a:ext uri="{FF2B5EF4-FFF2-40B4-BE49-F238E27FC236}">
                <a16:creationId xmlns:a16="http://schemas.microsoft.com/office/drawing/2014/main" id="{FCAB7430-BB0C-4125-B89B-F9932581B5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562E0DF-C855-4EF6-8134-E79B55E2B0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4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2.png"/><Relationship Id="rId10" Type="http://schemas.openxmlformats.org/officeDocument/2006/relationships/image" Target="../media/image15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2.png"/><Relationship Id="rId10" Type="http://schemas.openxmlformats.org/officeDocument/2006/relationships/image" Target="../media/image19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22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2.png"/><Relationship Id="rId10" Type="http://schemas.openxmlformats.org/officeDocument/2006/relationships/image" Target="../media/image25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28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2.png"/><Relationship Id="rId10" Type="http://schemas.openxmlformats.org/officeDocument/2006/relationships/image" Target="../media/image30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30.bin"/><Relationship Id="rId5" Type="http://schemas.openxmlformats.org/officeDocument/2006/relationships/image" Target="../media/image2.png"/><Relationship Id="rId10" Type="http://schemas.openxmlformats.org/officeDocument/2006/relationships/image" Target="../media/image33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29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4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2.png"/><Relationship Id="rId10" Type="http://schemas.openxmlformats.org/officeDocument/2006/relationships/image" Target="../media/image6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8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11" Type="http://schemas.openxmlformats.org/officeDocument/2006/relationships/oleObject" Target="../embeddings/oleObject7.bin"/><Relationship Id="rId5" Type="http://schemas.openxmlformats.org/officeDocument/2006/relationships/image" Target="../media/image2.png"/><Relationship Id="rId10" Type="http://schemas.openxmlformats.org/officeDocument/2006/relationships/image" Target="../media/image10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1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65A2E3E-59A1-4281-BDEB-609BB2AAE2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200" y="1752600"/>
            <a:ext cx="7772400" cy="2514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Chapter 3.</a:t>
            </a:r>
            <a:br>
              <a:rPr lang="en-US" altLang="zh-CN" b="1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</a:br>
            <a:br>
              <a:rPr lang="en-US" altLang="zh-CN" b="1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</a:br>
            <a:r>
              <a:rPr lang="en-US" altLang="zh-CN" b="1">
                <a:solidFill>
                  <a:schemeClr val="tx1"/>
                </a:solidFill>
                <a:latin typeface="Verdana" pitchFamily="34" charset="0"/>
                <a:ea typeface="宋体" pitchFamily="2" charset="-122"/>
              </a:rPr>
              <a:t>Growth of Functions</a:t>
            </a:r>
            <a:endParaRPr lang="en-US" altLang="zh-CN">
              <a:solidFill>
                <a:schemeClr val="tx1"/>
              </a:solidFill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8024A95-20B7-4C53-AB43-02E2ABAC7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6962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>
                <a:latin typeface="Comic Sans MS" pitchFamily="66" charset="0"/>
                <a:ea typeface="宋体" pitchFamily="2" charset="-122"/>
              </a:rPr>
              <a:t>O-Notation(1)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3C4F7BB-BF75-4B8B-8B49-0F43095307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1000" dirty="0"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600" b="1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O(g(n))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{</a:t>
            </a:r>
            <a:r>
              <a:rPr lang="en-US" altLang="zh-CN" sz="2600" b="1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f (n)</a:t>
            </a:r>
            <a:r>
              <a:rPr lang="en-US" altLang="zh-CN" sz="2600" i="1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: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there </a:t>
            </a:r>
            <a:r>
              <a:rPr lang="en-US" altLang="zh-CN" sz="2600" b="1" dirty="0">
                <a:solidFill>
                  <a:srgbClr val="FFC000"/>
                </a:solidFill>
                <a:latin typeface="Times New Roman" pitchFamily="18" charset="0"/>
                <a:ea typeface="宋体" pitchFamily="2" charset="-122"/>
              </a:rPr>
              <a:t>exist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positive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constants</a:t>
            </a:r>
            <a:r>
              <a:rPr lang="en-US" altLang="zh-CN" sz="2600" dirty="0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i="1" dirty="0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600" i="1" dirty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and</a:t>
            </a:r>
            <a:r>
              <a:rPr lang="en-US" altLang="zh-CN" sz="2600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600" baseline="-250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600" dirty="0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 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600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			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such that  0 ≤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f (n)</a:t>
            </a:r>
            <a:r>
              <a:rPr lang="en-US" altLang="zh-CN" sz="2600" b="1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</a:rPr>
              <a:t>≤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i="1" dirty="0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c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g(n)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for all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n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≥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600" baseline="-25000" dirty="0"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}</a:t>
            </a:r>
            <a:r>
              <a:rPr lang="en-US" altLang="zh-CN" sz="2600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i="1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2600" i="1" dirty="0">
              <a:solidFill>
                <a:srgbClr val="CC3300"/>
              </a:solidFill>
              <a:latin typeface="Times New Roman" pitchFamily="18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600" b="1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g(n)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is an </a:t>
            </a:r>
            <a:r>
              <a:rPr lang="en-US" altLang="zh-CN" sz="2600" b="1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asymptotic upper bound</a:t>
            </a:r>
            <a:r>
              <a:rPr lang="en-US" altLang="zh-CN" sz="2600" b="1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for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f(n)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600" b="1" i="1" dirty="0">
                <a:latin typeface="Times New Roman" pitchFamily="18" charset="0"/>
                <a:ea typeface="宋体" pitchFamily="2" charset="-122"/>
              </a:rPr>
              <a:t>Example:  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			2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Arial" charset="0"/>
              </a:rPr>
              <a:t>² =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  <a:cs typeface="Arial" charset="0"/>
              </a:rPr>
              <a:t>O(n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cs typeface="Arial" charset="0"/>
              </a:rPr>
              <a:t>³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, with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=1 and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600" baseline="-250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=2.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		also,	2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² =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O(n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²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, with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=2 and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600" baseline="-250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=0.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Examples of functions in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O(n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²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			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²,  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² +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n,    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² + 1000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n,   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1000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² + 1000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n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6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Also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,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			n,     n/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1000,      n</a:t>
            </a:r>
            <a:r>
              <a:rPr lang="en-US" altLang="zh-CN" sz="2600" baseline="30000" dirty="0">
                <a:latin typeface="Times New Roman" pitchFamily="18" charset="0"/>
                <a:ea typeface="宋体" pitchFamily="2" charset="-122"/>
              </a:rPr>
              <a:t>1.9999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,    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²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/ </a:t>
            </a:r>
            <a:r>
              <a:rPr lang="en-US" altLang="zh-CN" sz="2600" dirty="0" err="1">
                <a:latin typeface="Times New Roman" pitchFamily="18" charset="0"/>
                <a:ea typeface="宋体" pitchFamily="2" charset="-122"/>
              </a:rPr>
              <a:t>lg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 err="1">
                <a:latin typeface="Times New Roman" pitchFamily="18" charset="0"/>
                <a:ea typeface="宋体" pitchFamily="2" charset="-122"/>
              </a:rPr>
              <a:t>lg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 err="1">
                <a:latin typeface="Times New Roman" pitchFamily="18" charset="0"/>
                <a:ea typeface="宋体" pitchFamily="2" charset="-122"/>
              </a:rPr>
              <a:t>lg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n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8A2BE9FF-3446-4D98-B568-71503CCCC3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In literature, O-notation is sometimes used informally to describe asymptotically tight bounds, however, distinguishing </a:t>
            </a:r>
            <a:r>
              <a:rPr lang="en-US" altLang="zh-CN" sz="2600" i="1" u="sng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asymptotic upper bound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from </a:t>
            </a:r>
            <a:r>
              <a:rPr lang="en-US" altLang="zh-CN" sz="2600" i="1" u="sng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asymptotically tight bound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has now become standards in literature.</a:t>
            </a:r>
          </a:p>
          <a:p>
            <a:pPr eaLnBrk="1" hangingPunct="1"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Since O-notation describes an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upper bound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, when we use it to bound the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worst-case running time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of an algorithm, we have a bound on the running time of the algorithms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on every input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, but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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-notation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cannot guarantee this, </a:t>
            </a:r>
            <a:r>
              <a:rPr lang="en-US" altLang="zh-CN" sz="2600" i="1" u="sng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n=O(n</a:t>
            </a:r>
            <a:r>
              <a:rPr lang="en-US" altLang="zh-CN" sz="2600" i="1" u="sng" baseline="300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600" i="1" u="sng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).</a:t>
            </a:r>
          </a:p>
          <a:p>
            <a:pPr eaLnBrk="1" hangingPunct="1"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When we say “the running time is </a:t>
            </a:r>
            <a:r>
              <a:rPr lang="en-US" altLang="zh-CN" sz="2600" i="1" u="sng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O(n</a:t>
            </a:r>
            <a:r>
              <a:rPr lang="en-US" altLang="zh-CN" sz="2600" i="1" u="sng" baseline="300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600" i="1" u="sng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600" dirty="0">
                <a:solidFill>
                  <a:srgbClr val="FFFF00"/>
                </a:solidFill>
                <a:effectLst/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600" dirty="0">
                <a:effectLst/>
                <a:latin typeface="Times New Roman" pitchFamily="18" charset="0"/>
                <a:ea typeface="宋体" pitchFamily="2" charset="-122"/>
              </a:rPr>
              <a:t>we mean that there is a function </a:t>
            </a:r>
            <a:r>
              <a:rPr lang="en-US" altLang="zh-CN" sz="2600" i="1" dirty="0">
                <a:solidFill>
                  <a:srgbClr val="FFFF00"/>
                </a:solidFill>
                <a:effectLst/>
                <a:latin typeface="Times New Roman" pitchFamily="18" charset="0"/>
                <a:ea typeface="宋体" pitchFamily="2" charset="-122"/>
              </a:rPr>
              <a:t>f(n)</a:t>
            </a:r>
            <a:r>
              <a:rPr lang="en-US" altLang="zh-CN" sz="2600" dirty="0">
                <a:effectLst/>
                <a:latin typeface="Times New Roman" pitchFamily="18" charset="0"/>
                <a:ea typeface="宋体" pitchFamily="2" charset="-122"/>
              </a:rPr>
              <a:t> that is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O(n</a:t>
            </a:r>
            <a:r>
              <a:rPr lang="en-US" altLang="zh-CN" sz="2600" i="1" baseline="300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such that for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any value of 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, no matter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what particular input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of size n is chosen, the running time on that input is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bounded from above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by the value f(n)</a:t>
            </a:r>
            <a:endParaRPr lang="en-US" altLang="zh-CN" sz="2600" dirty="0">
              <a:solidFill>
                <a:srgbClr val="FFFF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4276" name="Rectangle 4">
            <a:extLst>
              <a:ext uri="{FF2B5EF4-FFF2-40B4-BE49-F238E27FC236}">
                <a16:creationId xmlns:a16="http://schemas.microsoft.com/office/drawing/2014/main" id="{9A4B5EE6-3D8B-48DA-8539-98DED0FE8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>
                <a:latin typeface="Comic Sans MS" pitchFamily="66" charset="0"/>
                <a:ea typeface="宋体" pitchFamily="2" charset="-122"/>
              </a:rPr>
              <a:t>O-Notation(2)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13BE01F2-4ED1-49BA-809D-E4615D7A9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458200" cy="2895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3000">
                <a:latin typeface="Times New Roman" pitchFamily="18" charset="0"/>
                <a:ea typeface="宋体" pitchFamily="2" charset="-122"/>
              </a:rPr>
              <a:t>Just as O-notation provides an asymptotic upper bound on a function, </a:t>
            </a:r>
            <a:r>
              <a:rPr lang="en-US" altLang="zh-CN" sz="3000" b="1" i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</a:t>
            </a:r>
            <a:r>
              <a:rPr lang="en-US" altLang="zh-CN" sz="3000">
                <a:latin typeface="Times New Roman" pitchFamily="18" charset="0"/>
                <a:ea typeface="宋体" pitchFamily="2" charset="-122"/>
              </a:rPr>
              <a:t> -notation provides an asymptotic lower bound.</a:t>
            </a:r>
            <a:endParaRPr lang="en-US" altLang="zh-CN" sz="3000" i="1" u="sng">
              <a:solidFill>
                <a:srgbClr val="FFFF00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The intuition behind </a:t>
            </a:r>
            <a:r>
              <a:rPr lang="en-US" altLang="zh-CN" sz="3000" b="1" i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-</a:t>
            </a:r>
            <a:r>
              <a:rPr lang="en-US" altLang="zh-CN" sz="3000">
                <a:latin typeface="Times New Roman" pitchFamily="18" charset="0"/>
                <a:ea typeface="宋体" pitchFamily="2" charset="-122"/>
                <a:sym typeface="Symbol" pitchFamily="18" charset="2"/>
              </a:rPr>
              <a:t>notation is shown in Fig.3.1(c)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 When we have only an </a:t>
            </a:r>
            <a:r>
              <a:rPr lang="en-US" altLang="zh-CN" sz="2800" i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asymptotic lower bound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, we use </a:t>
            </a:r>
            <a:r>
              <a:rPr lang="en-US" altLang="zh-CN" sz="3000" b="1" i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</a:t>
            </a:r>
            <a:r>
              <a:rPr lang="en-US" altLang="zh-CN" sz="2800" i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 -notation</a:t>
            </a:r>
            <a:r>
              <a:rPr lang="en-US" altLang="zh-CN" sz="2800" i="1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CDD66B9-9B72-475D-93E7-E86FB4B9E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>
                <a:latin typeface="Comic Sans MS" pitchFamily="66" charset="0"/>
                <a:ea typeface="宋体" pitchFamily="2" charset="-122"/>
              </a:rPr>
              <a:t>Asymptotic Notation(3)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4F07270E-02A1-4306-ACC7-B8025268965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343400"/>
            <a:ext cx="2971800" cy="977900"/>
            <a:chOff x="1152" y="3552"/>
            <a:chExt cx="1872" cy="616"/>
          </a:xfrm>
        </p:grpSpPr>
        <p:sp>
          <p:nvSpPr>
            <p:cNvPr id="27661" name="Rectangle 5">
              <a:extLst>
                <a:ext uri="{FF2B5EF4-FFF2-40B4-BE49-F238E27FC236}">
                  <a16:creationId xmlns:a16="http://schemas.microsoft.com/office/drawing/2014/main" id="{3FDA1F61-FB40-442D-B1FC-A102EC680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52"/>
              <a:ext cx="1872" cy="61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27662" name="Object 6">
              <a:extLst>
                <a:ext uri="{FF2B5EF4-FFF2-40B4-BE49-F238E27FC236}">
                  <a16:creationId xmlns:a16="http://schemas.microsoft.com/office/drawing/2014/main" id="{C00C5999-9274-4ADC-B521-B5C81AD4C2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3696"/>
            <a:ext cx="168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3" name="Equation" r:id="rId7" imgW="990170" imgH="203112" progId="Equation.DSMT4">
                    <p:embed/>
                  </p:oleObj>
                </mc:Choice>
                <mc:Fallback>
                  <p:oleObj name="Equation" r:id="rId7" imgW="990170" imgH="203112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696"/>
                          <a:ext cx="1680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94C39E6C-129E-4F30-88A3-B989989B8664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114800"/>
            <a:ext cx="3276600" cy="1371600"/>
            <a:chOff x="2976" y="2592"/>
            <a:chExt cx="2064" cy="864"/>
          </a:xfrm>
        </p:grpSpPr>
        <p:sp>
          <p:nvSpPr>
            <p:cNvPr id="27659" name="Rectangle 9">
              <a:extLst>
                <a:ext uri="{FF2B5EF4-FFF2-40B4-BE49-F238E27FC236}">
                  <a16:creationId xmlns:a16="http://schemas.microsoft.com/office/drawing/2014/main" id="{88A35C4F-2BF4-4E89-B638-18FB3B3AEB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592"/>
              <a:ext cx="2064" cy="86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27660" name="Object 10">
              <a:extLst>
                <a:ext uri="{FF2B5EF4-FFF2-40B4-BE49-F238E27FC236}">
                  <a16:creationId xmlns:a16="http://schemas.microsoft.com/office/drawing/2014/main" id="{D983FB51-8E4A-4F6D-B81E-3C398192B4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2640"/>
            <a:ext cx="1872" cy="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4" name="Equation" r:id="rId9" imgW="990170" imgH="431613" progId="Equation.DSMT4">
                    <p:embed/>
                  </p:oleObj>
                </mc:Choice>
                <mc:Fallback>
                  <p:oleObj name="Equation" r:id="rId9" imgW="990170" imgH="431613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2640"/>
                          <a:ext cx="1872" cy="8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379" name="AutoShape 11">
            <a:extLst>
              <a:ext uri="{FF2B5EF4-FFF2-40B4-BE49-F238E27FC236}">
                <a16:creationId xmlns:a16="http://schemas.microsoft.com/office/drawing/2014/main" id="{615C4218-3FC3-4F77-8DC8-540EE40A6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648200"/>
            <a:ext cx="762000" cy="533400"/>
          </a:xfrm>
          <a:prstGeom prst="leftRightArrow">
            <a:avLst>
              <a:gd name="adj1" fmla="val 50000"/>
              <a:gd name="adj2" fmla="val 28571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58380" name="AutoShape 12">
            <a:extLst>
              <a:ext uri="{FF2B5EF4-FFF2-40B4-BE49-F238E27FC236}">
                <a16:creationId xmlns:a16="http://schemas.microsoft.com/office/drawing/2014/main" id="{90E74E2F-79A7-4F54-8379-E0CA0DC2449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77200" y="4572000"/>
            <a:ext cx="990600" cy="990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611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lnTo>
                  <a:pt x="15662" y="14285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6">
            <a:extLst>
              <a:ext uri="{FF2B5EF4-FFF2-40B4-BE49-F238E27FC236}">
                <a16:creationId xmlns:a16="http://schemas.microsoft.com/office/drawing/2014/main" id="{B117C0E0-BB79-418F-BC4C-841FACF415E9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5562600"/>
            <a:ext cx="4572000" cy="1376363"/>
            <a:chOff x="1152" y="3504"/>
            <a:chExt cx="2880" cy="867"/>
          </a:xfrm>
        </p:grpSpPr>
        <p:sp>
          <p:nvSpPr>
            <p:cNvPr id="27657" name="Rectangle 14">
              <a:extLst>
                <a:ext uri="{FF2B5EF4-FFF2-40B4-BE49-F238E27FC236}">
                  <a16:creationId xmlns:a16="http://schemas.microsoft.com/office/drawing/2014/main" id="{05BC5147-07E7-4F59-96C4-2739BBD56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52"/>
              <a:ext cx="2880" cy="76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27658" name="Object 15">
              <a:extLst>
                <a:ext uri="{FF2B5EF4-FFF2-40B4-BE49-F238E27FC236}">
                  <a16:creationId xmlns:a16="http://schemas.microsoft.com/office/drawing/2014/main" id="{A429F544-28FF-4D3D-9657-B6CD0D3064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3504"/>
            <a:ext cx="2175" cy="8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5" name="Equation" r:id="rId11" imgW="1282700" imgH="482600" progId="Equation.DSMT4">
                    <p:embed/>
                  </p:oleObj>
                </mc:Choice>
                <mc:Fallback>
                  <p:oleObj name="Equation" r:id="rId11" imgW="1282700" imgH="482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3504"/>
                          <a:ext cx="2175" cy="8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/>
      <p:bldP spid="583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AAB377B-981A-4763-B311-9EC948E52B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0010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-</a:t>
            </a:r>
            <a:r>
              <a:rPr lang="en-US" altLang="zh-CN">
                <a:solidFill>
                  <a:schemeClr val="tx1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notation(1)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F378E1D-35BE-4A10-8B1F-27FD9B0E4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763000" cy="51816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600" b="1" i="1" dirty="0">
                <a:solidFill>
                  <a:srgbClr val="FFFF00"/>
                </a:solidFill>
                <a:ea typeface="宋体" pitchFamily="2" charset="-122"/>
                <a:sym typeface="Symbol" pitchFamily="18" charset="2"/>
              </a:rPr>
              <a:t> </a:t>
            </a:r>
            <a:r>
              <a:rPr lang="en-US" altLang="zh-CN" sz="2600" b="1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(g(n))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= {</a:t>
            </a:r>
            <a:r>
              <a:rPr lang="en-US" altLang="zh-CN" sz="2600" b="1" i="1" dirty="0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f (n)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: there exist </a:t>
            </a:r>
            <a:r>
              <a:rPr lang="en-US" altLang="zh-CN" sz="26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positive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constants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600" i="1" dirty="0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and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600" baseline="-250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600" dirty="0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 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			such that  </a:t>
            </a:r>
            <a:r>
              <a:rPr lang="en-US" altLang="zh-CN" sz="2600" i="1" dirty="0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0 ≤ c g(n)</a:t>
            </a:r>
            <a:r>
              <a:rPr lang="en-US" altLang="zh-CN" sz="2600" i="1" dirty="0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i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≤ </a:t>
            </a:r>
            <a:r>
              <a:rPr lang="en-US" altLang="zh-CN" sz="2600" i="1" dirty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i="1" dirty="0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f(n)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for all </a:t>
            </a:r>
            <a:r>
              <a:rPr lang="en-US" altLang="zh-CN" sz="2600" i="1" dirty="0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n </a:t>
            </a:r>
            <a:r>
              <a:rPr lang="en-US" altLang="zh-CN" sz="2600" dirty="0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≥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600" baseline="-250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}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        g(n)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is an </a:t>
            </a:r>
            <a:r>
              <a:rPr lang="en-US" altLang="zh-CN" sz="2600" b="1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asymptotic lower bound</a:t>
            </a:r>
            <a:r>
              <a:rPr lang="en-US" altLang="zh-CN" sz="2600" b="1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for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f(n)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600" b="1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Example:</a:t>
            </a:r>
            <a:r>
              <a:rPr lang="en-US" altLang="zh-CN" sz="2600" b="1" i="1" dirty="0">
                <a:latin typeface="Times New Roman" pitchFamily="18" charset="0"/>
                <a:ea typeface="宋体" pitchFamily="2" charset="-122"/>
              </a:rPr>
              <a:t>  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			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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=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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2600" i="1" dirty="0" err="1">
                <a:latin typeface="Times New Roman" pitchFamily="18" charset="0"/>
                <a:ea typeface="宋体" pitchFamily="2" charset="-122"/>
              </a:rPr>
              <a:t>lg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 n)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, with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=1 and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600" baseline="-250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=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16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2600" dirty="0">
              <a:latin typeface="Times New Roman" pitchFamily="18" charset="0"/>
              <a:ea typeface="宋体" pitchFamily="2" charset="-122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CN" sz="26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Examples of functions in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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(n</a:t>
            </a:r>
            <a:r>
              <a:rPr lang="en-US" altLang="zh-CN" sz="26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cs typeface="Arial" charset="0"/>
              </a:rPr>
              <a:t>²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6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			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²,  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² +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n,    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² -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n,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  1000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² + 1000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n,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			1000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² - 1000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n,  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6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	Also,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			n³,      n </a:t>
            </a:r>
            <a:r>
              <a:rPr lang="en-US" altLang="zh-CN" sz="2600" i="1" baseline="30000" dirty="0">
                <a:latin typeface="Times New Roman" pitchFamily="18" charset="0"/>
                <a:ea typeface="宋体" pitchFamily="2" charset="-122"/>
              </a:rPr>
              <a:t>2.0000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,    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²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 err="1">
                <a:latin typeface="Times New Roman" pitchFamily="18" charset="0"/>
                <a:ea typeface="宋体" pitchFamily="2" charset="-122"/>
              </a:rPr>
              <a:t>lg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 err="1">
                <a:latin typeface="Times New Roman" pitchFamily="18" charset="0"/>
                <a:ea typeface="宋体" pitchFamily="2" charset="-122"/>
              </a:rPr>
              <a:t>lg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 err="1">
                <a:latin typeface="Times New Roman" pitchFamily="18" charset="0"/>
                <a:ea typeface="宋体" pitchFamily="2" charset="-122"/>
              </a:rPr>
              <a:t>lg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n,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7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CC3F1E80-E48F-443F-AD5D-2FF93BC8A68C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0" y="-80963"/>
            <a:ext cx="91440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1747" name="Picture 4" descr="fig3-1">
            <a:extLst>
              <a:ext uri="{FF2B5EF4-FFF2-40B4-BE49-F238E27FC236}">
                <a16:creationId xmlns:a16="http://schemas.microsoft.com/office/drawing/2014/main" id="{27212E5F-5EF2-44FE-BB56-C08F526AA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839200" cy="563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E7E6CB4-19F5-4F49-BF46-AFE79953A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solidFill>
                  <a:schemeClr val="tx1"/>
                </a:solidFill>
                <a:ea typeface="宋体" pitchFamily="2" charset="-122"/>
                <a:sym typeface="Symbol" pitchFamily="18" charset="2"/>
              </a:rPr>
              <a:t>-</a:t>
            </a:r>
            <a:r>
              <a:rPr lang="en-US" altLang="zh-CN" sz="4800" dirty="0">
                <a:solidFill>
                  <a:schemeClr val="tx1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notation(2)</a:t>
            </a:r>
            <a:endParaRPr lang="zh-CN" altLang="en-US" sz="4800" dirty="0">
              <a:solidFill>
                <a:schemeClr val="tx1"/>
              </a:solidFill>
              <a:latin typeface="Comic Sans MS" pitchFamily="66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213D45D-4427-44DB-BF25-1DFA8292C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2202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Since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-notation describe a </a:t>
            </a:r>
            <a:r>
              <a:rPr lang="en-US" altLang="zh-CN" sz="28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lower bound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, when we use it to bound the </a:t>
            </a:r>
            <a:r>
              <a:rPr lang="en-US" altLang="zh-CN" sz="2800" i="1" dirty="0">
                <a:solidFill>
                  <a:srgbClr val="FFFF00"/>
                </a:solidFill>
                <a:effectLst/>
                <a:latin typeface="Times New Roman" pitchFamily="18" charset="0"/>
                <a:ea typeface="宋体" pitchFamily="2" charset="-122"/>
                <a:sym typeface="Symbol" pitchFamily="18" charset="2"/>
              </a:rPr>
              <a:t>best –case running time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of an algorithm, by implication we also bound the running time of the algorithm </a:t>
            </a:r>
            <a:r>
              <a:rPr lang="en-US" altLang="zh-CN" sz="28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on arbitrary input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as well. (e.g. insertion sort: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(n)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</a:p>
          <a:p>
            <a:pPr eaLnBrk="1" hangingPunct="1">
              <a:defRPr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For </a:t>
            </a:r>
            <a:r>
              <a:rPr lang="en-US" altLang="zh-CN" sz="28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insertion sort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, its running time falls between </a:t>
            </a:r>
            <a:r>
              <a:rPr lang="en-US" altLang="zh-CN" sz="2800" i="1" dirty="0">
                <a:solidFill>
                  <a:srgbClr val="FFFF00"/>
                </a:solidFill>
                <a:effectLst/>
                <a:latin typeface="Times New Roman" pitchFamily="18" charset="0"/>
                <a:ea typeface="宋体" pitchFamily="2" charset="-122"/>
                <a:sym typeface="Symbol" pitchFamily="18" charset="2"/>
              </a:rPr>
              <a:t>(n)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sz="28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O(n</a:t>
            </a:r>
            <a:r>
              <a:rPr lang="en-US" altLang="zh-CN" sz="2800" i="1" baseline="300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8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),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moreover, these bound are </a:t>
            </a:r>
            <a:r>
              <a:rPr lang="en-US" altLang="zh-CN" sz="28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asymptotically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i="1" u="sng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as tight as possible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.</a:t>
            </a:r>
          </a:p>
          <a:p>
            <a:pPr eaLnBrk="1" hangingPunct="1">
              <a:defRPr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When we say that the running time of an algorithm is </a:t>
            </a:r>
            <a:r>
              <a:rPr lang="en-US" altLang="zh-CN" sz="2800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(g(n)), 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we mean that </a:t>
            </a:r>
            <a:r>
              <a:rPr lang="en-US" altLang="zh-CN" sz="28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no matter what particular input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of size </a:t>
            </a:r>
            <a:r>
              <a:rPr lang="en-US" altLang="zh-CN" sz="28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is chosen for each value of</a:t>
            </a:r>
            <a:r>
              <a:rPr lang="en-US" altLang="zh-CN" sz="28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n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, the running time on that input is </a:t>
            </a:r>
            <a:r>
              <a:rPr lang="en-US" altLang="zh-CN" sz="2800" b="1" i="1" u="sng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at least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a </a:t>
            </a:r>
            <a:r>
              <a:rPr lang="en-US" altLang="zh-CN" sz="28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constant times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8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g(n)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, for </a:t>
            </a:r>
            <a:r>
              <a:rPr lang="en-US" altLang="zh-CN" sz="2800" i="1" u="sng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sufficiently large 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E87FF-3CC8-4172-9FF9-1E1DB575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400"/>
            <a:ext cx="7086600" cy="12954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Worst-case Running Time: O vs. </a:t>
            </a:r>
            <a:r>
              <a:rPr lang="el-GR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zh-CN" altLang="en-US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B3CF2-1B17-4181-8853-4CF6A72F7CE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52400" y="1676400"/>
            <a:ext cx="8763000" cy="5029200"/>
          </a:xfrm>
          <a:blipFill rotWithShape="0">
            <a:blip r:embed="rId2"/>
            <a:stretch>
              <a:fillRect t="-1212" r="-1391" b="-1333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77F8EB9-1CB7-4566-BC14-B60E1FC52E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>
                <a:latin typeface="Comic Sans MS" pitchFamily="66" charset="0"/>
                <a:ea typeface="宋体" pitchFamily="2" charset="-122"/>
              </a:rPr>
              <a:t>Asymptotic notation in Equations and inequalities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2978D884-E47E-41AF-98A8-325566AF61D2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981200"/>
            <a:ext cx="4038600" cy="609600"/>
            <a:chOff x="96" y="1248"/>
            <a:chExt cx="2544" cy="384"/>
          </a:xfrm>
        </p:grpSpPr>
        <p:sp>
          <p:nvSpPr>
            <p:cNvPr id="36880" name="Rectangle 4">
              <a:extLst>
                <a:ext uri="{FF2B5EF4-FFF2-40B4-BE49-F238E27FC236}">
                  <a16:creationId xmlns:a16="http://schemas.microsoft.com/office/drawing/2014/main" id="{06EA4A6A-5E75-4878-B826-7484467C6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248"/>
              <a:ext cx="2544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36881" name="Object 5">
              <a:extLst>
                <a:ext uri="{FF2B5EF4-FFF2-40B4-BE49-F238E27FC236}">
                  <a16:creationId xmlns:a16="http://schemas.microsoft.com/office/drawing/2014/main" id="{CC55CA70-D7F7-46E6-BA6D-F04EB58AF7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248"/>
            <a:ext cx="2344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2" name="Equation" r:id="rId7" imgW="1549400" imgH="228600" progId="Equation.DSMT4">
                    <p:embed/>
                  </p:oleObj>
                </mc:Choice>
                <mc:Fallback>
                  <p:oleObj name="Equation" r:id="rId7" imgW="154940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248"/>
                          <a:ext cx="2344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1">
            <a:extLst>
              <a:ext uri="{FF2B5EF4-FFF2-40B4-BE49-F238E27FC236}">
                <a16:creationId xmlns:a16="http://schemas.microsoft.com/office/drawing/2014/main" id="{34803039-C7FA-49D0-9012-3E162BECA497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981200"/>
            <a:ext cx="3505200" cy="609600"/>
            <a:chOff x="3312" y="1248"/>
            <a:chExt cx="2208" cy="384"/>
          </a:xfrm>
        </p:grpSpPr>
        <p:sp>
          <p:nvSpPr>
            <p:cNvPr id="36878" name="Rectangle 6">
              <a:extLst>
                <a:ext uri="{FF2B5EF4-FFF2-40B4-BE49-F238E27FC236}">
                  <a16:creationId xmlns:a16="http://schemas.microsoft.com/office/drawing/2014/main" id="{4CFAB95C-0BDC-44A9-8BB1-945A78199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248"/>
              <a:ext cx="2208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36879" name="Object 7">
              <a:extLst>
                <a:ext uri="{FF2B5EF4-FFF2-40B4-BE49-F238E27FC236}">
                  <a16:creationId xmlns:a16="http://schemas.microsoft.com/office/drawing/2014/main" id="{885AB170-20BA-4247-BEC6-519AA04A79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0" y="1296"/>
            <a:ext cx="196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3" name="Equation" r:id="rId9" imgW="1536700" imgH="228600" progId="Equation.DSMT4">
                    <p:embed/>
                  </p:oleObj>
                </mc:Choice>
                <mc:Fallback>
                  <p:oleObj name="Equation" r:id="rId9" imgW="15367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0" y="1296"/>
                          <a:ext cx="196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73" name="AutoShape 9">
            <a:extLst>
              <a:ext uri="{FF2B5EF4-FFF2-40B4-BE49-F238E27FC236}">
                <a16:creationId xmlns:a16="http://schemas.microsoft.com/office/drawing/2014/main" id="{4939243D-4408-4466-BDE6-9D183BD2B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1336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2475" name="Oval 11">
            <a:extLst>
              <a:ext uri="{FF2B5EF4-FFF2-40B4-BE49-F238E27FC236}">
                <a16:creationId xmlns:a16="http://schemas.microsoft.com/office/drawing/2014/main" id="{E97E034A-89F9-47F8-AB2D-2E1EC7D9F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1905000"/>
            <a:ext cx="6096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2476" name="Oval 12">
            <a:extLst>
              <a:ext uri="{FF2B5EF4-FFF2-40B4-BE49-F238E27FC236}">
                <a16:creationId xmlns:a16="http://schemas.microsoft.com/office/drawing/2014/main" id="{303D2033-9DCB-4B00-A5CE-EC20F0657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828800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2478" name="AutoShape 14">
            <a:extLst>
              <a:ext uri="{FF2B5EF4-FFF2-40B4-BE49-F238E27FC236}">
                <a16:creationId xmlns:a16="http://schemas.microsoft.com/office/drawing/2014/main" id="{5370CCAF-E6EC-4CAC-8680-739F5BEAB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743200"/>
            <a:ext cx="5105400" cy="609600"/>
          </a:xfrm>
          <a:prstGeom prst="curvedUpArrow">
            <a:avLst>
              <a:gd name="adj1" fmla="val 167500"/>
              <a:gd name="adj2" fmla="val 335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C3D31C08-C822-4FEA-B267-36D96C0C96C5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3717925"/>
            <a:ext cx="3124200" cy="625475"/>
            <a:chOff x="192" y="2160"/>
            <a:chExt cx="1968" cy="394"/>
          </a:xfrm>
        </p:grpSpPr>
        <p:sp>
          <p:nvSpPr>
            <p:cNvPr id="36876" name="Rectangle 15">
              <a:extLst>
                <a:ext uri="{FF2B5EF4-FFF2-40B4-BE49-F238E27FC236}">
                  <a16:creationId xmlns:a16="http://schemas.microsoft.com/office/drawing/2014/main" id="{9765CEC2-44A8-4EE7-AD48-BDBD7849D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160"/>
              <a:ext cx="1968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36877" name="Object 16">
              <a:extLst>
                <a:ext uri="{FF2B5EF4-FFF2-40B4-BE49-F238E27FC236}">
                  <a16:creationId xmlns:a16="http://schemas.microsoft.com/office/drawing/2014/main" id="{CA6BC12F-1376-444F-AE62-FC727FE89A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2208"/>
            <a:ext cx="1844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884" name="Equation" r:id="rId11" imgW="1219200" imgH="228600" progId="Equation.DSMT4">
                    <p:embed/>
                  </p:oleObj>
                </mc:Choice>
                <mc:Fallback>
                  <p:oleObj name="Equation" r:id="rId11" imgW="121920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208"/>
                          <a:ext cx="1844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81" name="AutoShape 17">
            <a:extLst>
              <a:ext uri="{FF2B5EF4-FFF2-40B4-BE49-F238E27FC236}">
                <a16:creationId xmlns:a16="http://schemas.microsoft.com/office/drawing/2014/main" id="{5B50A2D3-B5B2-4374-8C96-33AA2E50D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810000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62483" name="Text Box 19">
            <a:extLst>
              <a:ext uri="{FF2B5EF4-FFF2-40B4-BE49-F238E27FC236}">
                <a16:creationId xmlns:a16="http://schemas.microsoft.com/office/drawing/2014/main" id="{EF21C341-3BD1-4EEB-B10F-6C918FD45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429000"/>
            <a:ext cx="51816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No matter how the </a:t>
            </a:r>
            <a:r>
              <a:rPr lang="en-US" altLang="zh-CN" sz="2400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anonymous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functions are chosen on the </a:t>
            </a:r>
            <a:r>
              <a:rPr lang="en-US" altLang="zh-CN" sz="2400" b="1" i="1" u="sng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left of the equal sign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there is a way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to choose the anonymous </a:t>
            </a:r>
            <a:r>
              <a:rPr lang="en-US" altLang="zh-CN" sz="2400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functions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on the right of the equal sign to make the equation </a:t>
            </a:r>
            <a:r>
              <a:rPr lang="en-US" altLang="zh-CN" sz="24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valid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3" grpId="0" animBg="1"/>
      <p:bldP spid="62475" grpId="0" animBg="1"/>
      <p:bldP spid="62476" grpId="0" animBg="1"/>
      <p:bldP spid="62478" grpId="0" animBg="1"/>
      <p:bldP spid="62481" grpId="0" animBg="1"/>
      <p:bldP spid="6248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8B5C600E-6F5E-4BA4-8F14-776FB0819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676400"/>
            <a:ext cx="8991600" cy="2286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zh-CN" sz="2600" b="1" i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O</a:t>
            </a:r>
            <a:r>
              <a:rPr lang="en-US" altLang="zh-CN" sz="2600" b="1" i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-notation</a:t>
            </a:r>
            <a:r>
              <a:rPr lang="en-US" altLang="zh-CN" sz="2600">
                <a:latin typeface="Times New Roman" pitchFamily="18" charset="0"/>
                <a:ea typeface="宋体" pitchFamily="2" charset="-122"/>
                <a:sym typeface="Symbol" pitchFamily="18" charset="2"/>
              </a:rPr>
              <a:t> may or may not be asymptotically tight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en-US" altLang="zh-CN" sz="2600">
                <a:latin typeface="Times New Roman" pitchFamily="18" charset="0"/>
                <a:ea typeface="宋体" pitchFamily="2" charset="-122"/>
                <a:sym typeface="Symbol" pitchFamily="18" charset="2"/>
              </a:rPr>
              <a:t>We use </a:t>
            </a:r>
            <a:r>
              <a:rPr lang="en-US" altLang="zh-CN" sz="2600" i="1">
                <a:latin typeface="Times New Roman" pitchFamily="18" charset="0"/>
                <a:ea typeface="宋体" pitchFamily="2" charset="-122"/>
                <a:sym typeface="Symbol" pitchFamily="18" charset="2"/>
              </a:rPr>
              <a:t>o-notation</a:t>
            </a:r>
            <a:r>
              <a:rPr lang="en-US" altLang="zh-CN" sz="2600">
                <a:latin typeface="Times New Roman" pitchFamily="18" charset="0"/>
                <a:ea typeface="宋体" pitchFamily="2" charset="-122"/>
                <a:sym typeface="Symbol" pitchFamily="18" charset="2"/>
              </a:rPr>
              <a:t> to denote an upper bound that is </a:t>
            </a:r>
            <a:r>
              <a:rPr lang="en-US" altLang="zh-CN" sz="2600" i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not asymptotically tight</a:t>
            </a:r>
            <a:endParaRPr lang="en-US" altLang="zh-CN" sz="2600">
              <a:ea typeface="宋体" pitchFamily="2" charset="-122"/>
            </a:endParaRPr>
          </a:p>
          <a:p>
            <a:pPr marL="1371600" lvl="2" indent="-457200" eaLnBrk="1" hangingPunct="1">
              <a:lnSpc>
                <a:spcPct val="90000"/>
              </a:lnSpc>
              <a:buFont typeface="Symbol" pitchFamily="18" charset="2"/>
              <a:buNone/>
              <a:defRPr/>
            </a:pPr>
            <a:r>
              <a:rPr lang="en-US" altLang="zh-CN" sz="2200" b="1" i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o(g(n))</a:t>
            </a:r>
            <a:r>
              <a:rPr lang="en-US" altLang="zh-CN" sz="2200" i="1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200">
                <a:latin typeface="Times New Roman" pitchFamily="18" charset="0"/>
                <a:ea typeface="宋体" pitchFamily="2" charset="-122"/>
              </a:rPr>
              <a:t>= {</a:t>
            </a:r>
            <a:r>
              <a:rPr lang="en-US" altLang="zh-CN" sz="2200" b="1" i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f (n)</a:t>
            </a:r>
            <a:r>
              <a:rPr lang="en-US" altLang="zh-CN" sz="2200" i="1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200">
                <a:latin typeface="Times New Roman" pitchFamily="18" charset="0"/>
                <a:ea typeface="宋体" pitchFamily="2" charset="-122"/>
              </a:rPr>
              <a:t>: for </a:t>
            </a:r>
            <a:r>
              <a:rPr lang="en-US" altLang="zh-CN" sz="2200" i="1" u="sng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all constants c &gt; 0</a:t>
            </a:r>
            <a:r>
              <a:rPr lang="en-US" altLang="zh-CN" sz="2200" i="1">
                <a:latin typeface="Times New Roman" pitchFamily="18" charset="0"/>
                <a:ea typeface="宋体" pitchFamily="2" charset="-122"/>
              </a:rPr>
              <a:t>,  </a:t>
            </a:r>
            <a:r>
              <a:rPr lang="en-US" altLang="zh-CN" sz="2200">
                <a:latin typeface="Times New Roman" pitchFamily="18" charset="0"/>
                <a:ea typeface="宋体" pitchFamily="2" charset="-122"/>
              </a:rPr>
              <a:t>there exist a constant n</a:t>
            </a:r>
            <a:r>
              <a:rPr lang="en-US" altLang="zh-CN" sz="2200" baseline="-25000"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200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&gt; 0</a:t>
            </a:r>
            <a:r>
              <a:rPr lang="en-US" altLang="zh-CN" sz="2200">
                <a:latin typeface="Times New Roman" pitchFamily="18" charset="0"/>
                <a:ea typeface="宋体" pitchFamily="2" charset="-122"/>
              </a:rPr>
              <a:t> such that  </a:t>
            </a:r>
            <a:r>
              <a:rPr lang="en-US" altLang="zh-CN" sz="2200" i="1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0 ≤  f(n)</a:t>
            </a:r>
            <a:r>
              <a:rPr lang="en-US" altLang="zh-CN" sz="2200" i="1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200" b="1">
                <a:solidFill>
                  <a:srgbClr val="CC3300"/>
                </a:solidFill>
                <a:latin typeface="Times New Roman" pitchFamily="18" charset="0"/>
                <a:ea typeface="宋体" pitchFamily="2" charset="-122"/>
              </a:rPr>
              <a:t>&lt; </a:t>
            </a:r>
            <a:r>
              <a:rPr lang="en-US" altLang="zh-CN" sz="2200" i="1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cg(n)</a:t>
            </a:r>
            <a:r>
              <a:rPr lang="en-US" altLang="zh-CN" sz="2200" i="1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200">
                <a:latin typeface="Times New Roman" pitchFamily="18" charset="0"/>
                <a:ea typeface="宋体" pitchFamily="2" charset="-122"/>
              </a:rPr>
              <a:t>for all </a:t>
            </a:r>
            <a:r>
              <a:rPr lang="en-US" altLang="zh-CN" sz="2200" i="1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n </a:t>
            </a:r>
            <a:r>
              <a:rPr lang="en-US" altLang="zh-CN" sz="2200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≥</a:t>
            </a:r>
            <a:r>
              <a:rPr lang="en-US" altLang="zh-CN" sz="1800">
                <a:solidFill>
                  <a:srgbClr val="99FF66"/>
                </a:solidFill>
                <a:ea typeface="宋体" pitchFamily="2" charset="-122"/>
              </a:rPr>
              <a:t> </a:t>
            </a:r>
            <a:r>
              <a:rPr lang="en-US" altLang="zh-CN" sz="1800" i="1">
                <a:solidFill>
                  <a:srgbClr val="99FF66"/>
                </a:solidFill>
                <a:ea typeface="宋体" pitchFamily="2" charset="-122"/>
              </a:rPr>
              <a:t>n</a:t>
            </a:r>
            <a:r>
              <a:rPr lang="en-US" altLang="zh-CN" sz="1000">
                <a:solidFill>
                  <a:srgbClr val="99FF66"/>
                </a:solidFill>
                <a:ea typeface="宋体" pitchFamily="2" charset="-122"/>
              </a:rPr>
              <a:t>0</a:t>
            </a:r>
            <a:r>
              <a:rPr lang="en-US" altLang="zh-CN" sz="1800">
                <a:ea typeface="宋体" pitchFamily="2" charset="-122"/>
              </a:rPr>
              <a:t>}</a:t>
            </a:r>
            <a:endParaRPr lang="en-US" altLang="zh-CN" sz="20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494" name="Rectangle 14">
            <a:extLst>
              <a:ext uri="{FF2B5EF4-FFF2-40B4-BE49-F238E27FC236}">
                <a16:creationId xmlns:a16="http://schemas.microsoft.com/office/drawing/2014/main" id="{5A2CA793-E164-47F5-9D20-F06B35FB3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>
                <a:latin typeface="Comic Sans MS" pitchFamily="66" charset="0"/>
                <a:ea typeface="宋体" pitchFamily="2" charset="-122"/>
              </a:rPr>
              <a:t>Asymptotic Notation(4)</a:t>
            </a:r>
          </a:p>
        </p:txBody>
      </p:sp>
      <p:sp>
        <p:nvSpPr>
          <p:cNvPr id="20496" name="Rectangle 16">
            <a:extLst>
              <a:ext uri="{FF2B5EF4-FFF2-40B4-BE49-F238E27FC236}">
                <a16:creationId xmlns:a16="http://schemas.microsoft.com/office/drawing/2014/main" id="{5A3C4026-0191-4983-BC7D-28DE4709E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733800"/>
            <a:ext cx="8458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/>
            </a:pPr>
            <a:r>
              <a:rPr lang="en-US" altLang="zh-CN" sz="2600" b="1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Example: </a:t>
            </a:r>
            <a:r>
              <a:rPr lang="en-US" altLang="zh-CN" sz="26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2n=o(n</a:t>
            </a:r>
            <a:r>
              <a:rPr lang="en-US" altLang="zh-CN" sz="2600" i="1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6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), but 2n</a:t>
            </a:r>
            <a:r>
              <a:rPr lang="en-US" altLang="zh-CN" sz="2600" i="1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6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≠o(n</a:t>
            </a:r>
            <a:r>
              <a:rPr lang="en-US" altLang="zh-CN" sz="2600" i="1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6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)</a:t>
            </a:r>
          </a:p>
          <a:p>
            <a:pPr marL="609600" indent="-609600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	             </a:t>
            </a:r>
            <a:r>
              <a:rPr lang="en-US" altLang="zh-CN" sz="24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1.9999n = o(</a:t>
            </a:r>
            <a:r>
              <a:rPr lang="en-US" altLang="zh-CN" sz="26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600" i="1" baseline="300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4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) 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,	</a:t>
            </a:r>
            <a:r>
              <a:rPr lang="en-US" altLang="zh-CN" sz="24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n²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 / </a:t>
            </a:r>
            <a:r>
              <a:rPr lang="en-US" altLang="zh-CN" sz="24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lg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4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n 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= </a:t>
            </a:r>
            <a:r>
              <a:rPr lang="en-US" altLang="zh-CN" sz="24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</a:t>
            </a:r>
            <a:r>
              <a:rPr lang="en-US" altLang="zh-CN" sz="24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(n²)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,   </a:t>
            </a:r>
          </a:p>
          <a:p>
            <a:pPr marL="990600" lvl="1" indent="-533400" eaLnBrk="1" hangingPunct="1">
              <a:spcBef>
                <a:spcPct val="20000"/>
              </a:spcBef>
              <a:defRPr/>
            </a:pP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          </a:t>
            </a:r>
            <a:r>
              <a:rPr lang="en-US" altLang="zh-CN" sz="24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n²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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</a:t>
            </a:r>
            <a:r>
              <a:rPr lang="en-US" altLang="zh-CN" sz="24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(n²), 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	</a:t>
            </a:r>
            <a:r>
              <a:rPr lang="en-US" altLang="zh-CN" sz="24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n²/1000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</a:t>
            </a:r>
            <a:r>
              <a:rPr lang="en-US" altLang="zh-CN" sz="240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</a:t>
            </a:r>
            <a:r>
              <a:rPr lang="en-US" altLang="zh-CN" sz="2400" i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(n²)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BF9342E1-C612-489F-BB4D-7FB8BF05722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257800"/>
            <a:ext cx="2819400" cy="1295400"/>
            <a:chOff x="384" y="3312"/>
            <a:chExt cx="1776" cy="816"/>
          </a:xfrm>
        </p:grpSpPr>
        <p:sp>
          <p:nvSpPr>
            <p:cNvPr id="38924" name="Rectangle 17">
              <a:extLst>
                <a:ext uri="{FF2B5EF4-FFF2-40B4-BE49-F238E27FC236}">
                  <a16:creationId xmlns:a16="http://schemas.microsoft.com/office/drawing/2014/main" id="{60D57FAD-EB2F-4474-AC30-82EBB52FF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312"/>
              <a:ext cx="1776" cy="81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38925" name="Object 18">
              <a:extLst>
                <a:ext uri="{FF2B5EF4-FFF2-40B4-BE49-F238E27FC236}">
                  <a16:creationId xmlns:a16="http://schemas.microsoft.com/office/drawing/2014/main" id="{029E19D8-96D6-4BE4-AE1D-06E6DD82BA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3360"/>
            <a:ext cx="1536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6" name="Equation" r:id="rId7" imgW="990170" imgH="431613" progId="Equation.DSMT4">
                    <p:embed/>
                  </p:oleObj>
                </mc:Choice>
                <mc:Fallback>
                  <p:oleObj name="Equation" r:id="rId7" imgW="990170" imgH="431613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360"/>
                          <a:ext cx="1536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00" name="AutoShape 20">
            <a:extLst>
              <a:ext uri="{FF2B5EF4-FFF2-40B4-BE49-F238E27FC236}">
                <a16:creationId xmlns:a16="http://schemas.microsoft.com/office/drawing/2014/main" id="{95EFF4C7-877A-41DF-A6C3-33D1F904F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15000"/>
            <a:ext cx="914400" cy="533400"/>
          </a:xfrm>
          <a:prstGeom prst="rightArrow">
            <a:avLst>
              <a:gd name="adj1" fmla="val 50000"/>
              <a:gd name="adj2" fmla="val 4285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pSp>
        <p:nvGrpSpPr>
          <p:cNvPr id="3" name="Group 27">
            <a:extLst>
              <a:ext uri="{FF2B5EF4-FFF2-40B4-BE49-F238E27FC236}">
                <a16:creationId xmlns:a16="http://schemas.microsoft.com/office/drawing/2014/main" id="{27ADF576-3F35-4E1C-A4FE-1403FCF184CC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5257800"/>
            <a:ext cx="4800600" cy="1295400"/>
            <a:chOff x="2736" y="3312"/>
            <a:chExt cx="3024" cy="816"/>
          </a:xfrm>
        </p:grpSpPr>
        <p:sp>
          <p:nvSpPr>
            <p:cNvPr id="38922" name="Rectangle 22">
              <a:extLst>
                <a:ext uri="{FF2B5EF4-FFF2-40B4-BE49-F238E27FC236}">
                  <a16:creationId xmlns:a16="http://schemas.microsoft.com/office/drawing/2014/main" id="{6CB991B5-F4E3-4CBB-B18D-40F971C82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312"/>
              <a:ext cx="3024" cy="81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38923" name="Object 23">
              <a:extLst>
                <a:ext uri="{FF2B5EF4-FFF2-40B4-BE49-F238E27FC236}">
                  <a16:creationId xmlns:a16="http://schemas.microsoft.com/office/drawing/2014/main" id="{D03C59E1-AB4F-42C2-BBAF-A11B85253A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3414"/>
            <a:ext cx="2928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7" name="Equation" r:id="rId9" imgW="2184400" imgH="457200" progId="Equation.DSMT4">
                    <p:embed/>
                  </p:oleObj>
                </mc:Choice>
                <mc:Fallback>
                  <p:oleObj name="Equation" r:id="rId9" imgW="2184400" imgH="4572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414"/>
                          <a:ext cx="2928" cy="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04" name="Oval 24">
            <a:extLst>
              <a:ext uri="{FF2B5EF4-FFF2-40B4-BE49-F238E27FC236}">
                <a16:creationId xmlns:a16="http://schemas.microsoft.com/office/drawing/2014/main" id="{A234E57B-146A-461E-997A-73AF76366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334000"/>
            <a:ext cx="3810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20506" name="Oval 26">
            <a:extLst>
              <a:ext uri="{FF2B5EF4-FFF2-40B4-BE49-F238E27FC236}">
                <a16:creationId xmlns:a16="http://schemas.microsoft.com/office/drawing/2014/main" id="{FF76E301-5477-4C46-B7FD-C18F3D986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943600"/>
            <a:ext cx="381000" cy="533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96" grpId="0"/>
      <p:bldP spid="20500" grpId="0" animBg="1"/>
      <p:bldP spid="20504" grpId="0" animBg="1"/>
      <p:bldP spid="2050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06C2D059-8DAF-4F7F-A82E-CD639D976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o-notation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1B18659F-D749-429D-AEAB-61BF9CDF8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924800" cy="1600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000">
                <a:latin typeface="Times New Roman" pitchFamily="18" charset="0"/>
                <a:ea typeface="宋体" pitchFamily="2" charset="-122"/>
              </a:rPr>
              <a:t>Intuitively, in the o-notation, the function </a:t>
            </a:r>
            <a:r>
              <a:rPr lang="en-US" altLang="zh-CN" sz="3000" i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f(n)</a:t>
            </a:r>
            <a:r>
              <a:rPr lang="en-US" altLang="zh-CN" sz="3000">
                <a:latin typeface="Times New Roman" pitchFamily="18" charset="0"/>
                <a:ea typeface="宋体" pitchFamily="2" charset="-122"/>
              </a:rPr>
              <a:t> becomes </a:t>
            </a:r>
            <a:r>
              <a:rPr lang="en-US" altLang="zh-CN" sz="3000" i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insignificant</a:t>
            </a:r>
            <a:r>
              <a:rPr lang="en-US" altLang="zh-CN" sz="3000">
                <a:latin typeface="Times New Roman" pitchFamily="18" charset="0"/>
                <a:ea typeface="宋体" pitchFamily="2" charset="-122"/>
              </a:rPr>
              <a:t> relative to </a:t>
            </a:r>
            <a:r>
              <a:rPr lang="en-US" altLang="zh-CN" sz="3000" i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g(n)</a:t>
            </a:r>
            <a:r>
              <a:rPr lang="en-US" altLang="zh-CN" sz="3000">
                <a:latin typeface="Times New Roman" pitchFamily="18" charset="0"/>
                <a:ea typeface="宋体" pitchFamily="2" charset="-122"/>
              </a:rPr>
              <a:t> as n approaches </a:t>
            </a:r>
            <a:r>
              <a:rPr lang="en-US" altLang="zh-CN" sz="3000" i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infinity</a:t>
            </a:r>
            <a:r>
              <a:rPr lang="en-US" altLang="zh-CN" sz="3000">
                <a:latin typeface="Times New Roman" pitchFamily="18" charset="0"/>
                <a:ea typeface="宋体" pitchFamily="2" charset="-122"/>
              </a:rPr>
              <a:t>, like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4760D186-714A-48A2-B92B-1FDCDE605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1400"/>
            <a:ext cx="5029200" cy="14478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aphicFrame>
        <p:nvGraphicFramePr>
          <p:cNvPr id="67589" name="Object 5">
            <a:extLst>
              <a:ext uri="{FF2B5EF4-FFF2-40B4-BE49-F238E27FC236}">
                <a16:creationId xmlns:a16="http://schemas.microsoft.com/office/drawing/2014/main" id="{AE3896FE-47D0-4FFE-A07D-39C079CF33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657600"/>
          <a:ext cx="39624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Equation" r:id="rId7" imgW="1473200" imgH="419100" progId="Equation.DSMT4">
                  <p:embed/>
                </p:oleObj>
              </mc:Choice>
              <mc:Fallback>
                <p:oleObj name="Equation" r:id="rId7" imgW="14732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657600"/>
                        <a:ext cx="39624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  <p:bldP spid="6758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640B10C-AF37-4BDB-91A0-697A541AA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Comic Sans MS" pitchFamily="66" charset="0"/>
                <a:ea typeface="宋体" pitchFamily="2" charset="-122"/>
              </a:rPr>
              <a:t>Outline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F67D74B-2763-4465-8060-959394697B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Study the asymptotic efficiency of algorithms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Give several standard methods for simplifying the asymptotic analysis of algorithms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Present several notational conventions used throughout this book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pitchFamily="2" charset="-122"/>
              </a:rPr>
              <a:t>Review the behavior of functions that commonly arise in the analysis of algorithms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>
            <a:extLst>
              <a:ext uri="{FF2B5EF4-FFF2-40B4-BE49-F238E27FC236}">
                <a16:creationId xmlns:a16="http://schemas.microsoft.com/office/drawing/2014/main" id="{03BA6910-F071-4189-9C1D-68916D35C2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915400" cy="3505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i="1">
                <a:solidFill>
                  <a:srgbClr val="FFFF00"/>
                </a:solidFill>
                <a:ea typeface="宋体" pitchFamily="2" charset="-122"/>
              </a:rPr>
              <a:t> </a:t>
            </a:r>
            <a:r>
              <a:rPr lang="en-US" altLang="zh-CN" sz="3000">
                <a:latin typeface="Times New Roman" pitchFamily="18" charset="0"/>
                <a:ea typeface="宋体" pitchFamily="2" charset="-122"/>
              </a:rPr>
              <a:t>We use </a:t>
            </a:r>
            <a:r>
              <a:rPr lang="en-US" altLang="zh-CN" sz="3000" b="1" i="1">
                <a:latin typeface="Times New Roman" pitchFamily="18" charset="0"/>
                <a:ea typeface="宋体" pitchFamily="2" charset="-122"/>
                <a:sym typeface="Symbol" pitchFamily="18" charset="2"/>
              </a:rPr>
              <a:t></a:t>
            </a:r>
            <a:r>
              <a:rPr lang="en-US" altLang="zh-CN" sz="3000">
                <a:latin typeface="Times New Roman" pitchFamily="18" charset="0"/>
                <a:ea typeface="宋体" pitchFamily="2" charset="-122"/>
                <a:sym typeface="Symbol" pitchFamily="18" charset="2"/>
              </a:rPr>
              <a:t>-notation to denote a </a:t>
            </a:r>
            <a:r>
              <a:rPr lang="en-US" altLang="zh-CN" sz="3000" i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lower bound</a:t>
            </a:r>
            <a:r>
              <a:rPr lang="en-US" altLang="zh-CN" sz="3000">
                <a:latin typeface="Times New Roman" pitchFamily="18" charset="0"/>
                <a:ea typeface="宋体" pitchFamily="2" charset="-122"/>
                <a:sym typeface="Symbol" pitchFamily="18" charset="2"/>
              </a:rPr>
              <a:t> that is </a:t>
            </a:r>
            <a:r>
              <a:rPr lang="en-US" altLang="zh-CN" sz="3000" i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not asymptotically tight.</a:t>
            </a:r>
            <a:r>
              <a:rPr lang="en-US" altLang="zh-CN" sz="300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</a:p>
          <a:p>
            <a:pPr eaLnBrk="1" hangingPunct="1">
              <a:defRPr/>
            </a:pPr>
            <a:r>
              <a:rPr lang="en-US" altLang="zh-CN" sz="3000">
                <a:latin typeface="Times New Roman" pitchFamily="18" charset="0"/>
                <a:ea typeface="宋体" pitchFamily="2" charset="-122"/>
                <a:sym typeface="Symbol" pitchFamily="18" charset="2"/>
              </a:rPr>
              <a:t>By analogy, </a:t>
            </a:r>
            <a:r>
              <a:rPr lang="en-US" altLang="zh-CN" sz="3000" b="1" i="1">
                <a:latin typeface="Times New Roman" pitchFamily="18" charset="0"/>
                <a:ea typeface="宋体" pitchFamily="2" charset="-122"/>
                <a:sym typeface="Symbol" pitchFamily="18" charset="2"/>
              </a:rPr>
              <a:t></a:t>
            </a:r>
            <a:r>
              <a:rPr lang="en-US" altLang="zh-CN" sz="3000">
                <a:latin typeface="Times New Roman" pitchFamily="18" charset="0"/>
                <a:ea typeface="宋体" pitchFamily="2" charset="-122"/>
                <a:sym typeface="Symbol" pitchFamily="18" charset="2"/>
              </a:rPr>
              <a:t>-notation  is to </a:t>
            </a:r>
            <a:r>
              <a:rPr lang="en-US" altLang="zh-CN" sz="3000" i="1">
                <a:latin typeface="Times New Roman" pitchFamily="18" charset="0"/>
                <a:ea typeface="宋体" pitchFamily="2" charset="-122"/>
                <a:sym typeface="Symbol" pitchFamily="18" charset="2"/>
              </a:rPr>
              <a:t>-</a:t>
            </a:r>
            <a:r>
              <a:rPr lang="en-US" altLang="zh-CN" sz="3000">
                <a:latin typeface="Times New Roman" pitchFamily="18" charset="0"/>
                <a:ea typeface="宋体" pitchFamily="2" charset="-122"/>
                <a:sym typeface="Symbol" pitchFamily="18" charset="2"/>
              </a:rPr>
              <a:t>notation as o-notation to O-notation</a:t>
            </a:r>
          </a:p>
          <a:p>
            <a:pPr eaLnBrk="1" hangingPunct="1">
              <a:defRPr/>
            </a:pPr>
            <a:r>
              <a:rPr lang="en-US" altLang="zh-CN" sz="3000">
                <a:latin typeface="Times New Roman" pitchFamily="18" charset="0"/>
                <a:ea typeface="宋体" pitchFamily="2" charset="-122"/>
                <a:sym typeface="Symbol" pitchFamily="18" charset="2"/>
              </a:rPr>
              <a:t>Definition</a:t>
            </a:r>
          </a:p>
          <a:p>
            <a:pPr lvl="1" eaLnBrk="1" hangingPunct="1">
              <a:defRPr/>
            </a:pPr>
            <a:r>
              <a:rPr lang="en-US" altLang="zh-CN" sz="250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600" b="1" i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</a:t>
            </a:r>
            <a:r>
              <a:rPr lang="en-US" altLang="zh-CN" sz="2600" b="1" i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(g(n))</a:t>
            </a:r>
            <a:r>
              <a:rPr lang="en-US" altLang="zh-CN" sz="2600" i="1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>
                <a:latin typeface="Times New Roman" pitchFamily="18" charset="0"/>
                <a:ea typeface="宋体" pitchFamily="2" charset="-122"/>
              </a:rPr>
              <a:t>= {</a:t>
            </a:r>
            <a:r>
              <a:rPr lang="en-US" altLang="zh-CN" sz="2600" b="1" i="1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f (n)</a:t>
            </a:r>
            <a:r>
              <a:rPr lang="en-US" altLang="zh-CN" sz="2600" i="1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>
                <a:latin typeface="Times New Roman" pitchFamily="18" charset="0"/>
                <a:ea typeface="宋体" pitchFamily="2" charset="-122"/>
              </a:rPr>
              <a:t>: </a:t>
            </a:r>
            <a:r>
              <a:rPr lang="en-US" altLang="zh-CN" sz="2600" i="1" u="sng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for all constants c &gt; 0</a:t>
            </a:r>
            <a:r>
              <a:rPr lang="en-US" altLang="zh-CN" sz="2600" i="1">
                <a:latin typeface="Times New Roman" pitchFamily="18" charset="0"/>
                <a:ea typeface="宋体" pitchFamily="2" charset="-122"/>
              </a:rPr>
              <a:t>,  </a:t>
            </a:r>
            <a:r>
              <a:rPr lang="en-US" altLang="zh-CN" sz="2600">
                <a:latin typeface="Times New Roman" pitchFamily="18" charset="0"/>
                <a:ea typeface="宋体" pitchFamily="2" charset="-122"/>
              </a:rPr>
              <a:t>there exist a constant </a:t>
            </a:r>
            <a:r>
              <a:rPr lang="en-US" altLang="zh-CN" sz="2600" i="1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600" baseline="-25000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600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 &gt; 0</a:t>
            </a:r>
            <a:r>
              <a:rPr lang="en-US" altLang="zh-CN" sz="2600">
                <a:latin typeface="Times New Roman" pitchFamily="18" charset="0"/>
                <a:ea typeface="宋体" pitchFamily="2" charset="-122"/>
              </a:rPr>
              <a:t> such that  </a:t>
            </a:r>
            <a:r>
              <a:rPr lang="en-US" altLang="zh-CN" sz="2600" i="1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0 ≤  cg(n)</a:t>
            </a:r>
            <a:r>
              <a:rPr lang="en-US" altLang="zh-CN" sz="2600" i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b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&lt;</a:t>
            </a:r>
            <a:r>
              <a:rPr lang="en-US" altLang="zh-CN" sz="2600" i="1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i="1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f(n)</a:t>
            </a:r>
            <a:r>
              <a:rPr lang="en-US" altLang="zh-CN" sz="2600" i="1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>
                <a:latin typeface="Times New Roman" pitchFamily="18" charset="0"/>
                <a:ea typeface="宋体" pitchFamily="2" charset="-122"/>
              </a:rPr>
              <a:t>for all </a:t>
            </a:r>
            <a:r>
              <a:rPr lang="en-US" altLang="zh-CN" sz="2600" i="1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n </a:t>
            </a:r>
            <a:r>
              <a:rPr lang="en-US" altLang="zh-CN" sz="2600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≥ </a:t>
            </a:r>
            <a:r>
              <a:rPr lang="en-US" altLang="zh-CN" sz="2600" i="1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600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600">
                <a:latin typeface="Times New Roman" pitchFamily="18" charset="0"/>
                <a:ea typeface="宋体" pitchFamily="2" charset="-122"/>
              </a:rPr>
              <a:t>}</a:t>
            </a:r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3C24909F-2F69-4FEA-B106-5500DF6D7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>
                <a:latin typeface="Comic Sans MS" pitchFamily="66" charset="0"/>
                <a:ea typeface="宋体" pitchFamily="2" charset="-122"/>
              </a:rPr>
              <a:t>Asymptotic Notation(5)</a:t>
            </a: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29BB038F-74D9-4BCA-9B75-03FA77E28CF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029200"/>
            <a:ext cx="4648200" cy="609600"/>
            <a:chOff x="528" y="3168"/>
            <a:chExt cx="2928" cy="384"/>
          </a:xfrm>
        </p:grpSpPr>
        <p:sp>
          <p:nvSpPr>
            <p:cNvPr id="43020" name="Rectangle 6">
              <a:extLst>
                <a:ext uri="{FF2B5EF4-FFF2-40B4-BE49-F238E27FC236}">
                  <a16:creationId xmlns:a16="http://schemas.microsoft.com/office/drawing/2014/main" id="{7ED6BC1B-9DA4-4153-B7EF-DC7B57DBE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168"/>
              <a:ext cx="2928" cy="384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43021" name="Object 7">
              <a:extLst>
                <a:ext uri="{FF2B5EF4-FFF2-40B4-BE49-F238E27FC236}">
                  <a16:creationId xmlns:a16="http://schemas.microsoft.com/office/drawing/2014/main" id="{E8BF01A0-9F42-481E-A25C-DBD70FE32F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3216"/>
            <a:ext cx="2928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2" name="Equation" r:id="rId7" imgW="2108200" imgH="203200" progId="Equation.DSMT4">
                    <p:embed/>
                  </p:oleObj>
                </mc:Choice>
                <mc:Fallback>
                  <p:oleObj name="Equation" r:id="rId7" imgW="2108200" imgH="203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216"/>
                          <a:ext cx="2928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5">
            <a:extLst>
              <a:ext uri="{FF2B5EF4-FFF2-40B4-BE49-F238E27FC236}">
                <a16:creationId xmlns:a16="http://schemas.microsoft.com/office/drawing/2014/main" id="{223CCE78-3762-44E4-A5AD-2436F494E0BD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791200"/>
            <a:ext cx="4800600" cy="762000"/>
            <a:chOff x="480" y="3648"/>
            <a:chExt cx="3024" cy="480"/>
          </a:xfrm>
        </p:grpSpPr>
        <p:sp>
          <p:nvSpPr>
            <p:cNvPr id="43018" name="Rectangle 8">
              <a:extLst>
                <a:ext uri="{FF2B5EF4-FFF2-40B4-BE49-F238E27FC236}">
                  <a16:creationId xmlns:a16="http://schemas.microsoft.com/office/drawing/2014/main" id="{59DBA3DA-5F29-4EB2-9292-088925F85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648"/>
              <a:ext cx="2976" cy="480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43019" name="Object 9">
              <a:extLst>
                <a:ext uri="{FF2B5EF4-FFF2-40B4-BE49-F238E27FC236}">
                  <a16:creationId xmlns:a16="http://schemas.microsoft.com/office/drawing/2014/main" id="{EA05944F-FFF4-4E95-AF19-D3E1ED9920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3648"/>
            <a:ext cx="2832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3" name="Equation" r:id="rId9" imgW="1511300" imgH="419100" progId="Equation.DSMT4">
                    <p:embed/>
                  </p:oleObj>
                </mc:Choice>
                <mc:Fallback>
                  <p:oleObj name="Equation" r:id="rId9" imgW="1511300" imgH="4191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648"/>
                          <a:ext cx="2832" cy="4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547" name="AutoShape 11">
            <a:extLst>
              <a:ext uri="{FF2B5EF4-FFF2-40B4-BE49-F238E27FC236}">
                <a16:creationId xmlns:a16="http://schemas.microsoft.com/office/drawing/2014/main" id="{AC8F783F-BD4E-4FA4-8750-F4B4DB2EE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562600"/>
            <a:ext cx="533400" cy="5334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pSp>
        <p:nvGrpSpPr>
          <p:cNvPr id="4" name="Group 16">
            <a:extLst>
              <a:ext uri="{FF2B5EF4-FFF2-40B4-BE49-F238E27FC236}">
                <a16:creationId xmlns:a16="http://schemas.microsoft.com/office/drawing/2014/main" id="{9DD2745C-2A93-425D-B0D7-4C34EAEC4487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5334000"/>
            <a:ext cx="2209800" cy="1287463"/>
            <a:chOff x="4176" y="3360"/>
            <a:chExt cx="1392" cy="811"/>
          </a:xfrm>
        </p:grpSpPr>
        <p:sp>
          <p:nvSpPr>
            <p:cNvPr id="43016" name="Rectangle 12">
              <a:extLst>
                <a:ext uri="{FF2B5EF4-FFF2-40B4-BE49-F238E27FC236}">
                  <a16:creationId xmlns:a16="http://schemas.microsoft.com/office/drawing/2014/main" id="{C4D9FB83-BAAE-45D3-8009-DF1592106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360"/>
              <a:ext cx="1392" cy="76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43017" name="Object 13">
              <a:extLst>
                <a:ext uri="{FF2B5EF4-FFF2-40B4-BE49-F238E27FC236}">
                  <a16:creationId xmlns:a16="http://schemas.microsoft.com/office/drawing/2014/main" id="{921B1BEF-E48A-4F19-A515-97C65AA9AF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3360"/>
            <a:ext cx="1200" cy="8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24" name="Equation" r:id="rId11" imgW="876300" imgH="482600" progId="Equation.DSMT4">
                    <p:embed/>
                  </p:oleObj>
                </mc:Choice>
                <mc:Fallback>
                  <p:oleObj name="Equation" r:id="rId11" imgW="876300" imgH="482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360"/>
                          <a:ext cx="1200" cy="8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8F154BF-954B-4B08-8122-9F752906B2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>
                <a:latin typeface="Comic Sans MS" pitchFamily="66" charset="0"/>
                <a:ea typeface="宋体" pitchFamily="2" charset="-122"/>
              </a:rPr>
              <a:t>Growth of functions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BD89957-3378-4CA8-8DF8-70E4C93C0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95400"/>
            <a:ext cx="8534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A way to describe behavior of functions </a:t>
            </a:r>
            <a:r>
              <a:rPr lang="en-US" altLang="zh-CN" sz="3000" i="1">
                <a:latin typeface="Times New Roman" panose="02020603050405020304" pitchFamily="18" charset="0"/>
                <a:ea typeface="宋体" panose="02010600030101010101" pitchFamily="2" charset="-122"/>
              </a:rPr>
              <a:t>in the limit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 	 	--  </a:t>
            </a:r>
            <a:r>
              <a:rPr lang="en-US" altLang="zh-CN" sz="30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asymptotic </a:t>
            </a:r>
            <a:r>
              <a:rPr lang="en-US" altLang="zh-CN" sz="3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efficiency</a:t>
            </a:r>
          </a:p>
          <a:p>
            <a:pPr eaLnBrk="1" hangingPunct="1"/>
            <a:r>
              <a:rPr lang="en-US" altLang="zh-CN" sz="3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3000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rowth</a:t>
            </a:r>
            <a:r>
              <a:rPr lang="en-US" altLang="zh-CN" sz="3000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of functions</a:t>
            </a:r>
          </a:p>
          <a:p>
            <a:pPr eaLnBrk="1" hangingPunct="1"/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Focus on what’s important by abstracting away low-order terms and constant factors.</a:t>
            </a:r>
          </a:p>
          <a:p>
            <a:pPr eaLnBrk="1" hangingPunct="1"/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How to indicate running times of algorithms?</a:t>
            </a:r>
          </a:p>
          <a:p>
            <a:pPr eaLnBrk="1" hangingPunct="1"/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A way to compare “sizes” of functions: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 i="1">
                <a:ea typeface="宋体" panose="02010600030101010101" pitchFamily="2" charset="-122"/>
              </a:rPr>
              <a:t>	</a:t>
            </a:r>
            <a:r>
              <a:rPr lang="en-US" altLang="zh-CN" sz="30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 </a:t>
            </a:r>
            <a:r>
              <a:rPr lang="en-US" altLang="zh-CN" sz="3000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</a:t>
            </a:r>
            <a:r>
              <a:rPr lang="en-US" altLang="zh-CN" sz="3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≤</a:t>
            </a:r>
            <a:r>
              <a:rPr lang="en-US" altLang="zh-CN" sz="3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3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en-US" altLang="zh-CN" sz="3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000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</a:t>
            </a:r>
            <a:r>
              <a:rPr lang="en-US" altLang="zh-CN" sz="3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≥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	              </a:t>
            </a:r>
            <a:r>
              <a:rPr lang="en-US" altLang="zh-CN" sz="3000" b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00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</a:t>
            </a: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00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30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en-US" altLang="zh-CN" sz="3000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</a:t>
            </a:r>
            <a:r>
              <a:rPr lang="en-US" altLang="zh-CN" sz="3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3000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3000" i="1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3000" b="1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ω</a:t>
            </a:r>
            <a:r>
              <a:rPr lang="en-US" altLang="zh-CN" sz="3000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i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</a:t>
            </a:r>
            <a:r>
              <a:rPr lang="en-US" altLang="zh-CN" sz="300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000" b="1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en-US" altLang="zh-CN" sz="3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3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3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3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DF316E4-4578-40A5-BE91-30AA755BB0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6200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>
                <a:latin typeface="Comic Sans MS" pitchFamily="66" charset="0"/>
                <a:ea typeface="宋体" pitchFamily="2" charset="-122"/>
              </a:rPr>
              <a:t>Comparisons of Functions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E808CCF7-60F9-40A9-9954-6FA001237C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077200" cy="5791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600">
                <a:effectLst/>
                <a:ea typeface="宋体" panose="02010600030101010101" pitchFamily="2" charset="-122"/>
              </a:rPr>
              <a:t>Related Properties: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i="1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Transitivity: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i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 (n) </a:t>
            </a:r>
            <a:r>
              <a:rPr lang="en-US" altLang="zh-CN" sz="240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CN" sz="2400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(g(n)) </a:t>
            </a:r>
            <a:r>
              <a:rPr lang="en-US" altLang="zh-CN" sz="240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and </a:t>
            </a:r>
            <a:r>
              <a:rPr lang="en-US" altLang="zh-CN" sz="2400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g(n) </a:t>
            </a:r>
            <a:r>
              <a:rPr lang="en-US" altLang="zh-CN" sz="240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CN" sz="2400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(h(n))</a:t>
            </a:r>
            <a:r>
              <a:rPr lang="en-US" altLang="zh-CN" sz="240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⇒ </a:t>
            </a:r>
            <a:r>
              <a:rPr lang="en-US" altLang="zh-CN" sz="2400" b="1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 (n) </a:t>
            </a:r>
            <a:r>
              <a:rPr lang="en-US" altLang="zh-CN" sz="2400" b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CN" sz="2400" b="1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(h(n))</a:t>
            </a:r>
            <a:r>
              <a:rPr lang="en-US" altLang="zh-CN" sz="2400" b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Same for </a:t>
            </a:r>
            <a:r>
              <a:rPr lang="en-US" altLang="zh-CN" sz="2400" i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O, </a:t>
            </a:r>
            <a:r>
              <a:rPr lang="en-US" altLang="zh-CN" sz="2400" i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,</a:t>
            </a:r>
            <a:r>
              <a:rPr lang="en-US" altLang="zh-CN" sz="2400" i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o, </a:t>
            </a:r>
            <a:r>
              <a:rPr lang="en-US" altLang="zh-CN" sz="24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and </a:t>
            </a:r>
            <a:r>
              <a:rPr lang="en-US" altLang="zh-CN" sz="2400" i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ω</a:t>
            </a:r>
            <a:r>
              <a:rPr lang="en-US" altLang="zh-CN" sz="24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i="1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Reflexivity: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i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i="1">
                <a:solidFill>
                  <a:srgbClr val="99FF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1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 (n) </a:t>
            </a:r>
            <a:r>
              <a:rPr lang="en-US" altLang="zh-CN" sz="2400" b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CN" sz="2400" b="1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 f (n))</a:t>
            </a:r>
            <a:r>
              <a:rPr lang="en-US" altLang="zh-CN" sz="2400" b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Same for </a:t>
            </a:r>
            <a:r>
              <a:rPr lang="en-US" altLang="zh-CN" sz="2400" i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 </a:t>
            </a:r>
            <a:r>
              <a:rPr lang="en-US" altLang="zh-CN" sz="24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and </a:t>
            </a:r>
            <a:r>
              <a:rPr lang="en-US" altLang="zh-CN" sz="2400" i="1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en-US" altLang="zh-CN" sz="24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i="1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Symmetry</a:t>
            </a:r>
            <a:r>
              <a:rPr lang="en-US" altLang="zh-CN" sz="2400" i="1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i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i="1">
                <a:solidFill>
                  <a:srgbClr val="99FF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1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 (n) </a:t>
            </a:r>
            <a:r>
              <a:rPr lang="en-US" altLang="zh-CN" sz="2400" b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CN" sz="2400" b="1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(g(n))</a:t>
            </a:r>
            <a:r>
              <a:rPr lang="en-US" altLang="zh-CN" sz="2400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 and only if </a:t>
            </a:r>
            <a:r>
              <a:rPr lang="en-US" altLang="zh-CN" sz="2400" b="1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g(n) </a:t>
            </a:r>
            <a:r>
              <a:rPr lang="en-US" altLang="zh-CN" sz="2400" b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CN" sz="2400" b="1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 f (n))</a:t>
            </a:r>
            <a:r>
              <a:rPr lang="en-US" altLang="zh-CN" sz="2400" b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b="1" i="1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Transpose symmetry</a:t>
            </a:r>
            <a:r>
              <a:rPr lang="en-US" altLang="zh-CN" sz="2400" i="1">
                <a:solidFill>
                  <a:schemeClr val="hlink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i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b="1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 (n) </a:t>
            </a:r>
            <a:r>
              <a:rPr lang="en-US" altLang="zh-CN" sz="2400" b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O(g(n))</a:t>
            </a:r>
            <a:r>
              <a:rPr lang="en-US" altLang="zh-CN" sz="2400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 and only if </a:t>
            </a:r>
            <a:r>
              <a:rPr lang="en-US" altLang="zh-CN" sz="2400" b="1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g(n) </a:t>
            </a:r>
            <a:r>
              <a:rPr lang="en-US" altLang="zh-CN" sz="2400" b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</a:t>
            </a:r>
            <a:r>
              <a:rPr lang="en-US" altLang="zh-CN" sz="2400" b="1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 f (n))</a:t>
            </a:r>
            <a:r>
              <a:rPr lang="en-US" altLang="zh-CN" sz="2400" b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b="1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 (n) </a:t>
            </a:r>
            <a:r>
              <a:rPr lang="en-US" altLang="zh-CN" sz="2400" b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ω(g(n))</a:t>
            </a:r>
            <a:r>
              <a:rPr lang="en-US" altLang="zh-CN" sz="2400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 and only if </a:t>
            </a:r>
            <a:r>
              <a:rPr lang="en-US" altLang="zh-CN" sz="2400" b="1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g(n) </a:t>
            </a:r>
            <a:r>
              <a:rPr lang="en-US" altLang="zh-CN" sz="2400" b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b="1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ω( f (n))</a:t>
            </a:r>
            <a:r>
              <a:rPr lang="en-US" altLang="zh-CN" sz="2400" b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600">
                <a:effectLst/>
                <a:ea typeface="宋体" panose="02010600030101010101" pitchFamily="2" charset="-122"/>
                <a:sym typeface="Symbol" panose="05050102010706020507" pitchFamily="18" charset="2"/>
              </a:rPr>
              <a:t>Comparisons: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>
                <a:solidFill>
                  <a:srgbClr val="99FF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 (n)</a:t>
            </a:r>
            <a:r>
              <a:rPr lang="en-US" altLang="zh-CN" sz="2400" i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is </a:t>
            </a:r>
            <a:r>
              <a:rPr lang="en-US" altLang="zh-CN" sz="2400" b="1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asymptotically smaller</a:t>
            </a:r>
            <a:r>
              <a:rPr lang="en-US" altLang="zh-CN" sz="2400" b="1" i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99FF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than </a:t>
            </a:r>
            <a:r>
              <a:rPr lang="en-US" altLang="zh-CN" sz="2400" i="1">
                <a:solidFill>
                  <a:srgbClr val="99FF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g(n)</a:t>
            </a:r>
            <a:r>
              <a:rPr lang="en-US" altLang="zh-CN" sz="2400" i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sz="2400" i="1">
                <a:solidFill>
                  <a:srgbClr val="99FF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 (n) </a:t>
            </a:r>
            <a:r>
              <a:rPr lang="en-US" altLang="zh-CN" sz="2400">
                <a:solidFill>
                  <a:srgbClr val="99FF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>
                <a:solidFill>
                  <a:srgbClr val="99FF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o(g(n))</a:t>
            </a:r>
            <a:r>
              <a:rPr lang="en-US" altLang="zh-CN" sz="2400">
                <a:solidFill>
                  <a:srgbClr val="99FF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>
                <a:solidFill>
                  <a:srgbClr val="99FF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 (n)</a:t>
            </a:r>
            <a:r>
              <a:rPr lang="en-US" altLang="zh-CN" sz="2400" i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is </a:t>
            </a:r>
            <a:r>
              <a:rPr lang="en-US" altLang="zh-CN" sz="2400" b="1" i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asymptotically larger</a:t>
            </a:r>
            <a:r>
              <a:rPr lang="en-US" altLang="zh-CN" sz="2400" b="1" i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99FF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than </a:t>
            </a:r>
            <a:r>
              <a:rPr lang="en-US" altLang="zh-CN" sz="2400" i="1">
                <a:solidFill>
                  <a:srgbClr val="99FF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g(n) </a:t>
            </a:r>
            <a:r>
              <a:rPr lang="en-US" altLang="zh-CN" sz="2400">
                <a:solidFill>
                  <a:srgbClr val="99FF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lang="en-US" altLang="zh-CN" sz="2400" i="1">
                <a:solidFill>
                  <a:srgbClr val="99FF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 (n) </a:t>
            </a:r>
            <a:r>
              <a:rPr lang="en-US" altLang="zh-CN" sz="2400">
                <a:solidFill>
                  <a:srgbClr val="99FF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400" i="1">
                <a:solidFill>
                  <a:srgbClr val="99FF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ω(g(n))</a:t>
            </a:r>
            <a:r>
              <a:rPr lang="en-US" altLang="zh-CN" sz="2400">
                <a:solidFill>
                  <a:srgbClr val="99FF66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zh-CN" altLang="en-US" sz="2400">
              <a:solidFill>
                <a:srgbClr val="99FF66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4DA0266B-4EC2-4A83-AF5B-592F8EB77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458200" cy="1447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>
                <a:latin typeface="Comic Sans MS" pitchFamily="66" charset="0"/>
                <a:ea typeface="宋体" pitchFamily="2" charset="-122"/>
              </a:rPr>
              <a:t>Standard notations and common functions (1)</a:t>
            </a:r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4B5D8C60-D6AE-406A-A564-09E42201BE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5344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>
                <a:ea typeface="宋体" pitchFamily="2" charset="-122"/>
              </a:rPr>
              <a:t>Monotonicity: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i="1">
                <a:latin typeface="Times New Roman" pitchFamily="18" charset="0"/>
                <a:ea typeface="宋体" pitchFamily="2" charset="-122"/>
              </a:rPr>
              <a:t>f (n)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is </a:t>
            </a:r>
            <a:r>
              <a:rPr lang="en-US" altLang="zh-CN" sz="2400" b="1" i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monotonically increasing</a:t>
            </a:r>
            <a:r>
              <a:rPr lang="en-US" altLang="zh-CN" sz="2400" b="1" i="1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if </a:t>
            </a:r>
            <a:r>
              <a:rPr lang="en-US" altLang="zh-CN" sz="2400" i="1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</a:rPr>
              <a:t>m </a:t>
            </a:r>
            <a:r>
              <a:rPr lang="en-US" altLang="zh-CN" sz="2400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</a:rPr>
              <a:t>≤ </a:t>
            </a:r>
            <a:r>
              <a:rPr lang="en-US" altLang="zh-CN" sz="2400" i="1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</a:rPr>
              <a:t>n </a:t>
            </a:r>
            <a:r>
              <a:rPr lang="en-US" altLang="zh-CN" sz="2400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</a:rPr>
              <a:t>⇒ </a:t>
            </a:r>
            <a:r>
              <a:rPr lang="en-US" altLang="zh-CN" sz="2400" i="1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</a:rPr>
              <a:t>f (m) </a:t>
            </a:r>
            <a:r>
              <a:rPr lang="en-US" altLang="zh-CN" sz="2400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</a:rPr>
              <a:t>≤ </a:t>
            </a:r>
            <a:r>
              <a:rPr lang="en-US" altLang="zh-CN" sz="2400" i="1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</a:rPr>
              <a:t>f (n)</a:t>
            </a:r>
            <a:r>
              <a:rPr lang="en-US" altLang="zh-CN" sz="2400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i="1">
                <a:latin typeface="Times New Roman" pitchFamily="18" charset="0"/>
                <a:ea typeface="宋体" pitchFamily="2" charset="-122"/>
              </a:rPr>
              <a:t>f (n)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is </a:t>
            </a:r>
            <a:r>
              <a:rPr lang="en-US" altLang="zh-CN" sz="2400" b="1" i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monotonically decreasing</a:t>
            </a:r>
            <a:r>
              <a:rPr lang="en-US" altLang="zh-CN" sz="2400" b="1" i="1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if </a:t>
            </a:r>
            <a:r>
              <a:rPr lang="en-US" altLang="zh-CN" sz="2400" i="1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</a:rPr>
              <a:t>m </a:t>
            </a:r>
            <a:r>
              <a:rPr lang="en-US" altLang="zh-CN" sz="2400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  <a:sym typeface="Symbol" pitchFamily="18" charset="2"/>
              </a:rPr>
              <a:t></a:t>
            </a:r>
            <a:r>
              <a:rPr lang="en-US" altLang="zh-CN" sz="2400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i="1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</a:rPr>
              <a:t>n </a:t>
            </a:r>
            <a:r>
              <a:rPr lang="en-US" altLang="zh-CN" sz="2400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</a:rPr>
              <a:t>⇒ </a:t>
            </a:r>
            <a:r>
              <a:rPr lang="en-US" altLang="zh-CN" sz="2400" i="1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</a:rPr>
              <a:t>f (m) </a:t>
            </a:r>
            <a:r>
              <a:rPr lang="en-US" altLang="zh-CN" sz="2400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</a:rPr>
              <a:t>≥ </a:t>
            </a:r>
            <a:r>
              <a:rPr lang="en-US" altLang="zh-CN" sz="2400" i="1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</a:rPr>
              <a:t>f (n)</a:t>
            </a:r>
            <a:r>
              <a:rPr lang="en-US" altLang="zh-CN" sz="2400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i="1">
                <a:latin typeface="Times New Roman" pitchFamily="18" charset="0"/>
                <a:ea typeface="宋体" pitchFamily="2" charset="-122"/>
              </a:rPr>
              <a:t>f (n)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is </a:t>
            </a:r>
            <a:r>
              <a:rPr lang="en-US" altLang="zh-CN" sz="2400" b="1" i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strictly increasing</a:t>
            </a:r>
            <a:r>
              <a:rPr lang="en-US" altLang="zh-CN" sz="2400" b="1" i="1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if </a:t>
            </a:r>
            <a:r>
              <a:rPr lang="en-US" altLang="zh-CN" sz="2400" i="1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</a:rPr>
              <a:t>m &lt; n </a:t>
            </a:r>
            <a:r>
              <a:rPr lang="en-US" altLang="zh-CN" sz="2400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</a:rPr>
              <a:t>⇒ </a:t>
            </a:r>
            <a:r>
              <a:rPr lang="en-US" altLang="zh-CN" sz="2400" i="1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</a:rPr>
              <a:t>f (m) &lt; f (n)</a:t>
            </a:r>
            <a:r>
              <a:rPr lang="en-US" altLang="zh-CN" sz="2400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</a:rPr>
              <a:t>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 i="1">
                <a:latin typeface="Times New Roman" pitchFamily="18" charset="0"/>
                <a:ea typeface="宋体" pitchFamily="2" charset="-122"/>
              </a:rPr>
              <a:t>f (n)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is </a:t>
            </a:r>
            <a:r>
              <a:rPr lang="en-US" altLang="zh-CN" sz="2400" b="1" i="1">
                <a:solidFill>
                  <a:schemeClr val="hlink"/>
                </a:solidFill>
                <a:latin typeface="Times New Roman" pitchFamily="18" charset="0"/>
                <a:ea typeface="宋体" pitchFamily="2" charset="-122"/>
              </a:rPr>
              <a:t>strictly decreasing</a:t>
            </a:r>
            <a:r>
              <a:rPr lang="en-US" altLang="zh-CN" sz="2400" b="1" i="1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400">
                <a:latin typeface="Times New Roman" pitchFamily="18" charset="0"/>
                <a:ea typeface="宋体" pitchFamily="2" charset="-122"/>
              </a:rPr>
              <a:t>if </a:t>
            </a:r>
            <a:r>
              <a:rPr lang="en-US" altLang="zh-CN" sz="2400" i="1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</a:rPr>
              <a:t>m </a:t>
            </a:r>
            <a:r>
              <a:rPr lang="en-US" altLang="zh-CN" sz="2400" i="1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  <a:sym typeface="Symbol" pitchFamily="18" charset="2"/>
              </a:rPr>
              <a:t></a:t>
            </a:r>
            <a:r>
              <a:rPr lang="en-US" altLang="zh-CN" sz="2400" i="1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</a:rPr>
              <a:t> n </a:t>
            </a:r>
            <a:r>
              <a:rPr lang="en-US" altLang="zh-CN" sz="2400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</a:rPr>
              <a:t>⇒ </a:t>
            </a:r>
            <a:r>
              <a:rPr lang="en-US" altLang="zh-CN" sz="2400" i="1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</a:rPr>
              <a:t>f (m) &gt; f (n)</a:t>
            </a:r>
            <a:r>
              <a:rPr lang="en-US" altLang="zh-CN" sz="2400">
                <a:solidFill>
                  <a:srgbClr val="99FF66"/>
                </a:solidFill>
                <a:effectLst/>
                <a:latin typeface="Times New Roman" pitchFamily="18" charset="0"/>
                <a:ea typeface="宋体" pitchFamily="2" charset="-122"/>
              </a:rPr>
              <a:t>.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2400">
              <a:solidFill>
                <a:srgbClr val="99FF66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Floor and Ceilings:   </a:t>
            </a:r>
            <a:r>
              <a:rPr lang="en-US" altLang="zh-CN" sz="2800" i="1">
                <a:latin typeface="Times New Roman" pitchFamily="18" charset="0"/>
                <a:ea typeface="宋体" pitchFamily="2" charset="-122"/>
              </a:rPr>
              <a:t>x – 1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 &lt; </a:t>
            </a:r>
            <a:r>
              <a:rPr lang="en-US" altLang="zh-CN" sz="2800">
                <a:latin typeface="Times New Roman" pitchFamily="18" charset="0"/>
                <a:ea typeface="宋体" pitchFamily="2" charset="-122"/>
                <a:sym typeface="Symbol" pitchFamily="18" charset="2"/>
              </a:rPr>
              <a:t> </a:t>
            </a:r>
            <a:r>
              <a:rPr lang="en-US" altLang="zh-CN" sz="2800" i="1"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2800">
                <a:latin typeface="Times New Roman" pitchFamily="18" charset="0"/>
                <a:ea typeface="宋体" pitchFamily="2" charset="-122"/>
                <a:sym typeface="Symbol" pitchFamily="18" charset="2"/>
              </a:rPr>
              <a:t>   </a:t>
            </a:r>
            <a:r>
              <a:rPr lang="en-US" altLang="zh-CN" sz="2800" i="1"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2800">
                <a:latin typeface="Times New Roman" pitchFamily="18" charset="0"/>
                <a:ea typeface="宋体" pitchFamily="2" charset="-122"/>
                <a:sym typeface="Symbol" pitchFamily="18" charset="2"/>
              </a:rPr>
              <a:t>   </a:t>
            </a:r>
            <a:r>
              <a:rPr lang="en-US" altLang="zh-CN" sz="2800" i="1">
                <a:latin typeface="Times New Roman" pitchFamily="18" charset="0"/>
                <a:ea typeface="宋体" pitchFamily="2" charset="-122"/>
                <a:sym typeface="Symbol" pitchFamily="18" charset="2"/>
              </a:rPr>
              <a:t>x</a:t>
            </a:r>
            <a:r>
              <a:rPr lang="en-US" altLang="zh-CN" sz="2800">
                <a:latin typeface="Times New Roman" pitchFamily="18" charset="0"/>
                <a:ea typeface="宋体" pitchFamily="2" charset="-122"/>
                <a:sym typeface="Symbol" pitchFamily="18" charset="2"/>
              </a:rPr>
              <a:t>  &lt; </a:t>
            </a:r>
            <a:r>
              <a:rPr lang="en-US" altLang="zh-CN" sz="2800" i="1">
                <a:latin typeface="Times New Roman" pitchFamily="18" charset="0"/>
                <a:ea typeface="宋体" pitchFamily="2" charset="-122"/>
                <a:sym typeface="Symbol" pitchFamily="18" charset="2"/>
              </a:rPr>
              <a:t>x+1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>
                <a:latin typeface="Times New Roman" pitchFamily="18" charset="0"/>
                <a:ea typeface="宋体" pitchFamily="2" charset="-122"/>
                <a:sym typeface="Symbol" pitchFamily="18" charset="2"/>
              </a:rPr>
              <a:t>Modular arithmetic</a:t>
            </a: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:   </a:t>
            </a:r>
            <a:r>
              <a:rPr lang="en-US" altLang="zh-CN" sz="2800" i="1">
                <a:latin typeface="Times New Roman" pitchFamily="18" charset="0"/>
                <a:ea typeface="宋体" pitchFamily="2" charset="-122"/>
              </a:rPr>
              <a:t>a mod n = a - </a:t>
            </a:r>
            <a:r>
              <a:rPr lang="en-US" altLang="zh-CN" sz="2800">
                <a:latin typeface="Times New Roman" pitchFamily="18" charset="0"/>
                <a:ea typeface="宋体" pitchFamily="2" charset="-122"/>
                <a:sym typeface="Symbol" pitchFamily="18" charset="2"/>
              </a:rPr>
              <a:t></a:t>
            </a:r>
            <a:r>
              <a:rPr lang="en-US" altLang="zh-CN" sz="2800" i="1">
                <a:latin typeface="Times New Roman" pitchFamily="18" charset="0"/>
                <a:ea typeface="宋体" pitchFamily="2" charset="-122"/>
                <a:sym typeface="Symbol" pitchFamily="18" charset="2"/>
              </a:rPr>
              <a:t>a/n</a:t>
            </a:r>
            <a:r>
              <a:rPr lang="en-US" altLang="zh-CN" sz="2800">
                <a:latin typeface="Times New Roman" pitchFamily="18" charset="0"/>
                <a:ea typeface="宋体" pitchFamily="2" charset="-122"/>
                <a:sym typeface="Symbol" pitchFamily="18" charset="2"/>
              </a:rPr>
              <a:t> </a:t>
            </a:r>
            <a:r>
              <a:rPr lang="en-US" altLang="zh-CN" sz="2800" i="1">
                <a:latin typeface="Times New Roman" pitchFamily="18" charset="0"/>
                <a:ea typeface="宋体" pitchFamily="2" charset="-122"/>
                <a:sym typeface="Symbol" pitchFamily="18" charset="2"/>
              </a:rPr>
              <a:t>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>
                <a:latin typeface="Times New Roman" pitchFamily="18" charset="0"/>
                <a:ea typeface="宋体" pitchFamily="2" charset="-122"/>
                <a:sym typeface="Symbol" pitchFamily="18" charset="2"/>
              </a:rPr>
              <a:t>Polynomials: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>
                <a:latin typeface="Times New Roman" pitchFamily="18" charset="0"/>
                <a:ea typeface="宋体" pitchFamily="2" charset="-122"/>
                <a:sym typeface="Symbol" pitchFamily="18" charset="2"/>
              </a:rPr>
              <a:t>	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800">
                <a:latin typeface="Times New Roman" pitchFamily="18" charset="0"/>
                <a:ea typeface="宋体" pitchFamily="2" charset="-122"/>
              </a:rPr>
              <a:t>Exponentials: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2400">
              <a:ea typeface="宋体" pitchFamily="2" charset="-122"/>
              <a:sym typeface="Symbol" pitchFamily="18" charset="2"/>
            </a:endParaRPr>
          </a:p>
        </p:txBody>
      </p:sp>
      <p:sp>
        <p:nvSpPr>
          <p:cNvPr id="49156" name="Rectangle 1029">
            <a:extLst>
              <a:ext uri="{FF2B5EF4-FFF2-40B4-BE49-F238E27FC236}">
                <a16:creationId xmlns:a16="http://schemas.microsoft.com/office/drawing/2014/main" id="{5E679288-EBB7-4DA7-B00E-86061FC88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800600"/>
            <a:ext cx="5410200" cy="838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aphicFrame>
        <p:nvGraphicFramePr>
          <p:cNvPr id="49157" name="Object 1030">
            <a:extLst>
              <a:ext uri="{FF2B5EF4-FFF2-40B4-BE49-F238E27FC236}">
                <a16:creationId xmlns:a16="http://schemas.microsoft.com/office/drawing/2014/main" id="{175694AB-249A-4C19-A215-04DC969E7C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800600"/>
          <a:ext cx="36068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0" name="Equation" r:id="rId7" imgW="1333500" imgH="431800" progId="Equation.DSMT4">
                  <p:embed/>
                </p:oleObj>
              </mc:Choice>
              <mc:Fallback>
                <p:oleObj name="Equation" r:id="rId7" imgW="1333500" imgH="43180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800600"/>
                        <a:ext cx="3606800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1031">
            <a:extLst>
              <a:ext uri="{FF2B5EF4-FFF2-40B4-BE49-F238E27FC236}">
                <a16:creationId xmlns:a16="http://schemas.microsoft.com/office/drawing/2014/main" id="{41D13B22-9AED-4B8F-BF40-09F01ECB2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943600"/>
            <a:ext cx="6248400" cy="838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aphicFrame>
        <p:nvGraphicFramePr>
          <p:cNvPr id="49159" name="Object 1032">
            <a:extLst>
              <a:ext uri="{FF2B5EF4-FFF2-40B4-BE49-F238E27FC236}">
                <a16:creationId xmlns:a16="http://schemas.microsoft.com/office/drawing/2014/main" id="{6631ED99-15A4-4218-B317-3C2990377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6019800"/>
          <a:ext cx="57229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1" name="Equation" r:id="rId9" imgW="2832100" imgH="228600" progId="Equation.DSMT4">
                  <p:embed/>
                </p:oleObj>
              </mc:Choice>
              <mc:Fallback>
                <p:oleObj name="Equation" r:id="rId9" imgW="2832100" imgH="228600" progId="Equation.DSMT4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6019800"/>
                        <a:ext cx="57229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>
            <a:extLst>
              <a:ext uri="{FF2B5EF4-FFF2-40B4-BE49-F238E27FC236}">
                <a16:creationId xmlns:a16="http://schemas.microsoft.com/office/drawing/2014/main" id="{413A3A15-B17B-44FE-BFB4-2E9A68115C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>
                <a:latin typeface="Comic Sans MS" pitchFamily="66" charset="0"/>
                <a:ea typeface="宋体" pitchFamily="2" charset="-122"/>
              </a:rPr>
              <a:t>Standard notations and common functions (2)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BE060952-2891-45EC-95AC-821B9A72D84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676400"/>
            <a:ext cx="8534400" cy="137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Any </a:t>
            </a:r>
            <a:r>
              <a:rPr lang="en-US" altLang="zh-CN" sz="28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exponential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function with a base </a:t>
            </a:r>
            <a:r>
              <a:rPr lang="en-US" altLang="zh-CN" sz="2800" i="1" u="sng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strictly greater than 1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grows faster than any </a:t>
            </a:r>
            <a:r>
              <a:rPr lang="en-US" altLang="zh-CN" sz="2800" i="1" dirty="0">
                <a:effectLst/>
                <a:latin typeface="Times New Roman" pitchFamily="18" charset="0"/>
                <a:ea typeface="宋体" pitchFamily="2" charset="-122"/>
              </a:rPr>
              <a:t>polynomial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function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1C075D27-B83A-43BF-9157-15B45CC9C110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667000"/>
            <a:ext cx="6019800" cy="814388"/>
            <a:chOff x="528" y="1680"/>
            <a:chExt cx="3792" cy="513"/>
          </a:xfrm>
        </p:grpSpPr>
        <p:sp>
          <p:nvSpPr>
            <p:cNvPr id="51212" name="Rectangle 5">
              <a:extLst>
                <a:ext uri="{FF2B5EF4-FFF2-40B4-BE49-F238E27FC236}">
                  <a16:creationId xmlns:a16="http://schemas.microsoft.com/office/drawing/2014/main" id="{998CAEAB-4415-4FF4-940B-99C47FC77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728"/>
              <a:ext cx="3792" cy="43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51213" name="Object 6">
              <a:extLst>
                <a:ext uri="{FF2B5EF4-FFF2-40B4-BE49-F238E27FC236}">
                  <a16:creationId xmlns:a16="http://schemas.microsoft.com/office/drawing/2014/main" id="{7AF95418-B1B9-46BC-9110-F4FB836227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680"/>
            <a:ext cx="3072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4" name="Equation" r:id="rId7" imgW="1841500" imgH="419100" progId="Equation.DSMT4">
                    <p:embed/>
                  </p:oleObj>
                </mc:Choice>
                <mc:Fallback>
                  <p:oleObj name="Equation" r:id="rId7" imgW="1841500" imgH="4191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680"/>
                          <a:ext cx="3072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1EB387AE-9009-4003-86E2-061B9CF96D0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505200"/>
            <a:ext cx="6629400" cy="762000"/>
            <a:chOff x="528" y="2208"/>
            <a:chExt cx="4176" cy="480"/>
          </a:xfrm>
        </p:grpSpPr>
        <p:sp>
          <p:nvSpPr>
            <p:cNvPr id="51210" name="Rectangle 7">
              <a:extLst>
                <a:ext uri="{FF2B5EF4-FFF2-40B4-BE49-F238E27FC236}">
                  <a16:creationId xmlns:a16="http://schemas.microsoft.com/office/drawing/2014/main" id="{AAA46FB2-D1CA-4F77-A28B-5E10EA55E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256"/>
              <a:ext cx="4176" cy="43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51211" name="Object 8">
              <a:extLst>
                <a:ext uri="{FF2B5EF4-FFF2-40B4-BE49-F238E27FC236}">
                  <a16:creationId xmlns:a16="http://schemas.microsoft.com/office/drawing/2014/main" id="{2F42D2C7-0781-45FA-8F16-52CF2AB730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2208"/>
            <a:ext cx="3792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5" name="Equation" r:id="rId9" imgW="3263900" imgH="444500" progId="Equation.DSMT4">
                    <p:embed/>
                  </p:oleObj>
                </mc:Choice>
                <mc:Fallback>
                  <p:oleObj name="Equation" r:id="rId9" imgW="3263900" imgH="4445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208"/>
                          <a:ext cx="3792" cy="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42" name="Rectangle 10">
            <a:extLst>
              <a:ext uri="{FF2B5EF4-FFF2-40B4-BE49-F238E27FC236}">
                <a16:creationId xmlns:a16="http://schemas.microsoft.com/office/drawing/2014/main" id="{59ED5E8B-AE79-4BFB-B6F4-E4D48026E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495800"/>
            <a:ext cx="8686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/>
            </a:pP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Logarithms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Any positive </a:t>
            </a:r>
            <a:r>
              <a:rPr lang="en-US" altLang="zh-CN" sz="2600" i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polynomial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function grows </a:t>
            </a:r>
            <a:r>
              <a:rPr lang="en-US" altLang="zh-CN" sz="2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faster 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than any </a:t>
            </a:r>
            <a:r>
              <a:rPr lang="en-US" altLang="zh-CN" sz="2600" i="1" u="sng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poly-logarithmic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function</a:t>
            </a: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7D03F63C-1F39-47C9-BDB7-C5814657AB01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867400"/>
            <a:ext cx="6172200" cy="914400"/>
            <a:chOff x="1680" y="3696"/>
            <a:chExt cx="3888" cy="576"/>
          </a:xfrm>
        </p:grpSpPr>
        <p:sp>
          <p:nvSpPr>
            <p:cNvPr id="51208" name="Rectangle 13">
              <a:extLst>
                <a:ext uri="{FF2B5EF4-FFF2-40B4-BE49-F238E27FC236}">
                  <a16:creationId xmlns:a16="http://schemas.microsoft.com/office/drawing/2014/main" id="{B7C99A13-16CD-4BA6-8C1C-FF2F8F0156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3696"/>
              <a:ext cx="3888" cy="57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51209" name="Object 14">
              <a:extLst>
                <a:ext uri="{FF2B5EF4-FFF2-40B4-BE49-F238E27FC236}">
                  <a16:creationId xmlns:a16="http://schemas.microsoft.com/office/drawing/2014/main" id="{82E28203-554E-49C4-B0DA-EEFCE2CD33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3715"/>
            <a:ext cx="3360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6" name="Equation" r:id="rId11" imgW="2463800" imgH="419100" progId="Equation.DSMT4">
                    <p:embed/>
                  </p:oleObj>
                </mc:Choice>
                <mc:Fallback>
                  <p:oleObj name="Equation" r:id="rId11" imgW="2463800" imgH="4191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715"/>
                          <a:ext cx="3360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  <p:bldP spid="696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>
            <a:extLst>
              <a:ext uri="{FF2B5EF4-FFF2-40B4-BE49-F238E27FC236}">
                <a16:creationId xmlns:a16="http://schemas.microsoft.com/office/drawing/2014/main" id="{52ED034C-4A0C-4825-8584-322E053B2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宋体" pitchFamily="2" charset="-122"/>
              </a:rPr>
              <a:t>Factorial (n!)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1384A335-53C8-42A5-8322-F7B0E0311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latin typeface="Comic Sans MS" pitchFamily="66" charset="0"/>
                <a:ea typeface="宋体" pitchFamily="2" charset="-122"/>
              </a:rPr>
              <a:t>Standard notations and common functions</a:t>
            </a:r>
            <a:r>
              <a:rPr lang="en-US" altLang="zh-CN" b="1" dirty="0">
                <a:ea typeface="宋体" pitchFamily="2" charset="-122"/>
              </a:rPr>
              <a:t> (3)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C9183B04-3DDE-443B-818B-4FB0EB8E689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209800"/>
            <a:ext cx="4114800" cy="1066800"/>
            <a:chOff x="816" y="1392"/>
            <a:chExt cx="2592" cy="672"/>
          </a:xfrm>
        </p:grpSpPr>
        <p:sp>
          <p:nvSpPr>
            <p:cNvPr id="53262" name="Rectangle 5">
              <a:extLst>
                <a:ext uri="{FF2B5EF4-FFF2-40B4-BE49-F238E27FC236}">
                  <a16:creationId xmlns:a16="http://schemas.microsoft.com/office/drawing/2014/main" id="{4CA8A490-41D9-4E82-9041-34520BABC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392"/>
              <a:ext cx="2592" cy="6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53263" name="Object 6">
              <a:extLst>
                <a:ext uri="{FF2B5EF4-FFF2-40B4-BE49-F238E27FC236}">
                  <a16:creationId xmlns:a16="http://schemas.microsoft.com/office/drawing/2014/main" id="{504ECDD7-3A0D-4505-A0F2-947D08A659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413"/>
            <a:ext cx="2352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64" name="Equation" r:id="rId7" imgW="1676400" imgH="482600" progId="Equation.DSMT4">
                    <p:embed/>
                  </p:oleObj>
                </mc:Choice>
                <mc:Fallback>
                  <p:oleObj name="Equation" r:id="rId7" imgW="1676400" imgH="482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413"/>
                          <a:ext cx="2352" cy="6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1" name="Rectangle 7">
            <a:extLst>
              <a:ext uri="{FF2B5EF4-FFF2-40B4-BE49-F238E27FC236}">
                <a16:creationId xmlns:a16="http://schemas.microsoft.com/office/drawing/2014/main" id="{2F9E4ECF-05BD-407D-A648-7DE8AAD8A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429000"/>
            <a:ext cx="822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/>
            </a:pPr>
            <a:r>
              <a:rPr lang="en-US" altLang="zh-CN" sz="3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Function iteration</a:t>
            </a: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4018D3F5-EC6D-42E9-BCA7-D9392BB0F7A4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267200"/>
            <a:ext cx="4267200" cy="1066800"/>
            <a:chOff x="528" y="2688"/>
            <a:chExt cx="2688" cy="672"/>
          </a:xfrm>
        </p:grpSpPr>
        <p:sp>
          <p:nvSpPr>
            <p:cNvPr id="53260" name="Rectangle 9">
              <a:extLst>
                <a:ext uri="{FF2B5EF4-FFF2-40B4-BE49-F238E27FC236}">
                  <a16:creationId xmlns:a16="http://schemas.microsoft.com/office/drawing/2014/main" id="{8344C424-35C1-4DB1-8495-8B61E95377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688"/>
              <a:ext cx="2688" cy="6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53261" name="Object 10">
              <a:extLst>
                <a:ext uri="{FF2B5EF4-FFF2-40B4-BE49-F238E27FC236}">
                  <a16:creationId xmlns:a16="http://schemas.microsoft.com/office/drawing/2014/main" id="{BE96413D-8227-4E62-ABEB-B4491D035F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2715"/>
            <a:ext cx="2688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65" name="Equation" r:id="rId9" imgW="2400300" imgH="533400" progId="Equation.DSMT4">
                    <p:embed/>
                  </p:oleObj>
                </mc:Choice>
                <mc:Fallback>
                  <p:oleObj name="Equation" r:id="rId9" imgW="2400300" imgH="5334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715"/>
                          <a:ext cx="2688" cy="5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5" name="AutoShape 11">
            <a:extLst>
              <a:ext uri="{FF2B5EF4-FFF2-40B4-BE49-F238E27FC236}">
                <a16:creationId xmlns:a16="http://schemas.microsoft.com/office/drawing/2014/main" id="{C6B8644C-08DC-4512-A2F6-FBAD4B87B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648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72716" name="Text Box 12">
            <a:extLst>
              <a:ext uri="{FF2B5EF4-FFF2-40B4-BE49-F238E27FC236}">
                <a16:creationId xmlns:a16="http://schemas.microsoft.com/office/drawing/2014/main" id="{5D1A5AB5-4697-46B8-AB25-EE03D0035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419600"/>
            <a:ext cx="3200400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>
                <a:latin typeface="Times New Roman" panose="02020603050405020304" pitchFamily="18" charset="0"/>
                <a:ea typeface="宋体" panose="02010600030101010101" pitchFamily="2" charset="-122"/>
              </a:rPr>
              <a:t>The iterated algorithm is a very slowly growing function</a:t>
            </a:r>
          </a:p>
        </p:txBody>
      </p:sp>
      <p:sp>
        <p:nvSpPr>
          <p:cNvPr id="72719" name="Rectangle 15">
            <a:extLst>
              <a:ext uri="{FF2B5EF4-FFF2-40B4-BE49-F238E27FC236}">
                <a16:creationId xmlns:a16="http://schemas.microsoft.com/office/drawing/2014/main" id="{9242CA7F-A591-44B9-B652-AB608E044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943600"/>
            <a:ext cx="403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4"/>
              </a:buBlip>
              <a:defRPr/>
            </a:pPr>
            <a:r>
              <a:rPr lang="en-US" altLang="zh-CN" sz="32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Fibonacci numbers</a:t>
            </a:r>
          </a:p>
        </p:txBody>
      </p:sp>
      <p:sp>
        <p:nvSpPr>
          <p:cNvPr id="53258" name="Rectangle 17">
            <a:extLst>
              <a:ext uri="{FF2B5EF4-FFF2-40B4-BE49-F238E27FC236}">
                <a16:creationId xmlns:a16="http://schemas.microsoft.com/office/drawing/2014/main" id="{D8381E30-216D-4843-A02C-C71A6EAB9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791200"/>
            <a:ext cx="3733800" cy="990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aphicFrame>
        <p:nvGraphicFramePr>
          <p:cNvPr id="53259" name="Object 18">
            <a:extLst>
              <a:ext uri="{FF2B5EF4-FFF2-40B4-BE49-F238E27FC236}">
                <a16:creationId xmlns:a16="http://schemas.microsoft.com/office/drawing/2014/main" id="{D51B7B5D-02E3-4AA6-8CC7-C68F1255E9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5943600"/>
          <a:ext cx="28956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6" name="Equation" r:id="rId11" imgW="1282700" imgH="457200" progId="Equation.DSMT4">
                  <p:embed/>
                </p:oleObj>
              </mc:Choice>
              <mc:Fallback>
                <p:oleObj name="Equation" r:id="rId11" imgW="1282700" imgH="45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943600"/>
                        <a:ext cx="28956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2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  <p:bldP spid="72711" grpId="0"/>
      <p:bldP spid="72715" grpId="0" animBg="1"/>
      <p:bldP spid="727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6DCB5-3D50-411C-8729-CF591EDA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Running time (1)</a:t>
            </a:r>
            <a:endParaRPr lang="zh-CN" altLang="en-US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5ECC1-6066-4254-8907-7216DE2EA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371600"/>
            <a:ext cx="8686800" cy="5257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 Linear time</a:t>
            </a:r>
            <a:r>
              <a:rPr lang="en-US" altLang="zh-CN" sz="2400">
                <a:ea typeface="宋体" panose="02010600030101010101" pitchFamily="2" charset="-122"/>
              </a:rPr>
              <a:t>:  O(n)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altLang="zh-CN" sz="2400">
                <a:ea typeface="宋体" panose="02010600030101010101" pitchFamily="2" charset="-122"/>
              </a:rPr>
              <a:t> One-pass to all numbers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altLang="zh-CN" sz="2400">
                <a:ea typeface="宋体" panose="02010600030101010101" pitchFamily="2" charset="-122"/>
              </a:rPr>
              <a:t> Constant time to process each number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altLang="zh-CN" sz="2400">
                <a:ea typeface="宋体" panose="02010600030101010101" pitchFamily="2" charset="-122"/>
              </a:rPr>
              <a:t> E.g. compute the maximum, merge two sorted array</a:t>
            </a:r>
          </a:p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 O(nlogn) time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Divide-and-Conquer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altLang="zh-CN" sz="2400">
                <a:ea typeface="宋体" panose="02010600030101010101" pitchFamily="2" charset="-122"/>
              </a:rPr>
              <a:t> merge: O(n)</a:t>
            </a:r>
          </a:p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 Quardratic: O(n</a:t>
            </a:r>
            <a:r>
              <a:rPr lang="en-US" altLang="zh-CN" baseline="30000">
                <a:ea typeface="宋体" panose="02010600030101010101" pitchFamily="2" charset="-122"/>
              </a:rPr>
              <a:t>2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Nested loop 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altLang="zh-CN" sz="2400">
                <a:ea typeface="宋体" panose="02010600030101010101" pitchFamily="2" charset="-122"/>
              </a:rPr>
              <a:t> search for all pairs of numbers of input n</a:t>
            </a:r>
            <a:endParaRPr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5FACD-C3AC-449F-A1B8-5725ABEF2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5638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Cubic time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400">
                <a:ea typeface="宋体" panose="02010600030101010101" pitchFamily="2" charset="-122"/>
              </a:rPr>
              <a:t>3-level nested loop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altLang="zh-CN" sz="2400">
                <a:ea typeface="宋体" panose="02010600030101010101" pitchFamily="2" charset="-122"/>
              </a:rPr>
              <a:t> For a series of n Set Si, find whether some pair of these sets is disjoint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>
              <a:defRPr/>
            </a:pPr>
            <a:r>
              <a:rPr lang="en-US" altLang="zh-CN">
                <a:ea typeface="宋体" panose="02010600030101010101" pitchFamily="2" charset="-122"/>
              </a:rPr>
              <a:t>O(n</a:t>
            </a:r>
            <a:r>
              <a:rPr lang="en-US" altLang="zh-CN" baseline="30000"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) time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altLang="zh-CN" sz="2400">
                <a:ea typeface="宋体" panose="02010600030101010101" pitchFamily="2" charset="-122"/>
              </a:rPr>
              <a:t> Finding independent set in a graph (no two nodes are connected by an edge)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altLang="zh-CN" sz="2400">
                <a:ea typeface="宋体" panose="02010600030101010101" pitchFamily="2" charset="-122"/>
              </a:rPr>
              <a:t> Given k, whether the graph G has an independent set of size k. O(k</a:t>
            </a:r>
            <a:r>
              <a:rPr lang="en-US" altLang="zh-CN" sz="2400" baseline="30000">
                <a:ea typeface="宋体" panose="02010600030101010101" pitchFamily="2" charset="-122"/>
              </a:rPr>
              <a:t>2</a:t>
            </a:r>
            <a:r>
              <a:rPr lang="en-US" altLang="zh-CN" sz="2400">
                <a:ea typeface="宋体" panose="02010600030101010101" pitchFamily="2" charset="-122"/>
              </a:rPr>
              <a:t>n</a:t>
            </a:r>
            <a:r>
              <a:rPr lang="en-US" altLang="zh-CN" sz="2400" baseline="30000">
                <a:ea typeface="宋体" panose="02010600030101010101" pitchFamily="2" charset="-122"/>
              </a:rPr>
              <a:t>k</a:t>
            </a:r>
            <a:r>
              <a:rPr lang="en-US" altLang="zh-CN" sz="2400">
                <a:ea typeface="宋体" panose="02010600030101010101" pitchFamily="2" charset="-122"/>
              </a:rPr>
              <a:t>)</a:t>
            </a:r>
          </a:p>
          <a:p>
            <a:pPr>
              <a:buFont typeface="Wingdings" panose="05000000000000000000" pitchFamily="2" charset="2"/>
              <a:buChar char="n"/>
              <a:defRPr/>
            </a:pPr>
            <a:r>
              <a:rPr lang="en-US" altLang="zh-CN">
                <a:ea typeface="宋体" panose="02010600030101010101" pitchFamily="2" charset="-122"/>
              </a:rPr>
              <a:t>  Beyond polynomial time O(2</a:t>
            </a:r>
            <a:r>
              <a:rPr lang="en-US" altLang="zh-CN" baseline="30000">
                <a:ea typeface="宋体" panose="02010600030101010101" pitchFamily="2" charset="-122"/>
              </a:rPr>
              <a:t>n</a:t>
            </a:r>
            <a:r>
              <a:rPr lang="en-US" altLang="zh-CN">
                <a:ea typeface="宋体" panose="02010600030101010101" pitchFamily="2" charset="-122"/>
              </a:rPr>
              <a:t>) and n!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altLang="zh-CN" sz="2400">
                <a:ea typeface="宋体" panose="02010600030101010101" pitchFamily="2" charset="-122"/>
              </a:rPr>
              <a:t> Find an independent set of maximum size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altLang="zh-CN" sz="2400">
                <a:ea typeface="宋体" panose="02010600030101010101" pitchFamily="2" charset="-122"/>
              </a:rPr>
              <a:t> Search for all subset of a set of n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r>
              <a:rPr lang="en-US" altLang="zh-CN" sz="2400">
                <a:ea typeface="宋体" panose="02010600030101010101" pitchFamily="2" charset="-122"/>
              </a:rPr>
              <a:t>Match up n items with n other items</a:t>
            </a:r>
          </a:p>
          <a:p>
            <a:pPr lvl="1">
              <a:buFont typeface="Wingdings" panose="05000000000000000000" pitchFamily="2" charset="2"/>
              <a:buChar char="ü"/>
              <a:defRPr/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4FF9FB07-6070-4B0C-AF5E-3AA3C9DE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latin typeface="Comic Sans MS" panose="030F0702030302020204" pitchFamily="66" charset="0"/>
                <a:ea typeface="宋体" panose="02010600030101010101" pitchFamily="2" charset="-122"/>
              </a:rPr>
              <a:t>Running time (2)</a:t>
            </a:r>
            <a:endParaRPr lang="zh-CN" altLang="en-US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>
            <a:extLst>
              <a:ext uri="{FF2B5EF4-FFF2-40B4-BE49-F238E27FC236}">
                <a16:creationId xmlns:a16="http://schemas.microsoft.com/office/drawing/2014/main" id="{3CF6FAC7-A6FB-4EFC-B63A-0207FF48B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12875"/>
            <a:ext cx="8991600" cy="49117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30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Asymptotic efficiency</a:t>
            </a: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 of algorithms: We are concern with how the running time of an algorithm increases with the size of the input </a:t>
            </a:r>
            <a:r>
              <a:rPr lang="en-US" altLang="zh-CN" sz="30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in the limit, as the size of the input increases without bound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The notation we use to describe the </a:t>
            </a:r>
            <a:r>
              <a:rPr lang="en-US" altLang="zh-CN" sz="3000" i="1" dirty="0">
                <a:solidFill>
                  <a:srgbClr val="FFFF00"/>
                </a:solidFill>
                <a:effectLst/>
                <a:latin typeface="Times New Roman" pitchFamily="18" charset="0"/>
                <a:ea typeface="宋体" pitchFamily="2" charset="-122"/>
              </a:rPr>
              <a:t>asymptotic running time</a:t>
            </a: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 of an algorithm are defined in terms of function whose domain are the set of </a:t>
            </a:r>
            <a:r>
              <a:rPr lang="en-US" altLang="zh-CN" sz="30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natural numbers</a:t>
            </a: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 N={0,1,2,…}-</a:t>
            </a:r>
            <a:r>
              <a:rPr lang="en-US" altLang="zh-CN" sz="3000" dirty="0">
                <a:latin typeface="Times New Roman" pitchFamily="18" charset="0"/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 sz="3000" b="1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T(n)</a:t>
            </a:r>
            <a:endParaRPr lang="en-US" altLang="zh-CN" sz="3000" b="1" i="1" dirty="0">
              <a:solidFill>
                <a:srgbClr val="FFFF00"/>
              </a:solidFill>
              <a:latin typeface="Times New Roman" pitchFamily="18" charset="0"/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It is important to understand the </a:t>
            </a:r>
            <a:r>
              <a:rPr lang="en-US" altLang="zh-CN" sz="3000" i="1" dirty="0">
                <a:solidFill>
                  <a:srgbClr val="FFFF00"/>
                </a:solidFill>
                <a:effectLst/>
                <a:latin typeface="Times New Roman" pitchFamily="18" charset="0"/>
                <a:ea typeface="宋体" pitchFamily="2" charset="-122"/>
              </a:rPr>
              <a:t>precise meaning</a:t>
            </a: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 of the notation so that when it is sometimes </a:t>
            </a:r>
            <a:r>
              <a:rPr lang="en-US" altLang="zh-CN" sz="3000" i="1" dirty="0">
                <a:solidFill>
                  <a:srgbClr val="FFFF00"/>
                </a:solidFill>
                <a:effectLst/>
                <a:latin typeface="Times New Roman" pitchFamily="18" charset="0"/>
                <a:ea typeface="宋体" pitchFamily="2" charset="-122"/>
              </a:rPr>
              <a:t>abused</a:t>
            </a: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, it is not </a:t>
            </a:r>
            <a:r>
              <a:rPr lang="en-US" altLang="zh-CN" sz="3000" i="1" dirty="0">
                <a:solidFill>
                  <a:srgbClr val="FFFF00"/>
                </a:solidFill>
                <a:effectLst/>
                <a:latin typeface="Times New Roman" pitchFamily="18" charset="0"/>
                <a:ea typeface="宋体" pitchFamily="2" charset="-122"/>
              </a:rPr>
              <a:t>misused</a:t>
            </a:r>
            <a:r>
              <a:rPr lang="en-US" altLang="zh-CN" sz="3000" dirty="0">
                <a:latin typeface="Times New Roman" pitchFamily="18" charset="0"/>
                <a:ea typeface="宋体" pitchFamily="2" charset="-122"/>
              </a:rPr>
              <a:t>.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83013726-48D0-4A1E-B6EE-E392C37E0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>
                <a:latin typeface="Comic Sans MS" pitchFamily="66" charset="0"/>
                <a:ea typeface="宋体" pitchFamily="2" charset="-122"/>
              </a:rPr>
              <a:t>Asymptotic Notation(1)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DD8A66A-B8CB-4675-AF26-5250B68A0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848600" cy="685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latin typeface="Comic Sans MS" pitchFamily="66" charset="0"/>
                <a:ea typeface="宋体" pitchFamily="2" charset="-122"/>
              </a:rPr>
              <a:t>Asymptotic Notation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48D4E9F-8D37-46D9-AE41-338E6E5FF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9067800" cy="152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3000" b="1" dirty="0">
                <a:ea typeface="宋体" pitchFamily="2" charset="-122"/>
                <a:sym typeface="Symbol" pitchFamily="18" charset="2"/>
              </a:rPr>
              <a:t></a:t>
            </a:r>
            <a:r>
              <a:rPr lang="en-US" altLang="zh-CN" sz="3000" i="1" dirty="0">
                <a:ea typeface="宋体" pitchFamily="2" charset="-122"/>
              </a:rPr>
              <a:t>-</a:t>
            </a:r>
            <a:r>
              <a:rPr lang="en-US" altLang="zh-CN" sz="3000" dirty="0">
                <a:ea typeface="宋体" pitchFamily="2" charset="-122"/>
              </a:rPr>
              <a:t>notation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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(g(n))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= {</a:t>
            </a:r>
            <a:r>
              <a:rPr lang="en-US" altLang="zh-CN" sz="2600" i="1" dirty="0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f (n)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: there </a:t>
            </a:r>
            <a:r>
              <a:rPr lang="en-US" altLang="zh-CN" sz="26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exist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positive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constants</a:t>
            </a:r>
            <a:r>
              <a:rPr lang="en-US" altLang="zh-CN" sz="2600" dirty="0">
                <a:solidFill>
                  <a:srgbClr val="008000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b="1" i="1" u="sng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600" b="1" i="1" u="sng" baseline="-250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1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2600" b="1" i="1" u="sng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600" b="1" i="1" u="sng" baseline="-250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and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600" baseline="-250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600" dirty="0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 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		such that  </a:t>
            </a:r>
            <a:r>
              <a:rPr lang="en-US" altLang="zh-CN" sz="2600" b="1" i="1" u="sng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0 ≤ c</a:t>
            </a:r>
            <a:r>
              <a:rPr lang="en-US" altLang="zh-CN" sz="2600" b="1" i="1" u="sng" baseline="-250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600" b="1" i="1" u="sng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 g(n) ≤  f(n) ≤ c</a:t>
            </a:r>
            <a:r>
              <a:rPr lang="en-US" altLang="zh-CN" sz="2600" b="1" i="1" u="sng" baseline="-250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600" b="1" i="1" u="sng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 g(n)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for all </a:t>
            </a:r>
            <a:r>
              <a:rPr lang="en-US" altLang="zh-CN" sz="2600" u="sng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n ≥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600" baseline="-250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600" dirty="0">
                <a:solidFill>
                  <a:srgbClr val="99FF66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} </a:t>
            </a:r>
            <a:r>
              <a:rPr lang="en-US" altLang="zh-CN" sz="2600" i="1" dirty="0">
                <a:solidFill>
                  <a:srgbClr val="FFFF00"/>
                </a:solidFill>
                <a:effectLst/>
                <a:ea typeface="宋体" pitchFamily="2" charset="-122"/>
              </a:rPr>
              <a:t> </a:t>
            </a:r>
          </a:p>
        </p:txBody>
      </p:sp>
      <p:sp>
        <p:nvSpPr>
          <p:cNvPr id="19460" name="AutoShape 4">
            <a:extLst>
              <a:ext uri="{FF2B5EF4-FFF2-40B4-BE49-F238E27FC236}">
                <a16:creationId xmlns:a16="http://schemas.microsoft.com/office/drawing/2014/main" id="{C89EB54D-89E1-49B5-B141-67F654D71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276600"/>
            <a:ext cx="2971800" cy="609600"/>
          </a:xfrm>
          <a:prstGeom prst="wedgeRoundRectCallout">
            <a:avLst>
              <a:gd name="adj1" fmla="val 4401"/>
              <a:gd name="adj2" fmla="val -167449"/>
              <a:gd name="adj3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r>
              <a:rPr lang="en-US" altLang="zh-CN" sz="2600" b="1" i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sufficiently large n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C077103C-0070-4F47-8FD0-C91FC7E4C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590800"/>
            <a:ext cx="8686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endParaRPr lang="en-US" altLang="zh-CN" sz="1000" dirty="0"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宋体" pitchFamily="2" charset="-12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For a given function </a:t>
            </a:r>
            <a:r>
              <a:rPr lang="en-US" altLang="zh-CN" sz="26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g(n),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6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 </a:t>
            </a:r>
            <a:r>
              <a:rPr lang="en-US" altLang="zh-CN" sz="26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(g(n))</a:t>
            </a:r>
            <a:r>
              <a:rPr lang="en-US" altLang="zh-CN" sz="2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is </a:t>
            </a:r>
            <a:r>
              <a:rPr lang="en-US" altLang="zh-CN" sz="2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set of functions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.</a:t>
            </a:r>
            <a:endParaRPr lang="en-US" altLang="zh-CN" sz="2600" b="1" i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BB783631-FEFC-4730-87B2-74E8A4A259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429000"/>
            <a:ext cx="914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  <a:sym typeface="Symbol" pitchFamily="18" charset="2"/>
              </a:rPr>
              <a:t>Abuse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	In stead of writing “</a:t>
            </a:r>
            <a:r>
              <a:rPr lang="en-US" altLang="zh-CN" sz="2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f(n)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∈</a:t>
            </a:r>
            <a:r>
              <a:rPr lang="en-US" altLang="zh-CN" sz="26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 </a:t>
            </a:r>
            <a:r>
              <a:rPr lang="en-US" altLang="zh-CN" sz="26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(g(n))</a:t>
            </a:r>
            <a:r>
              <a:rPr lang="en-US" altLang="zh-CN" sz="30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”</a:t>
            </a:r>
            <a:r>
              <a:rPr lang="en-US" altLang="zh-CN" sz="30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, we write 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f(n) = </a:t>
            </a:r>
            <a:r>
              <a:rPr lang="en-US" altLang="zh-CN" sz="26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 </a:t>
            </a:r>
            <a:r>
              <a:rPr lang="en-US" altLang="zh-CN" sz="26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(g(n))</a:t>
            </a:r>
            <a:r>
              <a:rPr lang="en-US" altLang="zh-CN" sz="30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” 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to indicate that </a:t>
            </a:r>
            <a:r>
              <a:rPr lang="en-US" altLang="zh-CN" sz="2600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f(n)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is a member of </a:t>
            </a:r>
            <a:r>
              <a:rPr lang="en-US" altLang="zh-CN" sz="26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 </a:t>
            </a:r>
            <a:r>
              <a:rPr lang="en-US" altLang="zh-CN" sz="2600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(g(n))</a:t>
            </a:r>
          </a:p>
        </p:txBody>
      </p:sp>
      <p:sp>
        <p:nvSpPr>
          <p:cNvPr id="19465" name="Rectangle 9">
            <a:extLst>
              <a:ext uri="{FF2B5EF4-FFF2-40B4-BE49-F238E27FC236}">
                <a16:creationId xmlns:a16="http://schemas.microsoft.com/office/drawing/2014/main" id="{A30F3BEE-73E7-4EF3-BA18-445AC64BF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800600"/>
            <a:ext cx="8915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  <a:defRPr/>
            </a:pPr>
            <a:r>
              <a:rPr lang="en-US" altLang="zh-CN" sz="3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  <a:sym typeface="Symbol" pitchFamily="18" charset="2"/>
              </a:rPr>
              <a:t>Asymptoticlly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3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  <a:sym typeface="Symbol" pitchFamily="18" charset="2"/>
              </a:rPr>
              <a:t>tight </a:t>
            </a:r>
            <a:r>
              <a:rPr lang="en-US" altLang="zh-CN" sz="3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  <a:sym typeface="Symbol" pitchFamily="18" charset="2"/>
              </a:rPr>
              <a:t>bound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en-US" altLang="zh-CN" sz="3200" dirty="0">
                <a:solidFill>
                  <a:srgbClr val="99FF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600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Figure 3.1(a) gives an intuitive picture of f(n) = </a:t>
            </a:r>
            <a:r>
              <a:rPr lang="en-US" altLang="zh-CN" sz="26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 </a:t>
            </a:r>
            <a:r>
              <a:rPr lang="en-US" altLang="zh-CN" sz="26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(g(n)). </a:t>
            </a:r>
            <a:r>
              <a:rPr lang="en-US" altLang="zh-CN" sz="2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For all   </a:t>
            </a:r>
            <a:r>
              <a:rPr lang="en-US" altLang="zh-CN" sz="26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n ≥ n</a:t>
            </a:r>
            <a:r>
              <a:rPr lang="en-US" altLang="zh-CN" sz="2600" u="sng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6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 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the function f(n) is </a:t>
            </a:r>
            <a:r>
              <a:rPr lang="en-US" altLang="zh-CN" sz="2600" b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equal to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g(n) within a constant factor. We say g(n) is an </a:t>
            </a:r>
            <a:r>
              <a:rPr lang="en-US" altLang="zh-CN" sz="26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宋体" pitchFamily="2" charset="-122"/>
              </a:rPr>
              <a:t>asymptotic tight bound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for 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</a:rPr>
              <a:t>f(n</a:t>
            </a:r>
            <a:r>
              <a:rPr lang="en-US" altLang="zh-CN" sz="3200" i="1" dirty="0">
                <a:latin typeface="Arial" charset="0"/>
                <a:ea typeface="宋体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10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  <p:bldP spid="19460" grpId="0" animBg="1"/>
      <p:bldP spid="19462" grpId="0"/>
      <p:bldP spid="19463" grpId="0"/>
      <p:bldP spid="194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B3F18B22-F31C-4BAD-BF73-F0AA6C81E70B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0" y="-80963"/>
            <a:ext cx="91440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315" name="Picture 4" descr="fig3-1">
            <a:extLst>
              <a:ext uri="{FF2B5EF4-FFF2-40B4-BE49-F238E27FC236}">
                <a16:creationId xmlns:a16="http://schemas.microsoft.com/office/drawing/2014/main" id="{04B049A3-BBA2-4632-8504-9D80F89C2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839200" cy="563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16" name="直接连接符 2">
            <a:extLst>
              <a:ext uri="{FF2B5EF4-FFF2-40B4-BE49-F238E27FC236}">
                <a16:creationId xmlns:a16="http://schemas.microsoft.com/office/drawing/2014/main" id="{0ADF7D5F-A5B7-4490-B352-7236A6AD8A8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05000" y="4572000"/>
            <a:ext cx="1676400" cy="0"/>
          </a:xfrm>
          <a:prstGeom prst="lin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F6ECF8C-782C-4AA8-915B-869626657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i="1">
                <a:solidFill>
                  <a:schemeClr val="tx1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-notation</a:t>
            </a:r>
            <a:endParaRPr lang="zh-CN" altLang="en-US" i="1">
              <a:solidFill>
                <a:schemeClr val="tx1"/>
              </a:solidFill>
              <a:latin typeface="Comic Sans MS" pitchFamily="66" charset="0"/>
              <a:ea typeface="宋体" pitchFamily="2" charset="-122"/>
              <a:sym typeface="Symbol" pitchFamily="18" charset="2"/>
            </a:endParaRP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FA73B17-90ED-454A-888F-83E72D03F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2667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We introduced an informal notion of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-notation</a:t>
            </a:r>
            <a:r>
              <a:rPr lang="en-US" altLang="zh-CN" sz="2600" i="1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: 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throwing away low-order terms and ignoring coefficient of the highest-order term. We justify this intuition: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                              1/2n</a:t>
            </a:r>
            <a:r>
              <a:rPr lang="en-US" altLang="zh-CN" sz="2600" baseline="30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-3n=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</a:t>
            </a:r>
            <a:r>
              <a:rPr lang="en-US" altLang="zh-CN" sz="2600" i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(</a:t>
            </a:r>
            <a:r>
              <a:rPr lang="en-US" altLang="zh-CN" sz="2600">
                <a:latin typeface="Times New Roman" pitchFamily="18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600" baseline="30000"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600" i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)</a:t>
            </a:r>
            <a:r>
              <a:rPr lang="en-US" altLang="zh-CN" sz="2600" baseline="300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</a:t>
            </a:r>
            <a:endParaRPr lang="en-US" altLang="zh-CN" sz="2600" dirty="0">
              <a:latin typeface="Times New Roman" pitchFamily="18" charset="0"/>
              <a:ea typeface="宋体" pitchFamily="2" charset="-122"/>
              <a:sym typeface="Symbol" pitchFamily="18" charset="2"/>
            </a:endParaRPr>
          </a:p>
          <a:p>
            <a:pPr eaLnBrk="1" hangingPunct="1"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To do so, we must determine </a:t>
            </a:r>
            <a:r>
              <a:rPr lang="en-US" altLang="zh-CN" sz="26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positive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constants 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c</a:t>
            </a:r>
            <a:r>
              <a:rPr lang="en-US" altLang="zh-CN" sz="2600" i="1" baseline="-250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1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,c</a:t>
            </a:r>
            <a:r>
              <a:rPr lang="en-US" altLang="zh-CN" sz="2600" i="1" baseline="-250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2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and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n</a:t>
            </a:r>
            <a:r>
              <a:rPr lang="en-US" altLang="zh-CN" sz="2600" i="1" baseline="-250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  <a:sym typeface="Symbol" pitchFamily="18" charset="2"/>
              </a:rPr>
              <a:t>0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  <a:sym typeface="Symbol" pitchFamily="18" charset="2"/>
              </a:rPr>
              <a:t> such that:  </a:t>
            </a:r>
            <a:endParaRPr lang="en-US" altLang="zh-CN" sz="2600" dirty="0">
              <a:solidFill>
                <a:srgbClr val="FFFF00"/>
              </a:solidFill>
              <a:latin typeface="Times New Roman" pitchFamily="18" charset="0"/>
              <a:ea typeface="宋体" pitchFamily="2" charset="-122"/>
              <a:sym typeface="Symbol" pitchFamily="18" charset="2"/>
            </a:endParaRP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DFCD1F96-9378-4AB5-A989-CB2AF6EB329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495800"/>
            <a:ext cx="2819400" cy="914400"/>
            <a:chOff x="240" y="2832"/>
            <a:chExt cx="1776" cy="576"/>
          </a:xfrm>
        </p:grpSpPr>
        <p:sp>
          <p:nvSpPr>
            <p:cNvPr id="15374" name="Rectangle 4">
              <a:extLst>
                <a:ext uri="{FF2B5EF4-FFF2-40B4-BE49-F238E27FC236}">
                  <a16:creationId xmlns:a16="http://schemas.microsoft.com/office/drawing/2014/main" id="{85C1F727-5DCA-4130-812E-2A11A6F0A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32"/>
              <a:ext cx="1728" cy="57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15375" name="Object 5">
              <a:extLst>
                <a:ext uri="{FF2B5EF4-FFF2-40B4-BE49-F238E27FC236}">
                  <a16:creationId xmlns:a16="http://schemas.microsoft.com/office/drawing/2014/main" id="{EC00D13B-B8A4-4E23-8D68-9D1823E5D2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" y="2832"/>
            <a:ext cx="177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6" name="Equation" r:id="rId7" imgW="1371600" imgH="393700" progId="Equation.DSMT4">
                    <p:embed/>
                  </p:oleObj>
                </mc:Choice>
                <mc:Fallback>
                  <p:oleObj name="Equation" r:id="rId7" imgW="1371600" imgH="3937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832"/>
                          <a:ext cx="1776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2" name="AutoShape 6">
            <a:extLst>
              <a:ext uri="{FF2B5EF4-FFF2-40B4-BE49-F238E27FC236}">
                <a16:creationId xmlns:a16="http://schemas.microsoft.com/office/drawing/2014/main" id="{DF3ABEDD-5075-40C2-9322-05B4D5DCC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8006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3FC19338-9FD8-4CF1-8129-D4FECBAD0ACA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432300"/>
            <a:ext cx="3124200" cy="977900"/>
            <a:chOff x="2832" y="2792"/>
            <a:chExt cx="1968" cy="616"/>
          </a:xfrm>
        </p:grpSpPr>
        <p:sp>
          <p:nvSpPr>
            <p:cNvPr id="15372" name="Rectangle 7">
              <a:extLst>
                <a:ext uri="{FF2B5EF4-FFF2-40B4-BE49-F238E27FC236}">
                  <a16:creationId xmlns:a16="http://schemas.microsoft.com/office/drawing/2014/main" id="{78435F8A-CF7A-4C3C-85A6-B029D5A20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832"/>
              <a:ext cx="1968" cy="57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15373" name="Object 8">
              <a:extLst>
                <a:ext uri="{FF2B5EF4-FFF2-40B4-BE49-F238E27FC236}">
                  <a16:creationId xmlns:a16="http://schemas.microsoft.com/office/drawing/2014/main" id="{C6CE481A-5AD5-4D8F-8476-24A5ECEEDA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2792"/>
            <a:ext cx="1968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7" name="Equation" r:id="rId9" imgW="1548728" imgH="393529" progId="Equation.DSMT4">
                    <p:embed/>
                  </p:oleObj>
                </mc:Choice>
                <mc:Fallback>
                  <p:oleObj name="Equation" r:id="rId9" imgW="1548728" imgH="393529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792"/>
                          <a:ext cx="1968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68" name="AutoShape 12">
            <a:extLst>
              <a:ext uri="{FF2B5EF4-FFF2-40B4-BE49-F238E27FC236}">
                <a16:creationId xmlns:a16="http://schemas.microsoft.com/office/drawing/2014/main" id="{25591A21-C115-4C55-BA6C-A104A1B9207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848600" y="4724400"/>
            <a:ext cx="990600" cy="990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611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lnTo>
                  <a:pt x="15662" y="14285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8" name="Object 13">
            <a:extLst>
              <a:ext uri="{FF2B5EF4-FFF2-40B4-BE49-F238E27FC236}">
                <a16:creationId xmlns:a16="http://schemas.microsoft.com/office/drawing/2014/main" id="{B51A8FC0-EFF3-4FD1-AD82-7CCFD874A7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6200" y="1714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11" imgW="435285" imgH="677109" progId="Equation.DSMT4">
                  <p:embed/>
                </p:oleObj>
              </mc:Choice>
              <mc:Fallback>
                <p:oleObj name="Equation" r:id="rId11" imgW="435285" imgH="67710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17145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">
            <a:extLst>
              <a:ext uri="{FF2B5EF4-FFF2-40B4-BE49-F238E27FC236}">
                <a16:creationId xmlns:a16="http://schemas.microsoft.com/office/drawing/2014/main" id="{CA05D8CA-141A-4F81-A18B-E644752E3D71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791200"/>
            <a:ext cx="4876800" cy="1066800"/>
            <a:chOff x="1440" y="3648"/>
            <a:chExt cx="3072" cy="672"/>
          </a:xfrm>
        </p:grpSpPr>
        <p:sp>
          <p:nvSpPr>
            <p:cNvPr id="15370" name="Rectangle 10">
              <a:extLst>
                <a:ext uri="{FF2B5EF4-FFF2-40B4-BE49-F238E27FC236}">
                  <a16:creationId xmlns:a16="http://schemas.microsoft.com/office/drawing/2014/main" id="{FAACC178-7C1C-430B-8304-B1B13999A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648"/>
              <a:ext cx="3072" cy="6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15371" name="Object 14">
              <a:extLst>
                <a:ext uri="{FF2B5EF4-FFF2-40B4-BE49-F238E27FC236}">
                  <a16:creationId xmlns:a16="http://schemas.microsoft.com/office/drawing/2014/main" id="{6A1486BA-BE24-424C-B0CC-3965BE8DDD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3696"/>
            <a:ext cx="273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9" name="Equation" r:id="rId13" imgW="1879600" imgH="393700" progId="Equation.DSMT4">
                    <p:embed/>
                  </p:oleObj>
                </mc:Choice>
                <mc:Fallback>
                  <p:oleObj name="Equation" r:id="rId13" imgW="1879600" imgH="3937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696"/>
                          <a:ext cx="2736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  <p:bldP spid="450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62BE828-D70C-41ED-938A-DCAF12CD3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>
                <a:latin typeface="Comic Sans MS" pitchFamily="66" charset="0"/>
                <a:ea typeface="宋体" pitchFamily="2" charset="-122"/>
              </a:rPr>
              <a:t>Continue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6D41992-F116-4F1B-BA8D-7675C5A8E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91600" cy="5410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Intuitively, the lower-order terms of an asymptotically positive function can be ignored in determining asymptotically tight bound because they are </a:t>
            </a:r>
            <a:r>
              <a:rPr lang="en-US" altLang="zh-CN" sz="2600" i="1" dirty="0">
                <a:solidFill>
                  <a:srgbClr val="FFFF00"/>
                </a:solidFill>
                <a:effectLst/>
                <a:latin typeface="Times New Roman" pitchFamily="18" charset="0"/>
                <a:ea typeface="宋体" pitchFamily="2" charset="-122"/>
              </a:rPr>
              <a:t>insignificant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for </a:t>
            </a:r>
            <a:r>
              <a:rPr lang="en-US" altLang="zh-CN" sz="2600" i="1" dirty="0">
                <a:solidFill>
                  <a:srgbClr val="FFFF00"/>
                </a:solidFill>
                <a:effectLst/>
                <a:latin typeface="Times New Roman" pitchFamily="18" charset="0"/>
                <a:ea typeface="宋体" pitchFamily="2" charset="-122"/>
              </a:rPr>
              <a:t>large n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The coefficient of the highest-order term can likewise be ignored, since it only changes </a:t>
            </a:r>
            <a:r>
              <a:rPr lang="en-US" altLang="zh-CN" sz="2600" i="1" dirty="0">
                <a:solidFill>
                  <a:srgbClr val="FFFF00"/>
                </a:solidFill>
                <a:effectLst/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600" i="1" baseline="-25000" dirty="0">
                <a:solidFill>
                  <a:srgbClr val="FFFF00"/>
                </a:solidFill>
                <a:effectLst/>
                <a:latin typeface="Times New Roman" pitchFamily="18" charset="0"/>
                <a:ea typeface="宋体" pitchFamily="2" charset="-122"/>
              </a:rPr>
              <a:t>1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and </a:t>
            </a:r>
            <a:r>
              <a:rPr lang="en-US" altLang="zh-CN" sz="2600" i="1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c</a:t>
            </a:r>
            <a:r>
              <a:rPr lang="en-US" altLang="zh-CN" sz="2600" i="1" baseline="-25000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by a </a:t>
            </a:r>
            <a:r>
              <a:rPr lang="en-US" altLang="zh-CN" sz="2600" i="1" u="sng" dirty="0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constant factor</a:t>
            </a:r>
            <a:r>
              <a:rPr lang="en-US" altLang="zh-CN" sz="2600" dirty="0">
                <a:latin typeface="Times New Roman" pitchFamily="18" charset="0"/>
                <a:ea typeface="宋体" pitchFamily="2" charset="-122"/>
              </a:rPr>
              <a:t> equal to the coefficient.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34F68A0F-E4EB-4F97-AED6-02601DDC0DA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114800"/>
            <a:ext cx="2971800" cy="1001713"/>
            <a:chOff x="288" y="2592"/>
            <a:chExt cx="1872" cy="631"/>
          </a:xfrm>
        </p:grpSpPr>
        <p:sp>
          <p:nvSpPr>
            <p:cNvPr id="17428" name="Rectangle 5">
              <a:extLst>
                <a:ext uri="{FF2B5EF4-FFF2-40B4-BE49-F238E27FC236}">
                  <a16:creationId xmlns:a16="http://schemas.microsoft.com/office/drawing/2014/main" id="{2237497A-9DAE-48B9-964B-ECBB8ABBB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592"/>
              <a:ext cx="1872" cy="61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17429" name="Object 6">
              <a:extLst>
                <a:ext uri="{FF2B5EF4-FFF2-40B4-BE49-F238E27FC236}">
                  <a16:creationId xmlns:a16="http://schemas.microsoft.com/office/drawing/2014/main" id="{26004503-CACE-409D-9CDF-03F5EB503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2592"/>
            <a:ext cx="1843" cy="6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0" name="Equation" r:id="rId7" imgW="1548728" imgH="431613" progId="Equation.DSMT4">
                    <p:embed/>
                  </p:oleObj>
                </mc:Choice>
                <mc:Fallback>
                  <p:oleObj name="Equation" r:id="rId7" imgW="1548728" imgH="431613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592"/>
                          <a:ext cx="1843" cy="6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35" name="AutoShape 7">
            <a:extLst>
              <a:ext uri="{FF2B5EF4-FFF2-40B4-BE49-F238E27FC236}">
                <a16:creationId xmlns:a16="http://schemas.microsoft.com/office/drawing/2014/main" id="{E9B032AD-0D54-4D65-AB3B-EEDC94C56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483100"/>
            <a:ext cx="762000" cy="3048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pSp>
        <p:nvGrpSpPr>
          <p:cNvPr id="3" name="Group 16">
            <a:extLst>
              <a:ext uri="{FF2B5EF4-FFF2-40B4-BE49-F238E27FC236}">
                <a16:creationId xmlns:a16="http://schemas.microsoft.com/office/drawing/2014/main" id="{08A9F995-2803-4856-9C8E-54A948C50528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3733800"/>
            <a:ext cx="3124200" cy="1454150"/>
            <a:chOff x="2832" y="2352"/>
            <a:chExt cx="1968" cy="916"/>
          </a:xfrm>
        </p:grpSpPr>
        <p:sp>
          <p:nvSpPr>
            <p:cNvPr id="17426" name="Rectangle 9">
              <a:extLst>
                <a:ext uri="{FF2B5EF4-FFF2-40B4-BE49-F238E27FC236}">
                  <a16:creationId xmlns:a16="http://schemas.microsoft.com/office/drawing/2014/main" id="{46BB96B6-7E5E-4250-87D0-600C1DC76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400"/>
              <a:ext cx="1968" cy="80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17427" name="Object 10">
              <a:extLst>
                <a:ext uri="{FF2B5EF4-FFF2-40B4-BE49-F238E27FC236}">
                  <a16:creationId xmlns:a16="http://schemas.microsoft.com/office/drawing/2014/main" id="{365211B8-D4FB-49AD-8E11-FFF665881B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1" y="2352"/>
            <a:ext cx="1790" cy="9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1" name="Equation" r:id="rId9" imgW="1409088" imgH="634725" progId="Equation.DSMT4">
                    <p:embed/>
                  </p:oleObj>
                </mc:Choice>
                <mc:Fallback>
                  <p:oleObj name="Equation" r:id="rId9" imgW="1409088" imgH="634725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1" y="2352"/>
                          <a:ext cx="1790" cy="9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39" name="AutoShape 11">
            <a:extLst>
              <a:ext uri="{FF2B5EF4-FFF2-40B4-BE49-F238E27FC236}">
                <a16:creationId xmlns:a16="http://schemas.microsoft.com/office/drawing/2014/main" id="{90CF265A-CEFF-42AD-906C-2C43AA1CFE1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848600" y="4406900"/>
            <a:ext cx="990600" cy="9906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17694720 60000 65536"/>
              <a:gd name="T11" fmla="*/ 5898240 60000 65536"/>
              <a:gd name="T12" fmla="*/ 5898240 60000 65536"/>
              <a:gd name="T13" fmla="*/ 5898240 60000 65536"/>
              <a:gd name="T14" fmla="*/ 0 60000 65536"/>
              <a:gd name="T15" fmla="*/ 0 w 21600"/>
              <a:gd name="T16" fmla="*/ 8310 h 21600"/>
              <a:gd name="T17" fmla="*/ 611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5662" y="14285"/>
                </a:moveTo>
                <a:lnTo>
                  <a:pt x="21600" y="8310"/>
                </a:lnTo>
                <a:lnTo>
                  <a:pt x="18630" y="8310"/>
                </a:lnTo>
                <a:cubicBezTo>
                  <a:pt x="18630" y="3721"/>
                  <a:pt x="14430" y="0"/>
                  <a:pt x="9250" y="0"/>
                </a:cubicBezTo>
                <a:cubicBezTo>
                  <a:pt x="4141" y="0"/>
                  <a:pt x="0" y="3799"/>
                  <a:pt x="0" y="8485"/>
                </a:cubicBezTo>
                <a:lnTo>
                  <a:pt x="0" y="21600"/>
                </a:lnTo>
                <a:lnTo>
                  <a:pt x="6110" y="21600"/>
                </a:lnTo>
                <a:lnTo>
                  <a:pt x="6110" y="8310"/>
                </a:lnTo>
                <a:cubicBezTo>
                  <a:pt x="6110" y="6947"/>
                  <a:pt x="7362" y="5842"/>
                  <a:pt x="8907" y="5842"/>
                </a:cubicBezTo>
                <a:lnTo>
                  <a:pt x="9725" y="5842"/>
                </a:lnTo>
                <a:cubicBezTo>
                  <a:pt x="11269" y="5842"/>
                  <a:pt x="12520" y="6947"/>
                  <a:pt x="12520" y="8310"/>
                </a:cubicBezTo>
                <a:lnTo>
                  <a:pt x="9725" y="8310"/>
                </a:lnTo>
                <a:lnTo>
                  <a:pt x="15662" y="14285"/>
                </a:lnTo>
                <a:close/>
              </a:path>
            </a:pathLst>
          </a:cu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3">
            <a:extLst>
              <a:ext uri="{FF2B5EF4-FFF2-40B4-BE49-F238E27FC236}">
                <a16:creationId xmlns:a16="http://schemas.microsoft.com/office/drawing/2014/main" id="{89EA7051-7396-4313-A2FE-7953695319F7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5324475"/>
            <a:ext cx="3581400" cy="1527175"/>
            <a:chOff x="3312" y="3354"/>
            <a:chExt cx="2256" cy="966"/>
          </a:xfrm>
        </p:grpSpPr>
        <p:sp>
          <p:nvSpPr>
            <p:cNvPr id="17424" name="Rectangle 13">
              <a:extLst>
                <a:ext uri="{FF2B5EF4-FFF2-40B4-BE49-F238E27FC236}">
                  <a16:creationId xmlns:a16="http://schemas.microsoft.com/office/drawing/2014/main" id="{1BA31048-A098-4DD0-B10D-FB3F03E4D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3408"/>
              <a:ext cx="2256" cy="91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17425" name="Object 14">
              <a:extLst>
                <a:ext uri="{FF2B5EF4-FFF2-40B4-BE49-F238E27FC236}">
                  <a16:creationId xmlns:a16="http://schemas.microsoft.com/office/drawing/2014/main" id="{9F3CA6D5-8FFD-405C-AE98-F9B052A877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3" y="3354"/>
            <a:ext cx="2117" cy="9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2" name="Equation" r:id="rId11" imgW="1651000" imgH="660400" progId="Equation.DSMT4">
                    <p:embed/>
                  </p:oleObj>
                </mc:Choice>
                <mc:Fallback>
                  <p:oleObj name="Equation" r:id="rId11" imgW="1651000" imgH="6604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3" y="3354"/>
                          <a:ext cx="2117" cy="9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46" name="AutoShape 18">
            <a:extLst>
              <a:ext uri="{FF2B5EF4-FFF2-40B4-BE49-F238E27FC236}">
                <a16:creationId xmlns:a16="http://schemas.microsoft.com/office/drawing/2014/main" id="{EAF6383F-1896-4F63-AC2A-2438165C3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867400"/>
            <a:ext cx="685800" cy="381000"/>
          </a:xfrm>
          <a:prstGeom prst="leftArrow">
            <a:avLst>
              <a:gd name="adj1" fmla="val 50000"/>
              <a:gd name="adj2" fmla="val 45000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pSp>
        <p:nvGrpSpPr>
          <p:cNvPr id="5" name="Group 22">
            <a:extLst>
              <a:ext uri="{FF2B5EF4-FFF2-40B4-BE49-F238E27FC236}">
                <a16:creationId xmlns:a16="http://schemas.microsoft.com/office/drawing/2014/main" id="{C894294B-ABCB-4ADB-987D-2D9616C19A3E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441950"/>
            <a:ext cx="3900488" cy="1263650"/>
            <a:chOff x="144" y="3428"/>
            <a:chExt cx="2457" cy="796"/>
          </a:xfrm>
        </p:grpSpPr>
        <p:sp>
          <p:nvSpPr>
            <p:cNvPr id="17422" name="Rectangle 20">
              <a:extLst>
                <a:ext uri="{FF2B5EF4-FFF2-40B4-BE49-F238E27FC236}">
                  <a16:creationId xmlns:a16="http://schemas.microsoft.com/office/drawing/2014/main" id="{C2F69C39-DBFC-4115-834D-C45D06ACD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428"/>
              <a:ext cx="2457" cy="79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17423" name="Object 21">
              <a:extLst>
                <a:ext uri="{FF2B5EF4-FFF2-40B4-BE49-F238E27FC236}">
                  <a16:creationId xmlns:a16="http://schemas.microsoft.com/office/drawing/2014/main" id="{A3ACF95B-2C1C-4E92-BB85-981CDFB6F7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" y="3504"/>
            <a:ext cx="2448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3" name="Equation" r:id="rId13" imgW="1688367" imgH="533169" progId="Equation.DSMT4">
                    <p:embed/>
                  </p:oleObj>
                </mc:Choice>
                <mc:Fallback>
                  <p:oleObj name="Equation" r:id="rId13" imgW="1688367" imgH="533169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3504"/>
                          <a:ext cx="2448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52" name="Oval 24">
            <a:extLst>
              <a:ext uri="{FF2B5EF4-FFF2-40B4-BE49-F238E27FC236}">
                <a16:creationId xmlns:a16="http://schemas.microsoft.com/office/drawing/2014/main" id="{D64F4EF0-BA6D-4E3B-AD4D-60DCD9EB8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334000"/>
            <a:ext cx="4572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48153" name="Oval 25">
            <a:extLst>
              <a:ext uri="{FF2B5EF4-FFF2-40B4-BE49-F238E27FC236}">
                <a16:creationId xmlns:a16="http://schemas.microsoft.com/office/drawing/2014/main" id="{A0958F95-8DC0-4E42-8D26-ADD3485E9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257800"/>
            <a:ext cx="4572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48154" name="Oval 26">
            <a:extLst>
              <a:ext uri="{FF2B5EF4-FFF2-40B4-BE49-F238E27FC236}">
                <a16:creationId xmlns:a16="http://schemas.microsoft.com/office/drawing/2014/main" id="{018BECC0-82F2-4DA9-98A8-89ECD4F1E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6172200"/>
            <a:ext cx="914400" cy="4572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48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48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  <p:bldP spid="48135" grpId="0" animBg="1"/>
      <p:bldP spid="48146" grpId="0" animBg="1"/>
      <p:bldP spid="48152" grpId="0" animBg="1"/>
      <p:bldP spid="48153" grpId="0" animBg="1"/>
      <p:bldP spid="481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5B73DD3D-1153-4D73-ABD8-799A6A505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5307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600">
                <a:latin typeface="Times New Roman" pitchFamily="18" charset="0"/>
                <a:ea typeface="宋体" pitchFamily="2" charset="-122"/>
              </a:rPr>
              <a:t>The </a:t>
            </a:r>
            <a:r>
              <a:rPr lang="en-US" altLang="zh-CN" sz="2600" i="1">
                <a:latin typeface="Times New Roman" pitchFamily="18" charset="0"/>
                <a:ea typeface="宋体" pitchFamily="2" charset="-122"/>
                <a:sym typeface="Symbol" pitchFamily="18" charset="2"/>
              </a:rPr>
              <a:t>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 -notation asymptotically bounds a function from </a:t>
            </a:r>
            <a:r>
              <a:rPr lang="en-US" altLang="zh-CN" i="1" u="sng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above and below</a:t>
            </a:r>
          </a:p>
          <a:p>
            <a:pPr eaLnBrk="1" hangingPunct="1">
              <a:defRPr/>
            </a:pPr>
            <a:r>
              <a:rPr lang="en-US" altLang="zh-CN">
                <a:latin typeface="Times New Roman" pitchFamily="18" charset="0"/>
                <a:ea typeface="宋体" pitchFamily="2" charset="-122"/>
              </a:rPr>
              <a:t>When we have only an </a:t>
            </a:r>
            <a:r>
              <a:rPr lang="en-US" altLang="zh-CN" i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asymptotic upper bound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, we use </a:t>
            </a:r>
            <a:r>
              <a:rPr lang="en-US" altLang="zh-CN" i="1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O-notation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>
                <a:latin typeface="Times New Roman" pitchFamily="18" charset="0"/>
                <a:ea typeface="宋体" pitchFamily="2" charset="-122"/>
              </a:rPr>
              <a:t>We use 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O-notation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 to give an upper bound on a function to </a:t>
            </a:r>
            <a:r>
              <a:rPr lang="en-US" altLang="zh-CN" i="1" u="sng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within a constant factor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. (Fig.3.1(b))</a:t>
            </a:r>
          </a:p>
          <a:p>
            <a:pPr eaLnBrk="1" hangingPunct="1">
              <a:defRPr/>
            </a:pPr>
            <a:r>
              <a:rPr lang="en-US" altLang="zh-CN" i="1">
                <a:latin typeface="Times New Roman" pitchFamily="18" charset="0"/>
                <a:ea typeface="宋体" pitchFamily="2" charset="-122"/>
              </a:rPr>
              <a:t>f(n)=O(g(n)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 also indicate </a:t>
            </a:r>
            <a:r>
              <a:rPr lang="en-US" altLang="zh-CN" i="1">
                <a:latin typeface="Times New Roman" pitchFamily="18" charset="0"/>
                <a:ea typeface="宋体" pitchFamily="2" charset="-122"/>
              </a:rPr>
              <a:t>f(n)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 is a member of </a:t>
            </a:r>
            <a:r>
              <a:rPr lang="en-US" altLang="zh-CN">
                <a:solidFill>
                  <a:srgbClr val="FFFF00"/>
                </a:solidFill>
                <a:latin typeface="Times New Roman" pitchFamily="18" charset="0"/>
                <a:ea typeface="宋体" pitchFamily="2" charset="-122"/>
              </a:rPr>
              <a:t>set</a:t>
            </a:r>
            <a:r>
              <a:rPr lang="en-US" altLang="zh-CN">
                <a:latin typeface="Times New Roman" pitchFamily="18" charset="0"/>
                <a:ea typeface="宋体" pitchFamily="2" charset="-122"/>
              </a:rPr>
              <a:t> O(g(n) and 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2EA21D99-8649-4689-B663-2F5828E0D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>
                <a:latin typeface="Comic Sans MS" pitchFamily="66" charset="0"/>
                <a:ea typeface="宋体" pitchFamily="2" charset="-122"/>
              </a:rPr>
              <a:t>Asymptotic Notation(2)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011F1215-756B-4773-BCB4-9CDBC390EC50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5638800"/>
            <a:ext cx="2971800" cy="977900"/>
            <a:chOff x="1152" y="3552"/>
            <a:chExt cx="1872" cy="616"/>
          </a:xfrm>
        </p:grpSpPr>
        <p:sp>
          <p:nvSpPr>
            <p:cNvPr id="19465" name="Rectangle 6">
              <a:extLst>
                <a:ext uri="{FF2B5EF4-FFF2-40B4-BE49-F238E27FC236}">
                  <a16:creationId xmlns:a16="http://schemas.microsoft.com/office/drawing/2014/main" id="{50010C85-F41E-4C0A-8FE9-E67889F25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552"/>
              <a:ext cx="1872" cy="61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19466" name="Object 7">
              <a:extLst>
                <a:ext uri="{FF2B5EF4-FFF2-40B4-BE49-F238E27FC236}">
                  <a16:creationId xmlns:a16="http://schemas.microsoft.com/office/drawing/2014/main" id="{FADB3D34-7149-4C80-A2E8-48AECC7734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3696"/>
            <a:ext cx="1680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7" name="Equation" r:id="rId7" imgW="990170" imgH="203112" progId="Equation.DSMT4">
                    <p:embed/>
                  </p:oleObj>
                </mc:Choice>
                <mc:Fallback>
                  <p:oleObj name="Equation" r:id="rId7" imgW="990170" imgH="203112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696"/>
                          <a:ext cx="1680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2" name="AutoShape 8">
            <a:extLst>
              <a:ext uri="{FF2B5EF4-FFF2-40B4-BE49-F238E27FC236}">
                <a16:creationId xmlns:a16="http://schemas.microsoft.com/office/drawing/2014/main" id="{A8D23521-CAEC-4595-986C-E8D9A9EA3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6019800"/>
            <a:ext cx="609600" cy="457200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C8824FC1-0333-46DA-87C6-E3BBB7EC98AB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5638800"/>
            <a:ext cx="2971800" cy="977900"/>
            <a:chOff x="3744" y="3552"/>
            <a:chExt cx="1872" cy="616"/>
          </a:xfrm>
        </p:grpSpPr>
        <p:sp>
          <p:nvSpPr>
            <p:cNvPr id="19463" name="Rectangle 10">
              <a:extLst>
                <a:ext uri="{FF2B5EF4-FFF2-40B4-BE49-F238E27FC236}">
                  <a16:creationId xmlns:a16="http://schemas.microsoft.com/office/drawing/2014/main" id="{B76EA75B-F4B9-4865-BD4F-E316AC5F5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552"/>
              <a:ext cx="1872" cy="61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90000"/>
                <a:buFont typeface="Wingdings" panose="05000000000000000000" pitchFamily="2" charset="2"/>
                <a:buBlip>
                  <a:blip r:embed="rId4"/>
                </a:buBlip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 panose="05000000000000000000" pitchFamily="2" charset="2"/>
                <a:buBlip>
                  <a:blip r:embed="rId5"/>
                </a:buBlip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" panose="05000000000000000000" pitchFamily="2" charset="2"/>
                <a:buBlip>
                  <a:blip r:embed="rId6"/>
                </a:buBlip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graphicFrame>
          <p:nvGraphicFramePr>
            <p:cNvPr id="19464" name="Object 11">
              <a:extLst>
                <a:ext uri="{FF2B5EF4-FFF2-40B4-BE49-F238E27FC236}">
                  <a16:creationId xmlns:a16="http://schemas.microsoft.com/office/drawing/2014/main" id="{9FD82F5B-D592-4540-B629-BB000DC738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3696"/>
            <a:ext cx="1680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8" name="Equation" r:id="rId9" imgW="990170" imgH="203112" progId="Equation.DSMT4">
                    <p:embed/>
                  </p:oleObj>
                </mc:Choice>
                <mc:Fallback>
                  <p:oleObj name="Equation" r:id="rId9" imgW="990170" imgH="203112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696"/>
                          <a:ext cx="1680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522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72721AB8-6501-4D09-8DD3-1603FFFE62C3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0" y="-80963"/>
            <a:ext cx="9144000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1507" name="Picture 4" descr="fig3-1">
            <a:extLst>
              <a:ext uri="{FF2B5EF4-FFF2-40B4-BE49-F238E27FC236}">
                <a16:creationId xmlns:a16="http://schemas.microsoft.com/office/drawing/2014/main" id="{49D837B1-D0CC-4144-AD4E-D9C7D5D05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09600"/>
            <a:ext cx="8839200" cy="563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4697</TotalTime>
  <Words>2145</Words>
  <Application>Microsoft Office PowerPoint</Application>
  <PresentationFormat>全屏显示(4:3)</PresentationFormat>
  <Paragraphs>181</Paragraphs>
  <Slides>27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Wingdings</vt:lpstr>
      <vt:lpstr>Times New Roman</vt:lpstr>
      <vt:lpstr>宋体</vt:lpstr>
      <vt:lpstr>Verdana</vt:lpstr>
      <vt:lpstr>Comic Sans MS</vt:lpstr>
      <vt:lpstr>Symbol</vt:lpstr>
      <vt:lpstr>Beam</vt:lpstr>
      <vt:lpstr>MathType 6.0 Equation</vt:lpstr>
      <vt:lpstr>Chapter 3.  Growth of Functions</vt:lpstr>
      <vt:lpstr>Outline</vt:lpstr>
      <vt:lpstr>Asymptotic Notation(1)</vt:lpstr>
      <vt:lpstr>Asymptotic Notation</vt:lpstr>
      <vt:lpstr>PowerPoint 演示文稿</vt:lpstr>
      <vt:lpstr>-notation</vt:lpstr>
      <vt:lpstr>Continue</vt:lpstr>
      <vt:lpstr>Asymptotic Notation(2)</vt:lpstr>
      <vt:lpstr>PowerPoint 演示文稿</vt:lpstr>
      <vt:lpstr>O-Notation(1)</vt:lpstr>
      <vt:lpstr>O-Notation(2)</vt:lpstr>
      <vt:lpstr>Asymptotic Notation(3)</vt:lpstr>
      <vt:lpstr>-notation(1)</vt:lpstr>
      <vt:lpstr>PowerPoint 演示文稿</vt:lpstr>
      <vt:lpstr>-notation(2)</vt:lpstr>
      <vt:lpstr>Worst-case Running Time: O vs. Θ</vt:lpstr>
      <vt:lpstr>Asymptotic notation in Equations and inequalities</vt:lpstr>
      <vt:lpstr>Asymptotic Notation(4)</vt:lpstr>
      <vt:lpstr>o-notation</vt:lpstr>
      <vt:lpstr>Asymptotic Notation(5)</vt:lpstr>
      <vt:lpstr>Growth of functions</vt:lpstr>
      <vt:lpstr>Comparisons of Functions</vt:lpstr>
      <vt:lpstr>Standard notations and common functions (1)</vt:lpstr>
      <vt:lpstr>Standard notations and common functions (2)</vt:lpstr>
      <vt:lpstr>Standard notations and common functions (3)</vt:lpstr>
      <vt:lpstr>Running time (1)</vt:lpstr>
      <vt:lpstr>Running time (2)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 Second Edition by</dc:title>
  <dc:creator>Phil Meek</dc:creator>
  <cp:lastModifiedBy>admin</cp:lastModifiedBy>
  <cp:revision>127</cp:revision>
  <dcterms:created xsi:type="dcterms:W3CDTF">2002-02-16T17:54:02Z</dcterms:created>
  <dcterms:modified xsi:type="dcterms:W3CDTF">2020-03-08T07:47:16Z</dcterms:modified>
</cp:coreProperties>
</file>