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68" r:id="rId3"/>
    <p:sldId id="278" r:id="rId4"/>
    <p:sldId id="257" r:id="rId5"/>
    <p:sldId id="269" r:id="rId6"/>
    <p:sldId id="258" r:id="rId7"/>
    <p:sldId id="260" r:id="rId8"/>
    <p:sldId id="261" r:id="rId9"/>
    <p:sldId id="259" r:id="rId10"/>
    <p:sldId id="270" r:id="rId11"/>
    <p:sldId id="279" r:id="rId12"/>
    <p:sldId id="271" r:id="rId13"/>
    <p:sldId id="280" r:id="rId14"/>
    <p:sldId id="272" r:id="rId15"/>
    <p:sldId id="262" r:id="rId16"/>
    <p:sldId id="273" r:id="rId17"/>
    <p:sldId id="290" r:id="rId18"/>
    <p:sldId id="263" r:id="rId19"/>
    <p:sldId id="291" r:id="rId20"/>
    <p:sldId id="29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Gulim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99FF"/>
    <a:srgbClr val="66FF33"/>
    <a:srgbClr val="FFFF00"/>
    <a:srgbClr val="CC0099"/>
    <a:srgbClr val="CC3300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9" autoAdjust="0"/>
    <p:restoredTop sz="94620" autoAdjust="0"/>
  </p:normalViewPr>
  <p:slideViewPr>
    <p:cSldViewPr>
      <p:cViewPr varScale="1">
        <p:scale>
          <a:sx n="69" d="100"/>
          <a:sy n="69" d="100"/>
        </p:scale>
        <p:origin x="141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CCEC9FE-77CE-4B09-A780-5D73CC48D6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480D058-1BA2-41DF-A3A8-7F57AB431C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0B47C3C-A4E4-42AE-B07B-E6FDD4E75F0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7B5EC93-3941-43FA-AED8-75873327B4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1F3DD09C-B77A-4F0B-8E04-AE8C54FE55D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E9E12580-04C3-4BA1-8CA7-83FC8B763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63C5587-613C-463E-8C01-C8FD79E161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2FC62D7-8666-4E67-816E-D522C867C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C5592919-A7E7-4C71-B74B-F4454D7BAC32}" type="slidenum">
              <a:rPr lang="zh-CN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49D77B3-2896-4AB0-B9A5-F6E8203AC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10B5F9D-F9A9-4B3D-9AD6-99E6341F3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2A273DD-97BB-402D-9BAC-5EE8B7344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7BA2E128-C618-4720-81EB-2C7E6481892E}" type="slidenum">
              <a:rPr lang="zh-CN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486C452-99AD-4B64-9BF5-86BBFB018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EBCE1F3-19C2-4772-8558-69C5307D8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7276965-3C22-432D-8043-2A7F9D8EEE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4E9387ED-5E1C-49B1-99BA-BDF982ED41A5}" type="slidenum">
              <a:rPr lang="zh-CN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3F72AD7-8133-48C6-A328-9BB12DECA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3B252E5-4AF6-4251-B60A-9BA8B034B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293FF4F-46B5-427A-9532-D177ED325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2451F582-3A9A-4A4E-A5C3-70C461204FCA}" type="slidenum">
              <a:rPr lang="zh-CN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4AFC861-649E-4F94-B7E1-BA9A14355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A49AF27-8150-4C56-A9B6-4E4A4A4BA1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4FB9354-2B84-45B1-998B-C023E638A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4465D3C6-AFB3-4144-9F97-A0783431C1FE}" type="slidenum">
              <a:rPr lang="zh-CN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E72CF9C-6263-4B6E-A20F-75627932D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33D9AC4-E9B3-458D-ACD7-DCB508E05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57E9F57-70CD-46A3-9938-0575E2D993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7F111F31-86A5-4414-B9DB-BC6C5DDADD0E}" type="slidenum">
              <a:rPr lang="zh-CN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FE05724-B641-4EEB-8B70-98FC6D7262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AD4161E-C768-4548-A402-5180B9E71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5DCA968-6772-4905-B727-D0B231EE58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68366C04-FE55-4C17-B6A8-E5EEA8AF71D9}" type="slidenum">
              <a:rPr lang="zh-CN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90F9F0F-C3FF-4A9F-8036-D91B26064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0BCD574-3300-4647-8EF9-4C0B33A3E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469C0FD-61ED-4508-9BA4-8F9D169A2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7E0222E6-028C-40B0-A248-67CB2B190D9E}" type="slidenum">
              <a:rPr lang="zh-CN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5F84D20-AEEC-4EB5-8FD6-2782473CF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8D1E981-17B4-45EA-AA8D-77431102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A81BEE7E-2D6D-485E-9D40-293776E8E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9A7BA9DA-C4A8-41C2-BDC6-4531EE9362D3}" type="slidenum">
              <a:rPr lang="zh-CN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9D8F4BC-D85E-429B-88FC-CDE2D3EA3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ED28E4E-2FF3-4E4A-8B76-E31B328B2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94B58F-CCC0-47B0-BCD5-D8B7176627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B778EE19-9181-41BC-B4C7-D22F34F5DEF4}" type="slidenum">
              <a:rPr lang="zh-CN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08AEE80-51CF-463A-B723-B6785B417C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01892E1-9F45-415C-B2EE-7C425A3F7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017B30F-46CF-42CF-91F0-2EFD1C3881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4294786D-C35E-453C-B472-E2524506F554}" type="slidenum">
              <a:rPr lang="zh-CN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7C7809F-9932-49A3-A41B-086AFB492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06B65B8-45F2-4D02-9753-B80D6F0DD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EC05585B-C26E-41FC-9846-4736504E4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3B931139-ED91-4E83-8F7F-1F79573925E6}" type="slidenum">
              <a:rPr lang="zh-CN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9045D9C-A815-4CCA-B5AC-9B43B02771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05F31EF-7270-42A3-AD40-E938C256B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F3E2625-BCCB-479D-9888-70226FE9C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19FCD98C-AA52-4CFC-94E2-E87B60441777}" type="slidenum">
              <a:rPr lang="zh-CN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AECC2DB-2CF5-444E-ACD7-6A2F1D94F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E61DC37-D82B-4A3B-B2F9-5F5ACF51F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054A819-59BE-4DF1-9F92-B632B1A522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A7EF9176-A7C5-4361-B2EE-8F6B39F89CB6}" type="slidenum">
              <a:rPr lang="zh-CN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0072776-3D7A-42D8-A0B4-23464F67AF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4140854-10EB-4BBA-BFE9-31D5A29AD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4D44A7B-E6DF-4B34-941C-811A32A87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DDC93614-154C-454B-BBF0-D9B49E0F8409}" type="slidenum">
              <a:rPr lang="zh-CN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2F2B523-FB11-4EBD-A078-A22C0DB4A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5C1B37F-F44B-4443-982E-1CBBD20DD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7E8342E-0BC3-4706-B558-139B74A447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720A4DBB-8C9D-4FF0-A2A2-ADE403D2B313}" type="slidenum">
              <a:rPr lang="zh-CN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8888E07-B28E-4910-917D-759DC99CA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4AFA2A5-C0C3-40B0-BC5F-8536C7815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BBE8933-E83C-4001-B7D9-196B7BDC9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600000101010101" pitchFamily="34" charset="-127"/>
              </a:defRPr>
            </a:lvl9pPr>
          </a:lstStyle>
          <a:p>
            <a:fld id="{CB7BA1D8-117E-46DE-BDE4-C63265A11622}" type="slidenum">
              <a:rPr lang="zh-CN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3F93F2A4-F5D3-4B3F-A241-B8DDA3EBB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BDD63FF-E97E-4124-A631-D53E23129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1C35538-C39A-4FEA-AA82-483BBC09119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3E5BB1E-C8E7-4933-A751-8428347552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1DF9548E-6FCD-4C6D-8DAC-F03F60BE0A5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36E8A09A-2277-4530-965D-F95152077D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5D52C3E-79AF-4B97-8842-D4012063A6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4B206697-ECCA-4421-B6C5-3471616D84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34B898D-25A2-4CB1-8390-972ACF0B30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3B6F63D-0D9B-4480-AA07-D7D6F16CA05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B90D5F47-C562-4A28-A8F9-4C620747FC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30F5B67-06D3-4536-AC8B-0F6DFF5405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6CDFAD7-489B-4FAA-8032-2332FDF143B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E1ED7B9-4BE3-48C1-99A4-9FA89A434A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466834B-674B-4ED8-9FC1-A53FEAE4A5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EBAABC3-C95D-4A30-B468-26C6429C08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662F52D9-0326-466A-9A9E-7418CBD9B2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AF72E69-361C-4EA7-B09D-D716258F31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540938D-D0A3-49B3-8CBA-6F2416820F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1F17F13-E95B-46F2-88F1-653BF56898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88EE764-21F5-404B-9A66-957FD7E2E1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2F49273-05A1-449B-804F-334C18BCAE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7EE4EB73-71A3-4A12-87CF-9E4D3EFDF82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934B562-CD1A-4544-8921-24438A1526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5D4E2A31-6757-4D14-8B98-14100576652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F7820EED-FA48-471F-B08C-06860B890E4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3B1A2D3B-9350-4A94-9173-7FB3DB72DB5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1B09D44E-A464-4B13-A471-8D6B794526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D6A1D59A-FD65-4590-8B9D-B1279D339F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98C7A41-5B39-4A2C-82A1-2C96059535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ED1A1742-2F5C-48CD-92A7-C7FC2DBCDC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A372DB9-55DD-487F-A9E4-EE2FFF632C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AA167E3-100C-4757-9625-64FDC50CCF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37D2CBB7-3D60-40C1-8D80-77144D23C57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8C50E39E-5E2C-4FB0-87B6-BA9BF52B7C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64D8A81-1BDA-4756-8562-A2B645A05E7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FA9DE452-8285-4C4E-BE18-629EEFD43C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D2F69EA-963C-47CB-8C32-81D64D5267E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0F705762-BA39-462C-B2A7-CE6BBFB877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7A8F3594-EE59-4ACD-8128-CE188700E40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4918EE21-9391-45D3-9900-FE6693582A7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0789E871-D0AB-4BAC-AA2A-6367655CD8C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</p:grpSp>
      <p:sp>
        <p:nvSpPr>
          <p:cNvPr id="307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A9D6E4BC-7E8B-4E13-94DF-271DF086A94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76B6E116-49D0-46FC-8DCF-04A96B98A5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687520A4-3449-4B7E-843D-013EDD71D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F14F0-E9DC-497B-8F1A-BD34A3A79A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44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9E054C0E-20E2-4E0E-A162-5340D3A390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1EC69EAE-FA3C-4183-8197-E8A79FF0AA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044CF5E-BDA1-49D4-ABF8-14009C5378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B9926-DFD4-4FB9-BF8E-E225877F53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605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7CA11F5C-7E91-4094-8D11-026E84555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6B0297B-E736-425E-A2C2-CAE5D7EB2B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ABAE6A06-BF98-405A-B3D2-03E835CF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60221-F21E-4F4C-8C3C-F04BA1CE64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03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C16CD2F8-94FA-4CAB-AA92-F5698A65C4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950C9124-2694-441C-8261-0FC2F66F03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BD15C1EA-6315-4F19-8A59-C49E7FD6A6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123F-0E5B-4AA9-AF92-E21B11987C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49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4289A8B1-24C4-442C-A939-84F1F35C4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0750B0AA-5F5B-42EF-ADD1-E774FA6744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DADE156D-99CB-467B-BC68-93BBAFC9B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EF9CC-C93E-4DE2-8001-FC75F3202D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0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9496E75-A7E7-4139-A117-DA30B450F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9F9498B6-0091-422C-B1ED-6EE774908E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708DFA0A-C078-4E1C-B090-A2C7F7B6C5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A5687-21D1-461E-98CF-FF034452AB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79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F9ECEB73-A020-4166-A4EF-191804FD91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D328C807-B107-4790-A5DF-AED3F2B303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BAC57694-6D7A-45CA-A637-06033BDB64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73402-4CB3-4C9A-B0B7-3E2E5A5BEB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8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5B992FF3-0F98-4166-8557-8E03C78DC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63F92061-6B23-4EC8-91E7-60C5CE53F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96B728BE-A58A-4036-8661-301C96B04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0D1EC-4343-4527-A509-4150C63A3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4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8312F803-89E0-4C45-AD0B-00F298EFD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EEC3BFA3-C934-4055-95D9-B2E6836C7D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CB155CF3-13CE-4F2B-9462-A0E4DD01B5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56AD4-2008-417C-8E9A-3764F0DE5A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58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558B5852-A5E5-4BFE-9199-B266AEE663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6AA751E-29C3-40C1-BD81-B340A19086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CC79E3ED-D17B-41FB-9FA2-94BB43F5D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58847-C881-4B6E-99B4-EA8F6CAA3B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65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209EA1AB-38EB-46C5-9083-ABCF692F9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5EED70CD-78E8-48EB-84FC-9579531C8C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693CCD71-D440-41EA-91DB-19A836490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0AE1A-6B0F-4E48-95B7-0BBEAD447C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28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EA4C3AD-245E-4C25-8D18-977F3EAD958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29699" name="Freeform 3">
              <a:extLst>
                <a:ext uri="{FF2B5EF4-FFF2-40B4-BE49-F238E27FC236}">
                  <a16:creationId xmlns:a16="http://schemas.microsoft.com/office/drawing/2014/main" id="{E99C3AFB-4589-40D8-A452-7850FBD211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00" name="Freeform 4">
              <a:extLst>
                <a:ext uri="{FF2B5EF4-FFF2-40B4-BE49-F238E27FC236}">
                  <a16:creationId xmlns:a16="http://schemas.microsoft.com/office/drawing/2014/main" id="{6CD09E41-12D9-4859-973F-6559E53024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01" name="Freeform 5">
              <a:extLst>
                <a:ext uri="{FF2B5EF4-FFF2-40B4-BE49-F238E27FC236}">
                  <a16:creationId xmlns:a16="http://schemas.microsoft.com/office/drawing/2014/main" id="{06AC42D7-68F8-4244-8CA8-24468DE18A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5DD900DE-DDE5-4DF1-BDB2-EBA7456F28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6 w 1722"/>
                <a:gd name="T1" fmla="*/ 63 h 66"/>
                <a:gd name="T2" fmla="*/ 1716 w 1722"/>
                <a:gd name="T3" fmla="*/ 57 h 66"/>
                <a:gd name="T4" fmla="*/ 0 w 1722"/>
                <a:gd name="T5" fmla="*/ 0 h 66"/>
                <a:gd name="T6" fmla="*/ 0 w 1722"/>
                <a:gd name="T7" fmla="*/ 45 h 66"/>
                <a:gd name="T8" fmla="*/ 1716 w 1722"/>
                <a:gd name="T9" fmla="*/ 63 h 66"/>
                <a:gd name="T10" fmla="*/ 1716 w 1722"/>
                <a:gd name="T11" fmla="*/ 6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Freeform 7">
              <a:extLst>
                <a:ext uri="{FF2B5EF4-FFF2-40B4-BE49-F238E27FC236}">
                  <a16:creationId xmlns:a16="http://schemas.microsoft.com/office/drawing/2014/main" id="{E6F8EDF7-49DC-43E3-909D-C2B2EFC4FB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B8472093-D295-40D4-BB5E-B6B1673194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2 w 975"/>
                <a:gd name="T1" fmla="*/ 48 h 101"/>
                <a:gd name="T2" fmla="*/ 97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2 w 975"/>
                <a:gd name="T9" fmla="*/ 48 h 101"/>
                <a:gd name="T10" fmla="*/ 97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87AEF1B2-A7AC-43F2-A9F7-20C7B980B3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5 w 2141"/>
                <a:gd name="T7" fmla="*/ 0 h 198"/>
                <a:gd name="T8" fmla="*/ 213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Freeform 10">
              <a:extLst>
                <a:ext uri="{FF2B5EF4-FFF2-40B4-BE49-F238E27FC236}">
                  <a16:creationId xmlns:a16="http://schemas.microsoft.com/office/drawing/2014/main" id="{3049C587-06C0-4235-8E5C-20D506BD98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C720A604-5E86-4156-8DC9-14C6B2F89A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3 w 2517"/>
                <a:gd name="T1" fmla="*/ 276 h 276"/>
                <a:gd name="T2" fmla="*/ 2508 w 2517"/>
                <a:gd name="T3" fmla="*/ 204 h 276"/>
                <a:gd name="T4" fmla="*/ 2251 w 2517"/>
                <a:gd name="T5" fmla="*/ 0 h 276"/>
                <a:gd name="T6" fmla="*/ 0 w 2517"/>
                <a:gd name="T7" fmla="*/ 276 h 276"/>
                <a:gd name="T8" fmla="*/ 2173 w 2517"/>
                <a:gd name="T9" fmla="*/ 276 h 276"/>
                <a:gd name="T10" fmla="*/ 21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Freeform 12">
              <a:extLst>
                <a:ext uri="{FF2B5EF4-FFF2-40B4-BE49-F238E27FC236}">
                  <a16:creationId xmlns:a16="http://schemas.microsoft.com/office/drawing/2014/main" id="{AA1C4095-9A07-4DF6-A818-71CA41C386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B88F8F50-39F9-42D9-9C66-49279AD71C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6 w 729"/>
                <a:gd name="T7" fmla="*/ 240 h 240"/>
                <a:gd name="T8" fmla="*/ 72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Freeform 14">
              <a:extLst>
                <a:ext uri="{FF2B5EF4-FFF2-40B4-BE49-F238E27FC236}">
                  <a16:creationId xmlns:a16="http://schemas.microsoft.com/office/drawing/2014/main" id="{B1BB26A5-F851-4780-8574-82FD4EB154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17D627F6-5DD2-4BCB-8E90-ED805FF862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6 w 729"/>
                <a:gd name="T1" fmla="*/ 318 h 318"/>
                <a:gd name="T2" fmla="*/ 72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6 w 729"/>
                <a:gd name="T9" fmla="*/ 318 h 318"/>
                <a:gd name="T10" fmla="*/ 72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Freeform 16">
              <a:extLst>
                <a:ext uri="{FF2B5EF4-FFF2-40B4-BE49-F238E27FC236}">
                  <a16:creationId xmlns:a16="http://schemas.microsoft.com/office/drawing/2014/main" id="{6D51BE5E-D40C-4421-BCFE-A7598F380A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13" name="Freeform 17">
              <a:extLst>
                <a:ext uri="{FF2B5EF4-FFF2-40B4-BE49-F238E27FC236}">
                  <a16:creationId xmlns:a16="http://schemas.microsoft.com/office/drawing/2014/main" id="{71967412-D9CB-47E0-B7D1-C745EBD536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14" name="Freeform 18">
              <a:extLst>
                <a:ext uri="{FF2B5EF4-FFF2-40B4-BE49-F238E27FC236}">
                  <a16:creationId xmlns:a16="http://schemas.microsoft.com/office/drawing/2014/main" id="{70674E42-3FB6-44E2-B8E9-EAF3F0649E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8A8959F0-358B-45BC-B92E-0227D4313A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0">
              <a:extLst>
                <a:ext uri="{FF2B5EF4-FFF2-40B4-BE49-F238E27FC236}">
                  <a16:creationId xmlns:a16="http://schemas.microsoft.com/office/drawing/2014/main" id="{7E85A9A5-DC36-457A-93F2-2023D42B3E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84A6F48E-AA6A-48F7-BF96-B373A06CAA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Freeform 22">
              <a:extLst>
                <a:ext uri="{FF2B5EF4-FFF2-40B4-BE49-F238E27FC236}">
                  <a16:creationId xmlns:a16="http://schemas.microsoft.com/office/drawing/2014/main" id="{C9D2DC56-6692-42F6-B24F-7D555462FF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19" name="Freeform 23">
              <a:extLst>
                <a:ext uri="{FF2B5EF4-FFF2-40B4-BE49-F238E27FC236}">
                  <a16:creationId xmlns:a16="http://schemas.microsoft.com/office/drawing/2014/main" id="{D3F6C445-1AE6-4547-BD11-158D358EAD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20" name="Freeform 24">
              <a:extLst>
                <a:ext uri="{FF2B5EF4-FFF2-40B4-BE49-F238E27FC236}">
                  <a16:creationId xmlns:a16="http://schemas.microsoft.com/office/drawing/2014/main" id="{D1A40340-B351-40BE-828C-9167342771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408FCEFE-D47B-4B5A-86F6-111F6E4AB59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Freeform 26">
              <a:extLst>
                <a:ext uri="{FF2B5EF4-FFF2-40B4-BE49-F238E27FC236}">
                  <a16:creationId xmlns:a16="http://schemas.microsoft.com/office/drawing/2014/main" id="{4EB83625-AD58-4A6E-A6F0-26404A4A48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23" name="Freeform 27">
              <a:extLst>
                <a:ext uri="{FF2B5EF4-FFF2-40B4-BE49-F238E27FC236}">
                  <a16:creationId xmlns:a16="http://schemas.microsoft.com/office/drawing/2014/main" id="{2746BDCA-28F4-4433-80DE-7778AFB0F0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FCDDB294-B296-44B6-A031-DCC84BD5D0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29">
              <a:extLst>
                <a:ext uri="{FF2B5EF4-FFF2-40B4-BE49-F238E27FC236}">
                  <a16:creationId xmlns:a16="http://schemas.microsoft.com/office/drawing/2014/main" id="{ECDB9A7E-03CF-476D-8C13-376981C0F1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9025F1D0-45DA-4829-A0DA-BC44511365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Freeform 31">
              <a:extLst>
                <a:ext uri="{FF2B5EF4-FFF2-40B4-BE49-F238E27FC236}">
                  <a16:creationId xmlns:a16="http://schemas.microsoft.com/office/drawing/2014/main" id="{7BFFD254-4C01-4DEB-B5E2-B64874A2B3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28" name="Freeform 32">
              <a:extLst>
                <a:ext uri="{FF2B5EF4-FFF2-40B4-BE49-F238E27FC236}">
                  <a16:creationId xmlns:a16="http://schemas.microsoft.com/office/drawing/2014/main" id="{04E4A45C-2614-4999-B0C4-933AC733B9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29" name="Freeform 33">
              <a:extLst>
                <a:ext uri="{FF2B5EF4-FFF2-40B4-BE49-F238E27FC236}">
                  <a16:creationId xmlns:a16="http://schemas.microsoft.com/office/drawing/2014/main" id="{70EE8F70-6713-407C-AB6B-3CAF621F86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30" name="Freeform 34">
              <a:extLst>
                <a:ext uri="{FF2B5EF4-FFF2-40B4-BE49-F238E27FC236}">
                  <a16:creationId xmlns:a16="http://schemas.microsoft.com/office/drawing/2014/main" id="{C6318BAB-5636-45F5-883D-43334A1BCE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31" name="Freeform 35">
              <a:extLst>
                <a:ext uri="{FF2B5EF4-FFF2-40B4-BE49-F238E27FC236}">
                  <a16:creationId xmlns:a16="http://schemas.microsoft.com/office/drawing/2014/main" id="{FF2A7C57-68FC-4218-9950-FABCB5B66A0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32" name="Freeform 36">
              <a:extLst>
                <a:ext uri="{FF2B5EF4-FFF2-40B4-BE49-F238E27FC236}">
                  <a16:creationId xmlns:a16="http://schemas.microsoft.com/office/drawing/2014/main" id="{6D9E5553-AF16-4B33-8471-59AC5CA043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33" name="Freeform 37">
              <a:extLst>
                <a:ext uri="{FF2B5EF4-FFF2-40B4-BE49-F238E27FC236}">
                  <a16:creationId xmlns:a16="http://schemas.microsoft.com/office/drawing/2014/main" id="{C15B946A-A18A-47A8-BD74-1051E267AD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sp>
          <p:nvSpPr>
            <p:cNvPr id="29734" name="Freeform 38">
              <a:extLst>
                <a:ext uri="{FF2B5EF4-FFF2-40B4-BE49-F238E27FC236}">
                  <a16:creationId xmlns:a16="http://schemas.microsoft.com/office/drawing/2014/main" id="{FF13C0AB-31A9-484F-96F6-32FF21CF9F0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굴림" pitchFamily="34" charset="-127"/>
              </a:endParaRPr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2BC0F017-D1A7-40FA-A364-06B49537886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9736" name="Freeform 40">
                <a:extLst>
                  <a:ext uri="{FF2B5EF4-FFF2-40B4-BE49-F238E27FC236}">
                    <a16:creationId xmlns:a16="http://schemas.microsoft.com/office/drawing/2014/main" id="{7CCC828C-8728-4385-A3B3-E85C67BA1BF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굴림" pitchFamily="34" charset="-127"/>
                </a:endParaRPr>
              </a:p>
            </p:txBody>
          </p:sp>
          <p:sp>
            <p:nvSpPr>
              <p:cNvPr id="29737" name="Freeform 41">
                <a:extLst>
                  <a:ext uri="{FF2B5EF4-FFF2-40B4-BE49-F238E27FC236}">
                    <a16:creationId xmlns:a16="http://schemas.microsoft.com/office/drawing/2014/main" id="{07C7E474-0707-4877-B26D-0473EDB97E3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굴림" pitchFamily="34" charset="-127"/>
                </a:endParaRPr>
              </a:p>
            </p:txBody>
          </p:sp>
        </p:grpSp>
      </p:grp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5795EF74-29B0-4541-90B9-9946EB376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9739" name="Rectangle 43">
            <a:extLst>
              <a:ext uri="{FF2B5EF4-FFF2-40B4-BE49-F238E27FC236}">
                <a16:creationId xmlns:a16="http://schemas.microsoft.com/office/drawing/2014/main" id="{01EA7FF0-C023-4FC3-A99F-B25EE7B6F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9740" name="Rectangle 44">
            <a:extLst>
              <a:ext uri="{FF2B5EF4-FFF2-40B4-BE49-F238E27FC236}">
                <a16:creationId xmlns:a16="http://schemas.microsoft.com/office/drawing/2014/main" id="{8AC0EE54-8E7C-431E-8B98-FCE3E677CE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41" name="Rectangle 45">
            <a:extLst>
              <a:ext uri="{FF2B5EF4-FFF2-40B4-BE49-F238E27FC236}">
                <a16:creationId xmlns:a16="http://schemas.microsoft.com/office/drawing/2014/main" id="{A1B3B24B-4D9F-479E-BA02-C955A961B7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42" name="Rectangle 46">
            <a:extLst>
              <a:ext uri="{FF2B5EF4-FFF2-40B4-BE49-F238E27FC236}">
                <a16:creationId xmlns:a16="http://schemas.microsoft.com/office/drawing/2014/main" id="{12BB1F60-34D0-44FC-BF3A-AB8787F1B25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0B850D2-D20B-491D-A133-648306C2F2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11" Type="http://schemas.openxmlformats.org/officeDocument/2006/relationships/image" Target="../media/image12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3.png"/><Relationship Id="rId9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903587C-109A-4260-BD9B-9C1308A270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828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>
                <a:latin typeface="Verdana" panose="020B0604030504040204" pitchFamily="34" charset="0"/>
                <a:ea typeface="Gulim" panose="020B0600000101010101" pitchFamily="34" charset="-127"/>
              </a:rPr>
              <a:t>Chapter 7.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255BE1-E5BE-4047-B39B-675ECED4D1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4800" b="1">
                <a:latin typeface="Verdana" panose="020B0604030504040204" pitchFamily="34" charset="0"/>
                <a:ea typeface="Gulim" panose="020B0600000101010101" pitchFamily="34" charset="-127"/>
              </a:rPr>
              <a:t>Quicksort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4426602F-C128-456B-8B53-DF508F5C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57275"/>
            <a:ext cx="8839200" cy="564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/>
              <a:t>Use the loop invariant to prove correctness of PARTITION</a:t>
            </a:r>
            <a:r>
              <a:rPr lang="en-US" altLang="ko-KR" sz="22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>
                <a:solidFill>
                  <a:srgbClr val="FFFF00"/>
                </a:solidFill>
              </a:rPr>
              <a:t>Initialization</a:t>
            </a:r>
            <a:r>
              <a:rPr lang="en-US" altLang="ko-KR" sz="2600">
                <a:solidFill>
                  <a:srgbClr val="CC99FF"/>
                </a:solidFill>
              </a:rPr>
              <a:t>:</a:t>
            </a:r>
            <a:r>
              <a:rPr lang="en-US" altLang="ko-KR" sz="2200">
                <a:solidFill>
                  <a:srgbClr val="CC99FF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200"/>
              <a:t>	</a:t>
            </a:r>
            <a:r>
              <a:rPr lang="en-US" altLang="ko-KR" sz="2600">
                <a:latin typeface="Times New Roman" panose="02020603050405020304" pitchFamily="18" charset="0"/>
              </a:rPr>
              <a:t>Before the loop starts, all the conditions of the loop </a:t>
            </a:r>
            <a:r>
              <a:rPr lang="en-US" altLang="zh-CN" sz="2600">
                <a:latin typeface="Times New Roman" panose="02020603050405020304" pitchFamily="18" charset="0"/>
              </a:rPr>
              <a:t>invar-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          </a:t>
            </a:r>
            <a:r>
              <a:rPr lang="en-US" altLang="ko-KR" sz="2600">
                <a:latin typeface="Times New Roman" panose="02020603050405020304" pitchFamily="18" charset="0"/>
              </a:rPr>
              <a:t>riant </a:t>
            </a:r>
            <a:r>
              <a:rPr lang="en-US" altLang="zh-CN" sz="2600">
                <a:latin typeface="Times New Roman" panose="02020603050405020304" pitchFamily="18" charset="0"/>
              </a:rPr>
              <a:t>a</a:t>
            </a:r>
            <a:r>
              <a:rPr lang="en-US" altLang="ko-KR" sz="2600">
                <a:latin typeface="Times New Roman" panose="02020603050405020304" pitchFamily="18" charset="0"/>
              </a:rPr>
              <a:t>re satisfied, because </a:t>
            </a:r>
            <a:r>
              <a:rPr lang="en-US" altLang="ko-KR" sz="2600" i="1">
                <a:latin typeface="Times New Roman" panose="02020603050405020304" pitchFamily="18" charset="0"/>
              </a:rPr>
              <a:t>r </a:t>
            </a:r>
            <a:r>
              <a:rPr lang="en-US" altLang="ko-KR" sz="2600">
                <a:latin typeface="Times New Roman" panose="02020603050405020304" pitchFamily="18" charset="0"/>
              </a:rPr>
              <a:t>is the pivot and the subarrays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	A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p .. i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] and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  <a:ea typeface="MTSYN" charset="-127"/>
              </a:rPr>
              <a:t>+1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.. j-1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] are empty.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>
                <a:solidFill>
                  <a:srgbClr val="FFFF00"/>
                </a:solidFill>
              </a:rPr>
              <a:t>Maintenance</a:t>
            </a:r>
            <a:r>
              <a:rPr lang="en-US" altLang="ko-KR" sz="2600">
                <a:solidFill>
                  <a:srgbClr val="CC99FF"/>
                </a:solidFill>
              </a:rPr>
              <a:t>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/>
              <a:t>	</a:t>
            </a:r>
            <a:r>
              <a:rPr lang="en-US" altLang="ko-KR" sz="2600">
                <a:latin typeface="Times New Roman" panose="02020603050405020304" pitchFamily="18" charset="0"/>
              </a:rPr>
              <a:t>While the loop is running,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>
                <a:latin typeface="Times New Roman" panose="02020603050405020304" pitchFamily="18" charset="0"/>
              </a:rPr>
              <a:t>	if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[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  <a:ea typeface="MTSYN" charset="-127"/>
              </a:rPr>
              <a:t>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pivot</a:t>
            </a:r>
            <a:r>
              <a:rPr lang="en-US" altLang="ko-KR" sz="2600">
                <a:latin typeface="Times New Roman" panose="02020603050405020304" pitchFamily="18" charset="0"/>
              </a:rPr>
              <a:t>, then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[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] and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  <a:ea typeface="MTSYN" charset="-127"/>
              </a:rPr>
              <a:t>+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1] are swapped</a:t>
            </a:r>
            <a:r>
              <a:rPr lang="en-US" altLang="ko-KR" sz="2600">
                <a:solidFill>
                  <a:srgbClr val="66FF33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>
                <a:latin typeface="Times New Roman" panose="02020603050405020304" pitchFamily="18" charset="0"/>
              </a:rPr>
              <a:t>			and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i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are incremented</a:t>
            </a:r>
            <a:r>
              <a:rPr lang="en-US" altLang="ko-KR" sz="2600">
                <a:solidFill>
                  <a:srgbClr val="66FF33"/>
                </a:solidFill>
                <a:latin typeface="Times New Roman" panose="02020603050405020304" pitchFamily="18" charset="0"/>
              </a:rPr>
              <a:t>.</a:t>
            </a:r>
            <a:r>
              <a:rPr lang="en-US" altLang="ko-KR" sz="260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>
                <a:latin typeface="Times New Roman" panose="02020603050405020304" pitchFamily="18" charset="0"/>
              </a:rPr>
              <a:t>	If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[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pivot</a:t>
            </a:r>
            <a:r>
              <a:rPr lang="en-US" altLang="ko-KR" sz="2600">
                <a:latin typeface="Times New Roman" panose="02020603050405020304" pitchFamily="18" charset="0"/>
              </a:rPr>
              <a:t>, then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increment only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ko-KR" sz="2600" i="1">
                <a:latin typeface="Times New Roman" panose="02020603050405020304" pitchFamily="18" charset="0"/>
              </a:rPr>
              <a:t> </a:t>
            </a:r>
            <a:r>
              <a:rPr lang="en-US" altLang="ko-KR" sz="260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>
                <a:solidFill>
                  <a:srgbClr val="FFFF00"/>
                </a:solidFill>
              </a:rPr>
              <a:t>Termination</a:t>
            </a:r>
            <a:r>
              <a:rPr lang="en-US" altLang="ko-KR" sz="2600">
                <a:solidFill>
                  <a:srgbClr val="CC99FF"/>
                </a:solidFill>
              </a:rPr>
              <a:t>:</a:t>
            </a:r>
            <a:r>
              <a:rPr lang="en-US" altLang="ko-KR" sz="2200">
                <a:solidFill>
                  <a:srgbClr val="CC99FF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b="1"/>
              <a:t>	</a:t>
            </a:r>
            <a:r>
              <a:rPr lang="en-US" altLang="ko-KR" sz="2600">
                <a:latin typeface="Times New Roman" panose="02020603050405020304" pitchFamily="18" charset="0"/>
              </a:rPr>
              <a:t>When the loop terminates, </a:t>
            </a:r>
            <a:r>
              <a:rPr lang="en-US" altLang="ko-KR" sz="2600" i="1">
                <a:solidFill>
                  <a:srgbClr val="66FF33"/>
                </a:solidFill>
                <a:latin typeface="Times New Roman" panose="02020603050405020304" pitchFamily="18" charset="0"/>
              </a:rPr>
              <a:t>j </a:t>
            </a:r>
            <a:r>
              <a:rPr lang="en-US" altLang="ko-KR" sz="2600">
                <a:solidFill>
                  <a:srgbClr val="66FF33"/>
                </a:solidFill>
                <a:latin typeface="Times New Roman" panose="02020603050405020304" pitchFamily="18" charset="0"/>
                <a:ea typeface="MTSYN" charset="-127"/>
              </a:rPr>
              <a:t>= </a:t>
            </a:r>
            <a:r>
              <a:rPr lang="en-US" altLang="ko-KR" sz="2600" i="1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60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600">
                <a:latin typeface="Times New Roman" panose="02020603050405020304" pitchFamily="18" charset="0"/>
              </a:rPr>
              <a:t>	so all elements in </a:t>
            </a:r>
            <a:r>
              <a:rPr lang="en-US" altLang="ko-KR" sz="2600" i="1">
                <a:latin typeface="Times New Roman" panose="02020603050405020304" pitchFamily="18" charset="0"/>
              </a:rPr>
              <a:t>A </a:t>
            </a:r>
            <a:r>
              <a:rPr lang="en-US" altLang="ko-KR" sz="2600">
                <a:latin typeface="Times New Roman" panose="02020603050405020304" pitchFamily="18" charset="0"/>
              </a:rPr>
              <a:t>are partitioned into one of the three cases: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p . . i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  <a:ea typeface="MTSYN" charset="-127"/>
              </a:rPr>
              <a:t>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pivot</a:t>
            </a:r>
            <a:r>
              <a:rPr lang="en-US" altLang="ko-KR" sz="2600">
                <a:solidFill>
                  <a:srgbClr val="66FF33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A[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  <a:ea typeface="MTSYN" charset="-127"/>
              </a:rPr>
              <a:t>+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.. r-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1]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&gt;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pivot</a:t>
            </a:r>
            <a:r>
              <a:rPr lang="en-US" altLang="ko-KR" sz="2600">
                <a:solidFill>
                  <a:srgbClr val="66FF33"/>
                </a:solidFill>
                <a:latin typeface="Times New Roman" panose="02020603050405020304" pitchFamily="18" charset="0"/>
              </a:rPr>
              <a:t>,</a:t>
            </a:r>
            <a:r>
              <a:rPr lang="en-US" altLang="ko-KR" sz="2600">
                <a:latin typeface="Times New Roman" panose="02020603050405020304" pitchFamily="18" charset="0"/>
              </a:rPr>
              <a:t>  and 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ko-KR" sz="2600" i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]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  <a:ea typeface="MTSYN" charset="-127"/>
              </a:rPr>
              <a:t>= </a:t>
            </a:r>
            <a:r>
              <a:rPr lang="en-US" altLang="ko-KR" sz="2600">
                <a:solidFill>
                  <a:srgbClr val="FFFF00"/>
                </a:solidFill>
                <a:latin typeface="Times New Roman" panose="02020603050405020304" pitchFamily="18" charset="0"/>
              </a:rPr>
              <a:t>pivot</a:t>
            </a:r>
            <a:r>
              <a:rPr lang="en-US" altLang="ko-KR" sz="2600">
                <a:solidFill>
                  <a:srgbClr val="66FF33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3F28D247-C688-4BAF-8A73-88ABABD7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Correctness (1)</a:t>
            </a:r>
            <a:endParaRPr lang="en-US" altLang="ko-KR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A5751009-8AA0-499B-B53C-3BA1849FC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ffectLst/>
                <a:ea typeface="Gulim" pitchFamily="34" charset="-127"/>
              </a:rPr>
              <a:t>The last two lines of PARTITION </a:t>
            </a:r>
            <a:r>
              <a:rPr lang="en-US" altLang="ko-KR" i="1">
                <a:solidFill>
                  <a:srgbClr val="FFFF00"/>
                </a:solidFill>
                <a:effectLst/>
                <a:ea typeface="Gulim" pitchFamily="34" charset="-127"/>
              </a:rPr>
              <a:t>move the pivot element from the end of</a:t>
            </a:r>
            <a:r>
              <a:rPr lang="en-US" altLang="ko-KR">
                <a:solidFill>
                  <a:srgbClr val="FFFF00"/>
                </a:solidFill>
                <a:effectLst/>
                <a:ea typeface="Gulim" pitchFamily="34" charset="-127"/>
              </a:rPr>
              <a:t> </a:t>
            </a:r>
            <a:r>
              <a:rPr lang="en-US" altLang="ko-KR" i="1">
                <a:solidFill>
                  <a:srgbClr val="FFFF00"/>
                </a:solidFill>
                <a:effectLst/>
                <a:ea typeface="Gulim" pitchFamily="34" charset="-127"/>
              </a:rPr>
              <a:t>the array to between the two subarrays</a:t>
            </a:r>
            <a:r>
              <a:rPr lang="en-US" altLang="ko-KR">
                <a:effectLst/>
                <a:ea typeface="Gulim" pitchFamily="34" charset="-127"/>
              </a:rPr>
              <a:t>: swapping the pivot</a:t>
            </a:r>
            <a:r>
              <a:rPr lang="en-US" altLang="zh-CN">
                <a:effectLst/>
                <a:ea typeface="宋体" pitchFamily="2" charset="-122"/>
              </a:rPr>
              <a:t> </a:t>
            </a:r>
            <a:r>
              <a:rPr lang="en-US" altLang="ko-KR">
                <a:effectLst/>
                <a:ea typeface="Gulim" pitchFamily="34" charset="-127"/>
              </a:rPr>
              <a:t>(</a:t>
            </a:r>
            <a:r>
              <a:rPr lang="en-US" altLang="ko-KR" i="1">
                <a:effectLst/>
                <a:ea typeface="Gulim" pitchFamily="34" charset="-127"/>
              </a:rPr>
              <a:t>A</a:t>
            </a:r>
            <a:r>
              <a:rPr lang="en-US" altLang="ko-KR">
                <a:effectLst/>
                <a:ea typeface="Gulim" pitchFamily="34" charset="-127"/>
              </a:rPr>
              <a:t>[</a:t>
            </a:r>
            <a:r>
              <a:rPr lang="en-US" altLang="ko-KR" i="1">
                <a:effectLst/>
                <a:ea typeface="Gulim" pitchFamily="34" charset="-127"/>
              </a:rPr>
              <a:t>r</a:t>
            </a:r>
            <a:r>
              <a:rPr lang="en-US" altLang="ko-KR">
                <a:effectLst/>
                <a:ea typeface="Gulim" pitchFamily="34" charset="-127"/>
              </a:rPr>
              <a:t>]) and the first element of the second subarray</a:t>
            </a:r>
            <a:r>
              <a:rPr lang="en-US" altLang="zh-CN">
                <a:effectLst/>
                <a:ea typeface="宋体" pitchFamily="2" charset="-122"/>
              </a:rPr>
              <a:t> </a:t>
            </a:r>
            <a:r>
              <a:rPr lang="en-US" altLang="ko-KR">
                <a:effectLst/>
                <a:ea typeface="Gulim" pitchFamily="34" charset="-127"/>
              </a:rPr>
              <a:t>(</a:t>
            </a:r>
            <a:r>
              <a:rPr lang="en-US" altLang="ko-KR" i="1">
                <a:effectLst/>
                <a:ea typeface="Gulim" pitchFamily="34" charset="-127"/>
              </a:rPr>
              <a:t>A</a:t>
            </a:r>
            <a:r>
              <a:rPr lang="en-US" altLang="ko-KR">
                <a:effectLst/>
                <a:ea typeface="Gulim" pitchFamily="34" charset="-127"/>
              </a:rPr>
              <a:t>[</a:t>
            </a:r>
            <a:r>
              <a:rPr lang="en-US" altLang="ko-KR" i="1">
                <a:effectLst/>
                <a:ea typeface="Gulim" pitchFamily="34" charset="-127"/>
              </a:rPr>
              <a:t>i </a:t>
            </a:r>
            <a:r>
              <a:rPr lang="en-US" altLang="ko-KR">
                <a:effectLst/>
                <a:ea typeface="Gulim" pitchFamily="34" charset="-127"/>
              </a:rPr>
              <a:t>+ 1]).</a:t>
            </a:r>
          </a:p>
          <a:p>
            <a:pPr eaLnBrk="1" hangingPunct="1">
              <a:defRPr/>
            </a:pPr>
            <a:endParaRPr lang="en-US" altLang="ko-KR">
              <a:effectLst/>
              <a:ea typeface="Gulim" pitchFamily="34" charset="-127"/>
            </a:endParaRPr>
          </a:p>
          <a:p>
            <a:pPr eaLnBrk="1" hangingPunct="1">
              <a:defRPr/>
            </a:pPr>
            <a:r>
              <a:rPr lang="en-US" altLang="ko-KR" b="1" i="1">
                <a:solidFill>
                  <a:srgbClr val="FFFF00"/>
                </a:solidFill>
                <a:effectLst/>
                <a:ea typeface="Gulim" pitchFamily="34" charset="-127"/>
              </a:rPr>
              <a:t>Time for partitioning: </a:t>
            </a:r>
            <a:r>
              <a:rPr lang="en-US" altLang="ko-KR" b="1" i="1">
                <a:solidFill>
                  <a:srgbClr val="FFFF00"/>
                </a:solidFill>
                <a:effectLst/>
                <a:ea typeface="Gulim" pitchFamily="34" charset="-127"/>
                <a:sym typeface="Symbol" pitchFamily="18" charset="2"/>
              </a:rPr>
              <a:t></a:t>
            </a:r>
            <a:r>
              <a:rPr lang="en-US" altLang="ko-KR" i="1">
                <a:solidFill>
                  <a:srgbClr val="FFFF00"/>
                </a:solidFill>
                <a:effectLst/>
                <a:ea typeface="Gulim" pitchFamily="34" charset="-127"/>
              </a:rPr>
              <a:t>(n)</a:t>
            </a:r>
            <a:r>
              <a:rPr lang="en-US" altLang="ko-KR" i="1">
                <a:effectLst/>
                <a:ea typeface="Gulim" pitchFamily="34" charset="-127"/>
              </a:rPr>
              <a:t> </a:t>
            </a:r>
            <a:r>
              <a:rPr lang="en-US" altLang="ko-KR">
                <a:effectLst/>
                <a:ea typeface="Gulim" pitchFamily="34" charset="-127"/>
              </a:rPr>
              <a:t>to partition an </a:t>
            </a:r>
            <a:r>
              <a:rPr lang="en-US" altLang="ko-KR" i="1">
                <a:effectLst/>
                <a:ea typeface="Gulim" pitchFamily="34" charset="-127"/>
              </a:rPr>
              <a:t>n</a:t>
            </a:r>
            <a:r>
              <a:rPr lang="en-US" altLang="ko-KR">
                <a:effectLst/>
                <a:ea typeface="Gulim" pitchFamily="34" charset="-127"/>
              </a:rPr>
              <a:t>-element subarray.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9AEBE3BD-A4D9-47E2-9D0B-7240C875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Correctness (2)</a:t>
            </a:r>
            <a:endParaRPr lang="en-US" altLang="ko-KR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36B62A8-4D8A-4F0D-8215-16AF721EB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>
                <a:solidFill>
                  <a:schemeClr val="tx1"/>
                </a:solidFill>
                <a:latin typeface="Comic Sans MS" pitchFamily="66" charset="0"/>
                <a:ea typeface="Gulim" pitchFamily="34" charset="-127"/>
              </a:rPr>
              <a:t>Performance of QuickSort</a:t>
            </a:r>
            <a:r>
              <a:rPr lang="en-US" altLang="zh-CN" b="1">
                <a:solidFill>
                  <a:schemeClr val="tx1"/>
                </a:solidFill>
                <a:latin typeface="Comic Sans MS" pitchFamily="66" charset="0"/>
                <a:ea typeface="Gulim" pitchFamily="34" charset="-127"/>
              </a:rPr>
              <a:t>(1)</a:t>
            </a:r>
            <a:endParaRPr lang="ko-KR" altLang="en-US">
              <a:solidFill>
                <a:schemeClr val="tx1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5C1E18C-614A-4D99-9F36-2010D47E8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486400"/>
          </a:xfrm>
        </p:spPr>
        <p:txBody>
          <a:bodyPr/>
          <a:lstStyle/>
          <a:p>
            <a:pPr eaLnBrk="1" hangingPunct="1"/>
            <a:r>
              <a:rPr lang="en-US" altLang="ko-KR" sz="2800">
                <a:effectLst/>
                <a:ea typeface="Gulim" panose="020B0600000101010101" pitchFamily="34" charset="-127"/>
              </a:rPr>
              <a:t>The running time of Quicksort depends on the partitioning of the subarrays</a:t>
            </a:r>
            <a:r>
              <a:rPr lang="en-US" altLang="ko-KR" sz="2600">
                <a:effectLst/>
                <a:ea typeface="Gulim" panose="020B0600000101010101" pitchFamily="34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If the subarrays are balanced, then quicksort can run as fast as merge</a:t>
            </a:r>
            <a:r>
              <a:rPr lang="en-US" altLang="zh-CN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-</a:t>
            </a:r>
            <a:r>
              <a:rPr lang="en-US" altLang="ko-KR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sort.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If they are unbalanced, then quicksort can run as slowly as insertion sort.</a:t>
            </a:r>
          </a:p>
          <a:p>
            <a:pPr eaLnBrk="1" hangingPunct="1"/>
            <a:r>
              <a:rPr lang="en-US" altLang="ko-KR" sz="3000" b="1">
                <a:solidFill>
                  <a:srgbClr val="FFFF00"/>
                </a:solidFill>
                <a:effectLst/>
                <a:ea typeface="Gulim" panose="020B0600000101010101" pitchFamily="34" charset="-127"/>
              </a:rPr>
              <a:t>Worst case</a:t>
            </a:r>
          </a:p>
          <a:p>
            <a:pPr lvl="1" eaLnBrk="1" hangingPunct="1"/>
            <a:r>
              <a:rPr lang="en-US" altLang="ko-KR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Occurs when the subarrays are </a:t>
            </a:r>
            <a:r>
              <a:rPr lang="en-US" altLang="ko-KR" sz="2600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completely unbalanced</a:t>
            </a:r>
            <a:r>
              <a:rPr lang="en-US" altLang="ko-KR" sz="2600" i="1">
                <a:solidFill>
                  <a:srgbClr val="66FF33"/>
                </a:solidFill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</a:p>
          <a:p>
            <a:pPr lvl="1" eaLnBrk="1" hangingPunct="1"/>
            <a:r>
              <a:rPr lang="en-US" altLang="ko-KR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Have </a:t>
            </a:r>
            <a:r>
              <a:rPr lang="en-US" altLang="ko-KR" sz="26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0</a:t>
            </a:r>
            <a:r>
              <a:rPr lang="en-US" altLang="ko-KR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 elements in one subarray and</a:t>
            </a:r>
            <a:r>
              <a:rPr lang="en-US" altLang="ko-KR" sz="2600" b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ko-KR" sz="26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ko-KR" sz="26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TSYN" charset="-127"/>
              </a:rPr>
              <a:t>-</a:t>
            </a:r>
            <a:r>
              <a:rPr lang="en-US" altLang="ko-KR" sz="26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1</a:t>
            </a:r>
            <a:r>
              <a:rPr lang="en-US" altLang="ko-KR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 elements in the other subarray.</a:t>
            </a:r>
          </a:p>
          <a:p>
            <a:pPr lvl="1" eaLnBrk="1" hangingPunct="1"/>
            <a:r>
              <a:rPr lang="en-US" altLang="ko-KR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Get the recurrence</a:t>
            </a:r>
            <a:r>
              <a:rPr lang="en-US" altLang="zh-CN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ko-KR" sz="2600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:</a:t>
            </a:r>
            <a:r>
              <a:rPr lang="en-US" altLang="ko-KR" sz="3000" b="1" i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T (n) </a:t>
            </a:r>
            <a:r>
              <a:rPr lang="en-US" altLang="ko-KR" sz="3000" b="1">
                <a:effectLst/>
                <a:latin typeface="Times New Roman" panose="02020603050405020304" pitchFamily="18" charset="0"/>
                <a:ea typeface="MTSYN" charset="-127"/>
              </a:rPr>
              <a:t>= </a:t>
            </a:r>
            <a:r>
              <a:rPr lang="en-US" altLang="ko-KR" sz="3000" b="1" i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T (n-</a:t>
            </a:r>
            <a:r>
              <a:rPr lang="en-US" altLang="ko-KR" sz="3000" b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1</a:t>
            </a:r>
            <a:r>
              <a:rPr lang="en-US" altLang="ko-KR" sz="3000" b="1" i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) </a:t>
            </a:r>
            <a:r>
              <a:rPr lang="en-US" altLang="ko-KR" sz="3000" b="1">
                <a:effectLst/>
                <a:latin typeface="Times New Roman" panose="02020603050405020304" pitchFamily="18" charset="0"/>
                <a:ea typeface="MTSYN" charset="-127"/>
              </a:rPr>
              <a:t>+ </a:t>
            </a:r>
            <a:r>
              <a:rPr lang="en-US" altLang="ko-KR" sz="3000" b="1" i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T (</a:t>
            </a:r>
            <a:r>
              <a:rPr lang="en-US" altLang="ko-KR" sz="3000" b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0</a:t>
            </a:r>
            <a:r>
              <a:rPr lang="en-US" altLang="ko-KR" sz="3000" b="1" i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) </a:t>
            </a:r>
            <a:r>
              <a:rPr lang="en-US" altLang="ko-KR" sz="3000" b="1">
                <a:effectLst/>
                <a:latin typeface="Times New Roman" panose="02020603050405020304" pitchFamily="18" charset="0"/>
                <a:ea typeface="MTSYN" charset="-127"/>
              </a:rPr>
              <a:t>+ </a:t>
            </a:r>
            <a:r>
              <a:rPr lang="en-US" altLang="ko-KR" sz="3000" b="1">
                <a:effectLst/>
                <a:latin typeface="Times New Roman" panose="02020603050405020304" pitchFamily="18" charset="0"/>
                <a:ea typeface="MTSYN" charset="-127"/>
                <a:sym typeface="Symbol" panose="05050102010706020507" pitchFamily="18" charset="2"/>
              </a:rPr>
              <a:t></a:t>
            </a:r>
            <a:r>
              <a:rPr lang="en-US" altLang="ko-KR" sz="3000" b="1" i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(n)  </a:t>
            </a:r>
            <a:r>
              <a:rPr lang="en-US" altLang="ko-KR" sz="3000" b="1">
                <a:effectLst/>
                <a:latin typeface="Times New Roman" panose="02020603050405020304" pitchFamily="18" charset="0"/>
                <a:ea typeface="MTSYN" charset="-127"/>
              </a:rPr>
              <a:t>=  </a:t>
            </a:r>
            <a:r>
              <a:rPr lang="en-US" altLang="ko-KR" sz="3000" b="1" i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T (n-</a:t>
            </a:r>
            <a:r>
              <a:rPr lang="en-US" altLang="ko-KR" sz="3000" b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1</a:t>
            </a:r>
            <a:r>
              <a:rPr lang="en-US" altLang="ko-KR" sz="3000" b="1" i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) </a:t>
            </a:r>
            <a:r>
              <a:rPr lang="en-US" altLang="ko-KR" sz="3000" b="1">
                <a:effectLst/>
                <a:latin typeface="Times New Roman" panose="02020603050405020304" pitchFamily="18" charset="0"/>
                <a:ea typeface="MTSYN" charset="-127"/>
              </a:rPr>
              <a:t>+ </a:t>
            </a:r>
            <a:r>
              <a:rPr lang="en-US" altLang="ko-KR" sz="3000" b="1">
                <a:effectLst/>
                <a:latin typeface="Times New Roman" panose="02020603050405020304" pitchFamily="18" charset="0"/>
                <a:ea typeface="MTSYN" charset="-127"/>
                <a:sym typeface="Symbol" panose="05050102010706020507" pitchFamily="18" charset="2"/>
              </a:rPr>
              <a:t></a:t>
            </a:r>
            <a:r>
              <a:rPr lang="en-US" altLang="ko-KR" sz="3000" b="1" i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(n)  ( </a:t>
            </a:r>
            <a:r>
              <a:rPr lang="en-US" altLang="ko-KR" sz="30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TSYN" charset="-127"/>
              </a:rPr>
              <a:t>= </a:t>
            </a:r>
            <a:r>
              <a:rPr lang="en-US" altLang="ko-KR" sz="30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MTSYN" charset="-127"/>
                <a:sym typeface="Symbol" panose="05050102010706020507" pitchFamily="18" charset="2"/>
              </a:rPr>
              <a:t></a:t>
            </a:r>
            <a:r>
              <a:rPr lang="en-US" altLang="ko-KR" sz="30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(n²)</a:t>
            </a:r>
            <a:r>
              <a:rPr lang="en-US" altLang="ko-KR" sz="3000" b="1" i="1">
                <a:effectLst/>
                <a:latin typeface="Times New Roman" panose="02020603050405020304" pitchFamily="18" charset="0"/>
                <a:ea typeface="Gulim" panose="020B0600000101010101" pitchFamily="34" charset="-127"/>
              </a:rPr>
              <a:t> 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B84B06E4-23C6-4AB9-8E24-D54E4DF95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400" dirty="0">
                <a:solidFill>
                  <a:srgbClr val="FFFF00"/>
                </a:solidFill>
                <a:effectLst/>
                <a:ea typeface="Gulim" pitchFamily="34" charset="-127"/>
              </a:rPr>
              <a:t>Worst case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Same running time as insertion sort.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In fact, the worst-case running time occurs when quicksort takes a </a:t>
            </a:r>
            <a:r>
              <a:rPr lang="en-US" altLang="ko-KR" sz="2600" b="1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sorted array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 as input, but insertion sort runs in </a:t>
            </a:r>
            <a:r>
              <a:rPr lang="en-US" altLang="ko-KR" sz="2600" b="1" i="1" dirty="0">
                <a:effectLst/>
                <a:latin typeface="Times New Roman" pitchFamily="18" charset="0"/>
                <a:ea typeface="Gulim" pitchFamily="34" charset="-127"/>
              </a:rPr>
              <a:t>O(n)</a:t>
            </a:r>
            <a:r>
              <a:rPr lang="en-US" altLang="ko-KR" sz="2600" i="1" dirty="0">
                <a:effectLst/>
                <a:latin typeface="Times New Roman" pitchFamily="18" charset="0"/>
                <a:ea typeface="Gulim" pitchFamily="34" charset="-127"/>
              </a:rPr>
              <a:t> 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time in this case. </a:t>
            </a:r>
            <a:r>
              <a:rPr lang="en-US" altLang="zh-CN" sz="2600" dirty="0">
                <a:effectLst/>
                <a:latin typeface="Times New Roman" pitchFamily="18" charset="0"/>
                <a:ea typeface="Gulim" pitchFamily="34" charset="-127"/>
              </a:rPr>
              <a:t>(</a:t>
            </a:r>
            <a:r>
              <a:rPr lang="en-US" altLang="ko-KR" sz="2400" u="sng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increasing</a:t>
            </a:r>
            <a:r>
              <a:rPr lang="en-US" altLang="zh-CN" sz="2400" u="sng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 order</a:t>
            </a:r>
            <a:r>
              <a:rPr lang="en-US" altLang="zh-CN" sz="3000" dirty="0">
                <a:effectLst/>
                <a:latin typeface="Times New Roman" pitchFamily="18" charset="0"/>
                <a:ea typeface="Gulim" pitchFamily="34" charset="-127"/>
              </a:rPr>
              <a:t>)</a:t>
            </a:r>
            <a:endParaRPr lang="en-US" altLang="ko-KR" sz="3000" dirty="0">
              <a:effectLst/>
              <a:latin typeface="Times New Roman" pitchFamily="18" charset="0"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3000" b="1" dirty="0">
                <a:solidFill>
                  <a:srgbClr val="FFFF00"/>
                </a:solidFill>
                <a:effectLst/>
                <a:ea typeface="Gulim" pitchFamily="34" charset="-127"/>
              </a:rPr>
              <a:t>Best case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Occurs when the subarrays are 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completely balanced every time</a:t>
            </a:r>
            <a:r>
              <a:rPr lang="en-US" altLang="ko-KR" sz="2600" dirty="0">
                <a:solidFill>
                  <a:srgbClr val="66FF33"/>
                </a:solidFill>
                <a:effectLst/>
                <a:latin typeface="Times New Roman" pitchFamily="18" charset="0"/>
                <a:ea typeface="Gulim" pitchFamily="34" charset="-127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Each subarray has </a:t>
            </a:r>
            <a:r>
              <a:rPr lang="en-US" altLang="ko-KR" sz="2600" b="1" dirty="0">
                <a:solidFill>
                  <a:srgbClr val="66FF33"/>
                </a:solidFill>
                <a:effectLst/>
                <a:latin typeface="Times New Roman" pitchFamily="18" charset="0"/>
                <a:ea typeface="Gulim" pitchFamily="34" charset="-127"/>
                <a:sym typeface="Symbol" pitchFamily="18" charset="2"/>
              </a:rPr>
              <a:t></a:t>
            </a:r>
            <a:r>
              <a:rPr lang="en-US" altLang="ko-KR" sz="2600" b="1" dirty="0">
                <a:solidFill>
                  <a:srgbClr val="66FF33"/>
                </a:solidFill>
                <a:effectLst/>
                <a:latin typeface="Times New Roman" pitchFamily="18" charset="0"/>
                <a:ea typeface="MTSYN" charset="-127"/>
              </a:rPr>
              <a:t> </a:t>
            </a:r>
            <a:r>
              <a:rPr lang="en-US" altLang="ko-KR" sz="2600" b="1" i="1" dirty="0">
                <a:solidFill>
                  <a:srgbClr val="66FF33"/>
                </a:solidFill>
                <a:effectLst/>
                <a:latin typeface="Times New Roman" pitchFamily="18" charset="0"/>
                <a:ea typeface="Gulim" pitchFamily="34" charset="-127"/>
              </a:rPr>
              <a:t>n/</a:t>
            </a:r>
            <a:r>
              <a:rPr lang="en-US" altLang="ko-KR" sz="2600" b="1" dirty="0">
                <a:solidFill>
                  <a:srgbClr val="66FF33"/>
                </a:solidFill>
                <a:effectLst/>
                <a:latin typeface="Times New Roman" pitchFamily="18" charset="0"/>
                <a:ea typeface="Gulim" pitchFamily="34" charset="-127"/>
              </a:rPr>
              <a:t>2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 elements.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Get the recurrence: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			</a:t>
            </a:r>
            <a:r>
              <a:rPr lang="en-US" altLang="ko-KR" sz="2600" b="1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T (n) </a:t>
            </a:r>
            <a:r>
              <a:rPr lang="en-US" altLang="ko-KR" sz="2600" b="1" dirty="0">
                <a:solidFill>
                  <a:srgbClr val="FFFF00"/>
                </a:solidFill>
                <a:effectLst/>
                <a:latin typeface="Times New Roman" pitchFamily="18" charset="0"/>
                <a:ea typeface="MTSYN" charset="-127"/>
              </a:rPr>
              <a:t>= </a:t>
            </a:r>
            <a:r>
              <a:rPr lang="en-US" altLang="ko-KR" sz="2600" b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2</a:t>
            </a:r>
            <a:r>
              <a:rPr lang="en-US" altLang="ko-KR" sz="2600" b="1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T (n/</a:t>
            </a:r>
            <a:r>
              <a:rPr lang="en-US" altLang="ko-KR" sz="2600" b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2</a:t>
            </a:r>
            <a:r>
              <a:rPr lang="en-US" altLang="ko-KR" sz="2600" b="1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) </a:t>
            </a:r>
            <a:r>
              <a:rPr lang="en-US" altLang="ko-KR" sz="2600" b="1" dirty="0">
                <a:solidFill>
                  <a:srgbClr val="FFFF00"/>
                </a:solidFill>
                <a:effectLst/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600" b="1" dirty="0">
                <a:solidFill>
                  <a:srgbClr val="FFFF00"/>
                </a:solidFill>
                <a:effectLst/>
                <a:latin typeface="Times New Roman" pitchFamily="18" charset="0"/>
                <a:ea typeface="MTSYN" charset="-127"/>
                <a:sym typeface="Symbol" pitchFamily="18" charset="2"/>
              </a:rPr>
              <a:t></a:t>
            </a:r>
            <a:r>
              <a:rPr lang="en-US" altLang="ko-KR" sz="2600" b="1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(n)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ko-KR" sz="2600" b="1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 			solution: </a:t>
            </a:r>
            <a:r>
              <a:rPr lang="en-US" altLang="ko-KR" sz="2600" b="1" dirty="0">
                <a:solidFill>
                  <a:srgbClr val="FFFF00"/>
                </a:solidFill>
                <a:effectLst/>
                <a:latin typeface="Times New Roman" pitchFamily="18" charset="0"/>
                <a:ea typeface="MTSYN" charset="-127"/>
              </a:rPr>
              <a:t> </a:t>
            </a:r>
            <a:r>
              <a:rPr lang="en-US" altLang="ko-KR" sz="2600" b="1" dirty="0">
                <a:solidFill>
                  <a:srgbClr val="FFFF00"/>
                </a:solidFill>
                <a:effectLst/>
                <a:latin typeface="Times New Roman" pitchFamily="18" charset="0"/>
                <a:ea typeface="MTSYN" charset="-127"/>
                <a:sym typeface="Symbol" pitchFamily="18" charset="2"/>
              </a:rPr>
              <a:t></a:t>
            </a:r>
            <a:r>
              <a:rPr lang="en-US" altLang="ko-KR" sz="2600" b="1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(n </a:t>
            </a:r>
            <a:r>
              <a:rPr lang="en-US" altLang="ko-KR" sz="2600" b="1" dirty="0" err="1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lg</a:t>
            </a:r>
            <a:r>
              <a:rPr lang="en-US" altLang="ko-KR" sz="2600" b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 </a:t>
            </a:r>
            <a:r>
              <a:rPr lang="en-US" altLang="ko-KR" sz="2600" b="1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n)  </a:t>
            </a:r>
            <a:endParaRPr lang="zh-CN" altLang="en-US" sz="2200" dirty="0">
              <a:solidFill>
                <a:srgbClr val="FFFF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F59ECD65-BF23-4D83-B6B3-C7878BF6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ko-KR" sz="44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Performance of QuickSort</a:t>
            </a:r>
            <a:r>
              <a:rPr lang="en-US" altLang="zh-CN" sz="4400" b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(2)</a:t>
            </a:r>
            <a:endParaRPr lang="ko-KR" altLang="en-US" sz="440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9118B537-1B9C-412D-BB88-25056D39F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3000" b="1" dirty="0">
                <a:solidFill>
                  <a:srgbClr val="FFFF00"/>
                </a:solidFill>
                <a:ea typeface="Gulim" pitchFamily="34" charset="-127"/>
              </a:rPr>
              <a:t>Balanced Partitioning</a:t>
            </a:r>
            <a:r>
              <a:rPr lang="en-US" altLang="ko-KR" sz="2000" dirty="0">
                <a:solidFill>
                  <a:srgbClr val="CC99FF"/>
                </a:solidFill>
                <a:ea typeface="Gulim" pitchFamily="34" charset="-127"/>
              </a:rPr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600" dirty="0" err="1">
                <a:latin typeface="Times New Roman" pitchFamily="18" charset="0"/>
                <a:ea typeface="Gulim" pitchFamily="34" charset="-127"/>
              </a:rPr>
              <a:t>QuickSort’s</a:t>
            </a:r>
            <a:r>
              <a:rPr lang="en-US" altLang="ko-KR" sz="2600" dirty="0">
                <a:latin typeface="Times New Roman" pitchFamily="18" charset="0"/>
                <a:ea typeface="Gulim" pitchFamily="34" charset="-127"/>
              </a:rPr>
              <a:t> average running time is much closer to the best case than to the worst case.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Times New Roman" pitchFamily="18" charset="0"/>
                <a:ea typeface="Gulim" pitchFamily="34" charset="-127"/>
              </a:rPr>
              <a:t>Imagine that PARTITION always produces a 9-to-1 split.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Times New Roman" pitchFamily="18" charset="0"/>
                <a:ea typeface="Gulim" pitchFamily="34" charset="-127"/>
              </a:rPr>
              <a:t>Get the recurrence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600" i="1" dirty="0">
                <a:latin typeface="Times New Roman" pitchFamily="18" charset="0"/>
                <a:ea typeface="Gulim" pitchFamily="34" charset="-127"/>
              </a:rPr>
              <a:t>		</a:t>
            </a:r>
            <a:r>
              <a:rPr lang="en-US" altLang="ko-KR" sz="2600" b="1" i="1" dirty="0">
                <a:latin typeface="Times New Roman" pitchFamily="18" charset="0"/>
                <a:ea typeface="Gulim" pitchFamily="34" charset="-127"/>
              </a:rPr>
              <a:t>T (n) </a:t>
            </a:r>
            <a:r>
              <a:rPr lang="en-US" altLang="ko-KR" sz="2600" b="1" dirty="0">
                <a:latin typeface="Times New Roman" pitchFamily="18" charset="0"/>
                <a:ea typeface="Gulim" pitchFamily="34" charset="-127"/>
                <a:sym typeface="Symbol" pitchFamily="18" charset="2"/>
              </a:rPr>
              <a:t>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  </a:t>
            </a:r>
            <a:r>
              <a:rPr lang="en-US" altLang="ko-KR" sz="2600" b="1" i="1" dirty="0">
                <a:latin typeface="Times New Roman" pitchFamily="18" charset="0"/>
                <a:ea typeface="Gulim" pitchFamily="34" charset="-127"/>
              </a:rPr>
              <a:t>T (</a:t>
            </a:r>
            <a:r>
              <a:rPr lang="en-US" altLang="ko-KR" sz="2600" b="1" dirty="0">
                <a:latin typeface="Times New Roman" pitchFamily="18" charset="0"/>
                <a:ea typeface="Gulim" pitchFamily="34" charset="-127"/>
              </a:rPr>
              <a:t>9</a:t>
            </a:r>
            <a:r>
              <a:rPr lang="en-US" altLang="ko-KR" sz="2600" b="1" i="1" dirty="0">
                <a:latin typeface="Times New Roman" pitchFamily="18" charset="0"/>
                <a:ea typeface="Gulim" pitchFamily="34" charset="-127"/>
              </a:rPr>
              <a:t>n/</a:t>
            </a:r>
            <a:r>
              <a:rPr lang="en-US" altLang="ko-KR" sz="2600" b="1" dirty="0">
                <a:latin typeface="Times New Roman" pitchFamily="18" charset="0"/>
                <a:ea typeface="Gulim" pitchFamily="34" charset="-127"/>
              </a:rPr>
              <a:t>10</a:t>
            </a:r>
            <a:r>
              <a:rPr lang="en-US" altLang="ko-KR" sz="2600" b="1" i="1" dirty="0">
                <a:latin typeface="Times New Roman" pitchFamily="18" charset="0"/>
                <a:ea typeface="Gulim" pitchFamily="34" charset="-127"/>
              </a:rPr>
              <a:t>) 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600" b="1" i="1" dirty="0">
                <a:latin typeface="Times New Roman" pitchFamily="18" charset="0"/>
                <a:ea typeface="Gulim" pitchFamily="34" charset="-127"/>
              </a:rPr>
              <a:t>T (n/</a:t>
            </a:r>
            <a:r>
              <a:rPr lang="en-US" altLang="ko-KR" sz="2600" b="1" dirty="0">
                <a:latin typeface="Times New Roman" pitchFamily="18" charset="0"/>
                <a:ea typeface="Gulim" pitchFamily="34" charset="-127"/>
              </a:rPr>
              <a:t>10</a:t>
            </a:r>
            <a:r>
              <a:rPr lang="en-US" altLang="ko-KR" sz="2600" b="1" i="1" dirty="0">
                <a:latin typeface="Times New Roman" pitchFamily="18" charset="0"/>
                <a:ea typeface="Gulim" pitchFamily="34" charset="-127"/>
              </a:rPr>
              <a:t>) 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600" b="1" dirty="0">
                <a:latin typeface="Times New Roman" pitchFamily="18" charset="0"/>
                <a:ea typeface="MTSYN" charset="-127"/>
                <a:sym typeface="Symbol" pitchFamily="18" charset="2"/>
              </a:rPr>
              <a:t></a:t>
            </a:r>
            <a:r>
              <a:rPr lang="en-US" altLang="ko-KR" sz="2600" b="1" i="1" dirty="0">
                <a:latin typeface="Times New Roman" pitchFamily="18" charset="0"/>
                <a:ea typeface="Gulim" pitchFamily="34" charset="-127"/>
              </a:rPr>
              <a:t>(n) </a:t>
            </a:r>
            <a:r>
              <a:rPr lang="en-US" altLang="zh-CN" sz="2600" b="1" i="1" dirty="0">
                <a:latin typeface="Times New Roman" pitchFamily="18" charset="0"/>
                <a:ea typeface="Gulim" pitchFamily="34" charset="-127"/>
              </a:rPr>
              <a:t>=</a:t>
            </a:r>
            <a:r>
              <a:rPr lang="en-US" altLang="ko-KR" sz="2600" b="1" dirty="0">
                <a:latin typeface="Times New Roman" pitchFamily="18" charset="0"/>
                <a:ea typeface="MTSYN" charset="-127"/>
              </a:rPr>
              <a:t>  </a:t>
            </a:r>
            <a:r>
              <a:rPr lang="en-US" altLang="ko-KR" sz="2600" b="1" i="1" dirty="0">
                <a:latin typeface="Times New Roman" pitchFamily="18" charset="0"/>
                <a:ea typeface="Gulim" pitchFamily="34" charset="-127"/>
              </a:rPr>
              <a:t>O(n </a:t>
            </a:r>
            <a:r>
              <a:rPr lang="en-US" altLang="ko-KR" sz="2600" b="1" dirty="0" err="1">
                <a:latin typeface="Times New Roman" pitchFamily="18" charset="0"/>
                <a:ea typeface="Gulim" pitchFamily="34" charset="-127"/>
              </a:rPr>
              <a:t>lg</a:t>
            </a:r>
            <a:r>
              <a:rPr lang="en-US" altLang="ko-KR" sz="2600" b="1" dirty="0">
                <a:latin typeface="Times New Roman" pitchFamily="18" charset="0"/>
                <a:ea typeface="Gulim" pitchFamily="34" charset="-127"/>
              </a:rPr>
              <a:t> </a:t>
            </a:r>
            <a:r>
              <a:rPr lang="en-US" altLang="ko-KR" sz="2600" b="1" i="1" dirty="0">
                <a:latin typeface="Times New Roman" pitchFamily="18" charset="0"/>
                <a:ea typeface="Gulim" pitchFamily="34" charset="-127"/>
              </a:rPr>
              <a:t>n) 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3000" b="1" dirty="0">
                <a:solidFill>
                  <a:srgbClr val="FFFF00"/>
                </a:solidFill>
                <a:ea typeface="Gulim" pitchFamily="34" charset="-127"/>
              </a:rPr>
              <a:t>Intuition: look at the recursion tree</a:t>
            </a:r>
            <a:r>
              <a:rPr lang="en-US" altLang="ko-KR" sz="3000" b="1" dirty="0">
                <a:ea typeface="Gulim" pitchFamily="34" charset="-127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It’s like </a:t>
            </a:r>
            <a:r>
              <a:rPr lang="en-US" altLang="zh-CN" sz="2400" dirty="0">
                <a:latin typeface="Times New Roman" pitchFamily="18" charset="0"/>
                <a:ea typeface="Gulim" pitchFamily="34" charset="-127"/>
              </a:rPr>
              <a:t>: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T (n) </a:t>
            </a:r>
            <a:r>
              <a:rPr lang="en-US" altLang="ko-KR" sz="2400" dirty="0">
                <a:latin typeface="Times New Roman" pitchFamily="18" charset="0"/>
                <a:ea typeface="MTSYN" charset="-127"/>
              </a:rPr>
              <a:t>= 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T (n/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3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) </a:t>
            </a:r>
            <a:r>
              <a:rPr lang="en-US" altLang="ko-KR" sz="2400" dirty="0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T (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2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n/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3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) </a:t>
            </a:r>
            <a:r>
              <a:rPr lang="en-US" altLang="ko-KR" sz="2400" dirty="0">
                <a:latin typeface="Times New Roman" pitchFamily="18" charset="0"/>
                <a:ea typeface="MTSYN" charset="-127"/>
              </a:rPr>
              <a:t>+ 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O(n) 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in section 4.2.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Except that here the constants are different</a:t>
            </a:r>
            <a:endParaRPr lang="en-US" altLang="zh-CN" sz="2400" dirty="0">
              <a:latin typeface="Times New Roman" pitchFamily="18" charset="0"/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>
                <a:latin typeface="Times New Roman" pitchFamily="18" charset="0"/>
                <a:ea typeface="Gulim" pitchFamily="34" charset="-127"/>
              </a:rPr>
              <a:t> W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e get 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log</a:t>
            </a:r>
            <a:r>
              <a:rPr lang="en-US" altLang="ko-KR" sz="2400" i="1" baseline="-25000" dirty="0">
                <a:latin typeface="Times New Roman" pitchFamily="18" charset="0"/>
                <a:ea typeface="Gulim" pitchFamily="34" charset="-127"/>
              </a:rPr>
              <a:t>10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 n 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full levels and  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log</a:t>
            </a:r>
            <a:r>
              <a:rPr lang="en-US" altLang="ko-KR" sz="2400" i="1" baseline="-25000" dirty="0">
                <a:latin typeface="Times New Roman" pitchFamily="18" charset="0"/>
                <a:ea typeface="Gulim" pitchFamily="34" charset="-127"/>
              </a:rPr>
              <a:t>10/9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 n 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levels that are nonempty.</a:t>
            </a:r>
            <a:endParaRPr lang="en-US" altLang="zh-CN" sz="2400" dirty="0">
              <a:latin typeface="Times New Roman" pitchFamily="18" charset="0"/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>
                <a:latin typeface="Times New Roman" pitchFamily="18" charset="0"/>
                <a:ea typeface="Gulim" pitchFamily="34" charset="-127"/>
              </a:rPr>
              <a:t> 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As long as it’s a constant, the base of the </a:t>
            </a:r>
            <a:r>
              <a:rPr lang="en-US" altLang="ko-KR" sz="2400" i="1" dirty="0">
                <a:latin typeface="Times New Roman" pitchFamily="18" charset="0"/>
                <a:ea typeface="Gulim" pitchFamily="34" charset="-127"/>
              </a:rPr>
              <a:t> log  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doesn’t matter in asymptotic notation.</a:t>
            </a:r>
            <a:endParaRPr lang="en-US" altLang="zh-CN" sz="2400" dirty="0">
              <a:latin typeface="Times New Roman" pitchFamily="18" charset="0"/>
              <a:ea typeface="Gulim" pitchFamily="34" charset="-127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400" dirty="0">
                <a:latin typeface="Times New Roman" pitchFamily="18" charset="0"/>
                <a:ea typeface="Gulim" pitchFamily="34" charset="-127"/>
              </a:rPr>
              <a:t> </a:t>
            </a:r>
            <a:r>
              <a:rPr lang="en-US" altLang="ko-KR" sz="2400" dirty="0">
                <a:latin typeface="Times New Roman" pitchFamily="18" charset="0"/>
                <a:ea typeface="Gulim" pitchFamily="34" charset="-127"/>
              </a:rPr>
              <a:t>Any split of constant proportionality will yield a recursion tree of depth  </a:t>
            </a:r>
            <a:r>
              <a:rPr lang="en-US" altLang="ko-KR" sz="2400" b="1" i="1" dirty="0">
                <a:latin typeface="Times New Roman" pitchFamily="18" charset="0"/>
                <a:ea typeface="MTSYN" charset="-127"/>
                <a:sym typeface="Symbol" pitchFamily="18" charset="2"/>
              </a:rPr>
              <a:t> </a:t>
            </a:r>
            <a:r>
              <a:rPr lang="en-US" altLang="ko-KR" sz="2400" b="1" i="1" dirty="0">
                <a:latin typeface="Times New Roman" pitchFamily="18" charset="0"/>
                <a:ea typeface="Gulim" pitchFamily="34" charset="-127"/>
              </a:rPr>
              <a:t>(</a:t>
            </a:r>
            <a:r>
              <a:rPr lang="en-US" altLang="ko-KR" sz="2400" b="1" i="1" dirty="0" err="1">
                <a:latin typeface="Times New Roman" pitchFamily="18" charset="0"/>
                <a:ea typeface="Gulim" pitchFamily="34" charset="-127"/>
              </a:rPr>
              <a:t>lg</a:t>
            </a:r>
            <a:r>
              <a:rPr lang="en-US" altLang="ko-KR" sz="2400" b="1" i="1" dirty="0">
                <a:latin typeface="Times New Roman" pitchFamily="18" charset="0"/>
                <a:ea typeface="Gulim" pitchFamily="34" charset="-127"/>
              </a:rPr>
              <a:t> n).</a:t>
            </a:r>
            <a:endParaRPr lang="en-US" altLang="ko-KR" sz="2400" dirty="0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3EC5516-5BF2-4C24-BEF4-7D026AD5E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ko-KR" sz="4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Performance of </a:t>
            </a:r>
            <a:r>
              <a:rPr lang="en-US" altLang="ko-KR" sz="44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QuickSort</a:t>
            </a:r>
            <a:r>
              <a:rPr lang="en-US" altLang="zh-CN" sz="4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(3)</a:t>
            </a:r>
            <a:endParaRPr lang="ko-KR" altLang="en-US" sz="4400" dirty="0"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 descr="fig7-4">
            <a:extLst>
              <a:ext uri="{FF2B5EF4-FFF2-40B4-BE49-F238E27FC236}">
                <a16:creationId xmlns:a16="http://schemas.microsoft.com/office/drawing/2014/main" id="{DAD5065A-BDA6-4180-93C9-778D631B8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6388"/>
            <a:ext cx="8915400" cy="647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>
            <a:extLst>
              <a:ext uri="{FF2B5EF4-FFF2-40B4-BE49-F238E27FC236}">
                <a16:creationId xmlns:a16="http://schemas.microsoft.com/office/drawing/2014/main" id="{6AEA656A-E4B7-4B9F-B53A-A1B65B862526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2209800" cy="1676400"/>
            <a:chOff x="720" y="2064"/>
            <a:chExt cx="1392" cy="1056"/>
          </a:xfrm>
        </p:grpSpPr>
        <p:sp>
          <p:nvSpPr>
            <p:cNvPr id="32777" name="AutoShape 8">
              <a:extLst>
                <a:ext uri="{FF2B5EF4-FFF2-40B4-BE49-F238E27FC236}">
                  <a16:creationId xmlns:a16="http://schemas.microsoft.com/office/drawing/2014/main" id="{3A831193-7914-4629-B6C6-ACCC19544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64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pSp>
          <p:nvGrpSpPr>
            <p:cNvPr id="32778" name="Group 14">
              <a:extLst>
                <a:ext uri="{FF2B5EF4-FFF2-40B4-BE49-F238E27FC236}">
                  <a16:creationId xmlns:a16="http://schemas.microsoft.com/office/drawing/2014/main" id="{A2A8A3B4-6FD3-4FCE-803E-F19A7A5F3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496"/>
              <a:ext cx="1392" cy="624"/>
              <a:chOff x="720" y="2496"/>
              <a:chExt cx="1392" cy="624"/>
            </a:xfrm>
          </p:grpSpPr>
          <p:sp>
            <p:nvSpPr>
              <p:cNvPr id="32779" name="Rectangle 9">
                <a:extLst>
                  <a:ext uri="{FF2B5EF4-FFF2-40B4-BE49-F238E27FC236}">
                    <a16:creationId xmlns:a16="http://schemas.microsoft.com/office/drawing/2014/main" id="{15113C3A-8ABA-49CE-9034-74B4F04E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1392" cy="624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2780" name="Object 1">
                <a:extLst>
                  <a:ext uri="{FF2B5EF4-FFF2-40B4-BE49-F238E27FC236}">
                    <a16:creationId xmlns:a16="http://schemas.microsoft.com/office/drawing/2014/main" id="{B236B8BC-1D0B-45FA-B6DC-FFB5A738EE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" y="2544"/>
              <a:ext cx="1152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7" name="Equation" r:id="rId8" imgW="1104900" imgH="482600" progId="Equation.DSMT4">
                      <p:embed/>
                    </p:oleObj>
                  </mc:Choice>
                  <mc:Fallback>
                    <p:oleObj name="Equation" r:id="rId8" imgW="1104900" imgH="482600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2544"/>
                            <a:ext cx="1152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3176239B-B417-401E-B076-DD1FEF2FDE31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886200"/>
            <a:ext cx="1981200" cy="1676400"/>
            <a:chOff x="2736" y="2448"/>
            <a:chExt cx="1248" cy="1056"/>
          </a:xfrm>
        </p:grpSpPr>
        <p:grpSp>
          <p:nvGrpSpPr>
            <p:cNvPr id="32773" name="Group 13">
              <a:extLst>
                <a:ext uri="{FF2B5EF4-FFF2-40B4-BE49-F238E27FC236}">
                  <a16:creationId xmlns:a16="http://schemas.microsoft.com/office/drawing/2014/main" id="{47C654AD-95A1-4B0B-9A8F-9B346C16D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832"/>
              <a:ext cx="1248" cy="672"/>
              <a:chOff x="2736" y="2832"/>
              <a:chExt cx="1248" cy="672"/>
            </a:xfrm>
          </p:grpSpPr>
          <p:sp>
            <p:nvSpPr>
              <p:cNvPr id="32775" name="Rectangle 12">
                <a:extLst>
                  <a:ext uri="{FF2B5EF4-FFF2-40B4-BE49-F238E27FC236}">
                    <a16:creationId xmlns:a16="http://schemas.microsoft.com/office/drawing/2014/main" id="{7B12B14B-A981-463E-BD0F-4C002E177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1248" cy="67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5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2776" name="Object 0">
                <a:extLst>
                  <a:ext uri="{FF2B5EF4-FFF2-40B4-BE49-F238E27FC236}">
                    <a16:creationId xmlns:a16="http://schemas.microsoft.com/office/drawing/2014/main" id="{D359697D-9A16-4FAC-BBEC-B205D3DD1F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4" y="2880"/>
              <a:ext cx="1129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8" name="Equation" r:id="rId10" imgW="965200" imgH="457200" progId="Equation.DSMT4">
                      <p:embed/>
                    </p:oleObj>
                  </mc:Choice>
                  <mc:Fallback>
                    <p:oleObj name="Equation" r:id="rId10" imgW="965200" imgH="457200" progId="Equation.DSMT4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2880"/>
                            <a:ext cx="1129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74" name="AutoShape 16">
              <a:extLst>
                <a:ext uri="{FF2B5EF4-FFF2-40B4-BE49-F238E27FC236}">
                  <a16:creationId xmlns:a16="http://schemas.microsoft.com/office/drawing/2014/main" id="{9EF6A4E8-1033-4505-89E8-E8C34D57D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240" cy="336"/>
            </a:xfrm>
            <a:prstGeom prst="downArrow">
              <a:avLst>
                <a:gd name="adj1" fmla="val 50000"/>
                <a:gd name="adj2" fmla="val 3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BE0A280-8176-4D2D-9FD3-C2CA361AB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Gulim" pitchFamily="34" charset="-127"/>
              </a:rPr>
              <a:t>Average Case</a:t>
            </a:r>
            <a:endParaRPr lang="en-US" altLang="ko-KR" b="1"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D818356-498B-4DF2-8425-34AA29837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Splits in the recursion tree will not always be constant.</a:t>
            </a:r>
          </a:p>
          <a:p>
            <a:pPr eaLnBrk="1" hangingPunct="1">
              <a:defRPr/>
            </a:pP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There will usually be a mix of </a:t>
            </a:r>
            <a:r>
              <a:rPr lang="en-US" altLang="ko-KR" sz="2600" i="1">
                <a:solidFill>
                  <a:srgbClr val="FFFF00"/>
                </a:solidFill>
                <a:latin typeface="Times New Roman" pitchFamily="18" charset="0"/>
                <a:ea typeface="Gulim" pitchFamily="34" charset="-127"/>
              </a:rPr>
              <a:t>good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 and </a:t>
            </a:r>
            <a:r>
              <a:rPr lang="en-US" altLang="ko-KR" sz="2600" i="1">
                <a:solidFill>
                  <a:srgbClr val="FFFF00"/>
                </a:solidFill>
                <a:latin typeface="Times New Roman" pitchFamily="18" charset="0"/>
                <a:ea typeface="Gulim" pitchFamily="34" charset="-127"/>
              </a:rPr>
              <a:t>bad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 splits throughout</a:t>
            </a:r>
            <a:r>
              <a:rPr lang="en-US" altLang="zh-CN" sz="2600">
                <a:latin typeface="Times New Roman" pitchFamily="18" charset="0"/>
                <a:ea typeface="Gulim" pitchFamily="34" charset="-127"/>
              </a:rPr>
              <a:t> t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he recursion tree.</a:t>
            </a:r>
          </a:p>
          <a:p>
            <a:pPr eaLnBrk="1" hangingPunct="1">
              <a:defRPr/>
            </a:pPr>
            <a:r>
              <a:rPr lang="en-US" altLang="zh-CN" sz="2600">
                <a:latin typeface="Times New Roman" pitchFamily="18" charset="0"/>
                <a:ea typeface="Gulim" pitchFamily="34" charset="-127"/>
              </a:rPr>
              <a:t>T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his doesn’t affect the asymptotic running time of Quicksort</a:t>
            </a:r>
            <a:r>
              <a:rPr lang="en-US" altLang="zh-CN" sz="2600">
                <a:latin typeface="Times New Roman" pitchFamily="18" charset="0"/>
                <a:ea typeface="Gulim" pitchFamily="34" charset="-127"/>
              </a:rPr>
              <a:t>; 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assume that levels alternate between best and worst-case splits.</a:t>
            </a:r>
          </a:p>
          <a:p>
            <a:pPr eaLnBrk="1" hangingPunct="1">
              <a:defRPr/>
            </a:pP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The extra level in the </a:t>
            </a:r>
            <a:r>
              <a:rPr lang="en-US" altLang="ko-KR" sz="2600">
                <a:solidFill>
                  <a:srgbClr val="FFFF00"/>
                </a:solidFill>
                <a:latin typeface="Times New Roman" pitchFamily="18" charset="0"/>
                <a:ea typeface="Gulim" pitchFamily="34" charset="-127"/>
              </a:rPr>
              <a:t>left-hand figure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 only adds to the constant hidden in the </a:t>
            </a:r>
            <a:r>
              <a:rPr lang="en-US" altLang="ko-KR" sz="2600">
                <a:latin typeface="Times New Roman" pitchFamily="18" charset="0"/>
                <a:ea typeface="Gulim" pitchFamily="34" charset="-127"/>
                <a:sym typeface="Symbol" pitchFamily="18" charset="2"/>
              </a:rPr>
              <a:t></a:t>
            </a:r>
            <a:r>
              <a:rPr lang="ko-KR" altLang="en-US" sz="2600">
                <a:latin typeface="Times New Roman" pitchFamily="18" charset="0"/>
                <a:ea typeface="Gulim" pitchFamily="34" charset="-127"/>
              </a:rPr>
              <a:t>-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notation.</a:t>
            </a:r>
          </a:p>
          <a:p>
            <a:pPr eaLnBrk="1" hangingPunct="1">
              <a:defRPr/>
            </a:pP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There are still the </a:t>
            </a:r>
            <a:r>
              <a:rPr lang="en-US" altLang="ko-KR" sz="2600">
                <a:solidFill>
                  <a:srgbClr val="FFFF00"/>
                </a:solidFill>
                <a:latin typeface="Times New Roman" pitchFamily="18" charset="0"/>
                <a:ea typeface="Gulim" pitchFamily="34" charset="-127"/>
              </a:rPr>
              <a:t>same number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 of subarrays to sort, and only </a:t>
            </a:r>
            <a:r>
              <a:rPr lang="en-US" altLang="ko-KR" sz="2600">
                <a:solidFill>
                  <a:srgbClr val="FFFF00"/>
                </a:solidFill>
                <a:latin typeface="Times New Roman" pitchFamily="18" charset="0"/>
                <a:ea typeface="Gulim" pitchFamily="34" charset="-127"/>
              </a:rPr>
              <a:t>twice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 as much work was done to get to that point.</a:t>
            </a:r>
          </a:p>
          <a:p>
            <a:pPr eaLnBrk="1" hangingPunct="1">
              <a:defRPr/>
            </a:pP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Both figures(Fig.7.5 a &amp; b) result in </a:t>
            </a:r>
            <a:r>
              <a:rPr lang="en-US" altLang="ko-KR" sz="2600" i="1">
                <a:latin typeface="Times New Roman" pitchFamily="18" charset="0"/>
                <a:ea typeface="Gulim" pitchFamily="34" charset="-127"/>
              </a:rPr>
              <a:t>O(n 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lg </a:t>
            </a:r>
            <a:r>
              <a:rPr lang="en-US" altLang="ko-KR" sz="2600" i="1">
                <a:latin typeface="Times New Roman" pitchFamily="18" charset="0"/>
                <a:ea typeface="Gulim" pitchFamily="34" charset="-127"/>
              </a:rPr>
              <a:t>n) </a:t>
            </a:r>
            <a:r>
              <a:rPr lang="en-US" altLang="ko-KR" sz="2600">
                <a:latin typeface="Times New Roman" pitchFamily="18" charset="0"/>
                <a:ea typeface="Gulim" pitchFamily="34" charset="-127"/>
              </a:rPr>
              <a:t>time, though the constant for the figure on the left is higher than that of the figure on the right.</a:t>
            </a:r>
            <a:endParaRPr lang="en-US" altLang="ko-KR" sz="3000">
              <a:latin typeface="Times New Roman" pitchFamily="18" charset="0"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4F1CB-C994-4FFF-BED1-805ABEC5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Choice of Pivot</a:t>
            </a:r>
            <a:endParaRPr lang="zh-CN" altLang="en-US" dirty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C4F84-AD56-47EE-A4A1-816DA0E06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5181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How to choose a good pivot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宋体" pitchFamily="2" charset="-122"/>
              </a:rPr>
              <a:t>   </a:t>
            </a:r>
            <a:r>
              <a:rPr lang="en-US" altLang="zh-CN" sz="2600" dirty="0">
                <a:ea typeface="宋体" pitchFamily="2" charset="-122"/>
              </a:rPr>
              <a:t>A good splitting point (splitter) should produce sets S- (elements that no greater than pivot) and S+ (elements that greater than pivot) that are equally in size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“well-centered splitter”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We say a n element is central if at least a 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quarter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of all the elements are smaller than it and at least a 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quarter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of the elements are greater than it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Half of all elements could be “well-centered splitter”</a:t>
            </a: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>
                <a:ea typeface="宋体" pitchFamily="2" charset="-122"/>
              </a:rPr>
              <a:t>	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8">
            <a:extLst>
              <a:ext uri="{FF2B5EF4-FFF2-40B4-BE49-F238E27FC236}">
                <a16:creationId xmlns:a16="http://schemas.microsoft.com/office/drawing/2014/main" id="{93FD8035-6137-4A67-97A2-FE03AD5A7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9436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>
            <a:extLst>
              <a:ext uri="{FF2B5EF4-FFF2-40B4-BE49-F238E27FC236}">
                <a16:creationId xmlns:a16="http://schemas.microsoft.com/office/drawing/2014/main" id="{D0484265-69F6-4193-952D-3A735EC6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6629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3">
            <a:extLst>
              <a:ext uri="{FF2B5EF4-FFF2-40B4-BE49-F238E27FC236}">
                <a16:creationId xmlns:a16="http://schemas.microsoft.com/office/drawing/2014/main" id="{798567B4-39F8-4EAC-B43D-45F61DC15C2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52400"/>
            <a:ext cx="3429000" cy="533400"/>
            <a:chOff x="864" y="96"/>
            <a:chExt cx="2160" cy="336"/>
          </a:xfrm>
        </p:grpSpPr>
        <p:sp>
          <p:nvSpPr>
            <p:cNvPr id="37897" name="Oval 10">
              <a:extLst>
                <a:ext uri="{FF2B5EF4-FFF2-40B4-BE49-F238E27FC236}">
                  <a16:creationId xmlns:a16="http://schemas.microsoft.com/office/drawing/2014/main" id="{B2A2E59B-C0A4-44C0-909D-620F4499C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2"/>
              <a:ext cx="52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898" name="Line 11">
              <a:extLst>
                <a:ext uri="{FF2B5EF4-FFF2-40B4-BE49-F238E27FC236}">
                  <a16:creationId xmlns:a16="http://schemas.microsoft.com/office/drawing/2014/main" id="{6B9A0558-DC5F-43D5-A9FF-085CBF002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88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Text Box 12">
              <a:extLst>
                <a:ext uri="{FF2B5EF4-FFF2-40B4-BE49-F238E27FC236}">
                  <a16:creationId xmlns:a16="http://schemas.microsoft.com/office/drawing/2014/main" id="{F93E06DA-14BD-40C4-BEFC-42E134086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6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</a:rPr>
                <a:t>Bad split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EE2109B9-B0F7-46F3-8310-15D90467C3A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219200"/>
            <a:ext cx="3581400" cy="533400"/>
            <a:chOff x="1824" y="768"/>
            <a:chExt cx="2256" cy="336"/>
          </a:xfrm>
        </p:grpSpPr>
        <p:sp>
          <p:nvSpPr>
            <p:cNvPr id="37894" name="Oval 15">
              <a:extLst>
                <a:ext uri="{FF2B5EF4-FFF2-40B4-BE49-F238E27FC236}">
                  <a16:creationId xmlns:a16="http://schemas.microsoft.com/office/drawing/2014/main" id="{7FC97904-931C-449F-986C-65D2EB548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64"/>
              <a:ext cx="528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37895" name="Line 16">
              <a:extLst>
                <a:ext uri="{FF2B5EF4-FFF2-40B4-BE49-F238E27FC236}">
                  <a16:creationId xmlns:a16="http://schemas.microsoft.com/office/drawing/2014/main" id="{F59A1ACC-41A1-422D-8557-34669F22F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6" name="Text Box 17">
              <a:extLst>
                <a:ext uri="{FF2B5EF4-FFF2-40B4-BE49-F238E27FC236}">
                  <a16:creationId xmlns:a16="http://schemas.microsoft.com/office/drawing/2014/main" id="{2B3977C1-25A5-44B3-BF5D-0089B573C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768"/>
              <a:ext cx="1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FF3300"/>
                  </a:solidFill>
                </a:rPr>
                <a:t>Good split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5E6B0-0A95-4545-A351-C80090317E9F}"/>
              </a:ext>
            </a:extLst>
          </p:cNvPr>
          <p:cNvSpPr txBox="1">
            <a:spLocks/>
          </p:cNvSpPr>
          <p:nvPr/>
        </p:nvSpPr>
        <p:spPr>
          <a:xfrm>
            <a:off x="381000" y="533400"/>
            <a:ext cx="8229600" cy="106595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kern="0" dirty="0">
                <a:latin typeface="Comic Sans MS" pitchFamily="66" charset="0"/>
                <a:ea typeface="宋体" pitchFamily="2" charset="-122"/>
              </a:rPr>
              <a:t>Discussion &amp; Question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D29E56-2A77-4BBD-9615-0C3F8DDA9D47}"/>
              </a:ext>
            </a:extLst>
          </p:cNvPr>
          <p:cNvSpPr txBox="1"/>
          <p:nvPr/>
        </p:nvSpPr>
        <p:spPr>
          <a:xfrm>
            <a:off x="-205510" y="1599357"/>
            <a:ext cx="93495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</a:t>
            </a:r>
            <a:r>
              <a:rPr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both are designed based on divide-and-conquer paradigm?</a:t>
            </a:r>
          </a:p>
          <a:p>
            <a:pPr marL="457200" indent="-457200">
              <a:buAutoNum type="arabicPeriod"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running time of QUICKSORT when </a:t>
            </a:r>
            <a:r>
              <a:rPr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array A have the </a:t>
            </a:r>
            <a:r>
              <a:rPr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value?</a:t>
            </a:r>
          </a:p>
          <a:p>
            <a:pPr marL="457200" indent="-457200">
              <a:buAutoNum type="arabicPeriod"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four sorting algorithms introduced so far, which are </a:t>
            </a:r>
            <a:r>
              <a:rPr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which are not? Justify your answer or give an counterexample. </a:t>
            </a:r>
          </a:p>
          <a:p>
            <a:pPr marL="457200" indent="-457200">
              <a:buAutoNum type="arabicPeriod"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results of procedure of QUICKSORT on the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arrary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&lt;13,19,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84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8130A5C3-FB91-4667-8E27-59F617E12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>
                <a:solidFill>
                  <a:srgbClr val="FFFF00"/>
                </a:solidFill>
                <a:latin typeface="Comic Sans MS" pitchFamily="66" charset="0"/>
                <a:ea typeface="Gulim" pitchFamily="34" charset="-127"/>
              </a:rPr>
              <a:t>QuickSort</a:t>
            </a:r>
            <a:endParaRPr lang="en-US" altLang="ko-KR">
              <a:solidFill>
                <a:srgbClr val="FFFF00"/>
              </a:solidFill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4D0572F8-BA10-4F1A-BE54-A73649655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763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400" dirty="0">
                <a:effectLst/>
                <a:ea typeface="Gulim" pitchFamily="34" charset="-127"/>
              </a:rPr>
              <a:t>Divide-and-conquer paradigm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 dirty="0">
                <a:effectLst/>
                <a:ea typeface="Gulim" pitchFamily="34" charset="-127"/>
              </a:rPr>
              <a:t>Worst-case running time:</a:t>
            </a:r>
            <a:r>
              <a:rPr lang="en-US" altLang="ko-KR" sz="3400" dirty="0">
                <a:effectLst/>
                <a:latin typeface="Times-Roman" charset="0"/>
                <a:ea typeface="Gulim" pitchFamily="34" charset="-127"/>
              </a:rPr>
              <a:t> </a:t>
            </a:r>
            <a:r>
              <a:rPr lang="en-US" altLang="zh-CN" sz="3400" i="1" dirty="0">
                <a:solidFill>
                  <a:srgbClr val="FFFF00"/>
                </a:solidFill>
                <a:effectLst/>
                <a:latin typeface="Times-Roman" charset="0"/>
                <a:ea typeface="Gulim" pitchFamily="34" charset="-127"/>
              </a:rPr>
              <a:t>O</a:t>
            </a:r>
            <a:r>
              <a:rPr lang="en-US" altLang="ko-KR" sz="3400" i="1" dirty="0">
                <a:effectLst/>
                <a:latin typeface="RMTMI" charset="0"/>
                <a:ea typeface="Gulim" pitchFamily="34" charset="-127"/>
              </a:rPr>
              <a:t>(</a:t>
            </a:r>
            <a:r>
              <a:rPr lang="en-US" altLang="ko-KR" sz="3400" i="1" dirty="0">
                <a:effectLst/>
                <a:latin typeface="Times-Italic" charset="0"/>
                <a:ea typeface="Gulim" pitchFamily="34" charset="-127"/>
              </a:rPr>
              <a:t>n²</a:t>
            </a:r>
            <a:r>
              <a:rPr lang="en-US" altLang="ko-KR" sz="3400" i="1" dirty="0">
                <a:effectLst/>
                <a:latin typeface="RMTMI" charset="0"/>
                <a:ea typeface="Gulim" pitchFamily="34" charset="-127"/>
              </a:rPr>
              <a:t>)</a:t>
            </a:r>
            <a:r>
              <a:rPr lang="en-US" altLang="ko-KR" sz="3400" dirty="0">
                <a:effectLst/>
                <a:latin typeface="Times-Roman" charset="0"/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 dirty="0">
                <a:effectLst/>
                <a:ea typeface="Gulim" pitchFamily="34" charset="-127"/>
              </a:rPr>
              <a:t>Expected running time:</a:t>
            </a:r>
            <a:r>
              <a:rPr lang="en-US" altLang="ko-KR" sz="3400" dirty="0">
                <a:effectLst/>
                <a:latin typeface="Times-Roman" charset="0"/>
                <a:ea typeface="Gulim" pitchFamily="34" charset="-127"/>
              </a:rPr>
              <a:t> </a:t>
            </a:r>
            <a:r>
              <a:rPr lang="en-US" altLang="zh-CN" sz="34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4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</a:t>
            </a:r>
            <a:r>
              <a:rPr lang="en-US" altLang="ko-KR" sz="3400" dirty="0">
                <a:effectLst/>
                <a:latin typeface="Times-Roman" charset="0"/>
                <a:ea typeface="Gulim" pitchFamily="34" charset="-127"/>
              </a:rPr>
              <a:t> </a:t>
            </a:r>
            <a:r>
              <a:rPr lang="en-US" altLang="ko-KR" sz="3400" i="1" dirty="0">
                <a:effectLst/>
                <a:latin typeface="RMTMI" charset="0"/>
                <a:ea typeface="Gulim" pitchFamily="34" charset="-127"/>
              </a:rPr>
              <a:t>(</a:t>
            </a:r>
            <a:r>
              <a:rPr lang="en-US" altLang="ko-KR" sz="3400" i="1" dirty="0">
                <a:effectLst/>
                <a:latin typeface="Times-Italic" charset="0"/>
                <a:ea typeface="Gulim" pitchFamily="34" charset="-127"/>
              </a:rPr>
              <a:t>n </a:t>
            </a:r>
            <a:r>
              <a:rPr lang="en-US" altLang="ko-KR" sz="3400" dirty="0" err="1">
                <a:effectLst/>
                <a:latin typeface="Times-Roman" charset="0"/>
                <a:ea typeface="Gulim" pitchFamily="34" charset="-127"/>
              </a:rPr>
              <a:t>lg</a:t>
            </a:r>
            <a:r>
              <a:rPr lang="en-US" altLang="ko-KR" sz="3400" dirty="0">
                <a:effectLst/>
                <a:latin typeface="Times-Roman" charset="0"/>
                <a:ea typeface="Gulim" pitchFamily="34" charset="-127"/>
              </a:rPr>
              <a:t> </a:t>
            </a:r>
            <a:r>
              <a:rPr lang="en-US" altLang="ko-KR" sz="3400" i="1" dirty="0">
                <a:effectLst/>
                <a:latin typeface="Times-Italic" charset="0"/>
                <a:ea typeface="Gulim" pitchFamily="34" charset="-127"/>
              </a:rPr>
              <a:t>n</a:t>
            </a:r>
            <a:r>
              <a:rPr lang="en-US" altLang="ko-KR" sz="3400" i="1" dirty="0">
                <a:effectLst/>
                <a:latin typeface="RMTMI" charset="0"/>
                <a:ea typeface="Gulim" pitchFamily="34" charset="-127"/>
              </a:rPr>
              <a:t>)</a:t>
            </a:r>
            <a:r>
              <a:rPr lang="en-US" altLang="ko-KR" sz="3400" dirty="0">
                <a:effectLst/>
                <a:latin typeface="Times-Roman" charset="0"/>
                <a:ea typeface="Gulim" pitchFamily="34" charset="-127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 dirty="0">
                <a:effectLst/>
                <a:ea typeface="Gulim" pitchFamily="34" charset="-127"/>
              </a:rPr>
              <a:t>Constants hidden in </a:t>
            </a:r>
            <a:r>
              <a:rPr lang="en-US" altLang="ko-KR" sz="3400" i="1" dirty="0">
                <a:effectLst/>
                <a:ea typeface="Gulim" pitchFamily="34" charset="-127"/>
              </a:rPr>
              <a:t>(n </a:t>
            </a:r>
            <a:r>
              <a:rPr lang="en-US" altLang="ko-KR" sz="3400" dirty="0" err="1">
                <a:effectLst/>
                <a:ea typeface="Gulim" pitchFamily="34" charset="-127"/>
              </a:rPr>
              <a:t>lg</a:t>
            </a:r>
            <a:r>
              <a:rPr lang="en-US" altLang="ko-KR" sz="3400" dirty="0">
                <a:effectLst/>
                <a:ea typeface="Gulim" pitchFamily="34" charset="-127"/>
              </a:rPr>
              <a:t> </a:t>
            </a:r>
            <a:r>
              <a:rPr lang="en-US" altLang="ko-KR" sz="3400" i="1" dirty="0">
                <a:effectLst/>
                <a:ea typeface="Gulim" pitchFamily="34" charset="-127"/>
              </a:rPr>
              <a:t>n) </a:t>
            </a:r>
            <a:r>
              <a:rPr lang="en-US" altLang="ko-KR" sz="3400" dirty="0">
                <a:effectLst/>
                <a:ea typeface="Gulim" pitchFamily="34" charset="-127"/>
              </a:rPr>
              <a:t>are </a:t>
            </a:r>
            <a:r>
              <a:rPr lang="en-US" altLang="zh-CN" sz="3400" dirty="0">
                <a:effectLst/>
                <a:ea typeface="Gulim" pitchFamily="34" charset="-127"/>
              </a:rPr>
              <a:t>quite </a:t>
            </a:r>
            <a:r>
              <a:rPr lang="en-US" altLang="ko-KR" sz="3400" dirty="0">
                <a:effectLst/>
                <a:ea typeface="Gulim" pitchFamily="34" charset="-127"/>
              </a:rPr>
              <a:t>small.</a:t>
            </a:r>
            <a:endParaRPr lang="en-US" altLang="zh-CN" sz="3400" dirty="0">
              <a:effectLst/>
              <a:ea typeface="Gulim" pitchFamily="34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400" dirty="0">
                <a:effectLst/>
                <a:ea typeface="Gulim" pitchFamily="34" charset="-127"/>
              </a:rPr>
              <a:t>Sorting in place and works well even in virtual memory environment.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400" dirty="0">
                <a:effectLst/>
                <a:ea typeface="Gulim" pitchFamily="34" charset="-127"/>
              </a:rPr>
              <a:t>Section 7.3 presents a version of quick sort that uses random sampling.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3400" dirty="0">
                <a:effectLst/>
                <a:ea typeface="Gulim" pitchFamily="34" charset="-127"/>
              </a:rPr>
              <a:t> Is an algorithm based on division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1200" dirty="0">
              <a:effectLst/>
              <a:ea typeface="Gulim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5E6B0-0A95-4545-A351-C80090317E9F}"/>
              </a:ext>
            </a:extLst>
          </p:cNvPr>
          <p:cNvSpPr txBox="1">
            <a:spLocks/>
          </p:cNvSpPr>
          <p:nvPr/>
        </p:nvSpPr>
        <p:spPr>
          <a:xfrm>
            <a:off x="381000" y="533400"/>
            <a:ext cx="8229600" cy="106595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altLang="zh-CN" kern="0" dirty="0">
                <a:latin typeface="Comic Sans MS" pitchFamily="66" charset="0"/>
                <a:ea typeface="宋体" pitchFamily="2" charset="-122"/>
              </a:rPr>
              <a:t>Discussion &amp; Question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D29E56-2A77-4BBD-9615-0C3F8DDA9D47}"/>
              </a:ext>
            </a:extLst>
          </p:cNvPr>
          <p:cNvSpPr txBox="1"/>
          <p:nvPr/>
        </p:nvSpPr>
        <p:spPr>
          <a:xfrm>
            <a:off x="-205510" y="1599357"/>
            <a:ext cx="93495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difference between </a:t>
            </a:r>
            <a:r>
              <a:rPr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both are designed based on divide-and-conquer paradigm?</a:t>
            </a:r>
          </a:p>
          <a:p>
            <a:pPr marL="457200" indent="-457200">
              <a:buAutoNum type="arabicPeriod"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running time of QUICKSORT when </a:t>
            </a:r>
            <a:r>
              <a:rPr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array A have the </a:t>
            </a:r>
            <a:r>
              <a:rPr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value?</a:t>
            </a:r>
          </a:p>
          <a:p>
            <a:pPr marL="457200" indent="-457200">
              <a:buAutoNum type="arabicPeriod"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four sorting algorithms introduced so far, which are </a:t>
            </a:r>
            <a:r>
              <a:rPr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which are not? Justify your answer or give an counterexample. </a:t>
            </a:r>
          </a:p>
          <a:p>
            <a:pPr marL="457200" indent="-457200">
              <a:buAutoNum type="arabicPeriod"/>
            </a:pP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results of procedure of QUICKSORT on the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arrary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&lt;13,19,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3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8665A4B-DFF3-4920-BAE8-63689C2AE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Description of Quicksort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6F6ED43-0E46-4FEC-9676-A33A7E5B6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3100" dirty="0">
                <a:effectLst/>
                <a:ea typeface="Gulim" pitchFamily="34" charset="-127"/>
              </a:rPr>
              <a:t>To sort the </a:t>
            </a:r>
            <a:r>
              <a:rPr lang="en-US" altLang="ko-KR" sz="3100" dirty="0" err="1">
                <a:effectLst/>
                <a:ea typeface="Gulim" pitchFamily="34" charset="-127"/>
              </a:rPr>
              <a:t>subarray</a:t>
            </a:r>
            <a:r>
              <a:rPr lang="en-US" altLang="ko-KR" sz="3100" dirty="0">
                <a:effectLst/>
                <a:ea typeface="Gulim" pitchFamily="34" charset="-127"/>
              </a:rPr>
              <a:t> </a:t>
            </a:r>
            <a:r>
              <a:rPr lang="en-US" altLang="ko-KR" sz="3100" i="1" dirty="0">
                <a:effectLst/>
                <a:ea typeface="Gulim" pitchFamily="34" charset="-127"/>
              </a:rPr>
              <a:t>A</a:t>
            </a:r>
            <a:r>
              <a:rPr lang="en-US" altLang="ko-KR" sz="3100" dirty="0">
                <a:effectLst/>
                <a:ea typeface="Gulim" pitchFamily="34" charset="-127"/>
              </a:rPr>
              <a:t>[</a:t>
            </a:r>
            <a:r>
              <a:rPr lang="en-US" altLang="ko-KR" sz="3100" i="1" dirty="0">
                <a:effectLst/>
                <a:ea typeface="Gulim" pitchFamily="34" charset="-127"/>
              </a:rPr>
              <a:t>p . . r</a:t>
            </a:r>
            <a:r>
              <a:rPr lang="en-US" altLang="ko-KR" sz="3100" dirty="0">
                <a:effectLst/>
                <a:ea typeface="Gulim" pitchFamily="34" charset="-127"/>
              </a:rPr>
              <a:t>]:</a:t>
            </a:r>
          </a:p>
          <a:p>
            <a:pPr lvl="1" eaLnBrk="1" hangingPunct="1">
              <a:defRPr/>
            </a:pPr>
            <a:r>
              <a:rPr lang="en-US" altLang="ko-KR" b="1" dirty="0">
                <a:solidFill>
                  <a:srgbClr val="FFFF00"/>
                </a:solidFill>
                <a:effectLst/>
                <a:ea typeface="Gulim" pitchFamily="34" charset="-127"/>
              </a:rPr>
              <a:t>Divide</a:t>
            </a:r>
            <a:r>
              <a:rPr lang="en-US" altLang="ko-KR" b="1" dirty="0">
                <a:effectLst/>
                <a:ea typeface="Gulim" pitchFamily="34" charset="-127"/>
              </a:rPr>
              <a:t>: 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Partition 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A[p..r],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 into two (possibly empty) </a:t>
            </a:r>
            <a:r>
              <a:rPr lang="en-US" altLang="ko-KR" sz="2600" dirty="0" err="1">
                <a:effectLst/>
                <a:latin typeface="Times New Roman" pitchFamily="18" charset="0"/>
                <a:ea typeface="Gulim" pitchFamily="34" charset="-127"/>
              </a:rPr>
              <a:t>subarrays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 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A[p .. q-1]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 and 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A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[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q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MTSYN" charset="-127"/>
              </a:rPr>
              <a:t>+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1 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.. r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],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 such that each element in the first </a:t>
            </a:r>
            <a:r>
              <a:rPr lang="en-US" altLang="ko-KR" sz="2600" dirty="0" err="1">
                <a:effectLst/>
                <a:latin typeface="Times New Roman" pitchFamily="18" charset="0"/>
                <a:ea typeface="Gulim" pitchFamily="34" charset="-127"/>
              </a:rPr>
              <a:t>subarray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 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A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[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p .. q-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1] is 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  <a:sym typeface="Symbol" pitchFamily="18" charset="2"/>
              </a:rPr>
              <a:t>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MTSYN" charset="-127"/>
              </a:rPr>
              <a:t> 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A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[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q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]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 and 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A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[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q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] is 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  <a:sym typeface="Symbol" pitchFamily="18" charset="2"/>
              </a:rPr>
              <a:t></a:t>
            </a:r>
            <a:r>
              <a:rPr lang="en-US" altLang="ko-KR" sz="2600" dirty="0">
                <a:effectLst/>
                <a:latin typeface="Times New Roman" pitchFamily="18" charset="0"/>
                <a:ea typeface="MTSYN" charset="-127"/>
              </a:rPr>
              <a:t> 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each element in the second </a:t>
            </a:r>
            <a:r>
              <a:rPr lang="en-US" altLang="ko-KR" sz="2600" dirty="0" err="1">
                <a:effectLst/>
                <a:latin typeface="Times New Roman" pitchFamily="18" charset="0"/>
                <a:ea typeface="Gulim" pitchFamily="34" charset="-127"/>
              </a:rPr>
              <a:t>subarray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 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A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[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q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MTSYN" charset="-127"/>
              </a:rPr>
              <a:t>+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1 </a:t>
            </a:r>
            <a:r>
              <a:rPr lang="en-US" altLang="ko-KR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.. r</a:t>
            </a:r>
            <a:r>
              <a:rPr lang="en-US" altLang="ko-KR" sz="26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].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b="1" dirty="0">
                <a:solidFill>
                  <a:srgbClr val="FFFF00"/>
                </a:solidFill>
                <a:effectLst/>
                <a:ea typeface="Gulim" pitchFamily="34" charset="-127"/>
              </a:rPr>
              <a:t>Conquer</a:t>
            </a:r>
            <a:r>
              <a:rPr lang="en-US" altLang="ko-KR" b="1" dirty="0">
                <a:effectLst/>
                <a:ea typeface="Gulim" pitchFamily="34" charset="-127"/>
              </a:rPr>
              <a:t>: 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Sort the two sub</a:t>
            </a:r>
            <a:r>
              <a:rPr lang="en-US" altLang="zh-CN" sz="2600" dirty="0">
                <a:effectLst/>
                <a:latin typeface="Times New Roman" pitchFamily="18" charset="0"/>
                <a:ea typeface="Gulim" pitchFamily="34" charset="-127"/>
              </a:rPr>
              <a:t>-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arrays by recursive calls to QUICKSORT.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b="1" dirty="0">
                <a:solidFill>
                  <a:srgbClr val="FFFF00"/>
                </a:solidFill>
                <a:effectLst/>
                <a:ea typeface="Gulim" pitchFamily="34" charset="-127"/>
              </a:rPr>
              <a:t>Combine</a:t>
            </a:r>
            <a:r>
              <a:rPr lang="en-US" altLang="ko-KR" b="1" dirty="0">
                <a:effectLst/>
                <a:ea typeface="Gulim" pitchFamily="34" charset="-127"/>
              </a:rPr>
              <a:t>: 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No work is needed to combine the sub</a:t>
            </a:r>
            <a:r>
              <a:rPr lang="en-US" altLang="zh-CN" sz="2600" dirty="0">
                <a:effectLst/>
                <a:latin typeface="Times New Roman" pitchFamily="18" charset="0"/>
                <a:ea typeface="Gulim" pitchFamily="34" charset="-127"/>
              </a:rPr>
              <a:t>-</a:t>
            </a:r>
            <a:r>
              <a:rPr lang="en-US" altLang="ko-KR" sz="2600" dirty="0">
                <a:effectLst/>
                <a:latin typeface="Times New Roman" pitchFamily="18" charset="0"/>
                <a:ea typeface="Gulim" pitchFamily="34" charset="-127"/>
              </a:rPr>
              <a:t>arrays, because they are sorted in place.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1000" dirty="0">
              <a:effectLst/>
              <a:ea typeface="Gulim" pitchFamily="34" charset="-127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3100" dirty="0">
                <a:effectLst/>
                <a:ea typeface="Gulim" pitchFamily="34" charset="-127"/>
              </a:rPr>
              <a:t>Perform the divide step by a procedure </a:t>
            </a:r>
            <a:r>
              <a:rPr lang="en-US" altLang="ko-KR" sz="3100" dirty="0">
                <a:solidFill>
                  <a:srgbClr val="FFFF00"/>
                </a:solidFill>
                <a:effectLst/>
                <a:ea typeface="Gulim" pitchFamily="34" charset="-127"/>
              </a:rPr>
              <a:t>PARTITION</a:t>
            </a:r>
            <a:r>
              <a:rPr lang="en-US" altLang="ko-KR" sz="3100" dirty="0">
                <a:effectLst/>
                <a:ea typeface="Gulim" pitchFamily="34" charset="-127"/>
              </a:rPr>
              <a:t>, </a:t>
            </a:r>
            <a:r>
              <a:rPr lang="en-US" altLang="ko-KR" sz="3100" dirty="0">
                <a:effectLst/>
                <a:latin typeface="Times New Roman" pitchFamily="18" charset="0"/>
                <a:ea typeface="Gulim" pitchFamily="34" charset="-127"/>
              </a:rPr>
              <a:t>which returns the </a:t>
            </a:r>
            <a:r>
              <a:rPr lang="en-US" altLang="ko-KR" sz="3100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index </a:t>
            </a:r>
            <a:r>
              <a:rPr lang="en-US" altLang="ko-KR" sz="3100" i="1" dirty="0">
                <a:solidFill>
                  <a:srgbClr val="FFFF00"/>
                </a:solidFill>
                <a:effectLst/>
                <a:latin typeface="Times New Roman" pitchFamily="18" charset="0"/>
                <a:ea typeface="Gulim" pitchFamily="34" charset="-127"/>
              </a:rPr>
              <a:t>q</a:t>
            </a:r>
            <a:r>
              <a:rPr lang="en-US" altLang="ko-KR" sz="3100" i="1" dirty="0">
                <a:effectLst/>
                <a:latin typeface="Times New Roman" pitchFamily="18" charset="0"/>
                <a:ea typeface="Gulim" pitchFamily="34" charset="-127"/>
              </a:rPr>
              <a:t> </a:t>
            </a:r>
            <a:r>
              <a:rPr lang="en-US" altLang="ko-KR" sz="3100" dirty="0">
                <a:effectLst/>
                <a:latin typeface="Times New Roman" pitchFamily="18" charset="0"/>
                <a:ea typeface="Gulim" pitchFamily="34" charset="-127"/>
              </a:rPr>
              <a:t>that marks the position separating the </a:t>
            </a:r>
            <a:r>
              <a:rPr lang="en-US" altLang="ko-KR" sz="3100" dirty="0" err="1">
                <a:effectLst/>
                <a:latin typeface="Times New Roman" pitchFamily="18" charset="0"/>
                <a:ea typeface="Gulim" pitchFamily="34" charset="-127"/>
              </a:rPr>
              <a:t>subarrays</a:t>
            </a:r>
            <a:r>
              <a:rPr lang="en-US" altLang="ko-KR" sz="3100" dirty="0">
                <a:effectLst/>
                <a:ea typeface="Gulim" pitchFamily="34" charset="-127"/>
              </a:rPr>
              <a:t>.</a:t>
            </a:r>
            <a:endParaRPr lang="zh-CN" altLang="en-US" sz="2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quicksort">
            <a:extLst>
              <a:ext uri="{FF2B5EF4-FFF2-40B4-BE49-F238E27FC236}">
                <a16:creationId xmlns:a16="http://schemas.microsoft.com/office/drawing/2014/main" id="{DBE151C8-2CB5-4DEC-AC38-EEB774C36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31950"/>
            <a:ext cx="8915400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F32F4420-106C-4911-9708-C40D3F37A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b="1">
                <a:latin typeface="Comic Sans MS" pitchFamily="66" charset="0"/>
                <a:ea typeface="Gulim" pitchFamily="34" charset="-127"/>
              </a:rPr>
              <a:t>Partitioning</a:t>
            </a:r>
            <a:endParaRPr lang="en-US" altLang="ko-KR">
              <a:latin typeface="Comic Sans MS" pitchFamily="66" charset="0"/>
              <a:ea typeface="Gulim" pitchFamily="34" charset="-127"/>
            </a:endParaRPr>
          </a:p>
        </p:txBody>
      </p:sp>
      <p:sp>
        <p:nvSpPr>
          <p:cNvPr id="17411" name="Rectangle 1027">
            <a:extLst>
              <a:ext uri="{FF2B5EF4-FFF2-40B4-BE49-F238E27FC236}">
                <a16:creationId xmlns:a16="http://schemas.microsoft.com/office/drawing/2014/main" id="{6122FFC9-3266-40A3-9CEC-A5C09D941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ko-KR" sz="2600" dirty="0">
                <a:ea typeface="MTSYN" charset="-127"/>
              </a:rPr>
              <a:t>PARTITION always selects the last element </a:t>
            </a:r>
            <a:r>
              <a:rPr lang="en-US" altLang="ko-KR" sz="2600" i="1" dirty="0">
                <a:ea typeface="MTSYN" charset="-127"/>
              </a:rPr>
              <a:t>A</a:t>
            </a:r>
            <a:r>
              <a:rPr lang="en-US" altLang="ko-KR" sz="2600" dirty="0">
                <a:ea typeface="MTSYN" charset="-127"/>
              </a:rPr>
              <a:t>[</a:t>
            </a:r>
            <a:r>
              <a:rPr lang="en-US" altLang="ko-KR" sz="2600" i="1" dirty="0">
                <a:ea typeface="MTSYN" charset="-127"/>
              </a:rPr>
              <a:t>r</a:t>
            </a:r>
            <a:r>
              <a:rPr lang="en-US" altLang="ko-KR" sz="2600" dirty="0">
                <a:ea typeface="MTSYN" charset="-127"/>
              </a:rPr>
              <a:t>] in the </a:t>
            </a:r>
            <a:r>
              <a:rPr lang="en-US" altLang="ko-KR" sz="2600" dirty="0" err="1">
                <a:ea typeface="MTSYN" charset="-127"/>
              </a:rPr>
              <a:t>subarray</a:t>
            </a:r>
            <a:r>
              <a:rPr lang="en-US" altLang="ko-KR" sz="2600" dirty="0">
                <a:ea typeface="MTSYN" charset="-127"/>
              </a:rPr>
              <a:t> </a:t>
            </a:r>
            <a:r>
              <a:rPr lang="en-US" altLang="ko-KR" sz="2600" i="1" dirty="0">
                <a:ea typeface="MTSYN" charset="-127"/>
              </a:rPr>
              <a:t>A</a:t>
            </a:r>
            <a:r>
              <a:rPr lang="en-US" altLang="ko-KR" sz="2600" dirty="0">
                <a:ea typeface="MTSYN" charset="-127"/>
              </a:rPr>
              <a:t>[</a:t>
            </a:r>
            <a:r>
              <a:rPr lang="en-US" altLang="ko-KR" sz="2600" i="1" dirty="0">
                <a:ea typeface="MTSYN" charset="-127"/>
              </a:rPr>
              <a:t>p </a:t>
            </a:r>
            <a:r>
              <a:rPr lang="en-US" altLang="ko-KR" sz="2600" i="1" dirty="0">
                <a:ea typeface="굴림" pitchFamily="34" charset="-127"/>
              </a:rPr>
              <a:t>.. </a:t>
            </a:r>
            <a:r>
              <a:rPr lang="en-US" altLang="ko-KR" sz="2600" i="1" dirty="0">
                <a:ea typeface="MTSYN" charset="-127"/>
              </a:rPr>
              <a:t>r</a:t>
            </a:r>
            <a:r>
              <a:rPr lang="en-US" altLang="ko-KR" sz="2600" dirty="0">
                <a:ea typeface="MTSYN" charset="-127"/>
              </a:rPr>
              <a:t>] as the </a:t>
            </a:r>
            <a:r>
              <a:rPr lang="en-US" altLang="ko-KR" sz="2600" b="1" i="1" dirty="0">
                <a:solidFill>
                  <a:srgbClr val="FFFF00"/>
                </a:solidFill>
                <a:ea typeface="MTSYN" charset="-127"/>
              </a:rPr>
              <a:t>pivot</a:t>
            </a:r>
            <a:r>
              <a:rPr lang="en-US" altLang="ko-KR" sz="2600" dirty="0">
                <a:ea typeface="MTSYN" charset="-127"/>
              </a:rPr>
              <a:t>—the element around which to partition.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600" dirty="0">
                <a:ea typeface="MTSYN" charset="-127"/>
              </a:rPr>
              <a:t>As the procedure executes, the array is partitioned into </a:t>
            </a:r>
            <a:r>
              <a:rPr lang="en-US" altLang="ko-KR" sz="2600" i="1" dirty="0">
                <a:solidFill>
                  <a:srgbClr val="FFFF00"/>
                </a:solidFill>
                <a:ea typeface="MTSYN" charset="-127"/>
              </a:rPr>
              <a:t>four regions</a:t>
            </a:r>
            <a:r>
              <a:rPr lang="en-US" altLang="ko-KR" sz="2600" dirty="0">
                <a:ea typeface="MTSYN" charset="-127"/>
              </a:rPr>
              <a:t>, some of which may be empty: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600" b="1" dirty="0">
                <a:ea typeface="MTSYN" charset="-127"/>
              </a:rPr>
              <a:t>Loop invariant: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400" dirty="0">
                <a:ea typeface="MTSYN" charset="-127"/>
              </a:rPr>
              <a:t>		</a:t>
            </a:r>
            <a:r>
              <a:rPr lang="en-US" altLang="ko-KR" sz="2600" dirty="0">
                <a:ea typeface="MTSYN" charset="-127"/>
              </a:rPr>
              <a:t>1. </a:t>
            </a:r>
            <a:r>
              <a:rPr lang="en-US" altLang="ko-KR" sz="2600" dirty="0">
                <a:latin typeface="Times New Roman" pitchFamily="18" charset="0"/>
                <a:ea typeface="MTSYN" charset="-127"/>
              </a:rPr>
              <a:t>All entries in 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A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[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p 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.. </a:t>
            </a:r>
            <a:r>
              <a:rPr lang="en-US" altLang="ko-KR" sz="2600" i="1" dirty="0" err="1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i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] </a:t>
            </a:r>
            <a:r>
              <a:rPr lang="en-US" altLang="ko-KR" sz="2600" b="1" dirty="0">
                <a:solidFill>
                  <a:srgbClr val="FFFF00"/>
                </a:solidFill>
                <a:latin typeface="Times New Roman" pitchFamily="18" charset="0"/>
                <a:ea typeface="MTSYN" charset="-127"/>
                <a:sym typeface="Symbol" pitchFamily="18" charset="2"/>
              </a:rPr>
              <a:t>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 pivot.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600" dirty="0">
                <a:latin typeface="Times New Roman" pitchFamily="18" charset="0"/>
                <a:ea typeface="MTSYN" charset="-127"/>
              </a:rPr>
              <a:t>		2. All entries in 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A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[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i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+1 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.. 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j-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1] </a:t>
            </a:r>
            <a:r>
              <a:rPr lang="en-US" altLang="ko-KR" sz="2600" b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&gt;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굴림" pitchFamily="34" charset="-127"/>
              </a:rPr>
              <a:t> 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pivot</a:t>
            </a:r>
            <a:r>
              <a:rPr lang="en-US" altLang="ko-KR" sz="2600" dirty="0">
                <a:latin typeface="Times New Roman" pitchFamily="18" charset="0"/>
                <a:ea typeface="MTSYN" charset="-127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600" dirty="0">
                <a:latin typeface="Times New Roman" pitchFamily="18" charset="0"/>
                <a:ea typeface="MTSYN" charset="-127"/>
              </a:rPr>
              <a:t>		3. 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A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[</a:t>
            </a:r>
            <a:r>
              <a:rPr lang="en-US" altLang="ko-KR" sz="2600" i="1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r</a:t>
            </a:r>
            <a:r>
              <a:rPr lang="en-US" altLang="ko-KR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] = pivot</a:t>
            </a:r>
            <a:r>
              <a:rPr lang="en-US" altLang="ko-KR" sz="2600" dirty="0">
                <a:latin typeface="Times New Roman" pitchFamily="18" charset="0"/>
                <a:ea typeface="MTSYN" charset="-127"/>
              </a:rPr>
              <a:t>.</a:t>
            </a:r>
            <a:endParaRPr lang="en-US" altLang="zh-CN" sz="2600" dirty="0">
              <a:latin typeface="Times New Roman" pitchFamily="18" charset="0"/>
              <a:ea typeface="MTSYN" charset="-127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MTSYN" charset="-127"/>
              </a:rPr>
              <a:t>           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4. </a:t>
            </a:r>
            <a:r>
              <a:rPr lang="en-US" altLang="ko-KR" sz="2600" dirty="0">
                <a:latin typeface="Times New Roman" pitchFamily="18" charset="0"/>
                <a:ea typeface="MTSYN" charset="-127"/>
              </a:rPr>
              <a:t>All entries in 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MTSYN" charset="-127"/>
              </a:rPr>
              <a:t>A [j…r-1] have not yet been examined</a:t>
            </a:r>
            <a:endParaRPr lang="en-US" altLang="ko-KR" sz="2600" dirty="0">
              <a:solidFill>
                <a:srgbClr val="FFFF00"/>
              </a:solidFill>
              <a:latin typeface="Times New Roman" pitchFamily="18" charset="0"/>
              <a:ea typeface="MTSYN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latin typeface="Times New Roman" pitchFamily="18" charset="0"/>
                <a:ea typeface="MTSYN" charset="-127"/>
              </a:rPr>
              <a:t>The 4</a:t>
            </a:r>
            <a:r>
              <a:rPr lang="en-US" altLang="zh-CN" sz="2800" baseline="30000" dirty="0">
                <a:latin typeface="Times New Roman" pitchFamily="18" charset="0"/>
                <a:ea typeface="MTSYN" charset="-127"/>
              </a:rPr>
              <a:t>th</a:t>
            </a:r>
            <a:r>
              <a:rPr lang="en-US" altLang="zh-CN" sz="2800" dirty="0">
                <a:latin typeface="Times New Roman" pitchFamily="18" charset="0"/>
                <a:ea typeface="MTSYN" charset="-127"/>
              </a:rPr>
              <a:t> region is </a:t>
            </a:r>
            <a:r>
              <a:rPr lang="en-US" altLang="ko-KR" sz="2800" dirty="0">
                <a:latin typeface="Times New Roman" pitchFamily="18" charset="0"/>
                <a:ea typeface="MTSYN" charset="-127"/>
              </a:rPr>
              <a:t>not needed as part of the loop invariant, </a:t>
            </a:r>
            <a:r>
              <a:rPr lang="en-US" altLang="zh-CN" sz="2800" dirty="0">
                <a:latin typeface="Times New Roman" pitchFamily="18" charset="0"/>
                <a:ea typeface="MTSYN" charset="-127"/>
              </a:rPr>
              <a:t>and </a:t>
            </a:r>
            <a:r>
              <a:rPr lang="en-US" altLang="ko-KR" sz="2800" dirty="0">
                <a:latin typeface="Times New Roman" pitchFamily="18" charset="0"/>
                <a:ea typeface="MTSYN" charset="-127"/>
              </a:rPr>
              <a:t>we don’t know how they compare to the pivot.</a:t>
            </a:r>
            <a:endParaRPr lang="ko-KR" altLang="en-US" sz="2800" dirty="0">
              <a:latin typeface="Times New Roman" pitchFamily="18" charset="0"/>
              <a:ea typeface="MTSYN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partition">
            <a:extLst>
              <a:ext uri="{FF2B5EF4-FFF2-40B4-BE49-F238E27FC236}">
                <a16:creationId xmlns:a16="http://schemas.microsoft.com/office/drawing/2014/main" id="{84BE321A-F98B-4062-B26D-D8630ADD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915400" cy="558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AutoShape 7">
            <a:extLst>
              <a:ext uri="{FF2B5EF4-FFF2-40B4-BE49-F238E27FC236}">
                <a16:creationId xmlns:a16="http://schemas.microsoft.com/office/drawing/2014/main" id="{7F458CE4-D219-4B98-8EA3-4B0B41B3C495}"/>
              </a:ext>
            </a:extLst>
          </p:cNvPr>
          <p:cNvSpPr>
            <a:spLocks/>
          </p:cNvSpPr>
          <p:nvPr/>
        </p:nvSpPr>
        <p:spPr bwMode="auto">
          <a:xfrm>
            <a:off x="304800" y="2819400"/>
            <a:ext cx="228600" cy="2057400"/>
          </a:xfrm>
          <a:prstGeom prst="leftBrace">
            <a:avLst>
              <a:gd name="adj1" fmla="val 75000"/>
              <a:gd name="adj2" fmla="val 47222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104" name="AutoShape 8">
            <a:extLst>
              <a:ext uri="{FF2B5EF4-FFF2-40B4-BE49-F238E27FC236}">
                <a16:creationId xmlns:a16="http://schemas.microsoft.com/office/drawing/2014/main" id="{815B8A66-21CA-4B2C-B072-777DBD3B9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4290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C5437AEB-761F-4DF7-83D6-98B906E14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52800"/>
            <a:ext cx="1143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b="1" i="1">
                <a:solidFill>
                  <a:schemeClr val="bg2"/>
                </a:solidFill>
                <a:sym typeface="Symbol" panose="05050102010706020507" pitchFamily="18" charset="2"/>
              </a:rPr>
              <a:t></a:t>
            </a:r>
            <a:r>
              <a:rPr lang="en-US" altLang="ko-KR" b="1" i="1">
                <a:solidFill>
                  <a:schemeClr val="bg2"/>
                </a:solidFill>
              </a:rPr>
              <a:t>(n)</a:t>
            </a:r>
            <a:endParaRPr lang="zh-CN" altLang="en-US" b="1" i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/>
      <p:bldP spid="4104" grpId="0" animBg="1"/>
      <p:bldP spid="4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fig7-2">
            <a:extLst>
              <a:ext uri="{FF2B5EF4-FFF2-40B4-BE49-F238E27FC236}">
                <a16:creationId xmlns:a16="http://schemas.microsoft.com/office/drawing/2014/main" id="{222B6A68-2A1F-4FB6-BA7C-086899C9C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92338"/>
            <a:ext cx="8839200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>
            <a:extLst>
              <a:ext uri="{FF2B5EF4-FFF2-40B4-BE49-F238E27FC236}">
                <a16:creationId xmlns:a16="http://schemas.microsoft.com/office/drawing/2014/main" id="{3F5A4C08-69A9-490C-A929-56E7BEAEAC4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09600"/>
            <a:ext cx="2819400" cy="1981200"/>
            <a:chOff x="864" y="384"/>
            <a:chExt cx="1776" cy="1248"/>
          </a:xfrm>
        </p:grpSpPr>
        <p:sp>
          <p:nvSpPr>
            <p:cNvPr id="16389" name="Oval 7">
              <a:extLst>
                <a:ext uri="{FF2B5EF4-FFF2-40B4-BE49-F238E27FC236}">
                  <a16:creationId xmlns:a16="http://schemas.microsoft.com/office/drawing/2014/main" id="{5FC4B9D0-50E2-40D8-BCD3-8BC83C9EA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96"/>
              <a:ext cx="288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6390" name="AutoShape 9">
              <a:extLst>
                <a:ext uri="{FF2B5EF4-FFF2-40B4-BE49-F238E27FC236}">
                  <a16:creationId xmlns:a16="http://schemas.microsoft.com/office/drawing/2014/main" id="{AB16F624-BFE3-451F-864B-B64B655A4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84"/>
              <a:ext cx="1776" cy="768"/>
            </a:xfrm>
            <a:prstGeom prst="wedgeRoundRectCallout">
              <a:avLst>
                <a:gd name="adj1" fmla="val -35644"/>
                <a:gd name="adj2" fmla="val 75000"/>
                <a:gd name="adj3" fmla="val 16667"/>
              </a:avLst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The </a:t>
              </a:r>
              <a:r>
                <a:rPr lang="en-US" altLang="zh-CN" sz="24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largest</a:t>
              </a:r>
              <a:r>
                <a:rPr lang="en-US" altLang="zh-CN" sz="2400" b="1">
                  <a:latin typeface="Times New Roman" panose="02020603050405020304" pitchFamily="18" charset="0"/>
                </a:rPr>
                <a:t> index of element that no bigger than </a:t>
              </a:r>
              <a:r>
                <a:rPr lang="en-US" altLang="zh-CN" sz="24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6154" name="AutoShape 10">
            <a:extLst>
              <a:ext uri="{FF2B5EF4-FFF2-40B4-BE49-F238E27FC236}">
                <a16:creationId xmlns:a16="http://schemas.microsoft.com/office/drawing/2014/main" id="{DE453019-02A8-4D7A-A559-4C853CE59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33400"/>
            <a:ext cx="2819400" cy="1219200"/>
          </a:xfrm>
          <a:prstGeom prst="wedgeRoundRectCallout">
            <a:avLst>
              <a:gd name="adj1" fmla="val -85921"/>
              <a:gd name="adj2" fmla="val 112500"/>
              <a:gd name="adj3" fmla="val 16667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j-1 is the </a:t>
            </a:r>
            <a:r>
              <a:rPr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largest</a:t>
            </a:r>
            <a:r>
              <a:rPr lang="en-US" altLang="zh-CN" sz="2400" b="1">
                <a:latin typeface="Times New Roman" panose="02020603050405020304" pitchFamily="18" charset="0"/>
              </a:rPr>
              <a:t> index of element that bigger than </a:t>
            </a:r>
            <a:r>
              <a:rPr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6" descr="fig7-3">
            <a:extLst>
              <a:ext uri="{FF2B5EF4-FFF2-40B4-BE49-F238E27FC236}">
                <a16:creationId xmlns:a16="http://schemas.microsoft.com/office/drawing/2014/main" id="{7AC1C34A-0213-4099-A11F-2EC29288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3363"/>
            <a:ext cx="8839200" cy="661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>
            <a:extLst>
              <a:ext uri="{FF2B5EF4-FFF2-40B4-BE49-F238E27FC236}">
                <a16:creationId xmlns:a16="http://schemas.microsoft.com/office/drawing/2014/main" id="{28D183A6-8D74-4270-A5D0-3926394FA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4648200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>
            <a:extLst>
              <a:ext uri="{FF2B5EF4-FFF2-40B4-BE49-F238E27FC236}">
                <a16:creationId xmlns:a16="http://schemas.microsoft.com/office/drawing/2014/main" id="{D33F76D3-93BC-4E25-99BB-77104129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8006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46EC716-EB95-413C-9073-D97A82E52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21050"/>
            <a:ext cx="548640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34" charset="-127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2318</TotalTime>
  <Words>1393</Words>
  <Application>Microsoft Office PowerPoint</Application>
  <PresentationFormat>全屏显示(4:3)</PresentationFormat>
  <Paragraphs>127</Paragraphs>
  <Slides>20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굴림</vt:lpstr>
      <vt:lpstr>굴림</vt:lpstr>
      <vt:lpstr>MTSYN</vt:lpstr>
      <vt:lpstr>RMTMI</vt:lpstr>
      <vt:lpstr>Times-Italic</vt:lpstr>
      <vt:lpstr>Times-Roman</vt:lpstr>
      <vt:lpstr>宋体</vt:lpstr>
      <vt:lpstr>Arial</vt:lpstr>
      <vt:lpstr>Comic Sans MS</vt:lpstr>
      <vt:lpstr>Symbol</vt:lpstr>
      <vt:lpstr>Times New Roman</vt:lpstr>
      <vt:lpstr>Verdana</vt:lpstr>
      <vt:lpstr>Wingdings</vt:lpstr>
      <vt:lpstr>Beam</vt:lpstr>
      <vt:lpstr>Equation</vt:lpstr>
      <vt:lpstr>Chapter 7.</vt:lpstr>
      <vt:lpstr>QuickSort</vt:lpstr>
      <vt:lpstr>Description of Quicksort</vt:lpstr>
      <vt:lpstr>PowerPoint 演示文稿</vt:lpstr>
      <vt:lpstr>Partitioning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Performance of QuickSort(1)</vt:lpstr>
      <vt:lpstr>PowerPoint 演示文稿</vt:lpstr>
      <vt:lpstr>PowerPoint 演示文稿</vt:lpstr>
      <vt:lpstr>PowerPoint 演示文稿</vt:lpstr>
      <vt:lpstr>Average Case</vt:lpstr>
      <vt:lpstr>Choice of Pivot</vt:lpstr>
      <vt:lpstr>PowerPoint 演示文稿</vt:lpstr>
      <vt:lpstr>PowerPoint 演示文稿</vt:lpstr>
      <vt:lpstr>PowerPoint 演示文稿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Second Edition by</dc:title>
  <dc:creator>Phil Meek</dc:creator>
  <cp:lastModifiedBy>admin</cp:lastModifiedBy>
  <cp:revision>174</cp:revision>
  <dcterms:created xsi:type="dcterms:W3CDTF">2002-02-16T17:54:02Z</dcterms:created>
  <dcterms:modified xsi:type="dcterms:W3CDTF">2022-03-22T06:48:00Z</dcterms:modified>
</cp:coreProperties>
</file>