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5" r:id="rId2"/>
    <p:sldId id="282" r:id="rId3"/>
    <p:sldId id="283" r:id="rId4"/>
    <p:sldId id="291" r:id="rId5"/>
    <p:sldId id="277" r:id="rId6"/>
    <p:sldId id="281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9527-56B1-4CC6-B8B0-77309509121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68F9-DC56-4026-B0C0-B3BF9B9FF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BFE284B-1643-418B-AA2B-5613A4587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239BA0-C3B2-4A5B-95E3-F60FC3B9094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C1B7866-8333-4FA9-890C-0CB00FA17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EE79986-FC8D-4572-88E9-F44BD9FF3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566E91B-78FE-46EF-8C20-13F3A5969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F5D9B-6673-4930-B417-E947800F96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22A20B0-35A3-4DAF-A7B6-91ED9E66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82D5066-887C-46C7-A908-2FC26E30E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A32585E-C845-47C0-A095-DD9783FCC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590329-EF26-4E82-B9AC-8BA549F374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1F0C70A-8787-45C5-A8E0-27CCEE63F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9EB1017-8E46-49CC-B326-F5C7853B5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7DF7948-6C97-4847-B150-C9965E3E8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899DA5-8A3B-44A9-AF9A-13CD68E9A7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DB6692-C10C-410C-89C7-4EC396880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F7F824B-06CD-46BA-BC97-1F895E92F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17A5106-4E28-4F87-B1E8-E770329FF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8DF3B1-D81D-4F2E-B4CE-2CBAA96DE3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A4D29EA-F1FC-465C-9430-19E8ECF69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4C2802A-18FF-44DE-806C-B7E1FECEB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18AA742-44DB-4664-8BF4-1ACDDDA65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BB2D7B-CAC2-408C-B2BA-CD6057B3A2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7894A01-8A35-47BA-A8B9-F97DC9C9F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1D6B4C0-DC36-468B-98F4-29ADF31D6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6AB45A7-A9B2-46A1-9B1A-BE129FD4B9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D58234-90DB-4058-8F5D-3EE6DBC67A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29898E8-F7CD-48ED-BBC3-B81124FA4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5901BC7-F270-4199-9314-93B0E0064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319E997-312B-4A54-9DA3-2B6A2510D5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35A006-FA4A-496F-85B9-D14E97132A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5DFAB0D-956B-488A-9C23-4592AD8D32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7D728A4-C7E0-4CA9-91A1-C75DFA379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3E45AFED-1369-47E2-B917-9AC885146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A6238-6866-4420-81E6-84E5B76CF33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9F14DEF-35A1-4525-8631-E0514CFE7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663464F-E524-4C71-AD0C-BB5607F69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4F2748F-0862-4C73-BB4A-8BAB5ACD9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28DBC-E19A-458D-BE1D-7ECE0E95EC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A114141-0C60-4E78-8811-D4FF4921D4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2D29C8D-729D-45F4-8C59-EDE3408A04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1C35538-C39A-4FEA-AA82-483BBC091190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3E5BB1E-C8E7-4933-A751-8428347552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1DF9548E-6FCD-4C6D-8DAC-F03F60BE0A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6E8A09A-2277-4530-965D-F95152077D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5D52C3E-79AF-4B97-8842-D4012063A6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B206697-ECCA-4421-B6C5-3471616D84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34B898D-25A2-4CB1-8390-972ACF0B30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3B6F63D-0D9B-4480-AA07-D7D6F16CA0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90D5F47-C562-4A28-A8F9-4C620747FC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30F5B67-06D3-4536-AC8B-0F6DFF5405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6CDFAD7-489B-4FAA-8032-2332FDF143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E1ED7B9-4BE3-48C1-99A4-9FA89A434A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466834B-674B-4ED8-9FC1-A53FEAE4A5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EBAABC3-C95D-4A30-B468-26C6429C08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62F52D9-0326-466A-9A9E-7418CBD9B2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AF72E69-361C-4EA7-B09D-D716258F31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540938D-D0A3-49B3-8CBA-6F2416820F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1F17F13-E95B-46F2-88F1-653BF56898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88EE764-21F5-404B-9A66-957FD7E2E1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2F49273-05A1-449B-804F-334C18BCAE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EE4EB73-71A3-4A12-87CF-9E4D3EFDF8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934B562-CD1A-4544-8921-24438A1526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D4E2A31-6757-4D14-8B98-1410057665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7820EED-FA48-471F-B08C-06860B890E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B1A2D3B-9350-4A94-9173-7FB3DB72DB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B09D44E-A464-4B13-A471-8D6B794526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D6A1D59A-FD65-4590-8B9D-B1279D339F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98C7A41-5B39-4A2C-82A1-2C96059535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ED1A1742-2F5C-48CD-92A7-C7FC2DBCDC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A372DB9-55DD-487F-A9E4-EE2FFF632C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AA167E3-100C-4757-9625-64FDC50CCF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37D2CBB7-3D60-40C1-8D80-77144D23C5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8C50E39E-5E2C-4FB0-87B6-BA9BF52B7C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64D8A81-1BDA-4756-8562-A2B645A05E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A9DE452-8285-4C4E-BE18-629EEFD43C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D2F69EA-963C-47CB-8C32-81D64D5267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0F705762-BA39-462C-B2A7-CE6BBFB877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7A8F3594-EE59-4ACD-8128-CE188700E4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4918EE21-9391-45D3-9900-FE6693582A7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0789E871-D0AB-4BAC-AA2A-6367655CD8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</p:grpSp>
      </p:grpSp>
      <p:sp>
        <p:nvSpPr>
          <p:cNvPr id="307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9D6E4BC-7E8B-4E13-94DF-271DF086A9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6B6E116-49D0-46FC-8DCF-04A96B98A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687520A4-3449-4B7E-843D-013EDD71D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F14F0-E9DC-497B-8F1A-BD34A3A79A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2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9E054C0E-20E2-4E0E-A162-5340D3A390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1EC69EAE-FA3C-4183-8197-E8A79FF0A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044CF5E-BDA1-49D4-ABF8-14009C537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B9926-DFD4-4FB9-BF8E-E225877F53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15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CA11F5C-7E91-4094-8D11-026E84555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6B0297B-E736-425E-A2C2-CAE5D7EB2B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ABAE6A06-BF98-405A-B3D2-03E835CF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60221-F21E-4F4C-8C3C-F04BA1CE6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012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16CD2F8-94FA-4CAB-AA92-F5698A65C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50C9124-2694-441C-8261-0FC2F66F0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D15C1EA-6315-4F19-8A59-C49E7FD6A6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123F-0E5B-4AA9-AF92-E21B11987C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74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4289A8B1-24C4-442C-A939-84F1F35C4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0750B0AA-5F5B-42EF-ADD1-E774FA674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DADE156D-99CB-467B-BC68-93BBAFC9B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F9CC-C93E-4DE2-8001-FC75F3202D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7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9496E75-A7E7-4139-A117-DA30B450F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9F9498B6-0091-422C-B1ED-6EE774908E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08DFA0A-C078-4E1C-B090-A2C7F7B6C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5687-21D1-461E-98CF-FF034452A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8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9ECEB73-A020-4166-A4EF-191804FD91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D328C807-B107-4790-A5DF-AED3F2B30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BAC57694-6D7A-45CA-A637-06033BDB64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73402-4CB3-4C9A-B0B7-3E2E5A5BEB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6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B992FF3-0F98-4166-8557-8E03C78DC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63F92061-6B23-4EC8-91E7-60C5CE53F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96B728BE-A58A-4036-8661-301C96B04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0D1EC-4343-4527-A509-4150C63A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66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312F803-89E0-4C45-AD0B-00F298EFD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EEC3BFA3-C934-4055-95D9-B2E6836C7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CB155CF3-13CE-4F2B-9462-A0E4DD01B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56AD4-2008-417C-8E9A-3764F0DE5A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49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558B5852-A5E5-4BFE-9199-B266AEE66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6AA751E-29C3-40C1-BD81-B340A1908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C79E3ED-D17B-41FB-9FA2-94BB43F5D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58847-C881-4B6E-99B4-EA8F6CAA3B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209EA1AB-38EB-46C5-9083-ABCF692F9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5EED70CD-78E8-48EB-84FC-9579531C8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93CCD71-D440-41EA-91DB-19A836490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0AE1A-6B0F-4E48-95B7-0BBEAD447C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1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EA4C3AD-245E-4C25-8D18-977F3EAD958B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29699" name="Freeform 3">
              <a:extLst>
                <a:ext uri="{FF2B5EF4-FFF2-40B4-BE49-F238E27FC236}">
                  <a16:creationId xmlns:a16="http://schemas.microsoft.com/office/drawing/2014/main" id="{E99C3AFB-4589-40D8-A452-7850FBD211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00" name="Freeform 4">
              <a:extLst>
                <a:ext uri="{FF2B5EF4-FFF2-40B4-BE49-F238E27FC236}">
                  <a16:creationId xmlns:a16="http://schemas.microsoft.com/office/drawing/2014/main" id="{6CD09E41-12D9-4859-973F-6559E53024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01" name="Freeform 5">
              <a:extLst>
                <a:ext uri="{FF2B5EF4-FFF2-40B4-BE49-F238E27FC236}">
                  <a16:creationId xmlns:a16="http://schemas.microsoft.com/office/drawing/2014/main" id="{06AC42D7-68F8-4244-8CA8-24468DE18A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DD900DE-DDE5-4DF1-BDB2-EBA7456F28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03" name="Freeform 7">
              <a:extLst>
                <a:ext uri="{FF2B5EF4-FFF2-40B4-BE49-F238E27FC236}">
                  <a16:creationId xmlns:a16="http://schemas.microsoft.com/office/drawing/2014/main" id="{E6F8EDF7-49DC-43E3-909D-C2B2EFC4FB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B8472093-D295-40D4-BB5E-B6B1673194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87AEF1B2-A7AC-43F2-A9F7-20C7B980B3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06" name="Freeform 10">
              <a:extLst>
                <a:ext uri="{FF2B5EF4-FFF2-40B4-BE49-F238E27FC236}">
                  <a16:creationId xmlns:a16="http://schemas.microsoft.com/office/drawing/2014/main" id="{3049C587-06C0-4235-8E5C-20D506BD98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C720A604-5E86-4156-8DC9-14C6B2F89A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08" name="Freeform 12">
              <a:extLst>
                <a:ext uri="{FF2B5EF4-FFF2-40B4-BE49-F238E27FC236}">
                  <a16:creationId xmlns:a16="http://schemas.microsoft.com/office/drawing/2014/main" id="{AA1C4095-9A07-4DF6-A818-71CA41C386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B88F8F50-39F9-42D9-9C66-49279AD71C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0" name="Freeform 14">
              <a:extLst>
                <a:ext uri="{FF2B5EF4-FFF2-40B4-BE49-F238E27FC236}">
                  <a16:creationId xmlns:a16="http://schemas.microsoft.com/office/drawing/2014/main" id="{B1BB26A5-F851-4780-8574-82FD4EB154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17D627F6-5DD2-4BCB-8E90-ED805FF862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2" name="Freeform 16">
              <a:extLst>
                <a:ext uri="{FF2B5EF4-FFF2-40B4-BE49-F238E27FC236}">
                  <a16:creationId xmlns:a16="http://schemas.microsoft.com/office/drawing/2014/main" id="{6D51BE5E-D40C-4421-BCFE-A7598F380A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13" name="Freeform 17">
              <a:extLst>
                <a:ext uri="{FF2B5EF4-FFF2-40B4-BE49-F238E27FC236}">
                  <a16:creationId xmlns:a16="http://schemas.microsoft.com/office/drawing/2014/main" id="{71967412-D9CB-47E0-B7D1-C745EBD536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14" name="Freeform 18">
              <a:extLst>
                <a:ext uri="{FF2B5EF4-FFF2-40B4-BE49-F238E27FC236}">
                  <a16:creationId xmlns:a16="http://schemas.microsoft.com/office/drawing/2014/main" id="{70674E42-3FB6-44E2-B8E9-EAF3F0649E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8A8959F0-358B-45BC-B92E-0227D4313A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6" name="Freeform 20">
              <a:extLst>
                <a:ext uri="{FF2B5EF4-FFF2-40B4-BE49-F238E27FC236}">
                  <a16:creationId xmlns:a16="http://schemas.microsoft.com/office/drawing/2014/main" id="{7E85A9A5-DC36-457A-93F2-2023D42B3E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84A6F48E-AA6A-48F7-BF96-B373A06CAA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18" name="Freeform 22">
              <a:extLst>
                <a:ext uri="{FF2B5EF4-FFF2-40B4-BE49-F238E27FC236}">
                  <a16:creationId xmlns:a16="http://schemas.microsoft.com/office/drawing/2014/main" id="{C9D2DC56-6692-42F6-B24F-7D555462FF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19" name="Freeform 23">
              <a:extLst>
                <a:ext uri="{FF2B5EF4-FFF2-40B4-BE49-F238E27FC236}">
                  <a16:creationId xmlns:a16="http://schemas.microsoft.com/office/drawing/2014/main" id="{D3F6C445-1AE6-4547-BD11-158D358EAD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0" name="Freeform 24">
              <a:extLst>
                <a:ext uri="{FF2B5EF4-FFF2-40B4-BE49-F238E27FC236}">
                  <a16:creationId xmlns:a16="http://schemas.microsoft.com/office/drawing/2014/main" id="{D1A40340-B351-40BE-828C-9167342771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408FCEFE-D47B-4B5A-86F6-111F6E4AB5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22" name="Freeform 26">
              <a:extLst>
                <a:ext uri="{FF2B5EF4-FFF2-40B4-BE49-F238E27FC236}">
                  <a16:creationId xmlns:a16="http://schemas.microsoft.com/office/drawing/2014/main" id="{4EB83625-AD58-4A6E-A6F0-26404A4A48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3" name="Freeform 27">
              <a:extLst>
                <a:ext uri="{FF2B5EF4-FFF2-40B4-BE49-F238E27FC236}">
                  <a16:creationId xmlns:a16="http://schemas.microsoft.com/office/drawing/2014/main" id="{2746BDCA-28F4-4433-80DE-7778AFB0F0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FCDDB294-B296-44B6-A031-DCC84BD5D0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25" name="Freeform 29">
              <a:extLst>
                <a:ext uri="{FF2B5EF4-FFF2-40B4-BE49-F238E27FC236}">
                  <a16:creationId xmlns:a16="http://schemas.microsoft.com/office/drawing/2014/main" id="{ECDB9A7E-03CF-476D-8C13-376981C0F1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9025F1D0-45DA-4829-A0DA-BC44511365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727" name="Freeform 31">
              <a:extLst>
                <a:ext uri="{FF2B5EF4-FFF2-40B4-BE49-F238E27FC236}">
                  <a16:creationId xmlns:a16="http://schemas.microsoft.com/office/drawing/2014/main" id="{7BFFD254-4C01-4DEB-B5E2-B64874A2B3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8" name="Freeform 32">
              <a:extLst>
                <a:ext uri="{FF2B5EF4-FFF2-40B4-BE49-F238E27FC236}">
                  <a16:creationId xmlns:a16="http://schemas.microsoft.com/office/drawing/2014/main" id="{04E4A45C-2614-4999-B0C4-933AC733B9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29" name="Freeform 33">
              <a:extLst>
                <a:ext uri="{FF2B5EF4-FFF2-40B4-BE49-F238E27FC236}">
                  <a16:creationId xmlns:a16="http://schemas.microsoft.com/office/drawing/2014/main" id="{70EE8F70-6713-407C-AB6B-3CAF621F86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0" name="Freeform 34">
              <a:extLst>
                <a:ext uri="{FF2B5EF4-FFF2-40B4-BE49-F238E27FC236}">
                  <a16:creationId xmlns:a16="http://schemas.microsoft.com/office/drawing/2014/main" id="{C6318BAB-5636-45F5-883D-43334A1BCE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1" name="Freeform 35">
              <a:extLst>
                <a:ext uri="{FF2B5EF4-FFF2-40B4-BE49-F238E27FC236}">
                  <a16:creationId xmlns:a16="http://schemas.microsoft.com/office/drawing/2014/main" id="{FF2A7C57-68FC-4218-9950-FABCB5B66A0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2" name="Freeform 36">
              <a:extLst>
                <a:ext uri="{FF2B5EF4-FFF2-40B4-BE49-F238E27FC236}">
                  <a16:creationId xmlns:a16="http://schemas.microsoft.com/office/drawing/2014/main" id="{6D9E5553-AF16-4B33-8471-59AC5CA043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3" name="Freeform 37">
              <a:extLst>
                <a:ext uri="{FF2B5EF4-FFF2-40B4-BE49-F238E27FC236}">
                  <a16:creationId xmlns:a16="http://schemas.microsoft.com/office/drawing/2014/main" id="{C15B946A-A18A-47A8-BD74-1051E267AD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sp>
          <p:nvSpPr>
            <p:cNvPr id="29734" name="Freeform 38">
              <a:extLst>
                <a:ext uri="{FF2B5EF4-FFF2-40B4-BE49-F238E27FC236}">
                  <a16:creationId xmlns:a16="http://schemas.microsoft.com/office/drawing/2014/main" id="{FF13C0AB-31A9-484F-96F6-32FF21CF9F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ea typeface="굴림" pitchFamily="34" charset="-127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2BC0F017-D1A7-40FA-A364-06B4953788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9736" name="Freeform 40">
                <a:extLst>
                  <a:ext uri="{FF2B5EF4-FFF2-40B4-BE49-F238E27FC236}">
                    <a16:creationId xmlns:a16="http://schemas.microsoft.com/office/drawing/2014/main" id="{7CCC828C-8728-4385-A3B3-E85C67BA1BF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  <p:sp>
            <p:nvSpPr>
              <p:cNvPr id="29737" name="Freeform 41">
                <a:extLst>
                  <a:ext uri="{FF2B5EF4-FFF2-40B4-BE49-F238E27FC236}">
                    <a16:creationId xmlns:a16="http://schemas.microsoft.com/office/drawing/2014/main" id="{07C7E474-0707-4877-B26D-0473EDB97E3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ea typeface="굴림" pitchFamily="34" charset="-127"/>
                </a:endParaRPr>
              </a:p>
            </p:txBody>
          </p:sp>
        </p:grpSp>
      </p:grp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5795EF74-29B0-4541-90B9-9946EB376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9739" name="Rectangle 43">
            <a:extLst>
              <a:ext uri="{FF2B5EF4-FFF2-40B4-BE49-F238E27FC236}">
                <a16:creationId xmlns:a16="http://schemas.microsoft.com/office/drawing/2014/main" id="{01EA7FF0-C023-4FC3-A99F-B25EE7B6F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9740" name="Rectangle 44">
            <a:extLst>
              <a:ext uri="{FF2B5EF4-FFF2-40B4-BE49-F238E27FC236}">
                <a16:creationId xmlns:a16="http://schemas.microsoft.com/office/drawing/2014/main" id="{8AC0EE54-8E7C-431E-8B98-FCE3E677CE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A1B3B24B-4D9F-479E-BA02-C955A961B7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12BB1F60-34D0-44FC-BF3A-AB8787F1B2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B850D2-D20B-491D-A133-648306C2F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9900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3571260-12D5-4585-AFD9-67786BE9B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89916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>
                <a:solidFill>
                  <a:schemeClr val="tx1"/>
                </a:solidFill>
                <a:latin typeface="Comic Sans MS" pitchFamily="66" charset="0"/>
                <a:ea typeface="Gulim" pitchFamily="34" charset="-127"/>
              </a:rPr>
              <a:t>Randomized version of  </a:t>
            </a:r>
            <a:r>
              <a:rPr lang="en-US" altLang="ko-KR" b="1" dirty="0" err="1">
                <a:solidFill>
                  <a:schemeClr val="tx1"/>
                </a:solidFill>
                <a:latin typeface="Comic Sans MS" pitchFamily="66" charset="0"/>
                <a:ea typeface="Gulim" pitchFamily="34" charset="-127"/>
              </a:rPr>
              <a:t>QuickSort</a:t>
            </a:r>
            <a:endParaRPr lang="ko-KR" altLang="en-US" dirty="0">
              <a:solidFill>
                <a:schemeClr val="tx1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75A4DE7C-494C-4BC2-98DD-FA3C639A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752600"/>
            <a:ext cx="90678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The assumption that all input </a:t>
            </a:r>
            <a:r>
              <a:rPr lang="en-US" altLang="ko-KR" sz="300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permutations</a:t>
            </a: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 are equally likely is </a:t>
            </a:r>
            <a:r>
              <a:rPr lang="en-US" altLang="ko-KR" sz="30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not always true</a:t>
            </a:r>
            <a:r>
              <a:rPr lang="en-US" altLang="ko-KR" sz="3000" i="1" dirty="0">
                <a:latin typeface="Times New Roman" pitchFamily="18" charset="0"/>
                <a:ea typeface="굴림" pitchFamily="34" charset="-127"/>
              </a:rPr>
              <a:t>.</a:t>
            </a:r>
          </a:p>
          <a:p>
            <a:pPr eaLnBrk="1" hangingPunct="1">
              <a:defRPr/>
            </a:pP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Add </a:t>
            </a:r>
            <a:r>
              <a:rPr lang="en-US" altLang="ko-KR" sz="3000" b="1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randomization</a:t>
            </a:r>
            <a:r>
              <a:rPr lang="en-US" altLang="ko-KR" sz="3000" i="1" dirty="0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to </a:t>
            </a:r>
            <a:r>
              <a:rPr lang="en-US" altLang="ko-KR" sz="3000" dirty="0" err="1">
                <a:latin typeface="Times New Roman" pitchFamily="18" charset="0"/>
                <a:ea typeface="굴림" pitchFamily="34" charset="-127"/>
              </a:rPr>
              <a:t>QuickSort</a:t>
            </a: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.</a:t>
            </a:r>
          </a:p>
          <a:p>
            <a:pPr eaLnBrk="1" hangingPunct="1">
              <a:defRPr/>
            </a:pP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Randomly permute the input array. Instead, use </a:t>
            </a:r>
            <a:r>
              <a:rPr lang="en-US" altLang="ko-KR" sz="30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random sampling</a:t>
            </a: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, or picking one element at random.</a:t>
            </a:r>
          </a:p>
          <a:p>
            <a:pPr eaLnBrk="1" hangingPunct="1">
              <a:defRPr/>
            </a:pP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Don’t always use </a:t>
            </a:r>
            <a:r>
              <a:rPr lang="en-US" altLang="ko-KR" sz="30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A[r]</a:t>
            </a: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 as the pivot. Instead, randomly pick an element from the </a:t>
            </a:r>
            <a:r>
              <a:rPr lang="en-US" altLang="ko-KR" sz="3000" dirty="0" err="1">
                <a:latin typeface="Times New Roman" pitchFamily="18" charset="0"/>
                <a:ea typeface="굴림" pitchFamily="34" charset="-127"/>
              </a:rPr>
              <a:t>subarray</a:t>
            </a: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 that is being sorted.</a:t>
            </a:r>
          </a:p>
          <a:p>
            <a:pPr eaLnBrk="1" hangingPunct="1">
              <a:defRPr/>
            </a:pPr>
            <a:r>
              <a:rPr lang="en-US" altLang="ko-KR" sz="3000" dirty="0">
                <a:latin typeface="Times New Roman" pitchFamily="18" charset="0"/>
                <a:ea typeface="굴림" pitchFamily="34" charset="-127"/>
              </a:rPr>
              <a:t>Randomly selecting the pivot element will, on average, cause the split of the input  array to be reasonably </a:t>
            </a:r>
            <a:r>
              <a:rPr lang="en-US" altLang="ko-KR" sz="300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well balanced.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62A2139-2D35-4F8C-96DE-5B5501D95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9413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Condition of comparisons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33E224-D367-4EED-8154-9AC07DD42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Numbers in separate partitions will not be compared.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Once a pivot x is chosen such that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&lt;x&lt;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then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will 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never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be compared at later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If either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or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is chosen as pivot  before any other element of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then it will be compared to all the elements of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, except itself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The probability that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is compared to </a:t>
            </a:r>
            <a:r>
              <a:rPr lang="en-US" altLang="zh-CN" sz="28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is the probability that either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or </a:t>
            </a:r>
            <a:r>
              <a:rPr lang="en-US" altLang="zh-CN" sz="2800" i="1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z</a:t>
            </a:r>
            <a:r>
              <a:rPr lang="en-US" altLang="zh-CN" sz="2800" i="1" baseline="-25000" dirty="0" err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is the first element chosen as pivot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There are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j-i+1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elements, and pivots are chosen randomly and independently. Thus, the probability that any particular one of them is the first one is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1/(j-i+1)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C15D197A-9866-4FCD-9B3E-612934A99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0574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6553549-45D2-459D-89D5-4BC527696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Upper Bound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B5317F7-F114-42B2-B71A-A29A08D4E9A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76400"/>
            <a:ext cx="5105400" cy="3962400"/>
            <a:chOff x="192" y="1056"/>
            <a:chExt cx="3216" cy="2496"/>
          </a:xfrm>
        </p:grpSpPr>
        <p:pic>
          <p:nvPicPr>
            <p:cNvPr id="58373" name="Picture 4">
              <a:extLst>
                <a:ext uri="{FF2B5EF4-FFF2-40B4-BE49-F238E27FC236}">
                  <a16:creationId xmlns:a16="http://schemas.microsoft.com/office/drawing/2014/main" id="{DF6ED5E6-E80C-43AB-83C4-B8DD27F1B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056"/>
              <a:ext cx="264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4" name="Picture 5">
              <a:extLst>
                <a:ext uri="{FF2B5EF4-FFF2-40B4-BE49-F238E27FC236}">
                  <a16:creationId xmlns:a16="http://schemas.microsoft.com/office/drawing/2014/main" id="{979A7474-E810-4EF0-B6B4-42F681928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88"/>
              <a:ext cx="3216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3734" name="Picture 6">
            <a:extLst>
              <a:ext uri="{FF2B5EF4-FFF2-40B4-BE49-F238E27FC236}">
                <a16:creationId xmlns:a16="http://schemas.microsoft.com/office/drawing/2014/main" id="{97635DC2-B269-4ACB-98E7-5C0427ADA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6" y="1905000"/>
            <a:ext cx="39973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1A887AE-8AA4-479C-BE54-C02D3B25B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Randomized Version (1)</a:t>
            </a:r>
          </a:p>
        </p:txBody>
      </p:sp>
      <p:pic>
        <p:nvPicPr>
          <p:cNvPr id="61444" name="Picture 4" descr="randomized_partition">
            <a:extLst>
              <a:ext uri="{FF2B5EF4-FFF2-40B4-BE49-F238E27FC236}">
                <a16:creationId xmlns:a16="http://schemas.microsoft.com/office/drawing/2014/main" id="{A595DE43-1B90-4BF6-B7E4-9F60A4314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6" y="1701007"/>
            <a:ext cx="7696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>
            <a:extLst>
              <a:ext uri="{FF2B5EF4-FFF2-40B4-BE49-F238E27FC236}">
                <a16:creationId xmlns:a16="http://schemas.microsoft.com/office/drawing/2014/main" id="{5B841F63-9824-4110-A43F-982447CA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6" y="4160837"/>
            <a:ext cx="78486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Line 6">
            <a:extLst>
              <a:ext uri="{FF2B5EF4-FFF2-40B4-BE49-F238E27FC236}">
                <a16:creationId xmlns:a16="http://schemas.microsoft.com/office/drawing/2014/main" id="{8435DB01-567A-4258-A102-6EB85BDE4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7333" y="3264198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3958C9D-3A49-4A7A-89D7-21952C0D7BDD}"/>
              </a:ext>
            </a:extLst>
          </p:cNvPr>
          <p:cNvSpPr/>
          <p:nvPr/>
        </p:nvSpPr>
        <p:spPr bwMode="auto">
          <a:xfrm>
            <a:off x="9222922" y="2920207"/>
            <a:ext cx="2705100" cy="1821914"/>
          </a:xfrm>
          <a:prstGeom prst="wedgeRoundRectCallout">
            <a:avLst>
              <a:gd name="adj1" fmla="val -173903"/>
              <a:gd name="adj2" fmla="val -62441"/>
              <a:gd name="adj3" fmla="val 16667"/>
            </a:avLst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latin typeface="Arial" pitchFamily="34" charset="0"/>
                <a:ea typeface="굴림" pitchFamily="34" charset="-127"/>
              </a:rPr>
              <a:t>How many calls to RANDOM?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34" charset="-127"/>
              </a:rPr>
              <a:t>worst-case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zh-CN" sz="2400" b="1" dirty="0">
                <a:latin typeface="Arial" pitchFamily="34" charset="0"/>
                <a:ea typeface="굴림" pitchFamily="34" charset="-127"/>
              </a:rPr>
              <a:t> best-case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0D9FC04-1F8A-474B-AA3B-208F8F7FB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Randomized Version(2)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A690251D-4687-4631-AD0F-93D81C176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effectLst/>
                <a:ea typeface="Gulim" pitchFamily="34" charset="-127"/>
              </a:rPr>
              <a:t>Randomization of Quicksort stops any </a:t>
            </a:r>
            <a:r>
              <a:rPr lang="en-US" altLang="ko-KR" i="1" dirty="0">
                <a:solidFill>
                  <a:srgbClr val="FFFF00"/>
                </a:solidFill>
                <a:effectLst/>
                <a:ea typeface="Gulim" pitchFamily="34" charset="-127"/>
              </a:rPr>
              <a:t>specific type of array</a:t>
            </a:r>
            <a:r>
              <a:rPr lang="en-US" altLang="ko-KR" dirty="0">
                <a:effectLst/>
                <a:ea typeface="Gulim" pitchFamily="34" charset="-127"/>
              </a:rPr>
              <a:t> from causing worst case behavior. </a:t>
            </a:r>
          </a:p>
          <a:p>
            <a:pPr eaLnBrk="1" hangingPunct="1">
              <a:defRPr/>
            </a:pPr>
            <a:endParaRPr lang="en-US" altLang="ko-KR" dirty="0">
              <a:effectLst/>
              <a:ea typeface="Gulim" pitchFamily="34" charset="-127"/>
            </a:endParaRPr>
          </a:p>
          <a:p>
            <a:pPr eaLnBrk="1" hangingPunct="1">
              <a:defRPr/>
            </a:pPr>
            <a:r>
              <a:rPr lang="en-US" altLang="ko-KR" dirty="0">
                <a:effectLst/>
                <a:ea typeface="Gulim" pitchFamily="34" charset="-127"/>
              </a:rPr>
              <a:t> For example, an </a:t>
            </a:r>
            <a:r>
              <a:rPr lang="en-US" altLang="ko-KR" i="1" dirty="0">
                <a:solidFill>
                  <a:srgbClr val="FFFF00"/>
                </a:solidFill>
                <a:effectLst/>
                <a:ea typeface="Gulim" pitchFamily="34" charset="-127"/>
              </a:rPr>
              <a:t>already-sorted array</a:t>
            </a:r>
            <a:r>
              <a:rPr lang="en-US" altLang="ko-KR" dirty="0">
                <a:effectLst/>
                <a:ea typeface="Gulim" pitchFamily="34" charset="-127"/>
              </a:rPr>
              <a:t> causes worst-case behavior in</a:t>
            </a:r>
            <a:r>
              <a:rPr lang="en-US" altLang="zh-CN" dirty="0">
                <a:effectLst/>
                <a:ea typeface="宋体" pitchFamily="2" charset="-122"/>
              </a:rPr>
              <a:t> </a:t>
            </a:r>
            <a:r>
              <a:rPr lang="en-US" altLang="ko-KR" dirty="0">
                <a:effectLst/>
                <a:ea typeface="Gulim" pitchFamily="34" charset="-127"/>
              </a:rPr>
              <a:t>non-randomized QUICKSORT, but not in RANDOMIZED-QUICKSORT.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40212-2C48-4421-A724-921DC65A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040836" cy="4629149"/>
          </a:xfrm>
        </p:spPr>
        <p:txBody>
          <a:bodyPr/>
          <a:lstStyle/>
          <a:p>
            <a:r>
              <a:rPr lang="en-US" altLang="zh-CN" dirty="0"/>
              <a:t> Why do we analyze the average-case performance of a randomized algorithm and not its worst-case performance?</a:t>
            </a:r>
            <a:endParaRPr lang="zh-CN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3CE16-9CE0-4CEF-9945-C0DCE4155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0" y="424543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Comic Sans MS" pitchFamily="66" charset="0"/>
                <a:ea typeface="Gulim" pitchFamily="34" charset="-127"/>
              </a:rPr>
              <a:t>Question</a:t>
            </a:r>
            <a:endParaRPr lang="ko-KR" altLang="en-US" b="1" dirty="0">
              <a:latin typeface="Comic Sans MS" pitchFamily="66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07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C542C23-4B39-4049-B84F-23169E129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chemeClr val="tx1"/>
                </a:solidFill>
                <a:latin typeface="Comic Sans MS" pitchFamily="66" charset="0"/>
                <a:ea typeface="Gulim" pitchFamily="34" charset="-127"/>
              </a:rPr>
              <a:t>Analysis of  QuickSort</a:t>
            </a:r>
            <a:r>
              <a:rPr lang="en-US" altLang="zh-CN" b="1">
                <a:solidFill>
                  <a:schemeClr val="tx1"/>
                </a:solidFill>
                <a:latin typeface="Comic Sans MS" pitchFamily="66" charset="0"/>
                <a:ea typeface="Gulim" pitchFamily="34" charset="-127"/>
              </a:rPr>
              <a:t>(1)</a:t>
            </a:r>
            <a:endParaRPr lang="ko-KR" altLang="en-US">
              <a:solidFill>
                <a:schemeClr val="tx1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6121533-2257-4C88-BF90-729553CB8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1440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600" b="1">
                <a:solidFill>
                  <a:srgbClr val="FFFF00"/>
                </a:solidFill>
                <a:ea typeface="굴림" pitchFamily="34" charset="-127"/>
              </a:rPr>
              <a:t>Worst-case Analysis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ko-KR">
                <a:latin typeface="Times-Roman" charset="0"/>
                <a:ea typeface="굴림" pitchFamily="34" charset="-127"/>
              </a:rPr>
              <a:t>	</a:t>
            </a:r>
            <a:r>
              <a:rPr lang="en-US" altLang="ko-KR" sz="2800">
                <a:latin typeface="Times New Roman" pitchFamily="18" charset="0"/>
                <a:ea typeface="굴림" pitchFamily="34" charset="-127"/>
              </a:rPr>
              <a:t>We will prove that a worst-case split at every level produces a worst-case running time of </a:t>
            </a:r>
            <a:r>
              <a:rPr lang="en-US" altLang="ko-KR" sz="2800" i="1">
                <a:latin typeface="Times New Roman" pitchFamily="18" charset="0"/>
                <a:ea typeface="굴림" pitchFamily="34" charset="-127"/>
              </a:rPr>
              <a:t>O(n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²</a:t>
            </a:r>
            <a:r>
              <a:rPr lang="en-US" altLang="ko-KR" sz="2800" i="1">
                <a:latin typeface="Times New Roman" pitchFamily="18" charset="0"/>
                <a:ea typeface="굴림" pitchFamily="34" charset="-127"/>
              </a:rPr>
              <a:t>)</a:t>
            </a:r>
            <a:r>
              <a:rPr lang="en-US" altLang="ko-KR" sz="2800">
                <a:latin typeface="Times New Roman" pitchFamily="18" charset="0"/>
                <a:ea typeface="굴림" pitchFamily="34" charset="-127"/>
              </a:rPr>
              <a:t>.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altLang="ko-KR">
                <a:latin typeface="Times New Roman" pitchFamily="18" charset="0"/>
                <a:ea typeface="굴림" pitchFamily="34" charset="-127"/>
              </a:rPr>
              <a:t>Recurrence for the worst-case running time of QUICKSORT: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ko-KR" i="1">
                <a:latin typeface="Times New Roman" pitchFamily="18" charset="0"/>
                <a:ea typeface="굴림" pitchFamily="34" charset="-127"/>
              </a:rPr>
              <a:t>	</a:t>
            </a:r>
            <a:r>
              <a:rPr lang="en-US" altLang="ko-KR" b="1" i="1">
                <a:latin typeface="Times New Roman" pitchFamily="18" charset="0"/>
                <a:ea typeface="굴림" pitchFamily="34" charset="-127"/>
              </a:rPr>
              <a:t>	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T (n)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= 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max </a:t>
            </a:r>
            <a:r>
              <a:rPr lang="en-US" altLang="ko-KR" sz="2000" b="1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0</a:t>
            </a:r>
            <a:r>
              <a:rPr lang="en-US" altLang="ko-KR" sz="2000" b="1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000" b="1" i="1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q</a:t>
            </a:r>
            <a:r>
              <a:rPr lang="en-US" altLang="ko-KR" sz="2000" b="1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000" b="1" i="1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000" b="1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(T (q)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T (n-q-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))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800" b="1">
                <a:solidFill>
                  <a:srgbClr val="FFFF00"/>
                </a:solidFill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800" b="1" i="1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(n).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altLang="ko-KR">
                <a:latin typeface="Times New Roman" pitchFamily="18" charset="0"/>
                <a:ea typeface="굴림" pitchFamily="34" charset="-127"/>
              </a:rPr>
              <a:t>Because PARTITION produces two subproblems, totaling size </a:t>
            </a:r>
            <a:r>
              <a:rPr lang="en-US" altLang="ko-KR" i="1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>
                <a:latin typeface="Times New Roman" pitchFamily="18" charset="0"/>
                <a:ea typeface="굴림" pitchFamily="34" charset="-127"/>
              </a:rPr>
              <a:t>1, </a:t>
            </a:r>
            <a:r>
              <a:rPr lang="en-US" altLang="ko-KR" i="1"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>
                <a:latin typeface="Times New Roman" pitchFamily="18" charset="0"/>
                <a:ea typeface="굴림" pitchFamily="34" charset="-127"/>
              </a:rPr>
              <a:t>ranges from 0 to </a:t>
            </a:r>
            <a:r>
              <a:rPr lang="en-US" altLang="ko-KR" i="1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>
                <a:latin typeface="Times New Roman" pitchFamily="18" charset="0"/>
                <a:ea typeface="굴림" pitchFamily="34" charset="-127"/>
              </a:rPr>
              <a:t>1.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altLang="ko-KR" b="1" i="1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Guess</a:t>
            </a:r>
            <a:r>
              <a:rPr lang="en-US" altLang="ko-KR" b="1" i="1">
                <a:latin typeface="Times New Roman" pitchFamily="18" charset="0"/>
                <a:ea typeface="굴림" pitchFamily="34" charset="-127"/>
              </a:rPr>
              <a:t>: </a:t>
            </a:r>
            <a:r>
              <a:rPr lang="en-US" altLang="ko-KR" i="1">
                <a:latin typeface="Times New Roman" pitchFamily="18" charset="0"/>
                <a:ea typeface="굴림" pitchFamily="34" charset="-127"/>
              </a:rPr>
              <a:t>T (n) </a:t>
            </a:r>
            <a:r>
              <a:rPr lang="en-US" altLang="ko-KR" sz="2400" b="1">
                <a:latin typeface="Times New Roman" pitchFamily="18" charset="0"/>
                <a:ea typeface="굴림" pitchFamily="34" charset="-127"/>
                <a:sym typeface="Symbol" pitchFamily="18" charset="2"/>
              </a:rPr>
              <a:t> </a:t>
            </a:r>
            <a:r>
              <a:rPr lang="en-US" altLang="ko-KR" i="1">
                <a:latin typeface="Times New Roman" pitchFamily="18" charset="0"/>
                <a:ea typeface="굴림" pitchFamily="34" charset="-127"/>
              </a:rPr>
              <a:t>cn</a:t>
            </a:r>
            <a:r>
              <a:rPr lang="en-US" altLang="ko-KR" sz="2400" b="1" i="1">
                <a:latin typeface="Times New Roman" pitchFamily="18" charset="0"/>
                <a:ea typeface="굴림" pitchFamily="34" charset="-127"/>
              </a:rPr>
              <a:t>²</a:t>
            </a:r>
            <a:r>
              <a:rPr lang="en-US" altLang="ko-KR">
                <a:latin typeface="Times New Roman" pitchFamily="18" charset="0"/>
                <a:ea typeface="굴림" pitchFamily="34" charset="-127"/>
              </a:rPr>
              <a:t>, for some </a:t>
            </a:r>
            <a:r>
              <a:rPr lang="en-US" altLang="ko-KR" i="1">
                <a:latin typeface="Times New Roman" pitchFamily="18" charset="0"/>
                <a:ea typeface="굴림" pitchFamily="34" charset="-127"/>
              </a:rPr>
              <a:t>c</a:t>
            </a:r>
            <a:r>
              <a:rPr lang="en-US" altLang="ko-KR">
                <a:latin typeface="Times New Roman" pitchFamily="18" charset="0"/>
                <a:ea typeface="굴림" pitchFamily="34" charset="-127"/>
              </a:rPr>
              <a:t>.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US" altLang="ko-KR">
                <a:latin typeface="Times New Roman" pitchFamily="18" charset="0"/>
                <a:ea typeface="굴림" pitchFamily="34" charset="-127"/>
              </a:rPr>
              <a:t>Substituting our guess into the above recurrence: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ko-KR" i="1">
                <a:latin typeface="Times New Roman" pitchFamily="18" charset="0"/>
                <a:ea typeface="굴림" pitchFamily="34" charset="-127"/>
              </a:rPr>
              <a:t>		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T (n) 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  <a:sym typeface="Symbol" pitchFamily="18" charset="2"/>
              </a:rPr>
              <a:t> 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max </a:t>
            </a:r>
            <a:r>
              <a:rPr lang="en-US" altLang="ko-KR" sz="2000" b="1">
                <a:latin typeface="Times New Roman" pitchFamily="18" charset="0"/>
                <a:ea typeface="굴림" pitchFamily="34" charset="-127"/>
              </a:rPr>
              <a:t>0</a:t>
            </a:r>
            <a:r>
              <a:rPr lang="en-US" altLang="ko-KR" sz="2000" b="1"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000" b="1" i="1">
                <a:latin typeface="Times New Roman" pitchFamily="18" charset="0"/>
                <a:ea typeface="굴림" pitchFamily="34" charset="-127"/>
              </a:rPr>
              <a:t>q</a:t>
            </a:r>
            <a:r>
              <a:rPr lang="en-US" altLang="ko-KR" sz="2000" b="1"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000" b="1" i="1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000" b="1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(cq²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c(n-q-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)²)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800" b="1"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(n)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latin typeface="Times New Roman" pitchFamily="18" charset="0"/>
                <a:ea typeface="MTSYN" charset="-127"/>
              </a:rPr>
              <a:t>                 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 =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c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· 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max </a:t>
            </a:r>
            <a:r>
              <a:rPr lang="en-US" altLang="ko-KR" sz="2000" b="1">
                <a:latin typeface="Times New Roman" pitchFamily="18" charset="0"/>
                <a:ea typeface="굴림" pitchFamily="34" charset="-127"/>
              </a:rPr>
              <a:t>0</a:t>
            </a:r>
            <a:r>
              <a:rPr lang="en-US" altLang="ko-KR" sz="2000" b="1"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000" b="1" i="1">
                <a:latin typeface="Times New Roman" pitchFamily="18" charset="0"/>
                <a:ea typeface="굴림" pitchFamily="34" charset="-127"/>
              </a:rPr>
              <a:t>q</a:t>
            </a:r>
            <a:r>
              <a:rPr lang="en-US" altLang="ko-KR" sz="2000" b="1"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000" b="1" i="1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000" b="1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(q²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(n-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 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q-</a:t>
            </a:r>
            <a:r>
              <a:rPr lang="en-US" altLang="ko-KR" sz="2800" b="1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)²) </a:t>
            </a:r>
            <a:r>
              <a:rPr lang="en-US" altLang="ko-KR" sz="2800" b="1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800" b="1"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800" b="1" i="1">
                <a:latin typeface="Times New Roman" pitchFamily="18" charset="0"/>
                <a:ea typeface="굴림" pitchFamily="34" charset="-127"/>
              </a:rPr>
              <a:t>(n)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641387BF-533F-4B61-A0A4-41E8A4F38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686800" cy="5029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The maximum value of 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(q</a:t>
            </a:r>
            <a:r>
              <a:rPr lang="en-US" altLang="ko-KR" sz="2600" baseline="30000" dirty="0">
                <a:latin typeface="Times New Roman" pitchFamily="18" charset="0"/>
                <a:ea typeface="굴림" pitchFamily="34" charset="-127"/>
              </a:rPr>
              <a:t>2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600" dirty="0">
                <a:latin typeface="Times New Roman" pitchFamily="18" charset="0"/>
                <a:ea typeface="MTSYN" charset="-127"/>
              </a:rPr>
              <a:t>+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(n-q-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)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²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) 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occurs when 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is either 0 or 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1.</a:t>
            </a:r>
            <a:r>
              <a:rPr lang="en-US" altLang="ko-KR" sz="2200" dirty="0">
                <a:latin typeface="Times New Roman" pitchFamily="18" charset="0"/>
                <a:ea typeface="굴림" pitchFamily="34" charset="-127"/>
              </a:rPr>
              <a:t>	(Second derivative </a:t>
            </a:r>
            <a:r>
              <a:rPr lang="en-US" altLang="ko-KR" sz="220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with respect to </a:t>
            </a:r>
            <a:r>
              <a:rPr lang="en-US" altLang="ko-KR" sz="22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q </a:t>
            </a:r>
            <a:r>
              <a:rPr lang="en-US" altLang="ko-KR" sz="2200" dirty="0">
                <a:latin typeface="Times New Roman" pitchFamily="18" charset="0"/>
                <a:ea typeface="굴림" pitchFamily="34" charset="-127"/>
              </a:rPr>
              <a:t>is positive.)     This means that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		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max 0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q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≤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1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(q²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(n-q-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)²) 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≤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(n-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)²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=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n²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-2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n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+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1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	Therefore,   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T (n) 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  <a:sym typeface="Symbol" pitchFamily="18" charset="2"/>
              </a:rPr>
              <a:t>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cn²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 -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c(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2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)  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600" b="1" dirty="0"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(n)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600" b="1" dirty="0">
                <a:latin typeface="Times New Roman" pitchFamily="18" charset="0"/>
                <a:ea typeface="MTSYN" charset="-127"/>
              </a:rPr>
              <a:t>				  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  <a:sym typeface="Symbol" pitchFamily="18" charset="2"/>
              </a:rPr>
              <a:t>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cn²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		 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if  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c(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2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) 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  <a:sym typeface="Symbol" pitchFamily="18" charset="2"/>
              </a:rPr>
              <a:t> </a:t>
            </a:r>
            <a:r>
              <a:rPr lang="en-US" altLang="ko-KR" sz="2600" dirty="0"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(n) 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Pick </a:t>
            </a:r>
            <a:r>
              <a:rPr lang="en-US" altLang="ko-KR" sz="2600" i="1" dirty="0">
                <a:latin typeface="Times New Roman" pitchFamily="18" charset="0"/>
                <a:ea typeface="굴림" pitchFamily="34" charset="-127"/>
              </a:rPr>
              <a:t>c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large enough 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so that  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c(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2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n-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1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) 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dominates  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(n)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	Therefore, the worst-case running time of </a:t>
            </a:r>
            <a:r>
              <a:rPr lang="en-US" altLang="ko-KR" sz="2600" dirty="0" err="1">
                <a:latin typeface="Times New Roman" pitchFamily="18" charset="0"/>
                <a:ea typeface="굴림" pitchFamily="34" charset="-127"/>
              </a:rPr>
              <a:t>quicksort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 is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O(n²).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Can also show that the recurrence’s solution is 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  <a:sym typeface="Symbol" pitchFamily="18" charset="2"/>
              </a:rPr>
              <a:t>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(n²).</a:t>
            </a: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600" dirty="0">
                <a:latin typeface="Times New Roman" pitchFamily="18" charset="0"/>
                <a:ea typeface="굴림" pitchFamily="34" charset="-127"/>
              </a:rPr>
              <a:t>	Thus, the worst-case running time is </a:t>
            </a:r>
            <a:r>
              <a:rPr lang="en-US" altLang="ko-KR" sz="2600" b="1" dirty="0"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600" b="1" i="1" dirty="0">
                <a:latin typeface="Times New Roman" pitchFamily="18" charset="0"/>
                <a:ea typeface="굴림" pitchFamily="34" charset="-127"/>
              </a:rPr>
              <a:t>(n²)</a:t>
            </a:r>
            <a:r>
              <a:rPr lang="en-US" altLang="ko-KR" sz="2600" b="1" dirty="0">
                <a:latin typeface="Times New Roman" pitchFamily="18" charset="0"/>
                <a:ea typeface="굴림" pitchFamily="34" charset="-127"/>
              </a:rPr>
              <a:t>.</a:t>
            </a:r>
            <a:endParaRPr lang="zh-CN" altLang="en-US" sz="22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81913463-9F44-4A58-82E3-50A9AC737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>
                <a:latin typeface="Comic Sans MS" pitchFamily="66" charset="0"/>
                <a:ea typeface="Gulim" pitchFamily="34" charset="-127"/>
              </a:rPr>
              <a:t>Analysis of  </a:t>
            </a:r>
            <a:r>
              <a:rPr lang="en-US" altLang="ko-KR" b="1" dirty="0" err="1">
                <a:latin typeface="Comic Sans MS" pitchFamily="66" charset="0"/>
                <a:ea typeface="Gulim" pitchFamily="34" charset="-127"/>
              </a:rPr>
              <a:t>QuickSort</a:t>
            </a: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(2)</a:t>
            </a:r>
            <a:endParaRPr lang="ko-KR" altLang="en-US" b="1" dirty="0">
              <a:latin typeface="Comic Sans MS" pitchFamily="66" charset="0"/>
              <a:ea typeface="Gulim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343C4AE-B943-4038-AA24-7A8041834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Expected running time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0BCEA053-38C8-48AF-AC3B-0AC79ED9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68450"/>
            <a:ext cx="92202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Line 5">
            <a:extLst>
              <a:ext uri="{FF2B5EF4-FFF2-40B4-BE49-F238E27FC236}">
                <a16:creationId xmlns:a16="http://schemas.microsoft.com/office/drawing/2014/main" id="{03FA0D31-51B7-4FA6-9482-16E3AA9EE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05400"/>
            <a:ext cx="586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41F8367-7D22-4472-94AA-576FF7217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Number of Total Comparisons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D9702F8F-8651-4ADE-BFAA-0E62AE6D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92202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AD3134CE-AA8B-4B0F-86AF-E73F1B22795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828801"/>
            <a:ext cx="4953000" cy="519113"/>
            <a:chOff x="816" y="1152"/>
            <a:chExt cx="3120" cy="327"/>
          </a:xfrm>
        </p:grpSpPr>
        <p:sp>
          <p:nvSpPr>
            <p:cNvPr id="52232" name="Line 5">
              <a:extLst>
                <a:ext uri="{FF2B5EF4-FFF2-40B4-BE49-F238E27FC236}">
                  <a16:creationId xmlns:a16="http://schemas.microsoft.com/office/drawing/2014/main" id="{67028286-223F-4989-ADC2-6B467A4AA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344"/>
              <a:ext cx="9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52233" name="Text Box 6">
              <a:extLst>
                <a:ext uri="{FF2B5EF4-FFF2-40B4-BE49-F238E27FC236}">
                  <a16:creationId xmlns:a16="http://schemas.microsoft.com/office/drawing/2014/main" id="{CE05D8B8-22E8-4B7A-82A8-1D0372EF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52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 b="1">
                  <a:solidFill>
                    <a:srgbClr val="000000"/>
                  </a:solidFill>
                  <a:ea typeface="Gulim" panose="020B0600000101010101" pitchFamily="34" charset="-127"/>
                </a:rPr>
                <a:t>Increasing order</a:t>
              </a: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0EC3A59D-D89A-4E3F-869F-39B09B3A2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810000"/>
            <a:ext cx="2514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693D079-49A1-408A-8942-192008A17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810000"/>
            <a:ext cx="2514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8339EBF-E9A5-4C86-BF97-22DE1FF8D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8950" y="4114800"/>
            <a:ext cx="2813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>
            <a:extLst>
              <a:ext uri="{FF2B5EF4-FFF2-40B4-BE49-F238E27FC236}">
                <a16:creationId xmlns:a16="http://schemas.microsoft.com/office/drawing/2014/main" id="{2EA924F2-4035-47CC-B6D2-DCA1B539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28776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5">
            <a:extLst>
              <a:ext uri="{FF2B5EF4-FFF2-40B4-BE49-F238E27FC236}">
                <a16:creationId xmlns:a16="http://schemas.microsoft.com/office/drawing/2014/main" id="{E730D966-708A-4248-92A6-4A6AD5E1D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Expected Number of Comparisons</a:t>
            </a:r>
          </a:p>
        </p:txBody>
      </p:sp>
      <p:sp>
        <p:nvSpPr>
          <p:cNvPr id="69638" name="Oval 6">
            <a:extLst>
              <a:ext uri="{FF2B5EF4-FFF2-40B4-BE49-F238E27FC236}">
                <a16:creationId xmlns:a16="http://schemas.microsoft.com/office/drawing/2014/main" id="{F7D8DCB8-2308-47B5-B973-E4BE1CC0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22860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Gulim" panose="020B0600000101010101" pitchFamily="34" charset="-127"/>
            </a:endParaRP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2C0CBE8B-47C7-4094-8CBE-D0778948F4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6553200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CE553AD4-64C3-40E4-8122-B3AB75845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0574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</p:bld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620</Words>
  <Application>Microsoft Office PowerPoint</Application>
  <PresentationFormat>宽屏</PresentationFormat>
  <Paragraphs>56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굴림</vt:lpstr>
      <vt:lpstr>굴림</vt:lpstr>
      <vt:lpstr>MTSYN</vt:lpstr>
      <vt:lpstr>Times-Roman</vt:lpstr>
      <vt:lpstr>等线</vt:lpstr>
      <vt:lpstr>宋体</vt:lpstr>
      <vt:lpstr>Arial</vt:lpstr>
      <vt:lpstr>Comic Sans MS</vt:lpstr>
      <vt:lpstr>Symbol</vt:lpstr>
      <vt:lpstr>Times New Roman</vt:lpstr>
      <vt:lpstr>Wingdings</vt:lpstr>
      <vt:lpstr>Beam</vt:lpstr>
      <vt:lpstr>Randomized version of  QuickSort</vt:lpstr>
      <vt:lpstr>Randomized Version (1)</vt:lpstr>
      <vt:lpstr>Randomized Version(2)</vt:lpstr>
      <vt:lpstr>Question</vt:lpstr>
      <vt:lpstr>Analysis of  QuickSort(1)</vt:lpstr>
      <vt:lpstr>Analysis of  QuickSort(2)</vt:lpstr>
      <vt:lpstr>Expected running time</vt:lpstr>
      <vt:lpstr>Number of Total Comparisons</vt:lpstr>
      <vt:lpstr>Expected Number of Comparisons</vt:lpstr>
      <vt:lpstr>Condition of comparisons</vt:lpstr>
      <vt:lpstr>Upper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version of  QuickSort</dc:title>
  <dc:creator>admin</dc:creator>
  <cp:lastModifiedBy>admin</cp:lastModifiedBy>
  <cp:revision>4</cp:revision>
  <dcterms:created xsi:type="dcterms:W3CDTF">2020-03-23T10:41:09Z</dcterms:created>
  <dcterms:modified xsi:type="dcterms:W3CDTF">2021-03-31T03:23:01Z</dcterms:modified>
</cp:coreProperties>
</file>