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292" r:id="rId3"/>
    <p:sldId id="305" r:id="rId4"/>
    <p:sldId id="306" r:id="rId5"/>
    <p:sldId id="307" r:id="rId6"/>
    <p:sldId id="294" r:id="rId7"/>
    <p:sldId id="295" r:id="rId8"/>
    <p:sldId id="297" r:id="rId9"/>
    <p:sldId id="296" r:id="rId10"/>
    <p:sldId id="298" r:id="rId11"/>
    <p:sldId id="293" r:id="rId12"/>
    <p:sldId id="300" r:id="rId13"/>
    <p:sldId id="309" r:id="rId14"/>
    <p:sldId id="301" r:id="rId15"/>
    <p:sldId id="310" r:id="rId16"/>
    <p:sldId id="302" r:id="rId17"/>
    <p:sldId id="303" r:id="rId18"/>
    <p:sldId id="304" r:id="rId19"/>
    <p:sldId id="312" r:id="rId20"/>
    <p:sldId id="314" r:id="rId21"/>
    <p:sldId id="315" r:id="rId22"/>
    <p:sldId id="316" r:id="rId23"/>
    <p:sldId id="313" r:id="rId24"/>
    <p:sldId id="317" r:id="rId25"/>
    <p:sldId id="318" r:id="rId26"/>
    <p:sldId id="319" r:id="rId27"/>
    <p:sldId id="320" r:id="rId28"/>
    <p:sldId id="321" r:id="rId29"/>
    <p:sldId id="323" r:id="rId30"/>
    <p:sldId id="324" r:id="rId31"/>
    <p:sldId id="325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289" r:id="rId4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ECFF"/>
    <a:srgbClr val="6699FF"/>
    <a:srgbClr val="FF7C80"/>
    <a:srgbClr val="FFFF99"/>
    <a:srgbClr val="9933FF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8" d="100"/>
          <a:sy n="118" d="100"/>
        </p:scale>
        <p:origin x="1404" y="96"/>
      </p:cViewPr>
      <p:guideLst>
        <p:guide orient="horz" pos="1968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  <a:ea typeface="SimSun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r" fontAlgn="base">
              <a:buClrTx/>
            </a:pPr>
            <a:endParaRPr lang="zh-CN" altLang="en-US" sz="1200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  <a:ea typeface="SimSun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>
              <a:buClrTx/>
            </a:pPr>
            <a:fld id="{9A0DB2DC-4C9A-4742-B13C-FB6460FD3503}" type="slidenum">
              <a:rPr lang="zh-CN" altLang="en-US" sz="1200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126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indent="0" algn="r"/>
            <a:r>
              <a:rPr lang="zh-CN" altLang="en-US" sz="1200" dirty="0">
                <a:solidFill>
                  <a:schemeClr val="tx1"/>
                </a:solidFill>
              </a:rPr>
              <a:t>*</a:t>
            </a:r>
            <a:endParaRPr lang="zh-CN" altLang="en-US" sz="1200" dirty="0">
              <a:solidFill>
                <a:schemeClr val="tx1"/>
              </a:solidFill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SimSun" charset="0"/>
        <a:cs typeface="Arial" panose="020B060402020209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SimSun" pitchFamily="2" charset="-122"/>
            </a:endParaRPr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zh-CN" altLang="en-US" sz="1200" dirty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rPr>
              <a:t>*</a:t>
            </a:r>
            <a:endParaRPr lang="zh-CN" altLang="en-US" sz="1200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3E62278D-4065-4895-A098-D1C495D7B755}" type="slidenum">
              <a:rPr lang="en-US" altLang="zh-CN" sz="1200">
                <a:latin typeface="Times New Roman" panose="02020503050405090304" pitchFamily="18" charset="0"/>
              </a:rPr>
              <a:t>26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322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22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41F08621-DEC4-4929-99BD-42AC4670A58F}" type="slidenum">
              <a:rPr lang="en-US" altLang="zh-CN" sz="1200">
                <a:latin typeface="Times New Roman" panose="02020503050405090304" pitchFamily="18" charset="0"/>
              </a:rPr>
              <a:t>27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323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23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0462AB28-200F-47C7-A551-5D8CA4B12512}" type="slidenum">
              <a:rPr lang="en-US" altLang="zh-CN" sz="1200">
                <a:latin typeface="Times New Roman" panose="02020503050405090304" pitchFamily="18" charset="0"/>
              </a:rPr>
              <a:t>28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324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24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1C8729DE-4E34-47EE-9113-9C0F34B98D4E}" type="slidenum">
              <a:rPr lang="en-US" altLang="zh-CN" sz="1200">
                <a:latin typeface="Times New Roman" panose="02020503050405090304" pitchFamily="18" charset="0"/>
              </a:rPr>
              <a:t>29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392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92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46F5A82B-31CB-4779-9A4B-0FD56E51E98A}" type="slidenum">
              <a:rPr lang="en-US" altLang="zh-CN" sz="1200">
                <a:latin typeface="Times New Roman" panose="02020503050405090304" pitchFamily="18" charset="0"/>
              </a:rPr>
              <a:t>30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393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93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4952C799-EB97-4D83-AD12-EA2620F27AEE}" type="slidenum">
              <a:rPr lang="en-US" altLang="zh-CN" sz="1200">
                <a:latin typeface="Times New Roman" panose="02020503050405090304" pitchFamily="18" charset="0"/>
              </a:rPr>
              <a:t>31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394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94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C823B3CE-0885-4677-8535-CB76EB7292E3}" type="slidenum">
              <a:rPr lang="en-US" altLang="zh-CN" sz="1200">
                <a:latin typeface="Times New Roman" panose="02020503050405090304" pitchFamily="18" charset="0"/>
              </a:rPr>
              <a:t>32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397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97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ECFB1EB3-D3BE-4DC1-8219-6EE03202B7DA}" type="slidenum">
              <a:rPr lang="en-US" altLang="zh-CN" sz="1200">
                <a:latin typeface="Times New Roman" panose="02020503050405090304" pitchFamily="18" charset="0"/>
              </a:rPr>
              <a:t>33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398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98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AA42497C-0D31-41C7-9103-63062B9E100D}" type="slidenum">
              <a:rPr lang="en-US" altLang="zh-CN" sz="1200">
                <a:latin typeface="Times New Roman" panose="02020503050405090304" pitchFamily="18" charset="0"/>
              </a:rPr>
              <a:t>34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399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99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FFC830BD-95B1-4EE7-81BE-560C0F5D3EA7}" type="slidenum">
              <a:rPr lang="en-US" altLang="zh-CN" sz="1200">
                <a:latin typeface="Times New Roman" panose="02020503050405090304" pitchFamily="18" charset="0"/>
              </a:rPr>
              <a:t>35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400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0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8400" y="708025"/>
            <a:ext cx="4533900" cy="3400425"/>
          </a:xfrm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xfrm>
            <a:off x="914400" y="4341813"/>
            <a:ext cx="5029200" cy="4100512"/>
          </a:xfrm>
        </p:spPr>
        <p:txBody>
          <a:bodyPr wrap="square" lIns="94689" tIns="47345" rIns="94689" bIns="47345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50E8DD61-F812-44D2-9479-70B9B4DA9F12}" type="slidenum">
              <a:rPr lang="en-US" altLang="zh-CN" sz="1200">
                <a:latin typeface="Times New Roman" panose="02020503050405090304" pitchFamily="18" charset="0"/>
              </a:rPr>
              <a:t>36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401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1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0DE3B2C9-E541-4DC6-80A5-7C5CFA0FF6C0}" type="slidenum">
              <a:rPr lang="en-US" altLang="zh-CN" sz="1200">
                <a:latin typeface="Times New Roman" panose="02020503050405090304" pitchFamily="18" charset="0"/>
              </a:rPr>
              <a:t>37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0DE3B2C9-E541-4DC6-80A5-7C5CFA0FF6C0}" type="slidenum">
              <a:rPr lang="en-US" altLang="zh-CN" sz="1200">
                <a:latin typeface="Times New Roman" panose="02020503050405090304" pitchFamily="18" charset="0"/>
              </a:rPr>
              <a:t>38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0DE3B2C9-E541-4DC6-80A5-7C5CFA0FF6C0}" type="slidenum">
              <a:rPr lang="en-US" altLang="zh-CN" sz="1200">
                <a:latin typeface="Times New Roman" panose="02020503050405090304" pitchFamily="18" charset="0"/>
              </a:rPr>
              <a:t>39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803BBC70-284E-4D55-885D-9C42EAFDA560}" type="slidenum">
              <a:rPr lang="en-US" altLang="zh-CN" sz="1200">
                <a:latin typeface="Times New Roman" panose="02020503050405090304" pitchFamily="18" charset="0"/>
              </a:rPr>
              <a:t>40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403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3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6B27198A-A5DC-40E5-B0E1-C1A739099E50}" type="slidenum">
              <a:rPr lang="en-US" altLang="zh-CN" sz="1200">
                <a:latin typeface="Times New Roman" panose="02020503050405090304" pitchFamily="18" charset="0"/>
              </a:rPr>
              <a:t>41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4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CBCB068E-FD96-4E2F-AFD8-7BBCB8214699}" type="slidenum">
              <a:rPr lang="en-US" altLang="zh-CN" sz="1200">
                <a:latin typeface="Times New Roman" panose="02020503050405090304" pitchFamily="18" charset="0"/>
              </a:rPr>
              <a:t>42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405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5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2BE7E3DF-C5A3-4B25-97B8-8BC310A9C829}" type="slidenum">
              <a:rPr lang="en-US" altLang="zh-CN" sz="1200">
                <a:latin typeface="Times New Roman" panose="02020503050405090304" pitchFamily="18" charset="0"/>
              </a:rPr>
              <a:t>43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406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6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6134612A-52D1-4A16-85E0-A29492DE43F0}" type="slidenum">
              <a:rPr lang="en-US" altLang="zh-CN" sz="1200">
                <a:latin typeface="Times New Roman" panose="02020503050405090304" pitchFamily="18" charset="0"/>
              </a:rPr>
              <a:t>44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407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7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7899E83E-AF8C-4C55-A1D6-7A88B903D7D6}" type="slidenum">
              <a:rPr lang="en-US" altLang="zh-CN" sz="1200">
                <a:latin typeface="Times New Roman" panose="02020503050405090304" pitchFamily="18" charset="0"/>
              </a:rPr>
              <a:t>15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312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12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sz="1200" dirty="0"/>
              <a:t>16</a:t>
            </a:fld>
            <a:endParaRPr lang="en-US" sz="1200" dirty="0"/>
          </a:p>
        </p:txBody>
      </p:sp>
      <p:sp>
        <p:nvSpPr>
          <p:cNvPr id="614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</p:spPr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>
          <a:xfrm>
            <a:off x="684213" y="4343400"/>
            <a:ext cx="5489575" cy="4114800"/>
          </a:xfrm>
        </p:spPr>
        <p:txBody>
          <a:bodyPr wrap="square" lIns="96655" tIns="48326" rIns="96655" bIns="48326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8400" y="708025"/>
            <a:ext cx="4533900" cy="3400425"/>
          </a:xfrm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xfrm>
            <a:off x="914400" y="4341813"/>
            <a:ext cx="5029200" cy="4100512"/>
          </a:xfrm>
        </p:spPr>
        <p:txBody>
          <a:bodyPr wrap="square" lIns="94689" tIns="47345" rIns="94689" bIns="47345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ECE3775B-30F2-4ABB-BE25-E5DDF11397F6}" type="slidenum">
              <a:rPr lang="en-US" altLang="zh-CN" sz="1200">
                <a:latin typeface="Times New Roman" panose="02020503050405090304" pitchFamily="18" charset="0"/>
              </a:rPr>
              <a:t>23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396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396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2F66A36B-8C1D-4DEA-89AF-E6B5819375AB}" type="slidenum">
              <a:rPr lang="en-US" altLang="zh-CN" sz="1200">
                <a:latin typeface="Times New Roman" panose="02020503050405090304" pitchFamily="18" charset="0"/>
              </a:rPr>
              <a:t>24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320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20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fld id="{36343D7D-8D43-44B3-B34C-C195FA50DD53}" type="slidenum">
              <a:rPr lang="en-US" altLang="zh-CN" sz="1200">
                <a:latin typeface="Times New Roman" panose="02020503050405090304" pitchFamily="18" charset="0"/>
              </a:rPr>
              <a:t>25</a:t>
            </a:fld>
            <a:endParaRPr lang="en-US" altLang="zh-CN" sz="1200">
              <a:latin typeface="Times New Roman" panose="02020503050405090304" pitchFamily="18" charset="0"/>
            </a:endParaRPr>
          </a:p>
        </p:txBody>
      </p:sp>
      <p:sp>
        <p:nvSpPr>
          <p:cNvPr id="321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21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676400" y="830263"/>
            <a:ext cx="1219200" cy="473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  <a:cs typeface="SimSun" charset="0"/>
              </a:defRPr>
            </a:lvl1pPr>
            <a:lvl2pPr marL="742950" indent="-28575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neva" charset="0"/>
              <a:ea typeface="SimSun" charset="0"/>
              <a:cs typeface="Arial" panose="020B0604020202090204" pitchFamily="34" charset="0"/>
            </a:endParaRPr>
          </a:p>
        </p:txBody>
      </p:sp>
      <p:sp>
        <p:nvSpPr>
          <p:cNvPr id="2051" name="Freeform 34"/>
          <p:cNvSpPr/>
          <p:nvPr userDrawn="1"/>
        </p:nvSpPr>
        <p:spPr>
          <a:xfrm rot="10800000">
            <a:off x="-1587" y="0"/>
            <a:ext cx="9147175" cy="914400"/>
          </a:xfrm>
          <a:custGeom>
            <a:avLst/>
            <a:gdLst/>
            <a:ahLst/>
            <a:cxnLst>
              <a:cxn ang="0">
                <a:pos x="0" y="720473177"/>
              </a:cxn>
              <a:cxn ang="0">
                <a:pos x="2147483647" y="672020137"/>
              </a:cxn>
              <a:cxn ang="0">
                <a:pos x="2147483647" y="0"/>
              </a:cxn>
              <a:cxn ang="0">
                <a:pos x="2147483647" y="1327186286"/>
              </a:cxn>
              <a:cxn ang="0">
                <a:pos x="0" y="1327186286"/>
              </a:cxn>
              <a:cxn ang="0">
                <a:pos x="0" y="720473177"/>
              </a:cxn>
            </a:cxnLst>
            <a:rect l="0" t="0" r="0" b="0"/>
            <a:pathLst>
              <a:path w="5760" h="630">
                <a:moveTo>
                  <a:pt x="0" y="342"/>
                </a:moveTo>
                <a:cubicBezTo>
                  <a:pt x="1014" y="359"/>
                  <a:pt x="2029" y="376"/>
                  <a:pt x="2989" y="319"/>
                </a:cubicBezTo>
                <a:cubicBezTo>
                  <a:pt x="3949" y="262"/>
                  <a:pt x="5013" y="171"/>
                  <a:pt x="5760" y="0"/>
                </a:cubicBezTo>
                <a:cubicBezTo>
                  <a:pt x="5760" y="315"/>
                  <a:pt x="5760" y="630"/>
                  <a:pt x="5760" y="630"/>
                </a:cubicBezTo>
                <a:lnTo>
                  <a:pt x="0" y="630"/>
                </a:lnTo>
                <a:lnTo>
                  <a:pt x="0" y="342"/>
                </a:lnTo>
                <a:close/>
              </a:path>
            </a:pathLst>
          </a:custGeom>
          <a:solidFill>
            <a:srgbClr val="FF7200"/>
          </a:solidFill>
          <a:ln w="1270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52" name="Line 17"/>
          <p:cNvSpPr/>
          <p:nvPr userDrawn="1">
            <p:custDataLst>
              <p:tags r:id="rId1"/>
            </p:custDataLst>
          </p:nvPr>
        </p:nvSpPr>
        <p:spPr>
          <a:xfrm>
            <a:off x="0" y="6672263"/>
            <a:ext cx="9144000" cy="0"/>
          </a:xfrm>
          <a:prstGeom prst="line">
            <a:avLst/>
          </a:prstGeom>
          <a:ln w="381000" cap="flat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10000"/>
            <a:ext cx="6858000" cy="1219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067ABD"/>
                </a:solidFill>
                <a:latin typeface="Verdana" panose="020B0804030504040204" charset="0"/>
              </a:defRPr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3400" y="1219200"/>
            <a:ext cx="8077200" cy="1676400"/>
          </a:xfrm>
        </p:spPr>
        <p:txBody>
          <a:bodyPr anchor="b"/>
          <a:lstStyle>
            <a:lvl1pPr algn="ctr">
              <a:defRPr sz="4000">
                <a:latin typeface="Verdana" panose="020B0804030504040204" charset="0"/>
              </a:defRPr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</a:p>
        </p:txBody>
      </p:sp>
      <p:sp>
        <p:nvSpPr>
          <p:cNvPr id="12" name="Rectangle 14"/>
          <p:cNvSpPr>
            <a:spLocks noGrp="1" noChangeArrowheads="1"/>
          </p:cNvSpPr>
          <p:nvPr>
            <p:ph type="dt" sz="quarter" idx="2"/>
            <p:custDataLst>
              <p:tags r:id="rId2"/>
            </p:custDataLst>
          </p:nvPr>
        </p:nvSpPr>
        <p:spPr bwMode="auto">
          <a:xfrm>
            <a:off x="2057400" y="5638800"/>
            <a:ext cx="5029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800" smtClean="0">
                <a:solidFill>
                  <a:schemeClr val="tx1"/>
                </a:solidFill>
                <a:cs typeface="Arial Unicode MS" panose="020B060402020202020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charset="0"/>
              <a:cs typeface="Arial Unicode MS" panose="020B0604020202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cs typeface="Arial" panose="020B0604020202090204" pitchFamily="34" charset="0"/>
              </a:defRPr>
            </a:lvl1pPr>
            <a:lvl2pPr>
              <a:defRPr>
                <a:latin typeface="Arial" panose="020B0604020202090204" pitchFamily="34" charset="0"/>
                <a:cs typeface="Arial" panose="020B0604020202090204" pitchFamily="34" charset="0"/>
              </a:defRPr>
            </a:lvl2pPr>
            <a:lvl3pPr>
              <a:defRPr>
                <a:latin typeface="Arial" panose="020B0604020202090204" pitchFamily="34" charset="0"/>
                <a:cs typeface="Arial" panose="020B0604020202090204" pitchFamily="34" charset="0"/>
              </a:defRPr>
            </a:lvl3pPr>
            <a:lvl4pPr>
              <a:defRPr>
                <a:latin typeface="Arial" panose="020B0604020202090204" pitchFamily="34" charset="0"/>
                <a:cs typeface="Arial" panose="020B0604020202090204" pitchFamily="34" charset="0"/>
              </a:defRPr>
            </a:lvl4pPr>
            <a:lvl5pPr>
              <a:defRPr>
                <a:latin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1925"/>
            <a:ext cx="8915400" cy="6762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066800"/>
            <a:ext cx="4381500" cy="25527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771900"/>
            <a:ext cx="4381500" cy="25527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1925"/>
            <a:ext cx="8915400" cy="6762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86300" y="1066800"/>
            <a:ext cx="4381500" cy="5257800"/>
          </a:xfrm>
        </p:spPr>
        <p:txBody>
          <a:bodyPr vert="horz" wrap="square" lIns="90488" tIns="44450" rIns="90488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Wingdings" panose="05000000000000000000" charset="0"/>
              <a:buChar char="§"/>
              <a:defRPr/>
            </a:pPr>
            <a:endParaRPr kumimoji="1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charset="0"/>
              <a:cs typeface="Arial" panose="020B060402020209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1925"/>
            <a:ext cx="8915400" cy="6762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/>
          </p:cNvSpPr>
          <p:nvPr>
            <p:ph type="body"/>
            <p:custDataLst>
              <p:tags r:id="rId11"/>
            </p:custDataLst>
          </p:nvPr>
        </p:nvSpPr>
        <p:spPr>
          <a:xfrm>
            <a:off x="152400" y="1189038"/>
            <a:ext cx="8915400" cy="52578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/>
          <a:lstStyle/>
          <a:p>
            <a:pPr lvl="0" indent="-34290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027" name="Line 12"/>
          <p:cNvSpPr/>
          <p:nvPr>
            <p:custDataLst>
              <p:tags r:id="rId12"/>
            </p:custDataLst>
          </p:nvPr>
        </p:nvSpPr>
        <p:spPr>
          <a:xfrm>
            <a:off x="0" y="122238"/>
            <a:ext cx="9144000" cy="0"/>
          </a:xfrm>
          <a:prstGeom prst="line">
            <a:avLst/>
          </a:prstGeom>
          <a:ln w="254000" cap="flat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8" name="Freeform 34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>
              <a:cxn ang="0">
                <a:pos x="0" y="80052575"/>
              </a:cxn>
              <a:cxn ang="0">
                <a:pos x="2147483647" y="74668743"/>
              </a:cxn>
              <a:cxn ang="0">
                <a:pos x="2147483647" y="0"/>
              </a:cxn>
              <a:cxn ang="0">
                <a:pos x="2147483647" y="147465143"/>
              </a:cxn>
              <a:cxn ang="0">
                <a:pos x="0" y="147465143"/>
              </a:cxn>
              <a:cxn ang="0">
                <a:pos x="0" y="80052575"/>
              </a:cxn>
            </a:cxnLst>
            <a:rect l="0" t="0" r="0" b="0"/>
            <a:pathLst>
              <a:path w="5760" h="630">
                <a:moveTo>
                  <a:pt x="0" y="342"/>
                </a:moveTo>
                <a:cubicBezTo>
                  <a:pt x="1014" y="359"/>
                  <a:pt x="2029" y="376"/>
                  <a:pt x="2989" y="319"/>
                </a:cubicBezTo>
                <a:cubicBezTo>
                  <a:pt x="3949" y="262"/>
                  <a:pt x="5013" y="171"/>
                  <a:pt x="5760" y="0"/>
                </a:cubicBezTo>
                <a:cubicBezTo>
                  <a:pt x="5760" y="315"/>
                  <a:pt x="5760" y="630"/>
                  <a:pt x="5760" y="630"/>
                </a:cubicBezTo>
                <a:lnTo>
                  <a:pt x="0" y="630"/>
                </a:lnTo>
                <a:lnTo>
                  <a:pt x="0" y="342"/>
                </a:lnTo>
                <a:close/>
              </a:path>
            </a:pathLst>
          </a:custGeom>
          <a:solidFill>
            <a:srgbClr val="EE6C00"/>
          </a:solidFill>
          <a:ln w="1270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9" name="Rectangle 8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0" y="295275"/>
            <a:ext cx="8915400" cy="6762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4842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 algn="ctr">
              <a:defRPr sz="1400" b="1"/>
            </a:lvl1pPr>
          </a:lstStyle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  <p:sp>
        <p:nvSpPr>
          <p:cNvPr id="1031" name="Text Box 11"/>
          <p:cNvSpPr txBox="1"/>
          <p:nvPr/>
        </p:nvSpPr>
        <p:spPr>
          <a:xfrm>
            <a:off x="8229600" y="6553200"/>
            <a:ext cx="609600" cy="3048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 algn="r" eaLnBrk="0" hangingPunct="0">
              <a:spcBef>
                <a:spcPct val="50000"/>
              </a:spcBef>
            </a:pPr>
            <a:r>
              <a:rPr lang="zh-CN" altLang="en-US" sz="1400" b="1" dirty="0">
                <a:latin typeface="Arial" panose="020B0604020202090204" pitchFamily="34" charset="0"/>
              </a:rPr>
              <a:t>*</a:t>
            </a:r>
          </a:p>
        </p:txBody>
      </p:sp>
      <p:sp>
        <p:nvSpPr>
          <p:cNvPr id="1032" name="Line 12"/>
          <p:cNvSpPr/>
          <p:nvPr userDrawn="1">
            <p:custDataLst>
              <p:tags r:id="rId14"/>
            </p:custDataLst>
          </p:nvPr>
        </p:nvSpPr>
        <p:spPr>
          <a:xfrm>
            <a:off x="0" y="120650"/>
            <a:ext cx="1439863" cy="0"/>
          </a:xfrm>
          <a:prstGeom prst="line">
            <a:avLst/>
          </a:prstGeom>
          <a:ln w="2540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Wingdings" panose="05000000000000000000" charset="0"/>
        <a:buChar char="§"/>
        <a:defRPr kumimoji="1" sz="2800">
          <a:solidFill>
            <a:schemeClr val="tx1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kumimoji="1" sz="24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−"/>
        <a:defRPr kumimoji="1" sz="20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kumimoji="1" sz="20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kumimoji="1" sz="16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/>
          </p:cNvSpPr>
          <p:nvPr>
            <p:ph type="ctrTitle"/>
          </p:nvPr>
        </p:nvSpPr>
        <p:spPr>
          <a:xfrm>
            <a:off x="533400" y="964565"/>
            <a:ext cx="8077200" cy="2540635"/>
          </a:xfrm>
        </p:spPr>
        <p:txBody>
          <a:bodyPr vert="horz" wrap="square" lIns="90488" tIns="44450" rIns="90488" bIns="44450" anchor="b"/>
          <a:lstStyle/>
          <a:p>
            <a: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COMP130177.01</a:t>
            </a:r>
            <a:b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</a:br>
            <a: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互联网体系结构</a:t>
            </a:r>
            <a:b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</a:br>
            <a: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/>
            </a:r>
            <a:b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</a:br>
            <a: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1</a:t>
            </a:r>
            <a:r>
              <a:rPr lang="en-US" altLang="zh-CN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. </a:t>
            </a:r>
            <a: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互联网回顾与基本架构</a:t>
            </a:r>
          </a:p>
        </p:txBody>
      </p:sp>
      <p:sp>
        <p:nvSpPr>
          <p:cNvPr id="12290" name="Rectangle 5"/>
          <p:cNvSpPr>
            <a:spLocks noGrp="1"/>
          </p:cNvSpPr>
          <p:nvPr>
            <p:ph type="subTitle" idx="1"/>
          </p:nvPr>
        </p:nvSpPr>
        <p:spPr>
          <a:xfrm>
            <a:off x="381000" y="4267200"/>
            <a:ext cx="8382000" cy="685800"/>
          </a:xfrm>
        </p:spPr>
        <p:txBody>
          <a:bodyPr vert="horz" wrap="square" lIns="90488" tIns="44450" rIns="90488" bIns="44450" anchor="t"/>
          <a:lstStyle/>
          <a:p>
            <a:pPr>
              <a:buSzPct val="100000"/>
              <a:buFont typeface="Wingdings" panose="05000000000000000000" charset="0"/>
            </a:pPr>
            <a:r>
              <a:rPr kumimoji="1" lang="zh-CN" altLang="en-US" b="1" dirty="0">
                <a:solidFill>
                  <a:srgbClr val="FF9933"/>
                </a:solidFill>
                <a:latin typeface="Verdana" panose="020B0804030504040204" charset="0"/>
                <a:ea typeface="SimSun" charset="0"/>
                <a:cs typeface="Arial" panose="020B0604020202090204" pitchFamily="34" charset="0"/>
              </a:rPr>
              <a:t>赵进</a:t>
            </a:r>
          </a:p>
        </p:txBody>
      </p:sp>
      <p:sp>
        <p:nvSpPr>
          <p:cNvPr id="12291" name="Rectangle 7"/>
          <p:cNvSpPr/>
          <p:nvPr/>
        </p:nvSpPr>
        <p:spPr>
          <a:xfrm>
            <a:off x="4038600" y="5791200"/>
            <a:ext cx="1539875" cy="295275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indent="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840C2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Verdana" panose="020B0804030504040204" charset="0"/>
                <a:ea typeface="幼圆" pitchFamily="1" charset="-122"/>
              </a:rPr>
              <a:t>School of </a:t>
            </a:r>
            <a:endParaRPr lang="zh-CN" altLang="en-US" sz="2400" dirty="0">
              <a:latin typeface="Verdana" panose="020B0804030504040204" charset="0"/>
              <a:ea typeface="幼圆" pitchFamily="1" charset="-122"/>
            </a:endParaRPr>
          </a:p>
        </p:txBody>
      </p:sp>
      <p:sp>
        <p:nvSpPr>
          <p:cNvPr id="12292" name="矩形 20"/>
          <p:cNvSpPr/>
          <p:nvPr/>
        </p:nvSpPr>
        <p:spPr>
          <a:xfrm>
            <a:off x="685800" y="6477000"/>
            <a:ext cx="7924800" cy="3381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algn="ctr"/>
            <a:r>
              <a:rPr lang="en-US" altLang="zh-CN" sz="1600" b="1" dirty="0">
                <a:latin typeface="Arial" panose="020B0604020202090204" pitchFamily="34" charset="0"/>
              </a:rPr>
              <a:t>School of Computer Science, Fudan University</a:t>
            </a:r>
            <a:endParaRPr lang="zh-CN" altLang="en-US" sz="1600" b="1" dirty="0">
              <a:latin typeface="Arial" panose="020B0604020202090204" pitchFamily="34" charset="0"/>
              <a:ea typeface="SimSun" pitchFamily="2" charset="-122"/>
            </a:endParaRPr>
          </a:p>
        </p:txBody>
      </p:sp>
      <p:pic>
        <p:nvPicPr>
          <p:cNvPr id="12293" name="Picture 20" descr="C:\Users\Jin\Desktop\未标题-2副本.gif"/>
          <p:cNvPicPr>
            <a:picLocks noChangeAspect="1"/>
          </p:cNvPicPr>
          <p:nvPr/>
        </p:nvPicPr>
        <p:blipFill>
          <a:blip r:embed="rId3">
            <a:lum bright="10001" contrast="10000"/>
          </a:blip>
          <a:stretch>
            <a:fillRect/>
          </a:stretch>
        </p:blipFill>
        <p:spPr>
          <a:xfrm>
            <a:off x="7853363" y="457200"/>
            <a:ext cx="1290637" cy="1290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architecture is expected to be relatively long-lived, applicable to more than one generation of the technology.</a:t>
            </a:r>
          </a:p>
          <a:p>
            <a:endParaRPr lang="en-US"/>
          </a:p>
          <a:p>
            <a:r>
              <a:rPr lang="en-US"/>
              <a:t>A trivial example of this is IPv6, which represents a later generation of technology than IPv4 although both conform to the same Internet architecture.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r>
              <a:rPr lang="zh-CN" altLang="en-US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Architecture is </a:t>
            </a:r>
            <a:r>
              <a:rPr lang="en-US" altLang="zh-CN" sz="2800" b="1" u="sng" dirty="0">
                <a:solidFill>
                  <a:schemeClr val="accent2"/>
                </a:solidFill>
                <a:ea typeface="SimSun" pitchFamily="2" charset="-122"/>
                <a:sym typeface="+mn-ea"/>
              </a:rPr>
              <a:t>not</a:t>
            </a:r>
            <a:r>
              <a:rPr lang="en-US" altLang="zh-CN" sz="2800" b="1" dirty="0">
                <a:solidFill>
                  <a:schemeClr val="accent2"/>
                </a:solidFill>
                <a:ea typeface="SimSun" pitchFamily="2" charset="-122"/>
                <a:sym typeface="+mn-ea"/>
              </a:rPr>
              <a:t> </a:t>
            </a:r>
            <a:r>
              <a:rPr lang="en-US" altLang="zh-CN" sz="2800" dirty="0">
                <a:ea typeface="SimSun" pitchFamily="2" charset="-122"/>
                <a:sym typeface="+mn-ea"/>
              </a:rPr>
              <a:t>the implementation itself</a:t>
            </a:r>
            <a:endParaRPr lang="en-US" altLang="zh-CN" sz="2800" dirty="0">
              <a:ea typeface="SimSun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Architecture is how to </a:t>
            </a:r>
            <a:r>
              <a:rPr lang="en-US" altLang="zh-CN" sz="2800" b="1" dirty="0">
                <a:solidFill>
                  <a:schemeClr val="accent2"/>
                </a:solidFill>
                <a:ea typeface="SimSun" pitchFamily="2" charset="-122"/>
                <a:sym typeface="+mn-ea"/>
              </a:rPr>
              <a:t>“organize”</a:t>
            </a:r>
            <a:r>
              <a:rPr lang="en-US" altLang="zh-CN" sz="2800" b="1" dirty="0">
                <a:ea typeface="SimSun" pitchFamily="2" charset="-122"/>
                <a:sym typeface="+mn-ea"/>
              </a:rPr>
              <a:t> </a:t>
            </a:r>
            <a:r>
              <a:rPr lang="en-US" altLang="zh-CN" sz="2800" dirty="0">
                <a:ea typeface="SimSun" pitchFamily="2" charset="-122"/>
                <a:sym typeface="+mn-ea"/>
              </a:rPr>
              <a:t>implementations</a:t>
            </a:r>
            <a:endParaRPr lang="en-US" altLang="zh-CN" sz="28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what interfaces are supported</a:t>
            </a:r>
            <a:endParaRPr lang="en-US" altLang="zh-CN" sz="28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where functionality is implemented</a:t>
            </a:r>
            <a:endParaRPr lang="en-US" altLang="zh-CN" sz="2800" dirty="0">
              <a:ea typeface="SimSun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Architecture is the </a:t>
            </a:r>
            <a:r>
              <a:rPr lang="en-US" altLang="zh-CN" sz="2800" b="1" dirty="0">
                <a:solidFill>
                  <a:schemeClr val="accent2"/>
                </a:solidFill>
                <a:ea typeface="SimSun" pitchFamily="2" charset="-122"/>
                <a:sym typeface="+mn-ea"/>
              </a:rPr>
              <a:t>modular design</a:t>
            </a:r>
            <a:r>
              <a:rPr lang="en-US" altLang="zh-CN" sz="2800" dirty="0">
                <a:ea typeface="SimSun" pitchFamily="2" charset="-122"/>
                <a:sym typeface="+mn-ea"/>
              </a:rPr>
              <a:t> of the network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Architecture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It provides a basis for individual technical decisions, as opposed to a random walk starting from today’s design.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Many different network styles and technologies</a:t>
            </a:r>
            <a:endParaRPr lang="en-US" altLang="zh-CN" sz="28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circuit-switched vs packet-switched, etc.</a:t>
            </a:r>
            <a:endParaRPr lang="en-US" altLang="zh-CN" sz="28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wireless vs wired vs optical, etc.</a:t>
            </a:r>
            <a:endParaRPr lang="en-US" altLang="zh-CN" sz="2800" dirty="0">
              <a:ea typeface="SimSun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Many different applications</a:t>
            </a:r>
            <a:endParaRPr lang="en-US" altLang="zh-CN" sz="28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ftp, email, web, P2P, etc.</a:t>
            </a:r>
            <a:endParaRPr lang="en-US" altLang="zh-CN" sz="2800" dirty="0">
              <a:ea typeface="SimSun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How do we organize this mess?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Layering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455613" y="1370013"/>
            <a:ext cx="8229600" cy="457041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sz="2800" dirty="0"/>
              <a:t>A way to deal with complexity</a:t>
            </a:r>
          </a:p>
          <a:p>
            <a:pPr lvl="1" eaLnBrk="1" hangingPunct="1"/>
            <a:r>
              <a:rPr sz="2400" dirty="0"/>
              <a:t>Add multiple levels of abstraction</a:t>
            </a:r>
          </a:p>
          <a:p>
            <a:pPr lvl="1" eaLnBrk="1" hangingPunct="1"/>
            <a:r>
              <a:rPr sz="2400" dirty="0"/>
              <a:t>Each level encapsulates some key functionality</a:t>
            </a:r>
          </a:p>
          <a:p>
            <a:pPr lvl="1" eaLnBrk="1" hangingPunct="1"/>
            <a:r>
              <a:rPr sz="2400" dirty="0"/>
              <a:t>And exports an interface to other components</a:t>
            </a:r>
          </a:p>
          <a:p>
            <a:pPr lvl="1" eaLnBrk="1" hangingPunct="1"/>
            <a:r>
              <a:rPr sz="2400" dirty="0"/>
              <a:t>Example?</a:t>
            </a:r>
          </a:p>
          <a:p>
            <a:pPr lvl="2" eaLnBrk="1" hangingPunct="1"/>
            <a:endParaRPr sz="2000" dirty="0"/>
          </a:p>
          <a:p>
            <a:pPr eaLnBrk="1" hangingPunct="1"/>
            <a:r>
              <a:rPr sz="2800" dirty="0"/>
              <a:t>Layering: Modular approach to implementing network functionality by introducing abstractions</a:t>
            </a:r>
          </a:p>
          <a:p>
            <a:pPr lvl="2" eaLnBrk="1" hangingPunct="1"/>
            <a:endParaRPr sz="2000" dirty="0"/>
          </a:p>
          <a:p>
            <a:pPr eaLnBrk="1" hangingPunct="1"/>
            <a:r>
              <a:rPr sz="2800" dirty="0"/>
              <a:t>Challenge: how to come up with the “right” abstractions?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4449198" y="2237722"/>
            <a:ext cx="628650" cy="3429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/>
          <a:lstStyle/>
          <a:p>
            <a:pPr eaLnBrk="1" hangingPunct="1"/>
            <a:r>
              <a:rPr lang="en-US" altLang="zh-CN" dirty="0">
                <a:latin typeface="微软雅黑" charset="-122"/>
              </a:rPr>
              <a:t>Why  layering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63098" y="4009372"/>
            <a:ext cx="6719292" cy="1309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Do we re-implement every application for every technology?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Obviously not, but how does the Internet architecture avoid this?</a:t>
            </a:r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2906148" y="2237722"/>
            <a:ext cx="685800" cy="3429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3763398" y="2237722"/>
            <a:ext cx="514350" cy="3429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86024" name="Text Box 7"/>
          <p:cNvSpPr txBox="1">
            <a:spLocks noChangeArrowheads="1"/>
          </p:cNvSpPr>
          <p:nvPr/>
        </p:nvSpPr>
        <p:spPr bwMode="auto">
          <a:xfrm>
            <a:off x="2897814" y="2294874"/>
            <a:ext cx="79629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tx1"/>
                </a:solidFill>
                <a:latin typeface="Arial" panose="020B0604020202090204" pitchFamily="34" charset="0"/>
              </a:rPr>
              <a:t>Telnet </a:t>
            </a:r>
          </a:p>
        </p:txBody>
      </p:sp>
      <p:sp>
        <p:nvSpPr>
          <p:cNvPr id="86025" name="Text Box 8"/>
          <p:cNvSpPr txBox="1">
            <a:spLocks noChangeArrowheads="1"/>
          </p:cNvSpPr>
          <p:nvPr/>
        </p:nvSpPr>
        <p:spPr bwMode="auto">
          <a:xfrm>
            <a:off x="3763400" y="2282968"/>
            <a:ext cx="54229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tx1"/>
                </a:solidFill>
                <a:latin typeface="Arial" panose="020B0604020202090204" pitchFamily="34" charset="0"/>
              </a:rPr>
              <a:t>FTP</a:t>
            </a:r>
          </a:p>
        </p:txBody>
      </p:sp>
      <p:sp>
        <p:nvSpPr>
          <p:cNvPr id="86026" name="Text Box 9"/>
          <p:cNvSpPr txBox="1">
            <a:spLocks noChangeArrowheads="1"/>
          </p:cNvSpPr>
          <p:nvPr/>
        </p:nvSpPr>
        <p:spPr bwMode="auto">
          <a:xfrm>
            <a:off x="4500398" y="2282968"/>
            <a:ext cx="56388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tx1"/>
                </a:solidFill>
                <a:latin typeface="Arial" panose="020B0604020202090204" pitchFamily="34" charset="0"/>
              </a:rPr>
              <a:t>NFS</a:t>
            </a:r>
          </a:p>
        </p:txBody>
      </p:sp>
      <p:grpSp>
        <p:nvGrpSpPr>
          <p:cNvPr id="3" name="Group 10"/>
          <p:cNvGrpSpPr/>
          <p:nvPr/>
        </p:nvGrpSpPr>
        <p:grpSpPr bwMode="auto">
          <a:xfrm>
            <a:off x="5249298" y="2980672"/>
            <a:ext cx="842963" cy="571500"/>
            <a:chOff x="3456" y="2400"/>
            <a:chExt cx="708" cy="480"/>
          </a:xfrm>
        </p:grpSpPr>
        <p:sp>
          <p:nvSpPr>
            <p:cNvPr id="86052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72" cy="48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solidFill>
                  <a:srgbClr val="FF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86053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67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r>
                <a:rPr lang="en-US" altLang="zh-CN" sz="1500" b="1">
                  <a:solidFill>
                    <a:srgbClr val="FF0000"/>
                  </a:solidFill>
                  <a:latin typeface="Arial" panose="020B0604020202090204" pitchFamily="34" charset="0"/>
                </a:rPr>
                <a:t>Packet</a:t>
              </a:r>
            </a:p>
            <a:p>
              <a:r>
                <a:rPr lang="en-US" altLang="zh-CN" sz="1500" b="1">
                  <a:solidFill>
                    <a:srgbClr val="FF0000"/>
                  </a:solidFill>
                  <a:latin typeface="Arial" panose="020B0604020202090204" pitchFamily="34" charset="0"/>
                </a:rPr>
                <a:t>radio</a:t>
              </a:r>
            </a:p>
          </p:txBody>
        </p:sp>
      </p:grpSp>
      <p:sp>
        <p:nvSpPr>
          <p:cNvPr id="86028" name="Rectangle 13"/>
          <p:cNvSpPr>
            <a:spLocks noChangeArrowheads="1"/>
          </p:cNvSpPr>
          <p:nvPr/>
        </p:nvSpPr>
        <p:spPr bwMode="auto">
          <a:xfrm>
            <a:off x="3249048" y="2980672"/>
            <a:ext cx="857250" cy="5715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86029" name="Text Box 14"/>
          <p:cNvSpPr txBox="1">
            <a:spLocks noChangeArrowheads="1"/>
          </p:cNvSpPr>
          <p:nvPr/>
        </p:nvSpPr>
        <p:spPr bwMode="auto">
          <a:xfrm>
            <a:off x="4392389" y="2842345"/>
            <a:ext cx="913130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 dirty="0">
                <a:solidFill>
                  <a:schemeClr val="accent2"/>
                </a:solidFill>
                <a:latin typeface="Arial" panose="020B0604020202090204" pitchFamily="34" charset="0"/>
              </a:rPr>
              <a:t>Coaxial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Arial" panose="020B0604020202090204" pitchFamily="34" charset="0"/>
              </a:rPr>
              <a:t>cable</a:t>
            </a:r>
          </a:p>
        </p:txBody>
      </p:sp>
      <p:sp>
        <p:nvSpPr>
          <p:cNvPr id="86030" name="Rectangle 15"/>
          <p:cNvSpPr>
            <a:spLocks noChangeArrowheads="1"/>
          </p:cNvSpPr>
          <p:nvPr/>
        </p:nvSpPr>
        <p:spPr bwMode="auto">
          <a:xfrm>
            <a:off x="4334898" y="2980672"/>
            <a:ext cx="742950" cy="5715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86031" name="Text Box 16"/>
          <p:cNvSpPr txBox="1">
            <a:spLocks noChangeArrowheads="1"/>
          </p:cNvSpPr>
          <p:nvPr/>
        </p:nvSpPr>
        <p:spPr bwMode="auto">
          <a:xfrm>
            <a:off x="4380144" y="2989009"/>
            <a:ext cx="64833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rgbClr val="FF0000"/>
                </a:solidFill>
                <a:latin typeface="Arial" panose="020B0604020202090204" pitchFamily="34" charset="0"/>
              </a:rPr>
              <a:t>Fiber</a:t>
            </a:r>
          </a:p>
          <a:p>
            <a:r>
              <a:rPr lang="en-US" altLang="zh-CN" sz="1500" b="1">
                <a:solidFill>
                  <a:srgbClr val="FF0000"/>
                </a:solidFill>
                <a:latin typeface="Arial" panose="020B0604020202090204" pitchFamily="34" charset="0"/>
              </a:rPr>
              <a:t>optic</a:t>
            </a:r>
          </a:p>
        </p:txBody>
      </p:sp>
      <p:sp>
        <p:nvSpPr>
          <p:cNvPr id="86032" name="Line 17"/>
          <p:cNvSpPr>
            <a:spLocks noChangeShapeType="1"/>
          </p:cNvSpPr>
          <p:nvPr/>
        </p:nvSpPr>
        <p:spPr bwMode="auto">
          <a:xfrm>
            <a:off x="2620398" y="2809222"/>
            <a:ext cx="33718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675"/>
          </a:p>
        </p:txBody>
      </p:sp>
      <p:sp>
        <p:nvSpPr>
          <p:cNvPr id="86033" name="Text Box 18"/>
          <p:cNvSpPr txBox="1">
            <a:spLocks noChangeArrowheads="1"/>
          </p:cNvSpPr>
          <p:nvPr/>
        </p:nvSpPr>
        <p:spPr bwMode="auto">
          <a:xfrm>
            <a:off x="1445252" y="2303209"/>
            <a:ext cx="121920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 dirty="0">
                <a:latin typeface="Arial" panose="020B0604020202090204" pitchFamily="34" charset="0"/>
              </a:rPr>
              <a:t>Application</a:t>
            </a:r>
          </a:p>
        </p:txBody>
      </p:sp>
      <p:sp>
        <p:nvSpPr>
          <p:cNvPr id="86034" name="Text Box 19"/>
          <p:cNvSpPr txBox="1">
            <a:spLocks noChangeArrowheads="1"/>
          </p:cNvSpPr>
          <p:nvPr/>
        </p:nvSpPr>
        <p:spPr bwMode="auto">
          <a:xfrm>
            <a:off x="1465492" y="3037824"/>
            <a:ext cx="1421130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 dirty="0">
                <a:latin typeface="Arial" panose="020B0604020202090204" pitchFamily="34" charset="0"/>
              </a:rPr>
              <a:t>Transmission</a:t>
            </a:r>
          </a:p>
          <a:p>
            <a:r>
              <a:rPr lang="en-US" altLang="zh-CN" sz="1500" b="1" dirty="0">
                <a:latin typeface="Arial" panose="020B0604020202090204" pitchFamily="34" charset="0"/>
              </a:rPr>
              <a:t>Media</a:t>
            </a:r>
          </a:p>
        </p:txBody>
      </p:sp>
      <p:cxnSp>
        <p:nvCxnSpPr>
          <p:cNvPr id="86035" name="AutoShape 20"/>
          <p:cNvCxnSpPr>
            <a:cxnSpLocks noChangeShapeType="1"/>
            <a:stCxn id="86024" idx="2"/>
            <a:endCxn id="86029" idx="0"/>
          </p:cNvCxnSpPr>
          <p:nvPr/>
        </p:nvCxnSpPr>
        <p:spPr bwMode="auto">
          <a:xfrm>
            <a:off x="2471573" y="2819699"/>
            <a:ext cx="1164908" cy="16906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36" name="AutoShape 21"/>
          <p:cNvCxnSpPr>
            <a:cxnSpLocks noChangeShapeType="1"/>
            <a:stCxn id="86024" idx="2"/>
            <a:endCxn id="86030" idx="0"/>
          </p:cNvCxnSpPr>
          <p:nvPr/>
        </p:nvCxnSpPr>
        <p:spPr bwMode="auto">
          <a:xfrm>
            <a:off x="2471570" y="2819699"/>
            <a:ext cx="2234565" cy="16097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37" name="AutoShape 22"/>
          <p:cNvCxnSpPr>
            <a:cxnSpLocks noChangeShapeType="1"/>
            <a:stCxn id="86025" idx="2"/>
            <a:endCxn id="86028" idx="0"/>
          </p:cNvCxnSpPr>
          <p:nvPr/>
        </p:nvCxnSpPr>
        <p:spPr bwMode="auto">
          <a:xfrm>
            <a:off x="3026165" y="2810653"/>
            <a:ext cx="651510" cy="17002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38" name="AutoShape 23"/>
          <p:cNvCxnSpPr>
            <a:cxnSpLocks noChangeShapeType="1"/>
            <a:stCxn id="86023" idx="2"/>
            <a:endCxn id="86030" idx="0"/>
          </p:cNvCxnSpPr>
          <p:nvPr/>
        </p:nvCxnSpPr>
        <p:spPr bwMode="auto">
          <a:xfrm>
            <a:off x="4020573" y="2587766"/>
            <a:ext cx="685800" cy="3857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39" name="AutoShape 24"/>
          <p:cNvCxnSpPr>
            <a:cxnSpLocks noChangeShapeType="1"/>
            <a:stCxn id="86019" idx="2"/>
            <a:endCxn id="86028" idx="0"/>
          </p:cNvCxnSpPr>
          <p:nvPr/>
        </p:nvCxnSpPr>
        <p:spPr bwMode="auto">
          <a:xfrm flipH="1">
            <a:off x="3677673" y="2587766"/>
            <a:ext cx="1085850" cy="3857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40" name="AutoShape 25"/>
          <p:cNvCxnSpPr>
            <a:cxnSpLocks noChangeShapeType="1"/>
            <a:stCxn id="86019" idx="2"/>
            <a:endCxn id="86030" idx="0"/>
          </p:cNvCxnSpPr>
          <p:nvPr/>
        </p:nvCxnSpPr>
        <p:spPr bwMode="auto">
          <a:xfrm flipH="1">
            <a:off x="4706373" y="2587766"/>
            <a:ext cx="57150" cy="3857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3994" name="Group 26"/>
          <p:cNvGrpSpPr/>
          <p:nvPr/>
        </p:nvGrpSpPr>
        <p:grpSpPr bwMode="auto">
          <a:xfrm>
            <a:off x="5249300" y="2237722"/>
            <a:ext cx="679847" cy="366713"/>
            <a:chOff x="3456" y="1776"/>
            <a:chExt cx="571" cy="308"/>
          </a:xfrm>
        </p:grpSpPr>
        <p:sp>
          <p:nvSpPr>
            <p:cNvPr id="86050" name="Rectangle 27"/>
            <p:cNvSpPr>
              <a:spLocks noChangeArrowheads="1"/>
            </p:cNvSpPr>
            <p:nvPr/>
          </p:nvSpPr>
          <p:spPr bwMode="auto">
            <a:xfrm>
              <a:off x="3463" y="1776"/>
              <a:ext cx="528" cy="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solidFill>
                  <a:schemeClr val="tx1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86051" name="Text Box 28"/>
            <p:cNvSpPr txBox="1">
              <a:spLocks noChangeArrowheads="1"/>
            </p:cNvSpPr>
            <p:nvPr/>
          </p:nvSpPr>
          <p:spPr bwMode="auto">
            <a:xfrm>
              <a:off x="3456" y="1814"/>
              <a:ext cx="571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r>
                <a:rPr lang="en-US" altLang="zh-CN" sz="1500" b="1">
                  <a:solidFill>
                    <a:schemeClr val="tx1"/>
                  </a:solidFill>
                  <a:latin typeface="Arial" panose="020B0604020202090204" pitchFamily="34" charset="0"/>
                </a:rPr>
                <a:t>HTTP</a:t>
              </a:r>
            </a:p>
          </p:txBody>
        </p:sp>
      </p:grpSp>
      <p:grpSp>
        <p:nvGrpSpPr>
          <p:cNvPr id="83997" name="Group 29"/>
          <p:cNvGrpSpPr/>
          <p:nvPr/>
        </p:nvGrpSpPr>
        <p:grpSpPr bwMode="auto">
          <a:xfrm>
            <a:off x="3249048" y="2587766"/>
            <a:ext cx="2400300" cy="385763"/>
            <a:chOff x="1776" y="2070"/>
            <a:chExt cx="2016" cy="324"/>
          </a:xfrm>
        </p:grpSpPr>
        <p:cxnSp>
          <p:nvCxnSpPr>
            <p:cNvPr id="86046" name="AutoShape 30"/>
            <p:cNvCxnSpPr>
              <a:cxnSpLocks noChangeShapeType="1"/>
            </p:cNvCxnSpPr>
            <p:nvPr/>
          </p:nvCxnSpPr>
          <p:spPr bwMode="auto">
            <a:xfrm>
              <a:off x="1776" y="2070"/>
              <a:ext cx="2016" cy="324"/>
            </a:xfrm>
            <a:prstGeom prst="straightConnector1">
              <a:avLst/>
            </a:prstGeom>
            <a:noFill/>
            <a:ln w="25400">
              <a:solidFill>
                <a:srgbClr val="00B05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047" name="AutoShape 31"/>
            <p:cNvCxnSpPr>
              <a:cxnSpLocks noChangeShapeType="1"/>
            </p:cNvCxnSpPr>
            <p:nvPr/>
          </p:nvCxnSpPr>
          <p:spPr bwMode="auto">
            <a:xfrm>
              <a:off x="2424" y="2070"/>
              <a:ext cx="1368" cy="324"/>
            </a:xfrm>
            <a:prstGeom prst="straightConnector1">
              <a:avLst/>
            </a:prstGeom>
            <a:noFill/>
            <a:ln w="25400">
              <a:solidFill>
                <a:srgbClr val="00B05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048" name="AutoShape 32"/>
            <p:cNvCxnSpPr>
              <a:cxnSpLocks noChangeShapeType="1"/>
            </p:cNvCxnSpPr>
            <p:nvPr/>
          </p:nvCxnSpPr>
          <p:spPr bwMode="auto">
            <a:xfrm>
              <a:off x="3048" y="2070"/>
              <a:ext cx="744" cy="324"/>
            </a:xfrm>
            <a:prstGeom prst="straightConnector1">
              <a:avLst/>
            </a:prstGeom>
            <a:noFill/>
            <a:ln w="25400">
              <a:solidFill>
                <a:srgbClr val="00B05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049" name="AutoShape 33"/>
            <p:cNvCxnSpPr>
              <a:cxnSpLocks noChangeShapeType="1"/>
            </p:cNvCxnSpPr>
            <p:nvPr/>
          </p:nvCxnSpPr>
          <p:spPr bwMode="auto">
            <a:xfrm>
              <a:off x="3727" y="2070"/>
              <a:ext cx="65" cy="324"/>
            </a:xfrm>
            <a:prstGeom prst="straightConnector1">
              <a:avLst/>
            </a:prstGeom>
            <a:noFill/>
            <a:ln w="25400">
              <a:solidFill>
                <a:srgbClr val="00B05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4002" name="Group 34"/>
          <p:cNvGrpSpPr/>
          <p:nvPr/>
        </p:nvGrpSpPr>
        <p:grpSpPr bwMode="auto">
          <a:xfrm>
            <a:off x="3677675" y="2580624"/>
            <a:ext cx="1894285" cy="392906"/>
            <a:chOff x="2136" y="2064"/>
            <a:chExt cx="1591" cy="330"/>
          </a:xfrm>
        </p:grpSpPr>
        <p:cxnSp>
          <p:nvCxnSpPr>
            <p:cNvPr id="86044" name="AutoShape 35"/>
            <p:cNvCxnSpPr>
              <a:cxnSpLocks noChangeShapeType="1"/>
            </p:cNvCxnSpPr>
            <p:nvPr/>
          </p:nvCxnSpPr>
          <p:spPr bwMode="auto">
            <a:xfrm flipH="1">
              <a:off x="2136" y="2064"/>
              <a:ext cx="1548" cy="33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045" name="AutoShape 36"/>
            <p:cNvCxnSpPr>
              <a:cxnSpLocks noChangeShapeType="1"/>
            </p:cNvCxnSpPr>
            <p:nvPr/>
          </p:nvCxnSpPr>
          <p:spPr bwMode="auto">
            <a:xfrm flipH="1">
              <a:off x="3000" y="2070"/>
              <a:ext cx="727" cy="32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749613" y="5504797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15</a:t>
            </a:fld>
            <a:endParaRPr lang="en-US" altLang="zh-CN" sz="675" dirty="0"/>
          </a:p>
        </p:txBody>
      </p:sp>
      <p:sp>
        <p:nvSpPr>
          <p:cNvPr id="5132" name="Text Box 14"/>
          <p:cNvSpPr txBox="1"/>
          <p:nvPr/>
        </p:nvSpPr>
        <p:spPr>
          <a:xfrm>
            <a:off x="3249295" y="3121660"/>
            <a:ext cx="876935" cy="459105"/>
          </a:xfrm>
          <a:prstGeom prst="rect">
            <a:avLst/>
          </a:prstGeom>
          <a:noFill/>
          <a:ln w="19050">
            <a:noFill/>
          </a:ln>
        </p:spPr>
        <p:txBody>
          <a:bodyPr wrap="square" lIns="91402" tIns="45704" rIns="91402" bIns="45704">
            <a:spAutoFit/>
          </a:bodyPr>
          <a:lstStyle/>
          <a:p>
            <a:r>
              <a:rPr sz="1200" b="1" dirty="0">
                <a:solidFill>
                  <a:srgbClr val="FF0000"/>
                </a:solidFill>
                <a:latin typeface="Arial" panose="020B0604020202090204" pitchFamily="34" charset="0"/>
              </a:rPr>
              <a:t>Coaxial </a:t>
            </a:r>
          </a:p>
          <a:p>
            <a:r>
              <a:rPr sz="1200" b="1" dirty="0">
                <a:solidFill>
                  <a:srgbClr val="FF0000"/>
                </a:solidFill>
                <a:latin typeface="Arial" panose="020B0604020202090204" pitchFamily="34" charset="0"/>
              </a:rPr>
              <a:t>cable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20" tIns="45712" rIns="91420" bIns="45712" anchor="ctr"/>
          <a:lstStyle/>
          <a:p>
            <a:pPr eaLnBrk="1" hangingPunct="1"/>
            <a:r>
              <a:rPr dirty="0"/>
              <a:t>Power of Layering 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447800"/>
            <a:ext cx="8839200" cy="1524000"/>
          </a:xfrm>
        </p:spPr>
        <p:txBody>
          <a:bodyPr vert="horz" wrap="square" lIns="91420" tIns="45712" rIns="91420" bIns="45712" anchor="t"/>
          <a:lstStyle/>
          <a:p>
            <a:pPr marL="341630" indent="-341630" eaLnBrk="1" hangingPunct="1">
              <a:lnSpc>
                <a:spcPct val="90000"/>
              </a:lnSpc>
            </a:pPr>
            <a:r>
              <a:rPr sz="2400" dirty="0"/>
              <a:t>Solution:  Intermediate layer that provides a </a:t>
            </a:r>
            <a:r>
              <a:rPr sz="2400" dirty="0">
                <a:solidFill>
                  <a:srgbClr val="FF0000"/>
                </a:solidFill>
              </a:rPr>
              <a:t>single</a:t>
            </a:r>
            <a:r>
              <a:rPr sz="2400" dirty="0"/>
              <a:t> abstraction for various network technologies</a:t>
            </a:r>
          </a:p>
          <a:p>
            <a:pPr marL="741680" lvl="1" indent="-284480" eaLnBrk="1" hangingPunct="1">
              <a:lnSpc>
                <a:spcPct val="90000"/>
              </a:lnSpc>
            </a:pPr>
            <a:r>
              <a:rPr sz="1800" dirty="0"/>
              <a:t>O(1) work to add app/media</a:t>
            </a:r>
          </a:p>
          <a:p>
            <a:pPr marL="741680" lvl="1" indent="-284480" eaLnBrk="1" hangingPunct="1">
              <a:lnSpc>
                <a:spcPct val="90000"/>
              </a:lnSpc>
            </a:pPr>
            <a:r>
              <a:rPr sz="1800" dirty="0"/>
              <a:t>variation on “add another level of indirection”</a:t>
            </a:r>
          </a:p>
        </p:txBody>
      </p:sp>
      <p:sp>
        <p:nvSpPr>
          <p:cNvPr id="5124" name="Rectangle 4"/>
          <p:cNvSpPr/>
          <p:nvPr/>
        </p:nvSpPr>
        <p:spPr>
          <a:xfrm>
            <a:off x="4800600" y="3321050"/>
            <a:ext cx="838200" cy="457200"/>
          </a:xfrm>
          <a:prstGeom prst="rect">
            <a:avLst/>
          </a:prstGeom>
          <a:solidFill>
            <a:srgbClr val="99CC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20" tIns="45712" rIns="91420" bIns="45712" anchor="ctr"/>
          <a:lstStyle/>
          <a:p>
            <a:endParaRPr sz="2400" dirty="0">
              <a:latin typeface="Times New Roman" panose="02020503050405090304" pitchFamily="18" charset="0"/>
            </a:endParaRPr>
          </a:p>
        </p:txBody>
      </p:sp>
      <p:sp>
        <p:nvSpPr>
          <p:cNvPr id="5125" name="Rectangle 5"/>
          <p:cNvSpPr/>
          <p:nvPr/>
        </p:nvSpPr>
        <p:spPr>
          <a:xfrm>
            <a:off x="2743200" y="3321050"/>
            <a:ext cx="914400" cy="457200"/>
          </a:xfrm>
          <a:prstGeom prst="rect">
            <a:avLst/>
          </a:prstGeom>
          <a:solidFill>
            <a:srgbClr val="99CC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20" tIns="45712" rIns="91420" bIns="45712" anchor="ctr"/>
          <a:lstStyle/>
          <a:p>
            <a:endParaRPr sz="2400" dirty="0">
              <a:latin typeface="Times New Roman" panose="02020503050405090304" pitchFamily="18" charset="0"/>
            </a:endParaRPr>
          </a:p>
        </p:txBody>
      </p:sp>
      <p:sp>
        <p:nvSpPr>
          <p:cNvPr id="5126" name="Rectangle 6"/>
          <p:cNvSpPr/>
          <p:nvPr/>
        </p:nvSpPr>
        <p:spPr>
          <a:xfrm>
            <a:off x="3886200" y="3321050"/>
            <a:ext cx="685800" cy="457200"/>
          </a:xfrm>
          <a:prstGeom prst="rect">
            <a:avLst/>
          </a:prstGeom>
          <a:solidFill>
            <a:srgbClr val="99CC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20" tIns="45712" rIns="91420" bIns="45712" anchor="ctr"/>
          <a:lstStyle/>
          <a:p>
            <a:endParaRPr sz="2400" dirty="0">
              <a:latin typeface="Times New Roman" panose="02020503050405090304" pitchFamily="18" charset="0"/>
            </a:endParaRPr>
          </a:p>
        </p:txBody>
      </p:sp>
      <p:sp>
        <p:nvSpPr>
          <p:cNvPr id="5127" name="Text Box 7"/>
          <p:cNvSpPr txBox="1"/>
          <p:nvPr/>
        </p:nvSpPr>
        <p:spPr>
          <a:xfrm>
            <a:off x="2732088" y="3397250"/>
            <a:ext cx="960437" cy="396875"/>
          </a:xfrm>
          <a:prstGeom prst="rect">
            <a:avLst/>
          </a:prstGeom>
          <a:noFill/>
          <a:ln w="19050">
            <a:noFill/>
          </a:ln>
        </p:spPr>
        <p:txBody>
          <a:bodyPr wrap="none" lIns="91402" tIns="45704" rIns="91402" bIns="45704">
            <a:spAutoFit/>
          </a:bodyPr>
          <a:lstStyle/>
          <a:p>
            <a:r>
              <a:rPr sz="2000" b="1" dirty="0">
                <a:latin typeface="Arial" panose="020B0604020202090204" pitchFamily="34" charset="0"/>
              </a:rPr>
              <a:t>SMTP </a:t>
            </a:r>
          </a:p>
        </p:txBody>
      </p:sp>
      <p:sp>
        <p:nvSpPr>
          <p:cNvPr id="5128" name="Text Box 8"/>
          <p:cNvSpPr txBox="1"/>
          <p:nvPr/>
        </p:nvSpPr>
        <p:spPr>
          <a:xfrm>
            <a:off x="3886200" y="3381375"/>
            <a:ext cx="706438" cy="396875"/>
          </a:xfrm>
          <a:prstGeom prst="rect">
            <a:avLst/>
          </a:prstGeom>
          <a:noFill/>
          <a:ln w="19050">
            <a:noFill/>
          </a:ln>
        </p:spPr>
        <p:txBody>
          <a:bodyPr wrap="none" lIns="91402" tIns="45704" rIns="91402" bIns="45704">
            <a:spAutoFit/>
          </a:bodyPr>
          <a:lstStyle/>
          <a:p>
            <a:r>
              <a:rPr sz="2000" b="1" dirty="0">
                <a:latin typeface="Arial" panose="020B0604020202090204" pitchFamily="34" charset="0"/>
              </a:rPr>
              <a:t>SSH</a:t>
            </a:r>
          </a:p>
        </p:txBody>
      </p:sp>
      <p:sp>
        <p:nvSpPr>
          <p:cNvPr id="5129" name="Text Box 9"/>
          <p:cNvSpPr txBox="1"/>
          <p:nvPr/>
        </p:nvSpPr>
        <p:spPr>
          <a:xfrm>
            <a:off x="4868863" y="3381375"/>
            <a:ext cx="692150" cy="396875"/>
          </a:xfrm>
          <a:prstGeom prst="rect">
            <a:avLst/>
          </a:prstGeom>
          <a:noFill/>
          <a:ln w="19050">
            <a:noFill/>
          </a:ln>
        </p:spPr>
        <p:txBody>
          <a:bodyPr wrap="none" lIns="91402" tIns="45704" rIns="91402" bIns="45704">
            <a:spAutoFit/>
          </a:bodyPr>
          <a:lstStyle/>
          <a:p>
            <a:r>
              <a:rPr sz="2000" b="1" dirty="0">
                <a:latin typeface="Arial" panose="020B0604020202090204" pitchFamily="34" charset="0"/>
              </a:rPr>
              <a:t>NFS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5883275" y="5081270"/>
            <a:ext cx="1066800" cy="762000"/>
            <a:chOff x="3456" y="2400"/>
            <a:chExt cx="672" cy="480"/>
          </a:xfrm>
        </p:grpSpPr>
        <p:sp>
          <p:nvSpPr>
            <p:cNvPr id="5151" name="Rectangle 11"/>
            <p:cNvSpPr/>
            <p:nvPr/>
          </p:nvSpPr>
          <p:spPr>
            <a:xfrm>
              <a:off x="3456" y="2400"/>
              <a:ext cx="672" cy="480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sz="2400" dirty="0">
                <a:solidFill>
                  <a:srgbClr val="FF0000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5152" name="Text Box 12"/>
            <p:cNvSpPr txBox="1"/>
            <p:nvPr/>
          </p:nvSpPr>
          <p:spPr>
            <a:xfrm>
              <a:off x="3494" y="2407"/>
              <a:ext cx="605" cy="44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91420" tIns="45712" rIns="91420" bIns="45712">
              <a:spAutoFit/>
            </a:bodyPr>
            <a:lstStyle/>
            <a:p>
              <a:r>
                <a:rPr sz="2000" b="1" dirty="0">
                  <a:solidFill>
                    <a:srgbClr val="FF0000"/>
                  </a:solidFill>
                  <a:latin typeface="Arial" panose="020B0604020202090204" pitchFamily="34" charset="0"/>
                </a:rPr>
                <a:t>802.11</a:t>
              </a:r>
            </a:p>
            <a:p>
              <a:r>
                <a:rPr sz="2000" b="1" dirty="0">
                  <a:solidFill>
                    <a:srgbClr val="FF0000"/>
                  </a:solidFill>
                  <a:latin typeface="Arial" panose="020B0604020202090204" pitchFamily="34" charset="0"/>
                </a:rPr>
                <a:t>LAN</a:t>
              </a:r>
            </a:p>
          </p:txBody>
        </p:sp>
      </p:grpSp>
      <p:sp>
        <p:nvSpPr>
          <p:cNvPr id="5131" name="Rectangle 13"/>
          <p:cNvSpPr/>
          <p:nvPr/>
        </p:nvSpPr>
        <p:spPr>
          <a:xfrm>
            <a:off x="3200400" y="5089525"/>
            <a:ext cx="1143000" cy="762000"/>
          </a:xfrm>
          <a:prstGeom prst="rect">
            <a:avLst/>
          </a:prstGeom>
          <a:solidFill>
            <a:srgbClr val="FFFF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20" tIns="45712" rIns="91420" bIns="45712" anchor="ctr"/>
          <a:lstStyle/>
          <a:p>
            <a:endParaRPr sz="2400" dirty="0">
              <a:latin typeface="Times New Roman" panose="02020503050405090304" pitchFamily="18" charset="0"/>
            </a:endParaRPr>
          </a:p>
        </p:txBody>
      </p:sp>
      <p:sp>
        <p:nvSpPr>
          <p:cNvPr id="5132" name="Text Box 14"/>
          <p:cNvSpPr txBox="1"/>
          <p:nvPr/>
        </p:nvSpPr>
        <p:spPr>
          <a:xfrm>
            <a:off x="3276600" y="5092383"/>
            <a:ext cx="1158875" cy="701675"/>
          </a:xfrm>
          <a:prstGeom prst="rect">
            <a:avLst/>
          </a:prstGeom>
          <a:noFill/>
          <a:ln w="19050">
            <a:noFill/>
          </a:ln>
        </p:spPr>
        <p:txBody>
          <a:bodyPr wrap="none" lIns="91402" tIns="45704" rIns="91402" bIns="45704">
            <a:spAutoFit/>
          </a:bodyPr>
          <a:lstStyle/>
          <a:p>
            <a:r>
              <a:rPr sz="2000" b="1" dirty="0">
                <a:solidFill>
                  <a:srgbClr val="FF0000"/>
                </a:solidFill>
                <a:latin typeface="Arial" panose="020B0604020202090204" pitchFamily="34" charset="0"/>
              </a:rPr>
              <a:t>Coaxial </a:t>
            </a:r>
          </a:p>
          <a:p>
            <a:r>
              <a:rPr sz="2000" b="1" dirty="0">
                <a:solidFill>
                  <a:srgbClr val="FF0000"/>
                </a:solidFill>
                <a:latin typeface="Arial" panose="020B0604020202090204" pitchFamily="34" charset="0"/>
              </a:rPr>
              <a:t>cable</a:t>
            </a:r>
          </a:p>
        </p:txBody>
      </p:sp>
      <p:sp>
        <p:nvSpPr>
          <p:cNvPr id="5133" name="Rectangle 15"/>
          <p:cNvSpPr/>
          <p:nvPr/>
        </p:nvSpPr>
        <p:spPr>
          <a:xfrm>
            <a:off x="4648200" y="5089525"/>
            <a:ext cx="990600" cy="762000"/>
          </a:xfrm>
          <a:prstGeom prst="rect">
            <a:avLst/>
          </a:prstGeom>
          <a:solidFill>
            <a:srgbClr val="FFFF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20" tIns="45712" rIns="91420" bIns="45712" anchor="ctr"/>
          <a:lstStyle/>
          <a:p>
            <a:endParaRPr sz="2400" dirty="0">
              <a:latin typeface="Times New Roman" panose="02020503050405090304" pitchFamily="18" charset="0"/>
            </a:endParaRPr>
          </a:p>
        </p:txBody>
      </p:sp>
      <p:sp>
        <p:nvSpPr>
          <p:cNvPr id="5134" name="Text Box 16"/>
          <p:cNvSpPr txBox="1"/>
          <p:nvPr/>
        </p:nvSpPr>
        <p:spPr>
          <a:xfrm>
            <a:off x="4724400" y="5092383"/>
            <a:ext cx="804863" cy="701675"/>
          </a:xfrm>
          <a:prstGeom prst="rect">
            <a:avLst/>
          </a:prstGeom>
          <a:noFill/>
          <a:ln w="19050">
            <a:noFill/>
          </a:ln>
        </p:spPr>
        <p:txBody>
          <a:bodyPr wrap="none" lIns="91402" tIns="45704" rIns="91402" bIns="45704">
            <a:spAutoFit/>
          </a:bodyPr>
          <a:lstStyle/>
          <a:p>
            <a:r>
              <a:rPr sz="2000" b="1" dirty="0">
                <a:solidFill>
                  <a:srgbClr val="FF0000"/>
                </a:solidFill>
                <a:latin typeface="Arial" panose="020B0604020202090204" pitchFamily="34" charset="0"/>
              </a:rPr>
              <a:t>Fiber</a:t>
            </a:r>
          </a:p>
          <a:p>
            <a:r>
              <a:rPr sz="2000" b="1" dirty="0">
                <a:solidFill>
                  <a:srgbClr val="FF0000"/>
                </a:solidFill>
                <a:latin typeface="Arial" panose="020B0604020202090204" pitchFamily="34" charset="0"/>
              </a:rPr>
              <a:t>optic</a:t>
            </a:r>
          </a:p>
        </p:txBody>
      </p:sp>
      <p:sp>
        <p:nvSpPr>
          <p:cNvPr id="5135" name="Line 17"/>
          <p:cNvSpPr/>
          <p:nvPr/>
        </p:nvSpPr>
        <p:spPr>
          <a:xfrm flipV="1">
            <a:off x="2514600" y="4098925"/>
            <a:ext cx="4343400" cy="15875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136" name="Text Box 18"/>
          <p:cNvSpPr txBox="1"/>
          <p:nvPr/>
        </p:nvSpPr>
        <p:spPr>
          <a:xfrm>
            <a:off x="795338" y="3408363"/>
            <a:ext cx="1566862" cy="396875"/>
          </a:xfrm>
          <a:prstGeom prst="rect">
            <a:avLst/>
          </a:prstGeom>
          <a:noFill/>
          <a:ln w="19050">
            <a:noFill/>
          </a:ln>
        </p:spPr>
        <p:txBody>
          <a:bodyPr wrap="none" lIns="91402" tIns="45704" rIns="91402" bIns="45704">
            <a:spAutoFit/>
          </a:bodyPr>
          <a:lstStyle/>
          <a:p>
            <a:r>
              <a:rPr sz="2000" b="1" dirty="0">
                <a:latin typeface="Arial" panose="020B0604020202090204" pitchFamily="34" charset="0"/>
              </a:rPr>
              <a:t>Application</a:t>
            </a:r>
          </a:p>
        </p:txBody>
      </p:sp>
      <p:sp>
        <p:nvSpPr>
          <p:cNvPr id="5137" name="Text Box 19"/>
          <p:cNvSpPr txBox="1"/>
          <p:nvPr/>
        </p:nvSpPr>
        <p:spPr>
          <a:xfrm>
            <a:off x="822325" y="5165725"/>
            <a:ext cx="1835150" cy="701675"/>
          </a:xfrm>
          <a:prstGeom prst="rect">
            <a:avLst/>
          </a:prstGeom>
          <a:noFill/>
          <a:ln w="19050">
            <a:noFill/>
          </a:ln>
        </p:spPr>
        <p:txBody>
          <a:bodyPr wrap="none" lIns="91402" tIns="45704" rIns="91402" bIns="45704">
            <a:spAutoFit/>
          </a:bodyPr>
          <a:lstStyle/>
          <a:p>
            <a:r>
              <a:rPr sz="2000" b="1" dirty="0">
                <a:latin typeface="Arial" panose="020B0604020202090204" pitchFamily="34" charset="0"/>
              </a:rPr>
              <a:t>Transmission</a:t>
            </a:r>
          </a:p>
          <a:p>
            <a:r>
              <a:rPr sz="2000" b="1" dirty="0">
                <a:latin typeface="Arial" panose="020B0604020202090204" pitchFamily="34" charset="0"/>
              </a:rPr>
              <a:t>Media</a:t>
            </a:r>
          </a:p>
        </p:txBody>
      </p:sp>
      <p:grpSp>
        <p:nvGrpSpPr>
          <p:cNvPr id="3" name="Group 20"/>
          <p:cNvGrpSpPr/>
          <p:nvPr/>
        </p:nvGrpSpPr>
        <p:grpSpPr>
          <a:xfrm>
            <a:off x="5867400" y="3321050"/>
            <a:ext cx="849313" cy="457200"/>
            <a:chOff x="3456" y="1776"/>
            <a:chExt cx="535" cy="288"/>
          </a:xfrm>
        </p:grpSpPr>
        <p:sp>
          <p:nvSpPr>
            <p:cNvPr id="5149" name="Rectangle 21"/>
            <p:cNvSpPr/>
            <p:nvPr/>
          </p:nvSpPr>
          <p:spPr>
            <a:xfrm>
              <a:off x="3463" y="1776"/>
              <a:ext cx="528" cy="288"/>
            </a:xfrm>
            <a:prstGeom prst="rect">
              <a:avLst/>
            </a:prstGeom>
            <a:solidFill>
              <a:srgbClr val="99CC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sz="2400" dirty="0">
                <a:latin typeface="Times New Roman" panose="02020503050405090304" pitchFamily="18" charset="0"/>
              </a:endParaRPr>
            </a:p>
          </p:txBody>
        </p:sp>
        <p:sp>
          <p:nvSpPr>
            <p:cNvPr id="5150" name="Text Box 22"/>
            <p:cNvSpPr txBox="1"/>
            <p:nvPr/>
          </p:nvSpPr>
          <p:spPr>
            <a:xfrm>
              <a:off x="3456" y="1814"/>
              <a:ext cx="534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91420" tIns="45712" rIns="91420" bIns="45712">
              <a:spAutoFit/>
            </a:bodyPr>
            <a:lstStyle/>
            <a:p>
              <a:r>
                <a:rPr sz="2000" b="1" dirty="0">
                  <a:latin typeface="Arial" panose="020B0604020202090204" pitchFamily="34" charset="0"/>
                </a:rPr>
                <a:t>HTTP</a:t>
              </a:r>
            </a:p>
          </p:txBody>
        </p:sp>
      </p:grpSp>
      <p:sp>
        <p:nvSpPr>
          <p:cNvPr id="5139" name="Rectangle 23"/>
          <p:cNvSpPr/>
          <p:nvPr/>
        </p:nvSpPr>
        <p:spPr>
          <a:xfrm>
            <a:off x="3886200" y="4343400"/>
            <a:ext cx="1447800" cy="228600"/>
          </a:xfrm>
          <a:prstGeom prst="rect">
            <a:avLst/>
          </a:prstGeom>
          <a:solidFill>
            <a:srgbClr val="EAEAEA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20" tIns="45712" rIns="91420" bIns="45712" anchor="ctr"/>
          <a:lstStyle/>
          <a:p>
            <a:endParaRPr sz="2400" dirty="0">
              <a:latin typeface="Times New Roman" panose="02020503050405090304" pitchFamily="18" charset="0"/>
            </a:endParaRPr>
          </a:p>
        </p:txBody>
      </p:sp>
      <p:sp>
        <p:nvSpPr>
          <p:cNvPr id="5140" name="Line 24"/>
          <p:cNvSpPr/>
          <p:nvPr/>
        </p:nvSpPr>
        <p:spPr>
          <a:xfrm flipV="1">
            <a:off x="2514600" y="4784725"/>
            <a:ext cx="4343400" cy="15875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141" name="Text Box 25"/>
          <p:cNvSpPr txBox="1"/>
          <p:nvPr/>
        </p:nvSpPr>
        <p:spPr>
          <a:xfrm>
            <a:off x="838200" y="4114800"/>
            <a:ext cx="1765300" cy="701675"/>
          </a:xfrm>
          <a:prstGeom prst="rect">
            <a:avLst/>
          </a:prstGeom>
          <a:noFill/>
          <a:ln w="25400">
            <a:noFill/>
          </a:ln>
        </p:spPr>
        <p:txBody>
          <a:bodyPr wrap="none" lIns="91402" tIns="45704" rIns="91402" bIns="45704">
            <a:spAutoFit/>
          </a:bodyPr>
          <a:lstStyle/>
          <a:p>
            <a:r>
              <a:rPr sz="2000" b="1" dirty="0">
                <a:latin typeface="Arial" panose="020B0604020202090204" pitchFamily="34" charset="0"/>
              </a:rPr>
              <a:t>Intermediate </a:t>
            </a:r>
          </a:p>
          <a:p>
            <a:r>
              <a:rPr sz="2000" b="1" dirty="0">
                <a:latin typeface="Arial" panose="020B0604020202090204" pitchFamily="34" charset="0"/>
              </a:rPr>
              <a:t>layer</a:t>
            </a:r>
          </a:p>
        </p:txBody>
      </p:sp>
      <p:cxnSp>
        <p:nvCxnSpPr>
          <p:cNvPr id="5142" name="AutoShape 26"/>
          <p:cNvCxnSpPr>
            <a:stCxn id="5125" idx="2"/>
            <a:endCxn id="5139" idx="0"/>
          </p:cNvCxnSpPr>
          <p:nvPr/>
        </p:nvCxnSpPr>
        <p:spPr>
          <a:xfrm>
            <a:off x="3200400" y="3787775"/>
            <a:ext cx="1409700" cy="5429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43" name="AutoShape 27"/>
          <p:cNvCxnSpPr>
            <a:stCxn id="5126" idx="2"/>
            <a:endCxn id="5139" idx="0"/>
          </p:cNvCxnSpPr>
          <p:nvPr/>
        </p:nvCxnSpPr>
        <p:spPr>
          <a:xfrm>
            <a:off x="4229100" y="3787775"/>
            <a:ext cx="381000" cy="5429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44" name="AutoShape 28"/>
          <p:cNvCxnSpPr>
            <a:stCxn id="5124" idx="2"/>
            <a:endCxn id="5139" idx="0"/>
          </p:cNvCxnSpPr>
          <p:nvPr/>
        </p:nvCxnSpPr>
        <p:spPr>
          <a:xfrm flipH="1">
            <a:off x="4610100" y="3787775"/>
            <a:ext cx="609600" cy="542925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45" name="AutoShape 29"/>
          <p:cNvCxnSpPr>
            <a:stCxn id="5139" idx="2"/>
            <a:endCxn id="5131" idx="0"/>
          </p:cNvCxnSpPr>
          <p:nvPr/>
        </p:nvCxnSpPr>
        <p:spPr>
          <a:xfrm flipH="1">
            <a:off x="3771900" y="4584700"/>
            <a:ext cx="838200" cy="4953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146" name="AutoShape 30"/>
          <p:cNvCxnSpPr>
            <a:stCxn id="5139" idx="2"/>
            <a:endCxn id="5133" idx="0"/>
          </p:cNvCxnSpPr>
          <p:nvPr/>
        </p:nvCxnSpPr>
        <p:spPr>
          <a:xfrm>
            <a:off x="4610100" y="4584700"/>
            <a:ext cx="533400" cy="49530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311" name="AutoShape 31"/>
          <p:cNvCxnSpPr>
            <a:stCxn id="5149" idx="2"/>
            <a:endCxn id="5139" idx="0"/>
          </p:cNvCxnSpPr>
          <p:nvPr/>
        </p:nvCxnSpPr>
        <p:spPr>
          <a:xfrm flipH="1">
            <a:off x="4610100" y="3787775"/>
            <a:ext cx="1687513" cy="542925"/>
          </a:xfrm>
          <a:prstGeom prst="straightConnector1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81312" name="AutoShape 32"/>
          <p:cNvCxnSpPr>
            <a:stCxn id="5139" idx="2"/>
            <a:endCxn id="5151" idx="0"/>
          </p:cNvCxnSpPr>
          <p:nvPr/>
        </p:nvCxnSpPr>
        <p:spPr>
          <a:xfrm>
            <a:off x="4610100" y="4572000"/>
            <a:ext cx="1806575" cy="509270"/>
          </a:xfrm>
          <a:prstGeom prst="straightConnector1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Example of Layering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455613" y="1370013"/>
            <a:ext cx="8229600" cy="54879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sz="2800" dirty="0"/>
              <a:t>Software and hardware for communication between two hosts</a:t>
            </a:r>
          </a:p>
          <a:p>
            <a:pPr eaLnBrk="1" hangingPunct="1">
              <a:lnSpc>
                <a:spcPct val="90000"/>
              </a:lnSpc>
            </a:pPr>
            <a:endParaRPr sz="2800" dirty="0"/>
          </a:p>
          <a:p>
            <a:pPr eaLnBrk="1" hangingPunct="1">
              <a:lnSpc>
                <a:spcPct val="90000"/>
              </a:lnSpc>
            </a:pPr>
            <a:endParaRPr sz="2800" dirty="0"/>
          </a:p>
          <a:p>
            <a:pPr eaLnBrk="1" hangingPunct="1">
              <a:lnSpc>
                <a:spcPct val="90000"/>
              </a:lnSpc>
            </a:pPr>
            <a:endParaRPr sz="2800" dirty="0"/>
          </a:p>
          <a:p>
            <a:pPr eaLnBrk="1" hangingPunct="1">
              <a:lnSpc>
                <a:spcPct val="90000"/>
              </a:lnSpc>
            </a:pPr>
            <a:endParaRPr sz="2800" dirty="0"/>
          </a:p>
          <a:p>
            <a:pPr eaLnBrk="1" hangingPunct="1">
              <a:lnSpc>
                <a:spcPct val="90000"/>
              </a:lnSpc>
            </a:pPr>
            <a:endParaRPr sz="2800" dirty="0"/>
          </a:p>
          <a:p>
            <a:pPr eaLnBrk="1" hangingPunct="1">
              <a:lnSpc>
                <a:spcPct val="90000"/>
              </a:lnSpc>
            </a:pPr>
            <a:endParaRPr sz="2800" dirty="0"/>
          </a:p>
          <a:p>
            <a:pPr eaLnBrk="1" hangingPunct="1">
              <a:lnSpc>
                <a:spcPct val="90000"/>
              </a:lnSpc>
            </a:pPr>
            <a:endParaRPr sz="2800" dirty="0"/>
          </a:p>
          <a:p>
            <a:pPr eaLnBrk="1" hangingPunct="1">
              <a:lnSpc>
                <a:spcPct val="90000"/>
              </a:lnSpc>
            </a:pPr>
            <a:r>
              <a:rPr sz="2800" dirty="0"/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Simplifies design and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Easy to modify/evolve</a:t>
            </a:r>
          </a:p>
        </p:txBody>
      </p:sp>
      <p:sp>
        <p:nvSpPr>
          <p:cNvPr id="6148" name="Rectangle 4"/>
          <p:cNvSpPr/>
          <p:nvPr/>
        </p:nvSpPr>
        <p:spPr>
          <a:xfrm>
            <a:off x="2133600" y="4419600"/>
            <a:ext cx="4800600" cy="609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20" tIns="45712" rIns="91420" bIns="45712" anchor="ctr"/>
          <a:lstStyle/>
          <a:p>
            <a:pPr algn="ctr"/>
            <a:r>
              <a:rPr sz="2000" dirty="0">
                <a:solidFill>
                  <a:schemeClr val="bg1"/>
                </a:solidFill>
                <a:latin typeface="Arial" panose="020B0604020202090204" pitchFamily="34" charset="0"/>
              </a:rPr>
              <a:t>Link hardware</a:t>
            </a:r>
          </a:p>
        </p:txBody>
      </p:sp>
      <p:sp>
        <p:nvSpPr>
          <p:cNvPr id="6149" name="Rectangle 5"/>
          <p:cNvSpPr/>
          <p:nvPr/>
        </p:nvSpPr>
        <p:spPr>
          <a:xfrm>
            <a:off x="2133600" y="3811588"/>
            <a:ext cx="4800600" cy="60801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20" tIns="45712" rIns="91420" bIns="45712" anchor="ctr"/>
          <a:lstStyle/>
          <a:p>
            <a:pPr algn="ctr"/>
            <a:r>
              <a:rPr sz="2000" dirty="0">
                <a:solidFill>
                  <a:schemeClr val="bg1"/>
                </a:solidFill>
                <a:latin typeface="Arial" panose="020B0604020202090204" pitchFamily="34" charset="0"/>
              </a:rPr>
              <a:t>Host-to-host connectivity</a:t>
            </a:r>
          </a:p>
        </p:txBody>
      </p:sp>
      <p:sp>
        <p:nvSpPr>
          <p:cNvPr id="6150" name="Rectangle 6"/>
          <p:cNvSpPr/>
          <p:nvPr/>
        </p:nvSpPr>
        <p:spPr>
          <a:xfrm>
            <a:off x="2133600" y="3201988"/>
            <a:ext cx="48006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20" tIns="45712" rIns="91420" bIns="45712" anchor="ctr"/>
          <a:lstStyle/>
          <a:p>
            <a:pPr algn="ctr"/>
            <a:r>
              <a:rPr sz="2000" dirty="0">
                <a:latin typeface="Arial" panose="020B0604020202090204" pitchFamily="34" charset="0"/>
              </a:rPr>
              <a:t>Application-to-application channels</a:t>
            </a:r>
          </a:p>
        </p:txBody>
      </p:sp>
      <p:sp>
        <p:nvSpPr>
          <p:cNvPr id="6151" name="Rectangle 7"/>
          <p:cNvSpPr/>
          <p:nvPr/>
        </p:nvSpPr>
        <p:spPr>
          <a:xfrm>
            <a:off x="2133600" y="2590800"/>
            <a:ext cx="4800600" cy="611188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20" tIns="45712" rIns="91420" bIns="45712" anchor="ctr"/>
          <a:lstStyle/>
          <a:p>
            <a:pPr algn="ctr"/>
            <a:r>
              <a:rPr sz="2000" dirty="0">
                <a:latin typeface="Arial" panose="020B0604020202090204" pitchFamily="34" charset="0"/>
              </a:rPr>
              <a:t>Application semantics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dirty="0"/>
              <a:t>Layering vs Not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sz="2000" dirty="0"/>
              <a:t>Layer N may duplicate layer N-1 functionality </a:t>
            </a:r>
          </a:p>
          <a:p>
            <a:pPr lvl="1" eaLnBrk="1" hangingPunct="1">
              <a:lnSpc>
                <a:spcPct val="90000"/>
              </a:lnSpc>
            </a:pPr>
            <a:r>
              <a:rPr sz="1800" dirty="0"/>
              <a:t>E.g., error recovery</a:t>
            </a:r>
          </a:p>
          <a:p>
            <a:pPr lvl="1" eaLnBrk="1" hangingPunct="1">
              <a:lnSpc>
                <a:spcPct val="90000"/>
              </a:lnSpc>
            </a:pPr>
            <a:endParaRPr sz="1800" dirty="0"/>
          </a:p>
          <a:p>
            <a:pPr eaLnBrk="1" hangingPunct="1">
              <a:lnSpc>
                <a:spcPct val="90000"/>
              </a:lnSpc>
            </a:pPr>
            <a:r>
              <a:rPr sz="2000" dirty="0"/>
              <a:t>Layers may need same info (timestamp, MTU)</a:t>
            </a:r>
          </a:p>
          <a:p>
            <a:pPr lvl="1" eaLnBrk="1" hangingPunct="1">
              <a:lnSpc>
                <a:spcPct val="90000"/>
              </a:lnSpc>
            </a:pPr>
            <a:endParaRPr sz="1800" dirty="0"/>
          </a:p>
          <a:p>
            <a:pPr eaLnBrk="1" hangingPunct="1">
              <a:lnSpc>
                <a:spcPct val="90000"/>
              </a:lnSpc>
            </a:pPr>
            <a:r>
              <a:rPr sz="2000" dirty="0"/>
              <a:t>Strict adherence to layering may hurt performance</a:t>
            </a:r>
          </a:p>
          <a:p>
            <a:pPr lvl="1" eaLnBrk="1" hangingPunct="1">
              <a:lnSpc>
                <a:spcPct val="79000"/>
              </a:lnSpc>
            </a:pPr>
            <a:endParaRPr sz="1800" dirty="0"/>
          </a:p>
          <a:p>
            <a:pPr eaLnBrk="1" hangingPunct="1">
              <a:lnSpc>
                <a:spcPct val="79000"/>
              </a:lnSpc>
            </a:pPr>
            <a:r>
              <a:rPr sz="2000" dirty="0"/>
              <a:t>Some layers are not always cleanly separated</a:t>
            </a:r>
          </a:p>
          <a:p>
            <a:pPr lvl="1" eaLnBrk="1" hangingPunct="1">
              <a:lnSpc>
                <a:spcPct val="79000"/>
              </a:lnSpc>
            </a:pPr>
            <a:r>
              <a:rPr sz="1800" dirty="0"/>
              <a:t>Inter-layer dependencies in implementations for performance reasons</a:t>
            </a:r>
          </a:p>
          <a:p>
            <a:pPr lvl="1" eaLnBrk="1" hangingPunct="1">
              <a:lnSpc>
                <a:spcPct val="79000"/>
              </a:lnSpc>
            </a:pPr>
            <a:r>
              <a:rPr sz="1800" dirty="0"/>
              <a:t>Many cross-layer assumptions, e.g. buffer management</a:t>
            </a:r>
          </a:p>
          <a:p>
            <a:pPr lvl="1" eaLnBrk="1" hangingPunct="1">
              <a:lnSpc>
                <a:spcPct val="79000"/>
              </a:lnSpc>
            </a:pPr>
            <a:endParaRPr sz="1800" dirty="0"/>
          </a:p>
          <a:p>
            <a:pPr eaLnBrk="1" hangingPunct="1">
              <a:lnSpc>
                <a:spcPct val="79000"/>
              </a:lnSpc>
            </a:pPr>
            <a:r>
              <a:rPr sz="2000" dirty="0"/>
              <a:t>Layer interfaces are not really standardized.</a:t>
            </a:r>
          </a:p>
          <a:p>
            <a:pPr lvl="1" eaLnBrk="1" hangingPunct="1">
              <a:lnSpc>
                <a:spcPct val="79000"/>
              </a:lnSpc>
            </a:pPr>
            <a:r>
              <a:rPr sz="1800" dirty="0"/>
              <a:t>It would be hard to mix and match layers from independent implementations, e.g., windows network apps on unix (w/o compatibility library)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Scalable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dirty="0">
                <a:ea typeface="SimSun" pitchFamily="2" charset="-122"/>
                <a:sym typeface="+mn-ea"/>
              </a:rPr>
              <a:t>Break system into modules:</a:t>
            </a:r>
            <a:endParaRPr lang="en-US" altLang="zh-CN" sz="2800" dirty="0">
              <a:ea typeface="SimSun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Well-defined interfaces gives flexibility</a:t>
            </a:r>
            <a:endParaRPr lang="en-US" altLang="zh-CN" sz="28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can change implementation of modules</a:t>
            </a:r>
            <a:endParaRPr lang="en-US" altLang="zh-CN" sz="28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can extend functionality of system by adding new modules</a:t>
            </a:r>
            <a:endParaRPr lang="en-US" altLang="zh-CN" sz="2800" dirty="0">
              <a:ea typeface="SimSun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Interfaces hide information</a:t>
            </a:r>
            <a:endParaRPr lang="en-US" altLang="zh-CN" sz="28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allows for flexibility</a:t>
            </a:r>
            <a:endParaRPr lang="en-US" altLang="zh-CN" sz="28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but can hurt performance</a:t>
            </a:r>
            <a:endParaRPr lang="en-US" altLang="zh-CN" sz="2800" dirty="0">
              <a:ea typeface="SimSun" pitchFamily="2" charset="-122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Growth of 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9355"/>
            <a:ext cx="3982085" cy="52578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  <a:tabLst>
                <a:tab pos="2514600" algn="r"/>
                <a:tab pos="5661025" algn="l"/>
              </a:tabLst>
            </a:pPr>
            <a:r>
              <a:rPr lang="en-US" altLang="zh-CN" dirty="0">
                <a:ea typeface="SimSun" pitchFamily="2" charset="-122"/>
                <a:sym typeface="+mn-ea"/>
              </a:rPr>
              <a:t>In 2020, Total Internet user reach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  <a:sym typeface="+mn-ea"/>
              </a:rPr>
              <a:t>4.57 billion</a:t>
            </a:r>
            <a:r>
              <a:rPr lang="en-US" altLang="zh-CN" dirty="0">
                <a:ea typeface="SimSun" pitchFamily="2" charset="-122"/>
                <a:sym typeface="+mn-ea"/>
              </a:rPr>
              <a:t>, Internet penetration rate reach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  <a:sym typeface="+mn-ea"/>
              </a:rPr>
              <a:t>59.0%</a:t>
            </a:r>
            <a:r>
              <a:rPr lang="en-US" altLang="zh-CN" dirty="0">
                <a:ea typeface="SimSun" pitchFamily="2" charset="-122"/>
                <a:sym typeface="+mn-ea"/>
              </a:rPr>
              <a:t>. </a:t>
            </a:r>
            <a:endParaRPr lang="en-US" altLang="zh-CN" dirty="0">
              <a:ea typeface="SimSun" pitchFamily="2" charset="-122"/>
            </a:endParaRPr>
          </a:p>
          <a:p>
            <a:pPr algn="just" eaLnBrk="1" hangingPunct="1">
              <a:lnSpc>
                <a:spcPct val="80000"/>
              </a:lnSpc>
              <a:tabLst>
                <a:tab pos="2514600" algn="r"/>
                <a:tab pos="5661025" algn="l"/>
              </a:tabLst>
            </a:pPr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26" y="616620"/>
            <a:ext cx="4353589" cy="23896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823" y="3043821"/>
            <a:ext cx="3824344" cy="3362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Implementation </a:t>
            </a:r>
            <a:r>
              <a:rPr lang="en-US" altLang="zh-CN" sz="2800" b="1" dirty="0">
                <a:solidFill>
                  <a:schemeClr val="accent2"/>
                </a:solidFill>
                <a:ea typeface="SimSun" pitchFamily="2" charset="-122"/>
                <a:sym typeface="+mn-ea"/>
              </a:rPr>
              <a:t>distributed</a:t>
            </a:r>
            <a:r>
              <a:rPr lang="en-US" altLang="zh-CN" sz="2800" dirty="0">
                <a:ea typeface="SimSun" pitchFamily="2" charset="-122"/>
                <a:sym typeface="+mn-ea"/>
              </a:rPr>
              <a:t> across routers and hosts</a:t>
            </a:r>
            <a:endParaRPr lang="en-US" altLang="zh-CN" sz="2800" dirty="0">
              <a:ea typeface="SimSun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Must decide both: </a:t>
            </a:r>
            <a:endParaRPr lang="en-US" altLang="zh-CN" sz="28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how to break system into modules</a:t>
            </a:r>
            <a:endParaRPr lang="en-US" altLang="zh-CN" sz="28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where modules are implemented</a:t>
            </a:r>
            <a:endParaRPr lang="en-US" altLang="zh-CN" sz="2800" dirty="0">
              <a:ea typeface="SimSun" pitchFamily="2" charset="-122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  <a:sym typeface="+mn-ea"/>
              </a:rPr>
              <a:t>Layering is a particular form of modularization</a:t>
            </a:r>
            <a:endParaRPr lang="en-US" altLang="zh-CN" dirty="0">
              <a:ea typeface="SimSun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dirty="0">
              <a:ea typeface="SimSun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  <a:sym typeface="+mn-ea"/>
              </a:rPr>
              <a:t>The system is broken into a </a:t>
            </a:r>
            <a:r>
              <a:rPr lang="en-US" altLang="zh-CN" b="1" dirty="0">
                <a:solidFill>
                  <a:schemeClr val="accent2"/>
                </a:solidFill>
                <a:ea typeface="SimSun" pitchFamily="2" charset="-122"/>
                <a:sym typeface="+mn-ea"/>
              </a:rPr>
              <a:t>vertical hierarchy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  <a:sym typeface="+mn-ea"/>
              </a:rPr>
              <a:t> </a:t>
            </a:r>
            <a:r>
              <a:rPr lang="en-US" altLang="zh-CN" dirty="0">
                <a:ea typeface="SimSun" pitchFamily="2" charset="-122"/>
                <a:sym typeface="+mn-ea"/>
              </a:rPr>
              <a:t>of logically distinct entities (layers)</a:t>
            </a:r>
            <a:endParaRPr lang="en-US" altLang="zh-CN" dirty="0">
              <a:ea typeface="SimSun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  <a:sym typeface="+mn-ea"/>
              </a:rPr>
              <a:t>The service provided by one layer is based </a:t>
            </a:r>
            <a:r>
              <a:rPr lang="en-US" altLang="zh-CN" b="1" dirty="0">
                <a:solidFill>
                  <a:schemeClr val="accent2"/>
                </a:solidFill>
                <a:ea typeface="SimSun" pitchFamily="2" charset="-122"/>
                <a:sym typeface="+mn-ea"/>
              </a:rPr>
              <a:t>solely</a:t>
            </a:r>
            <a:r>
              <a:rPr lang="en-US" altLang="zh-CN" dirty="0">
                <a:ea typeface="SimSun" pitchFamily="2" charset="-122"/>
                <a:sym typeface="+mn-ea"/>
              </a:rPr>
              <a:t> on the service provided by layer below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Advantages</a:t>
            </a:r>
            <a:endParaRPr lang="en-US" altLang="zh-CN" sz="28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chemeClr val="accent2"/>
                </a:solidFill>
                <a:ea typeface="SimSun" pitchFamily="2" charset="-122"/>
                <a:sym typeface="+mn-ea"/>
              </a:rPr>
              <a:t>Modularity</a:t>
            </a:r>
            <a:r>
              <a:rPr lang="en-US" altLang="zh-CN" sz="2800" dirty="0">
                <a:ea typeface="SimSun" pitchFamily="2" charset="-122"/>
                <a:sym typeface="+mn-ea"/>
              </a:rPr>
              <a:t> – protocols easier to manage and maintain</a:t>
            </a:r>
            <a:endParaRPr lang="en-US" altLang="zh-CN" sz="28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chemeClr val="accent2"/>
                </a:solidFill>
                <a:ea typeface="SimSun" pitchFamily="2" charset="-122"/>
                <a:sym typeface="+mn-ea"/>
              </a:rPr>
              <a:t>Abstract functionality</a:t>
            </a:r>
            <a:r>
              <a:rPr lang="en-US" altLang="zh-CN" sz="2800" dirty="0">
                <a:ea typeface="SimSun" pitchFamily="2" charset="-122"/>
                <a:sym typeface="+mn-ea"/>
              </a:rPr>
              <a:t> –lower layer can be changed </a:t>
            </a:r>
            <a:r>
              <a:rPr lang="en-US" altLang="zh-CN" sz="2800" u="sng" dirty="0">
                <a:solidFill>
                  <a:schemeClr val="accent2"/>
                </a:solidFill>
                <a:ea typeface="SimSun" pitchFamily="2" charset="-122"/>
                <a:sym typeface="+mn-ea"/>
              </a:rPr>
              <a:t>without</a:t>
            </a:r>
            <a:r>
              <a:rPr lang="en-US" altLang="zh-CN" sz="2800" dirty="0">
                <a:solidFill>
                  <a:schemeClr val="accent2"/>
                </a:solidFill>
                <a:ea typeface="SimSun" pitchFamily="2" charset="-122"/>
                <a:sym typeface="+mn-ea"/>
              </a:rPr>
              <a:t> </a:t>
            </a:r>
            <a:r>
              <a:rPr lang="en-US" altLang="zh-CN" sz="2800" dirty="0">
                <a:ea typeface="SimSun" pitchFamily="2" charset="-122"/>
                <a:sym typeface="+mn-ea"/>
              </a:rPr>
              <a:t>affecting the upper layer</a:t>
            </a:r>
            <a:endParaRPr lang="en-US" altLang="zh-CN" sz="28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chemeClr val="accent2"/>
                </a:solidFill>
                <a:ea typeface="SimSun" pitchFamily="2" charset="-122"/>
                <a:sym typeface="+mn-ea"/>
              </a:rPr>
              <a:t>Reuse </a:t>
            </a:r>
            <a:r>
              <a:rPr lang="en-US" altLang="zh-CN" sz="2800" dirty="0">
                <a:ea typeface="SimSun" pitchFamily="2" charset="-122"/>
                <a:sym typeface="+mn-ea"/>
              </a:rPr>
              <a:t>– upper layer can reuse the functionality provided by lower layer </a:t>
            </a:r>
            <a:endParaRPr lang="en-US" altLang="zh-CN" sz="2800" dirty="0">
              <a:ea typeface="SimSun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ea typeface="SimSun" pitchFamily="2" charset="-122"/>
                <a:sym typeface="+mn-ea"/>
              </a:rPr>
              <a:t>Disadvantages</a:t>
            </a:r>
            <a:endParaRPr lang="en-US" altLang="zh-CN" sz="2800" dirty="0">
              <a:ea typeface="SimSun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chemeClr val="accent2"/>
                </a:solidFill>
                <a:ea typeface="SimSun" pitchFamily="2" charset="-122"/>
                <a:sym typeface="+mn-ea"/>
              </a:rPr>
              <a:t>Information hiding</a:t>
            </a:r>
            <a:r>
              <a:rPr lang="en-US" altLang="zh-CN" sz="2800" dirty="0">
                <a:ea typeface="SimSun" pitchFamily="2" charset="-122"/>
                <a:sym typeface="+mn-ea"/>
              </a:rPr>
              <a:t> – inefficient implementations  </a:t>
            </a:r>
            <a:endParaRPr lang="en-US" altLang="zh-CN" sz="2800" dirty="0">
              <a:ea typeface="SimSun" pitchFamily="2" charset="-122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/>
          <a:lstStyle/>
          <a:p>
            <a:pPr eaLnBrk="1" hangingPunct="1"/>
            <a:r>
              <a:rPr lang="zh-CN" altLang="en-US" dirty="0">
                <a:latin typeface="微软雅黑" charset="-122"/>
              </a:rPr>
              <a:t>互联网体系结构的两个方面</a:t>
            </a:r>
            <a:endParaRPr lang="en-US" altLang="zh-CN" dirty="0">
              <a:latin typeface="微软雅黑" charset="-122"/>
            </a:endParaRPr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473" y="1449574"/>
            <a:ext cx="7772400" cy="348615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itchFamily="2" charset="-122"/>
              </a:rPr>
              <a:t>Layering</a:t>
            </a:r>
          </a:p>
          <a:p>
            <a:pPr lvl="1" eaLnBrk="1" hangingPunct="1"/>
            <a:r>
              <a:rPr lang="en-US" altLang="zh-CN" dirty="0">
                <a:ea typeface="SimSun" pitchFamily="2" charset="-122"/>
              </a:rPr>
              <a:t>how to break network functionality into modules</a:t>
            </a:r>
            <a:endParaRPr lang="en-US" altLang="zh-CN" dirty="0">
              <a:solidFill>
                <a:schemeClr val="accent1"/>
              </a:solidFill>
              <a:ea typeface="SimSun" pitchFamily="2" charset="-122"/>
            </a:endParaRPr>
          </a:p>
          <a:p>
            <a:pPr eaLnBrk="1" hangingPunct="1"/>
            <a:r>
              <a:rPr lang="en-US" altLang="zh-CN" dirty="0">
                <a:ea typeface="SimSun" pitchFamily="2" charset="-122"/>
              </a:rPr>
              <a:t>The End-to-End Argument</a:t>
            </a:r>
          </a:p>
          <a:p>
            <a:pPr lvl="1" eaLnBrk="1" hangingPunct="1"/>
            <a:r>
              <a:rPr lang="en-US" altLang="zh-CN" dirty="0">
                <a:ea typeface="SimSun" pitchFamily="2" charset="-122"/>
              </a:rPr>
              <a:t>where to implement functionality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23</a:t>
            </a:fld>
            <a:endParaRPr lang="en-US" altLang="zh-CN" sz="675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437" y="3569204"/>
            <a:ext cx="2476314" cy="17028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716" y="3861048"/>
            <a:ext cx="3220430" cy="1373465"/>
          </a:xfrm>
          <a:prstGeom prst="rect">
            <a:avLst/>
          </a:prstGeom>
        </p:spPr>
      </p:pic>
      <p:sp>
        <p:nvSpPr>
          <p:cNvPr id="59" name="Text Box 19"/>
          <p:cNvSpPr txBox="1">
            <a:spLocks noChangeArrowheads="1"/>
          </p:cNvSpPr>
          <p:nvPr/>
        </p:nvSpPr>
        <p:spPr bwMode="auto">
          <a:xfrm>
            <a:off x="2465705" y="5414645"/>
            <a:ext cx="132651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 dirty="0">
                <a:latin typeface="Arial" panose="020B0604020202090204" pitchFamily="34" charset="0"/>
              </a:rPr>
              <a:t>Layering</a:t>
            </a:r>
          </a:p>
        </p:txBody>
      </p: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5922616" y="5441134"/>
            <a:ext cx="1296144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 dirty="0">
                <a:latin typeface="Arial" panose="020B0604020202090204" pitchFamily="34" charset="0"/>
              </a:rPr>
              <a:t>End-to-End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charset="-122"/>
              </a:rPr>
              <a:t>分层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730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72349" y="1547324"/>
            <a:ext cx="7398822" cy="35433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Layer N software on the destination computer </a:t>
            </a:r>
            <a:r>
              <a:rPr lang="en-US" altLang="zh-CN" u="sng" dirty="0">
                <a:solidFill>
                  <a:schemeClr val="accent2"/>
                </a:solidFill>
                <a:ea typeface="SimSun" pitchFamily="2" charset="-122"/>
              </a:rPr>
              <a:t>must</a:t>
            </a:r>
            <a:r>
              <a:rPr lang="en-US" altLang="zh-CN" dirty="0">
                <a:ea typeface="SimSun" pitchFamily="2" charset="-122"/>
              </a:rPr>
              <a:t> receive </a:t>
            </a:r>
            <a:r>
              <a:rPr lang="en-US" altLang="zh-CN" u="sng" dirty="0">
                <a:solidFill>
                  <a:schemeClr val="accent2"/>
                </a:solidFill>
                <a:ea typeface="SimSun" pitchFamily="2" charset="-122"/>
              </a:rPr>
              <a:t>exactly</a:t>
            </a:r>
            <a:r>
              <a:rPr lang="en-US" altLang="zh-CN" dirty="0">
                <a:ea typeface="SimSun" pitchFamily="2" charset="-122"/>
              </a:rPr>
              <a:t> the message sent by layer N software on the sending computer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Mathematically, if the sender applies a transformation T, the receiver must apply the inverse T</a:t>
            </a:r>
            <a:r>
              <a:rPr lang="en-US" altLang="zh-CN" baseline="30000" dirty="0">
                <a:ea typeface="SimSun" pitchFamily="2" charset="-122"/>
              </a:rPr>
              <a:t>-1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Recall the concept of </a:t>
            </a:r>
            <a:r>
              <a:rPr lang="en-US" altLang="zh-CN" u="sng" dirty="0">
                <a:solidFill>
                  <a:schemeClr val="accent2"/>
                </a:solidFill>
                <a:ea typeface="SimSun" pitchFamily="2" charset="-122"/>
              </a:rPr>
              <a:t>“protocol”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24</a:t>
            </a:fld>
            <a:endParaRPr lang="en-US" altLang="zh-CN" sz="6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ISO OSI Reference Model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665" y="1486426"/>
            <a:ext cx="7182798" cy="33147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ISO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–</a:t>
            </a:r>
            <a:r>
              <a:rPr lang="en-US" altLang="zh-CN" dirty="0">
                <a:ea typeface="SimSun" pitchFamily="2" charset="-122"/>
              </a:rPr>
              <a:t> International Standard Organization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OSI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–</a:t>
            </a:r>
            <a:r>
              <a:rPr lang="en-US" altLang="zh-CN" dirty="0">
                <a:ea typeface="SimSun" pitchFamily="2" charset="-122"/>
              </a:rPr>
              <a:t> Open System Interconnection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Started to 1978; first standard 1979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ARPANET started in 1969; TCP/IP protocols ready by 1974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Goal: a general </a:t>
            </a:r>
            <a:r>
              <a:rPr lang="en-US" altLang="zh-CN" u="sng" dirty="0">
                <a:solidFill>
                  <a:schemeClr val="accent2"/>
                </a:solidFill>
                <a:ea typeface="SimSun" pitchFamily="2" charset="-122"/>
              </a:rPr>
              <a:t>open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standard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Allow vendors to enter the market by using their own implementation and protocols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25</a:t>
            </a:fld>
            <a:endParaRPr lang="en-US" altLang="zh-CN" sz="6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1785491" y="3212974"/>
            <a:ext cx="1277541" cy="2857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ISO OSI Reference Model</a:t>
            </a:r>
          </a:p>
        </p:txBody>
      </p:sp>
      <p:sp>
        <p:nvSpPr>
          <p:cNvPr id="9626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73644" y="1533261"/>
            <a:ext cx="5829300" cy="108585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Seven layers</a:t>
            </a:r>
          </a:p>
          <a:p>
            <a:pPr lvl="1" eaLnBrk="1" hangingPunct="1"/>
            <a:r>
              <a:rPr lang="en-US" altLang="zh-CN">
                <a:ea typeface="SimSun" pitchFamily="2" charset="-122"/>
              </a:rPr>
              <a:t>Lower three layers are peer-to-peer</a:t>
            </a:r>
          </a:p>
          <a:p>
            <a:pPr lvl="1" eaLnBrk="1" hangingPunct="1"/>
            <a:r>
              <a:rPr lang="en-US" altLang="zh-CN">
                <a:ea typeface="SimSun" pitchFamily="2" charset="-122"/>
              </a:rPr>
              <a:t>Next four layers are end-to-end</a:t>
            </a:r>
          </a:p>
        </p:txBody>
      </p:sp>
      <p:sp>
        <p:nvSpPr>
          <p:cNvPr id="96262" name="Text Box 5"/>
          <p:cNvSpPr txBox="1">
            <a:spLocks noChangeArrowheads="1"/>
          </p:cNvSpPr>
          <p:nvPr/>
        </p:nvSpPr>
        <p:spPr bwMode="auto">
          <a:xfrm>
            <a:off x="1842643" y="3212976"/>
            <a:ext cx="121920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rgbClr val="F9403B"/>
                </a:solidFill>
                <a:latin typeface="Arial" panose="020B0604020202090204" pitchFamily="34" charset="0"/>
              </a:rPr>
              <a:t>Application</a:t>
            </a:r>
          </a:p>
        </p:txBody>
      </p:sp>
      <p:sp>
        <p:nvSpPr>
          <p:cNvPr id="96263" name="Rectangle 6"/>
          <p:cNvSpPr>
            <a:spLocks noChangeArrowheads="1"/>
          </p:cNvSpPr>
          <p:nvPr/>
        </p:nvSpPr>
        <p:spPr bwMode="auto">
          <a:xfrm>
            <a:off x="1785491" y="3498724"/>
            <a:ext cx="1277541" cy="2857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6264" name="Text Box 7"/>
          <p:cNvSpPr txBox="1">
            <a:spLocks noChangeArrowheads="1"/>
          </p:cNvSpPr>
          <p:nvPr/>
        </p:nvSpPr>
        <p:spPr bwMode="auto">
          <a:xfrm>
            <a:off x="1808115" y="3486820"/>
            <a:ext cx="133667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rgbClr val="F9403B"/>
                </a:solidFill>
                <a:latin typeface="Arial" panose="020B0604020202090204" pitchFamily="34" charset="0"/>
              </a:rPr>
              <a:t>Presentation</a:t>
            </a:r>
          </a:p>
        </p:txBody>
      </p:sp>
      <p:sp>
        <p:nvSpPr>
          <p:cNvPr id="96265" name="Rectangle 8"/>
          <p:cNvSpPr>
            <a:spLocks noChangeArrowheads="1"/>
          </p:cNvSpPr>
          <p:nvPr/>
        </p:nvSpPr>
        <p:spPr bwMode="auto">
          <a:xfrm>
            <a:off x="1785491" y="3784474"/>
            <a:ext cx="1277541" cy="2857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6266" name="Text Box 9"/>
          <p:cNvSpPr txBox="1">
            <a:spLocks noChangeArrowheads="1"/>
          </p:cNvSpPr>
          <p:nvPr/>
        </p:nvSpPr>
        <p:spPr bwMode="auto">
          <a:xfrm>
            <a:off x="1979565" y="3772570"/>
            <a:ext cx="91313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rgbClr val="F9403B"/>
                </a:solidFill>
                <a:latin typeface="Arial" panose="020B0604020202090204" pitchFamily="34" charset="0"/>
              </a:rPr>
              <a:t>Session</a:t>
            </a:r>
          </a:p>
        </p:txBody>
      </p:sp>
      <p:sp>
        <p:nvSpPr>
          <p:cNvPr id="96267" name="Rectangle 10"/>
          <p:cNvSpPr>
            <a:spLocks noChangeArrowheads="1"/>
          </p:cNvSpPr>
          <p:nvPr/>
        </p:nvSpPr>
        <p:spPr bwMode="auto">
          <a:xfrm>
            <a:off x="1785491" y="4070224"/>
            <a:ext cx="1277541" cy="2857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6268" name="Text Box 11"/>
          <p:cNvSpPr txBox="1">
            <a:spLocks noChangeArrowheads="1"/>
          </p:cNvSpPr>
          <p:nvPr/>
        </p:nvSpPr>
        <p:spPr bwMode="auto">
          <a:xfrm>
            <a:off x="1921224" y="4058320"/>
            <a:ext cx="107188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rgbClr val="F9403B"/>
                </a:solidFill>
                <a:latin typeface="Arial" panose="020B0604020202090204" pitchFamily="34" charset="0"/>
              </a:rPr>
              <a:t>Transport</a:t>
            </a:r>
          </a:p>
        </p:txBody>
      </p:sp>
      <p:sp>
        <p:nvSpPr>
          <p:cNvPr id="96269" name="Rectangle 12"/>
          <p:cNvSpPr>
            <a:spLocks noChangeArrowheads="1"/>
          </p:cNvSpPr>
          <p:nvPr/>
        </p:nvSpPr>
        <p:spPr bwMode="auto">
          <a:xfrm>
            <a:off x="1785491" y="4355974"/>
            <a:ext cx="1277541" cy="285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6270" name="Text Box 13"/>
          <p:cNvSpPr txBox="1">
            <a:spLocks noChangeArrowheads="1"/>
          </p:cNvSpPr>
          <p:nvPr/>
        </p:nvSpPr>
        <p:spPr bwMode="auto">
          <a:xfrm>
            <a:off x="1921224" y="4344070"/>
            <a:ext cx="93472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bg1"/>
                </a:solidFill>
                <a:latin typeface="Arial" panose="020B0604020202090204" pitchFamily="34" charset="0"/>
              </a:rPr>
              <a:t>Network</a:t>
            </a:r>
          </a:p>
        </p:txBody>
      </p:sp>
      <p:sp>
        <p:nvSpPr>
          <p:cNvPr id="96271" name="Rectangle 14"/>
          <p:cNvSpPr>
            <a:spLocks noChangeArrowheads="1"/>
          </p:cNvSpPr>
          <p:nvPr/>
        </p:nvSpPr>
        <p:spPr bwMode="auto">
          <a:xfrm>
            <a:off x="1785491" y="4641724"/>
            <a:ext cx="1277541" cy="285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6272" name="Text Box 15"/>
          <p:cNvSpPr txBox="1">
            <a:spLocks noChangeArrowheads="1"/>
          </p:cNvSpPr>
          <p:nvPr/>
        </p:nvSpPr>
        <p:spPr bwMode="auto">
          <a:xfrm>
            <a:off x="1921224" y="4629820"/>
            <a:ext cx="92392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bg1"/>
                </a:solidFill>
                <a:latin typeface="Arial" panose="020B0604020202090204" pitchFamily="34" charset="0"/>
              </a:rPr>
              <a:t>Datalink</a:t>
            </a:r>
          </a:p>
        </p:txBody>
      </p:sp>
      <p:sp>
        <p:nvSpPr>
          <p:cNvPr id="96273" name="Rectangle 16"/>
          <p:cNvSpPr>
            <a:spLocks noChangeArrowheads="1"/>
          </p:cNvSpPr>
          <p:nvPr/>
        </p:nvSpPr>
        <p:spPr bwMode="auto">
          <a:xfrm>
            <a:off x="1785491" y="4927474"/>
            <a:ext cx="1277541" cy="285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6274" name="Text Box 17"/>
          <p:cNvSpPr txBox="1">
            <a:spLocks noChangeArrowheads="1"/>
          </p:cNvSpPr>
          <p:nvPr/>
        </p:nvSpPr>
        <p:spPr bwMode="auto">
          <a:xfrm>
            <a:off x="1900984" y="4915570"/>
            <a:ext cx="95567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bg1"/>
                </a:solidFill>
                <a:latin typeface="Arial" panose="020B0604020202090204" pitchFamily="34" charset="0"/>
              </a:rPr>
              <a:t>Physical</a:t>
            </a:r>
          </a:p>
        </p:txBody>
      </p:sp>
      <p:sp>
        <p:nvSpPr>
          <p:cNvPr id="96275" name="Rectangle 18"/>
          <p:cNvSpPr>
            <a:spLocks noChangeArrowheads="1"/>
          </p:cNvSpPr>
          <p:nvPr/>
        </p:nvSpPr>
        <p:spPr bwMode="auto">
          <a:xfrm>
            <a:off x="5843141" y="3212974"/>
            <a:ext cx="1277541" cy="2857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6276" name="Text Box 19"/>
          <p:cNvSpPr txBox="1">
            <a:spLocks noChangeArrowheads="1"/>
          </p:cNvSpPr>
          <p:nvPr/>
        </p:nvSpPr>
        <p:spPr bwMode="auto">
          <a:xfrm>
            <a:off x="5868144" y="3212976"/>
            <a:ext cx="121920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rgbClr val="F9403B"/>
                </a:solidFill>
                <a:latin typeface="Arial" panose="020B0604020202090204" pitchFamily="34" charset="0"/>
              </a:rPr>
              <a:t>Application</a:t>
            </a:r>
          </a:p>
        </p:txBody>
      </p:sp>
      <p:sp>
        <p:nvSpPr>
          <p:cNvPr id="96277" name="Rectangle 20"/>
          <p:cNvSpPr>
            <a:spLocks noChangeArrowheads="1"/>
          </p:cNvSpPr>
          <p:nvPr/>
        </p:nvSpPr>
        <p:spPr bwMode="auto">
          <a:xfrm>
            <a:off x="5843141" y="3498724"/>
            <a:ext cx="1277541" cy="2857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6278" name="Text Box 21"/>
          <p:cNvSpPr txBox="1">
            <a:spLocks noChangeArrowheads="1"/>
          </p:cNvSpPr>
          <p:nvPr/>
        </p:nvSpPr>
        <p:spPr bwMode="auto">
          <a:xfrm>
            <a:off x="5865765" y="3486820"/>
            <a:ext cx="133667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rgbClr val="F9403B"/>
                </a:solidFill>
                <a:latin typeface="Arial" panose="020B0604020202090204" pitchFamily="34" charset="0"/>
              </a:rPr>
              <a:t>Presentation</a:t>
            </a:r>
          </a:p>
        </p:txBody>
      </p:sp>
      <p:sp>
        <p:nvSpPr>
          <p:cNvPr id="96279" name="Rectangle 22"/>
          <p:cNvSpPr>
            <a:spLocks noChangeArrowheads="1"/>
          </p:cNvSpPr>
          <p:nvPr/>
        </p:nvSpPr>
        <p:spPr bwMode="auto">
          <a:xfrm>
            <a:off x="5843141" y="3784474"/>
            <a:ext cx="1277541" cy="2857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6280" name="Text Box 23"/>
          <p:cNvSpPr txBox="1">
            <a:spLocks noChangeArrowheads="1"/>
          </p:cNvSpPr>
          <p:nvPr/>
        </p:nvSpPr>
        <p:spPr bwMode="auto">
          <a:xfrm>
            <a:off x="6037215" y="3772570"/>
            <a:ext cx="91313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rgbClr val="F9403B"/>
                </a:solidFill>
                <a:latin typeface="Arial" panose="020B0604020202090204" pitchFamily="34" charset="0"/>
              </a:rPr>
              <a:t>Session</a:t>
            </a:r>
          </a:p>
        </p:txBody>
      </p:sp>
      <p:sp>
        <p:nvSpPr>
          <p:cNvPr id="96281" name="Rectangle 24"/>
          <p:cNvSpPr>
            <a:spLocks noChangeArrowheads="1"/>
          </p:cNvSpPr>
          <p:nvPr/>
        </p:nvSpPr>
        <p:spPr bwMode="auto">
          <a:xfrm>
            <a:off x="5843141" y="4070224"/>
            <a:ext cx="1277541" cy="2857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6282" name="Text Box 25"/>
          <p:cNvSpPr txBox="1">
            <a:spLocks noChangeArrowheads="1"/>
          </p:cNvSpPr>
          <p:nvPr/>
        </p:nvSpPr>
        <p:spPr bwMode="auto">
          <a:xfrm>
            <a:off x="5978874" y="4058320"/>
            <a:ext cx="107188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rgbClr val="F9403B"/>
                </a:solidFill>
                <a:latin typeface="Arial" panose="020B0604020202090204" pitchFamily="34" charset="0"/>
              </a:rPr>
              <a:t>Transport</a:t>
            </a:r>
          </a:p>
        </p:txBody>
      </p:sp>
      <p:sp>
        <p:nvSpPr>
          <p:cNvPr id="96283" name="Rectangle 26"/>
          <p:cNvSpPr>
            <a:spLocks noChangeArrowheads="1"/>
          </p:cNvSpPr>
          <p:nvPr/>
        </p:nvSpPr>
        <p:spPr bwMode="auto">
          <a:xfrm>
            <a:off x="5843141" y="4355974"/>
            <a:ext cx="1277541" cy="285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6284" name="Text Box 27"/>
          <p:cNvSpPr txBox="1">
            <a:spLocks noChangeArrowheads="1"/>
          </p:cNvSpPr>
          <p:nvPr/>
        </p:nvSpPr>
        <p:spPr bwMode="auto">
          <a:xfrm>
            <a:off x="5978874" y="4344070"/>
            <a:ext cx="93472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bg1"/>
                </a:solidFill>
                <a:latin typeface="Arial" panose="020B0604020202090204" pitchFamily="34" charset="0"/>
              </a:rPr>
              <a:t>Network</a:t>
            </a:r>
          </a:p>
        </p:txBody>
      </p:sp>
      <p:sp>
        <p:nvSpPr>
          <p:cNvPr id="96285" name="Rectangle 28"/>
          <p:cNvSpPr>
            <a:spLocks noChangeArrowheads="1"/>
          </p:cNvSpPr>
          <p:nvPr/>
        </p:nvSpPr>
        <p:spPr bwMode="auto">
          <a:xfrm>
            <a:off x="5843141" y="4641724"/>
            <a:ext cx="1277541" cy="285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6286" name="Text Box 29"/>
          <p:cNvSpPr txBox="1">
            <a:spLocks noChangeArrowheads="1"/>
          </p:cNvSpPr>
          <p:nvPr/>
        </p:nvSpPr>
        <p:spPr bwMode="auto">
          <a:xfrm>
            <a:off x="5978874" y="4629820"/>
            <a:ext cx="92392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bg1"/>
                </a:solidFill>
                <a:latin typeface="Arial" panose="020B0604020202090204" pitchFamily="34" charset="0"/>
              </a:rPr>
              <a:t>Datalink</a:t>
            </a:r>
          </a:p>
        </p:txBody>
      </p:sp>
      <p:sp>
        <p:nvSpPr>
          <p:cNvPr id="96287" name="Rectangle 30"/>
          <p:cNvSpPr>
            <a:spLocks noChangeArrowheads="1"/>
          </p:cNvSpPr>
          <p:nvPr/>
        </p:nvSpPr>
        <p:spPr bwMode="auto">
          <a:xfrm>
            <a:off x="5843141" y="4927474"/>
            <a:ext cx="1277541" cy="285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6288" name="Text Box 31"/>
          <p:cNvSpPr txBox="1">
            <a:spLocks noChangeArrowheads="1"/>
          </p:cNvSpPr>
          <p:nvPr/>
        </p:nvSpPr>
        <p:spPr bwMode="auto">
          <a:xfrm>
            <a:off x="5958634" y="4915570"/>
            <a:ext cx="95567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bg1"/>
                </a:solidFill>
                <a:latin typeface="Arial" panose="020B0604020202090204" pitchFamily="34" charset="0"/>
              </a:rPr>
              <a:t>Physical</a:t>
            </a:r>
          </a:p>
        </p:txBody>
      </p:sp>
      <p:sp>
        <p:nvSpPr>
          <p:cNvPr id="96289" name="Rectangle 32"/>
          <p:cNvSpPr>
            <a:spLocks noChangeArrowheads="1"/>
          </p:cNvSpPr>
          <p:nvPr/>
        </p:nvSpPr>
        <p:spPr bwMode="auto">
          <a:xfrm>
            <a:off x="3765503" y="4355974"/>
            <a:ext cx="1277540" cy="285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6290" name="Text Box 33"/>
          <p:cNvSpPr txBox="1">
            <a:spLocks noChangeArrowheads="1"/>
          </p:cNvSpPr>
          <p:nvPr/>
        </p:nvSpPr>
        <p:spPr bwMode="auto">
          <a:xfrm>
            <a:off x="3901232" y="4344070"/>
            <a:ext cx="93472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bg1"/>
                </a:solidFill>
                <a:latin typeface="Arial" panose="020B0604020202090204" pitchFamily="34" charset="0"/>
              </a:rPr>
              <a:t>Network</a:t>
            </a:r>
          </a:p>
        </p:txBody>
      </p:sp>
      <p:sp>
        <p:nvSpPr>
          <p:cNvPr id="96291" name="Rectangle 34"/>
          <p:cNvSpPr>
            <a:spLocks noChangeArrowheads="1"/>
          </p:cNvSpPr>
          <p:nvPr/>
        </p:nvSpPr>
        <p:spPr bwMode="auto">
          <a:xfrm>
            <a:off x="3765503" y="4641724"/>
            <a:ext cx="1277540" cy="285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6292" name="Text Box 35"/>
          <p:cNvSpPr txBox="1">
            <a:spLocks noChangeArrowheads="1"/>
          </p:cNvSpPr>
          <p:nvPr/>
        </p:nvSpPr>
        <p:spPr bwMode="auto">
          <a:xfrm>
            <a:off x="3901234" y="4629820"/>
            <a:ext cx="92392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bg1"/>
                </a:solidFill>
                <a:latin typeface="Arial" panose="020B0604020202090204" pitchFamily="34" charset="0"/>
              </a:rPr>
              <a:t>Datalink</a:t>
            </a:r>
          </a:p>
        </p:txBody>
      </p:sp>
      <p:sp>
        <p:nvSpPr>
          <p:cNvPr id="96293" name="Rectangle 36"/>
          <p:cNvSpPr>
            <a:spLocks noChangeArrowheads="1"/>
          </p:cNvSpPr>
          <p:nvPr/>
        </p:nvSpPr>
        <p:spPr bwMode="auto">
          <a:xfrm>
            <a:off x="3765503" y="4927474"/>
            <a:ext cx="1277540" cy="285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6294" name="Text Box 37"/>
          <p:cNvSpPr txBox="1">
            <a:spLocks noChangeArrowheads="1"/>
          </p:cNvSpPr>
          <p:nvPr/>
        </p:nvSpPr>
        <p:spPr bwMode="auto">
          <a:xfrm>
            <a:off x="3880991" y="4915570"/>
            <a:ext cx="95567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bg1"/>
                </a:solidFill>
                <a:latin typeface="Arial" panose="020B0604020202090204" pitchFamily="34" charset="0"/>
              </a:rPr>
              <a:t>Physical</a:t>
            </a:r>
          </a:p>
        </p:txBody>
      </p:sp>
      <p:sp>
        <p:nvSpPr>
          <p:cNvPr id="96295" name="Rectangle 38"/>
          <p:cNvSpPr>
            <a:spLocks noChangeArrowheads="1"/>
          </p:cNvSpPr>
          <p:nvPr/>
        </p:nvSpPr>
        <p:spPr bwMode="auto">
          <a:xfrm>
            <a:off x="1614041" y="5213224"/>
            <a:ext cx="5657850" cy="2857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6296" name="Text Box 39"/>
          <p:cNvSpPr txBox="1">
            <a:spLocks noChangeArrowheads="1"/>
          </p:cNvSpPr>
          <p:nvPr/>
        </p:nvSpPr>
        <p:spPr bwMode="auto">
          <a:xfrm>
            <a:off x="3614293" y="5201320"/>
            <a:ext cx="173863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latin typeface="Arial" panose="020B0604020202090204" pitchFamily="34" charset="0"/>
              </a:rPr>
              <a:t>Physical medium</a:t>
            </a:r>
          </a:p>
        </p:txBody>
      </p:sp>
      <p:cxnSp>
        <p:nvCxnSpPr>
          <p:cNvPr id="96297" name="AutoShape 40"/>
          <p:cNvCxnSpPr>
            <a:cxnSpLocks noChangeShapeType="1"/>
            <a:stCxn id="96273" idx="3"/>
            <a:endCxn id="96293" idx="1"/>
          </p:cNvCxnSpPr>
          <p:nvPr/>
        </p:nvCxnSpPr>
        <p:spPr bwMode="auto">
          <a:xfrm>
            <a:off x="3072559" y="5070349"/>
            <a:ext cx="683419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298" name="AutoShape 41"/>
          <p:cNvCxnSpPr>
            <a:cxnSpLocks noChangeShapeType="1"/>
            <a:stCxn id="96271" idx="3"/>
            <a:endCxn id="96291" idx="1"/>
          </p:cNvCxnSpPr>
          <p:nvPr/>
        </p:nvCxnSpPr>
        <p:spPr bwMode="auto">
          <a:xfrm>
            <a:off x="3072559" y="4784599"/>
            <a:ext cx="683419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299" name="AutoShape 42"/>
          <p:cNvCxnSpPr>
            <a:cxnSpLocks noChangeShapeType="1"/>
            <a:stCxn id="96269" idx="3"/>
            <a:endCxn id="96289" idx="1"/>
          </p:cNvCxnSpPr>
          <p:nvPr/>
        </p:nvCxnSpPr>
        <p:spPr bwMode="auto">
          <a:xfrm>
            <a:off x="3072559" y="4498849"/>
            <a:ext cx="683419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300" name="AutoShape 43"/>
          <p:cNvCxnSpPr>
            <a:cxnSpLocks noChangeShapeType="1"/>
            <a:stCxn id="96293" idx="3"/>
            <a:endCxn id="96287" idx="1"/>
          </p:cNvCxnSpPr>
          <p:nvPr/>
        </p:nvCxnSpPr>
        <p:spPr bwMode="auto">
          <a:xfrm>
            <a:off x="5052566" y="5070349"/>
            <a:ext cx="781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301" name="AutoShape 44"/>
          <p:cNvCxnSpPr>
            <a:cxnSpLocks noChangeShapeType="1"/>
            <a:stCxn id="96291" idx="3"/>
            <a:endCxn id="96285" idx="1"/>
          </p:cNvCxnSpPr>
          <p:nvPr/>
        </p:nvCxnSpPr>
        <p:spPr bwMode="auto">
          <a:xfrm>
            <a:off x="5052566" y="4784599"/>
            <a:ext cx="781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302" name="AutoShape 45"/>
          <p:cNvCxnSpPr>
            <a:cxnSpLocks noChangeShapeType="1"/>
            <a:stCxn id="96289" idx="3"/>
            <a:endCxn id="96283" idx="1"/>
          </p:cNvCxnSpPr>
          <p:nvPr/>
        </p:nvCxnSpPr>
        <p:spPr bwMode="auto">
          <a:xfrm>
            <a:off x="5052566" y="4498849"/>
            <a:ext cx="7810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303" name="AutoShape 46"/>
          <p:cNvCxnSpPr>
            <a:cxnSpLocks noChangeShapeType="1"/>
            <a:stCxn id="96267" idx="3"/>
            <a:endCxn id="96281" idx="1"/>
          </p:cNvCxnSpPr>
          <p:nvPr/>
        </p:nvCxnSpPr>
        <p:spPr bwMode="auto">
          <a:xfrm>
            <a:off x="3072557" y="4213099"/>
            <a:ext cx="2761059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304" name="AutoShape 47"/>
          <p:cNvCxnSpPr>
            <a:cxnSpLocks noChangeShapeType="1"/>
            <a:stCxn id="96265" idx="3"/>
            <a:endCxn id="96279" idx="1"/>
          </p:cNvCxnSpPr>
          <p:nvPr/>
        </p:nvCxnSpPr>
        <p:spPr bwMode="auto">
          <a:xfrm>
            <a:off x="3072557" y="3927349"/>
            <a:ext cx="2761059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305" name="AutoShape 48"/>
          <p:cNvCxnSpPr>
            <a:cxnSpLocks noChangeShapeType="1"/>
          </p:cNvCxnSpPr>
          <p:nvPr/>
        </p:nvCxnSpPr>
        <p:spPr bwMode="auto">
          <a:xfrm>
            <a:off x="3581827" y="3374423"/>
            <a:ext cx="2103596" cy="1381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306" name="AutoShape 49"/>
          <p:cNvCxnSpPr>
            <a:cxnSpLocks noChangeShapeType="1"/>
          </p:cNvCxnSpPr>
          <p:nvPr/>
        </p:nvCxnSpPr>
        <p:spPr bwMode="auto">
          <a:xfrm>
            <a:off x="3071368" y="3649934"/>
            <a:ext cx="276582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26</a:t>
            </a:fld>
            <a:endParaRPr lang="en-US" altLang="zh-CN" sz="6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1031"/>
          <p:cNvSpPr>
            <a:spLocks noChangeArrowheads="1"/>
          </p:cNvSpPr>
          <p:nvPr/>
        </p:nvSpPr>
        <p:spPr bwMode="auto">
          <a:xfrm>
            <a:off x="5112544" y="3240881"/>
            <a:ext cx="991791" cy="29646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284" name="Rectangle 1032"/>
          <p:cNvSpPr>
            <a:spLocks noChangeArrowheads="1"/>
          </p:cNvSpPr>
          <p:nvPr/>
        </p:nvSpPr>
        <p:spPr bwMode="auto">
          <a:xfrm>
            <a:off x="5112544" y="3511156"/>
            <a:ext cx="991791" cy="29646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285" name="Rectangle 1030"/>
          <p:cNvSpPr>
            <a:spLocks noChangeArrowheads="1"/>
          </p:cNvSpPr>
          <p:nvPr/>
        </p:nvSpPr>
        <p:spPr bwMode="auto">
          <a:xfrm>
            <a:off x="5112544" y="4373168"/>
            <a:ext cx="991791" cy="297656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286" name="Rectangle 1029"/>
          <p:cNvSpPr>
            <a:spLocks noChangeArrowheads="1"/>
          </p:cNvSpPr>
          <p:nvPr/>
        </p:nvSpPr>
        <p:spPr bwMode="auto">
          <a:xfrm>
            <a:off x="3149204" y="3780237"/>
            <a:ext cx="990600" cy="29646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2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Data Transmission</a:t>
            </a:r>
          </a:p>
        </p:txBody>
      </p:sp>
      <p:sp>
        <p:nvSpPr>
          <p:cNvPr id="972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543" y="1391285"/>
            <a:ext cx="6400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800" dirty="0">
                <a:ea typeface="SimSun" pitchFamily="2" charset="-122"/>
              </a:rPr>
              <a:t>A layer can use </a:t>
            </a:r>
            <a:r>
              <a:rPr lang="en-US" altLang="zh-CN" sz="1800" u="sng" dirty="0">
                <a:solidFill>
                  <a:schemeClr val="accent2"/>
                </a:solidFill>
                <a:ea typeface="SimSun" pitchFamily="2" charset="-122"/>
              </a:rPr>
              <a:t>only</a:t>
            </a:r>
            <a:r>
              <a:rPr lang="en-US" altLang="zh-CN" sz="1800" dirty="0">
                <a:ea typeface="SimSun" pitchFamily="2" charset="-122"/>
              </a:rPr>
              <a:t> the service provided by the layer immediate below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>
                <a:ea typeface="SimSun" pitchFamily="2" charset="-122"/>
              </a:rPr>
              <a:t>Each layer may change and add a header to data packet</a:t>
            </a:r>
          </a:p>
        </p:txBody>
      </p:sp>
      <p:sp>
        <p:nvSpPr>
          <p:cNvPr id="97289" name="Rectangle 4"/>
          <p:cNvSpPr>
            <a:spLocks noChangeArrowheads="1"/>
          </p:cNvSpPr>
          <p:nvPr/>
        </p:nvSpPr>
        <p:spPr bwMode="auto">
          <a:xfrm>
            <a:off x="3152775" y="3508775"/>
            <a:ext cx="990600" cy="29646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290" name="Rectangle 6"/>
          <p:cNvSpPr>
            <a:spLocks noChangeArrowheads="1"/>
          </p:cNvSpPr>
          <p:nvPr/>
        </p:nvSpPr>
        <p:spPr bwMode="auto">
          <a:xfrm>
            <a:off x="3150394" y="4083844"/>
            <a:ext cx="991791" cy="29646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291" name="Rectangle 7"/>
          <p:cNvSpPr>
            <a:spLocks noChangeArrowheads="1"/>
          </p:cNvSpPr>
          <p:nvPr/>
        </p:nvSpPr>
        <p:spPr bwMode="auto">
          <a:xfrm>
            <a:off x="3152775" y="4380312"/>
            <a:ext cx="990600" cy="297656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292" name="Rectangle 8"/>
          <p:cNvSpPr>
            <a:spLocks noChangeArrowheads="1"/>
          </p:cNvSpPr>
          <p:nvPr/>
        </p:nvSpPr>
        <p:spPr bwMode="auto">
          <a:xfrm>
            <a:off x="3150394" y="4664871"/>
            <a:ext cx="991791" cy="297656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293" name="Rectangle 9"/>
          <p:cNvSpPr>
            <a:spLocks noChangeArrowheads="1"/>
          </p:cNvSpPr>
          <p:nvPr/>
        </p:nvSpPr>
        <p:spPr bwMode="auto">
          <a:xfrm>
            <a:off x="3150394" y="4956575"/>
            <a:ext cx="991791" cy="296465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294" name="Rectangle 11"/>
          <p:cNvSpPr>
            <a:spLocks noChangeArrowheads="1"/>
          </p:cNvSpPr>
          <p:nvPr/>
        </p:nvSpPr>
        <p:spPr bwMode="auto">
          <a:xfrm>
            <a:off x="5112544" y="3793331"/>
            <a:ext cx="991791" cy="29646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295" name="Rectangle 12"/>
          <p:cNvSpPr>
            <a:spLocks noChangeArrowheads="1"/>
          </p:cNvSpPr>
          <p:nvPr/>
        </p:nvSpPr>
        <p:spPr bwMode="auto">
          <a:xfrm>
            <a:off x="5112544" y="4083844"/>
            <a:ext cx="991791" cy="29646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296" name="Rectangle 14"/>
          <p:cNvSpPr>
            <a:spLocks noChangeArrowheads="1"/>
          </p:cNvSpPr>
          <p:nvPr/>
        </p:nvSpPr>
        <p:spPr bwMode="auto">
          <a:xfrm>
            <a:off x="5112544" y="4664871"/>
            <a:ext cx="991791" cy="297656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297" name="Rectangle 15"/>
          <p:cNvSpPr>
            <a:spLocks noChangeArrowheads="1"/>
          </p:cNvSpPr>
          <p:nvPr/>
        </p:nvSpPr>
        <p:spPr bwMode="auto">
          <a:xfrm>
            <a:off x="5112544" y="4956575"/>
            <a:ext cx="991791" cy="296465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298" name="Rectangle 16"/>
          <p:cNvSpPr>
            <a:spLocks noChangeArrowheads="1"/>
          </p:cNvSpPr>
          <p:nvPr/>
        </p:nvSpPr>
        <p:spPr bwMode="auto">
          <a:xfrm>
            <a:off x="2878934" y="5257800"/>
            <a:ext cx="3579019" cy="1714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299" name="Rectangle 17"/>
          <p:cNvSpPr>
            <a:spLocks noChangeArrowheads="1"/>
          </p:cNvSpPr>
          <p:nvPr/>
        </p:nvSpPr>
        <p:spPr bwMode="auto">
          <a:xfrm>
            <a:off x="3152775" y="3214688"/>
            <a:ext cx="990600" cy="29646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300" name="Freeform 19"/>
          <p:cNvSpPr/>
          <p:nvPr/>
        </p:nvSpPr>
        <p:spPr bwMode="auto">
          <a:xfrm>
            <a:off x="3543300" y="3086100"/>
            <a:ext cx="2171700" cy="2263379"/>
          </a:xfrm>
          <a:custGeom>
            <a:avLst/>
            <a:gdLst>
              <a:gd name="T0" fmla="*/ 0 w 1680"/>
              <a:gd name="T1" fmla="*/ 0 h 1008"/>
              <a:gd name="T2" fmla="*/ 0 w 1680"/>
              <a:gd name="T3" fmla="*/ 2147483647 h 1008"/>
              <a:gd name="T4" fmla="*/ 2147483647 w 1680"/>
              <a:gd name="T5" fmla="*/ 2147483647 h 1008"/>
              <a:gd name="T6" fmla="*/ 2147483647 w 1680"/>
              <a:gd name="T7" fmla="*/ 2147483647 h 1008"/>
              <a:gd name="T8" fmla="*/ 2147483647 w 1680"/>
              <a:gd name="T9" fmla="*/ 2147483647 h 1008"/>
              <a:gd name="T10" fmla="*/ 2147483647 w 1680"/>
              <a:gd name="T11" fmla="*/ 0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80" h="1008">
                <a:moveTo>
                  <a:pt x="0" y="0"/>
                </a:moveTo>
                <a:lnTo>
                  <a:pt x="0" y="864"/>
                </a:lnTo>
                <a:lnTo>
                  <a:pt x="96" y="1008"/>
                </a:lnTo>
                <a:lnTo>
                  <a:pt x="1584" y="1008"/>
                </a:lnTo>
                <a:lnTo>
                  <a:pt x="1680" y="864"/>
                </a:lnTo>
                <a:lnTo>
                  <a:pt x="1680" y="0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675"/>
          </a:p>
        </p:txBody>
      </p:sp>
      <p:sp>
        <p:nvSpPr>
          <p:cNvPr id="97301" name="Text Box 20"/>
          <p:cNvSpPr txBox="1">
            <a:spLocks noChangeArrowheads="1"/>
          </p:cNvSpPr>
          <p:nvPr/>
        </p:nvSpPr>
        <p:spPr bwMode="auto">
          <a:xfrm>
            <a:off x="2445544" y="3151587"/>
            <a:ext cx="57467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latin typeface="Arial" panose="020B0604020202090204" pitchFamily="34" charset="0"/>
              </a:rPr>
              <a:t>data</a:t>
            </a:r>
          </a:p>
        </p:txBody>
      </p:sp>
      <p:sp>
        <p:nvSpPr>
          <p:cNvPr id="97302" name="Rectangle 21"/>
          <p:cNvSpPr>
            <a:spLocks noChangeArrowheads="1"/>
          </p:cNvSpPr>
          <p:nvPr/>
        </p:nvSpPr>
        <p:spPr bwMode="auto">
          <a:xfrm>
            <a:off x="2453879" y="3196831"/>
            <a:ext cx="514350" cy="22621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303" name="Text Box 22"/>
          <p:cNvSpPr txBox="1">
            <a:spLocks noChangeArrowheads="1"/>
          </p:cNvSpPr>
          <p:nvPr/>
        </p:nvSpPr>
        <p:spPr bwMode="auto">
          <a:xfrm>
            <a:off x="2441975" y="3486152"/>
            <a:ext cx="57467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latin typeface="Arial" panose="020B0604020202090204" pitchFamily="34" charset="0"/>
              </a:rPr>
              <a:t>data</a:t>
            </a:r>
          </a:p>
        </p:txBody>
      </p:sp>
      <p:sp>
        <p:nvSpPr>
          <p:cNvPr id="97304" name="Rectangle 23"/>
          <p:cNvSpPr>
            <a:spLocks noChangeArrowheads="1"/>
          </p:cNvSpPr>
          <p:nvPr/>
        </p:nvSpPr>
        <p:spPr bwMode="auto">
          <a:xfrm>
            <a:off x="2450306" y="3498059"/>
            <a:ext cx="514350" cy="22621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305" name="Rectangle 24"/>
          <p:cNvSpPr>
            <a:spLocks noChangeArrowheads="1"/>
          </p:cNvSpPr>
          <p:nvPr/>
        </p:nvSpPr>
        <p:spPr bwMode="auto">
          <a:xfrm>
            <a:off x="2286000" y="3498056"/>
            <a:ext cx="171450" cy="2286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306" name="Text Box 25"/>
          <p:cNvSpPr txBox="1">
            <a:spLocks noChangeArrowheads="1"/>
          </p:cNvSpPr>
          <p:nvPr/>
        </p:nvSpPr>
        <p:spPr bwMode="auto">
          <a:xfrm>
            <a:off x="2441975" y="3771902"/>
            <a:ext cx="57467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latin typeface="Arial" panose="020B0604020202090204" pitchFamily="34" charset="0"/>
              </a:rPr>
              <a:t>data</a:t>
            </a:r>
          </a:p>
        </p:txBody>
      </p:sp>
      <p:sp>
        <p:nvSpPr>
          <p:cNvPr id="97307" name="Rectangle 26"/>
          <p:cNvSpPr>
            <a:spLocks noChangeArrowheads="1"/>
          </p:cNvSpPr>
          <p:nvPr/>
        </p:nvSpPr>
        <p:spPr bwMode="auto">
          <a:xfrm>
            <a:off x="2286002" y="3783809"/>
            <a:ext cx="678656" cy="22621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308" name="Rectangle 27"/>
          <p:cNvSpPr>
            <a:spLocks noChangeArrowheads="1"/>
          </p:cNvSpPr>
          <p:nvPr/>
        </p:nvSpPr>
        <p:spPr bwMode="auto">
          <a:xfrm>
            <a:off x="2114550" y="3783806"/>
            <a:ext cx="171450" cy="2286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309" name="Text Box 28"/>
          <p:cNvSpPr txBox="1">
            <a:spLocks noChangeArrowheads="1"/>
          </p:cNvSpPr>
          <p:nvPr/>
        </p:nvSpPr>
        <p:spPr bwMode="auto">
          <a:xfrm>
            <a:off x="2441975" y="4057652"/>
            <a:ext cx="57467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latin typeface="Arial" panose="020B0604020202090204" pitchFamily="34" charset="0"/>
              </a:rPr>
              <a:t>data</a:t>
            </a:r>
          </a:p>
        </p:txBody>
      </p:sp>
      <p:sp>
        <p:nvSpPr>
          <p:cNvPr id="97310" name="Rectangle 29"/>
          <p:cNvSpPr>
            <a:spLocks noChangeArrowheads="1"/>
          </p:cNvSpPr>
          <p:nvPr/>
        </p:nvSpPr>
        <p:spPr bwMode="auto">
          <a:xfrm>
            <a:off x="2114552" y="4071938"/>
            <a:ext cx="850106" cy="2238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311" name="Rectangle 30"/>
          <p:cNvSpPr>
            <a:spLocks noChangeArrowheads="1"/>
          </p:cNvSpPr>
          <p:nvPr/>
        </p:nvSpPr>
        <p:spPr bwMode="auto">
          <a:xfrm>
            <a:off x="1943100" y="4069556"/>
            <a:ext cx="171450" cy="2286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312" name="Text Box 31"/>
          <p:cNvSpPr txBox="1">
            <a:spLocks noChangeArrowheads="1"/>
          </p:cNvSpPr>
          <p:nvPr/>
        </p:nvSpPr>
        <p:spPr bwMode="auto">
          <a:xfrm>
            <a:off x="2441975" y="4388646"/>
            <a:ext cx="57467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latin typeface="Arial" panose="020B0604020202090204" pitchFamily="34" charset="0"/>
              </a:rPr>
              <a:t>data</a:t>
            </a:r>
          </a:p>
        </p:txBody>
      </p:sp>
      <p:sp>
        <p:nvSpPr>
          <p:cNvPr id="97313" name="Rectangle 32"/>
          <p:cNvSpPr>
            <a:spLocks noChangeArrowheads="1"/>
          </p:cNvSpPr>
          <p:nvPr/>
        </p:nvSpPr>
        <p:spPr bwMode="auto">
          <a:xfrm>
            <a:off x="1943102" y="4400552"/>
            <a:ext cx="1021556" cy="22621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314" name="Rectangle 33"/>
          <p:cNvSpPr>
            <a:spLocks noChangeArrowheads="1"/>
          </p:cNvSpPr>
          <p:nvPr/>
        </p:nvSpPr>
        <p:spPr bwMode="auto">
          <a:xfrm>
            <a:off x="1771650" y="4400550"/>
            <a:ext cx="171450" cy="2286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315" name="Text Box 34"/>
          <p:cNvSpPr txBox="1">
            <a:spLocks noChangeArrowheads="1"/>
          </p:cNvSpPr>
          <p:nvPr/>
        </p:nvSpPr>
        <p:spPr bwMode="auto">
          <a:xfrm>
            <a:off x="2441975" y="4686302"/>
            <a:ext cx="57467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latin typeface="Arial" panose="020B0604020202090204" pitchFamily="34" charset="0"/>
              </a:rPr>
              <a:t>data</a:t>
            </a:r>
          </a:p>
        </p:txBody>
      </p:sp>
      <p:sp>
        <p:nvSpPr>
          <p:cNvPr id="97316" name="Rectangle 35"/>
          <p:cNvSpPr>
            <a:spLocks noChangeArrowheads="1"/>
          </p:cNvSpPr>
          <p:nvPr/>
        </p:nvSpPr>
        <p:spPr bwMode="auto">
          <a:xfrm>
            <a:off x="1771652" y="4700588"/>
            <a:ext cx="1193006" cy="2238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317" name="Rectangle 36"/>
          <p:cNvSpPr>
            <a:spLocks noChangeArrowheads="1"/>
          </p:cNvSpPr>
          <p:nvPr/>
        </p:nvSpPr>
        <p:spPr bwMode="auto">
          <a:xfrm>
            <a:off x="1600200" y="4698206"/>
            <a:ext cx="171450" cy="2286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318" name="Text Box 37"/>
          <p:cNvSpPr txBox="1">
            <a:spLocks noChangeArrowheads="1"/>
          </p:cNvSpPr>
          <p:nvPr/>
        </p:nvSpPr>
        <p:spPr bwMode="auto">
          <a:xfrm>
            <a:off x="2441975" y="4960146"/>
            <a:ext cx="57467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latin typeface="Arial" panose="020B0604020202090204" pitchFamily="34" charset="0"/>
              </a:rPr>
              <a:t>data</a:t>
            </a:r>
          </a:p>
        </p:txBody>
      </p:sp>
      <p:sp>
        <p:nvSpPr>
          <p:cNvPr id="97319" name="Rectangle 38"/>
          <p:cNvSpPr>
            <a:spLocks noChangeArrowheads="1"/>
          </p:cNvSpPr>
          <p:nvPr/>
        </p:nvSpPr>
        <p:spPr bwMode="auto">
          <a:xfrm>
            <a:off x="1600202" y="4974434"/>
            <a:ext cx="1364456" cy="22621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320" name="Rectangle 39"/>
          <p:cNvSpPr>
            <a:spLocks noChangeArrowheads="1"/>
          </p:cNvSpPr>
          <p:nvPr/>
        </p:nvSpPr>
        <p:spPr bwMode="auto">
          <a:xfrm>
            <a:off x="1428750" y="4972050"/>
            <a:ext cx="171450" cy="2286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97321" name="Rectangle 40"/>
          <p:cNvSpPr>
            <a:spLocks noChangeArrowheads="1"/>
          </p:cNvSpPr>
          <p:nvPr/>
        </p:nvSpPr>
        <p:spPr bwMode="auto">
          <a:xfrm>
            <a:off x="2971800" y="4972050"/>
            <a:ext cx="114300" cy="2286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grpSp>
        <p:nvGrpSpPr>
          <p:cNvPr id="97322" name="Group 41"/>
          <p:cNvGrpSpPr/>
          <p:nvPr/>
        </p:nvGrpSpPr>
        <p:grpSpPr bwMode="auto">
          <a:xfrm>
            <a:off x="6172200" y="3151587"/>
            <a:ext cx="1657350" cy="2130028"/>
            <a:chOff x="4224" y="1879"/>
            <a:chExt cx="1392" cy="1789"/>
          </a:xfrm>
        </p:grpSpPr>
        <p:sp>
          <p:nvSpPr>
            <p:cNvPr id="97323" name="Text Box 42"/>
            <p:cNvSpPr txBox="1">
              <a:spLocks noChangeArrowheads="1"/>
            </p:cNvSpPr>
            <p:nvPr/>
          </p:nvSpPr>
          <p:spPr bwMode="auto">
            <a:xfrm>
              <a:off x="5078" y="1879"/>
              <a:ext cx="483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r>
                <a:rPr lang="en-US" altLang="zh-CN" sz="1500" b="1">
                  <a:latin typeface="Arial" panose="020B0604020202090204" pitchFamily="34" charset="0"/>
                </a:rPr>
                <a:t>data</a:t>
              </a:r>
            </a:p>
          </p:txBody>
        </p:sp>
        <p:sp>
          <p:nvSpPr>
            <p:cNvPr id="97324" name="Rectangle 43"/>
            <p:cNvSpPr>
              <a:spLocks noChangeArrowheads="1"/>
            </p:cNvSpPr>
            <p:nvPr/>
          </p:nvSpPr>
          <p:spPr bwMode="auto">
            <a:xfrm>
              <a:off x="5085" y="1917"/>
              <a:ext cx="432" cy="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97325" name="Text Box 44"/>
            <p:cNvSpPr txBox="1">
              <a:spLocks noChangeArrowheads="1"/>
            </p:cNvSpPr>
            <p:nvPr/>
          </p:nvSpPr>
          <p:spPr bwMode="auto">
            <a:xfrm>
              <a:off x="5075" y="2160"/>
              <a:ext cx="483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r>
                <a:rPr lang="en-US" altLang="zh-CN" sz="1500" b="1">
                  <a:latin typeface="Arial" panose="020B0604020202090204" pitchFamily="34" charset="0"/>
                </a:rPr>
                <a:t>data</a:t>
              </a:r>
            </a:p>
          </p:txBody>
        </p:sp>
        <p:sp>
          <p:nvSpPr>
            <p:cNvPr id="97326" name="Rectangle 45"/>
            <p:cNvSpPr>
              <a:spLocks noChangeArrowheads="1"/>
            </p:cNvSpPr>
            <p:nvPr/>
          </p:nvSpPr>
          <p:spPr bwMode="auto">
            <a:xfrm>
              <a:off x="5082" y="2170"/>
              <a:ext cx="432" cy="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97327" name="Rectangle 46"/>
            <p:cNvSpPr>
              <a:spLocks noChangeArrowheads="1"/>
            </p:cNvSpPr>
            <p:nvPr/>
          </p:nvSpPr>
          <p:spPr bwMode="auto">
            <a:xfrm>
              <a:off x="4944" y="2170"/>
              <a:ext cx="144" cy="192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97328" name="Text Box 47"/>
            <p:cNvSpPr txBox="1">
              <a:spLocks noChangeArrowheads="1"/>
            </p:cNvSpPr>
            <p:nvPr/>
          </p:nvSpPr>
          <p:spPr bwMode="auto">
            <a:xfrm>
              <a:off x="5075" y="2400"/>
              <a:ext cx="483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r>
                <a:rPr lang="en-US" altLang="zh-CN" sz="1500" b="1">
                  <a:latin typeface="Arial" panose="020B0604020202090204" pitchFamily="34" charset="0"/>
                </a:rPr>
                <a:t>data</a:t>
              </a:r>
            </a:p>
          </p:txBody>
        </p:sp>
        <p:sp>
          <p:nvSpPr>
            <p:cNvPr id="97329" name="Rectangle 48"/>
            <p:cNvSpPr>
              <a:spLocks noChangeArrowheads="1"/>
            </p:cNvSpPr>
            <p:nvPr/>
          </p:nvSpPr>
          <p:spPr bwMode="auto">
            <a:xfrm>
              <a:off x="4944" y="2410"/>
              <a:ext cx="570" cy="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97330" name="Rectangle 49"/>
            <p:cNvSpPr>
              <a:spLocks noChangeArrowheads="1"/>
            </p:cNvSpPr>
            <p:nvPr/>
          </p:nvSpPr>
          <p:spPr bwMode="auto">
            <a:xfrm>
              <a:off x="4800" y="2410"/>
              <a:ext cx="144" cy="192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97331" name="Text Box 50"/>
            <p:cNvSpPr txBox="1">
              <a:spLocks noChangeArrowheads="1"/>
            </p:cNvSpPr>
            <p:nvPr/>
          </p:nvSpPr>
          <p:spPr bwMode="auto">
            <a:xfrm>
              <a:off x="5075" y="2640"/>
              <a:ext cx="483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r>
                <a:rPr lang="en-US" altLang="zh-CN" sz="1500" b="1">
                  <a:latin typeface="Arial" panose="020B0604020202090204" pitchFamily="34" charset="0"/>
                </a:rPr>
                <a:t>data</a:t>
              </a:r>
            </a:p>
          </p:txBody>
        </p:sp>
        <p:sp>
          <p:nvSpPr>
            <p:cNvPr id="97332" name="Rectangle 51"/>
            <p:cNvSpPr>
              <a:spLocks noChangeArrowheads="1"/>
            </p:cNvSpPr>
            <p:nvPr/>
          </p:nvSpPr>
          <p:spPr bwMode="auto">
            <a:xfrm>
              <a:off x="4800" y="2652"/>
              <a:ext cx="714" cy="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97333" name="Rectangle 52"/>
            <p:cNvSpPr>
              <a:spLocks noChangeArrowheads="1"/>
            </p:cNvSpPr>
            <p:nvPr/>
          </p:nvSpPr>
          <p:spPr bwMode="auto">
            <a:xfrm>
              <a:off x="4656" y="2650"/>
              <a:ext cx="144" cy="192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97334" name="Text Box 53"/>
            <p:cNvSpPr txBox="1">
              <a:spLocks noChangeArrowheads="1"/>
            </p:cNvSpPr>
            <p:nvPr/>
          </p:nvSpPr>
          <p:spPr bwMode="auto">
            <a:xfrm>
              <a:off x="5075" y="2918"/>
              <a:ext cx="483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r>
                <a:rPr lang="en-US" altLang="zh-CN" sz="1500" b="1">
                  <a:latin typeface="Arial" panose="020B0604020202090204" pitchFamily="34" charset="0"/>
                </a:rPr>
                <a:t>data</a:t>
              </a:r>
            </a:p>
          </p:txBody>
        </p:sp>
        <p:sp>
          <p:nvSpPr>
            <p:cNvPr id="97335" name="Rectangle 54"/>
            <p:cNvSpPr>
              <a:spLocks noChangeArrowheads="1"/>
            </p:cNvSpPr>
            <p:nvPr/>
          </p:nvSpPr>
          <p:spPr bwMode="auto">
            <a:xfrm>
              <a:off x="4656" y="2928"/>
              <a:ext cx="858" cy="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97336" name="Rectangle 55"/>
            <p:cNvSpPr>
              <a:spLocks noChangeArrowheads="1"/>
            </p:cNvSpPr>
            <p:nvPr/>
          </p:nvSpPr>
          <p:spPr bwMode="auto">
            <a:xfrm>
              <a:off x="4512" y="2928"/>
              <a:ext cx="144" cy="192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97337" name="Text Box 56"/>
            <p:cNvSpPr txBox="1">
              <a:spLocks noChangeArrowheads="1"/>
            </p:cNvSpPr>
            <p:nvPr/>
          </p:nvSpPr>
          <p:spPr bwMode="auto">
            <a:xfrm>
              <a:off x="5075" y="3168"/>
              <a:ext cx="483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r>
                <a:rPr lang="en-US" altLang="zh-CN" sz="1500" b="1">
                  <a:latin typeface="Arial" panose="020B0604020202090204" pitchFamily="34" charset="0"/>
                </a:rPr>
                <a:t>data</a:t>
              </a:r>
            </a:p>
          </p:txBody>
        </p:sp>
        <p:sp>
          <p:nvSpPr>
            <p:cNvPr id="97338" name="Rectangle 57"/>
            <p:cNvSpPr>
              <a:spLocks noChangeArrowheads="1"/>
            </p:cNvSpPr>
            <p:nvPr/>
          </p:nvSpPr>
          <p:spPr bwMode="auto">
            <a:xfrm>
              <a:off x="4512" y="3180"/>
              <a:ext cx="1002" cy="1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97339" name="Rectangle 58"/>
            <p:cNvSpPr>
              <a:spLocks noChangeArrowheads="1"/>
            </p:cNvSpPr>
            <p:nvPr/>
          </p:nvSpPr>
          <p:spPr bwMode="auto">
            <a:xfrm>
              <a:off x="4368" y="3178"/>
              <a:ext cx="144" cy="192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97340" name="Text Box 59"/>
            <p:cNvSpPr txBox="1">
              <a:spLocks noChangeArrowheads="1"/>
            </p:cNvSpPr>
            <p:nvPr/>
          </p:nvSpPr>
          <p:spPr bwMode="auto">
            <a:xfrm>
              <a:off x="5075" y="3398"/>
              <a:ext cx="483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r>
                <a:rPr lang="en-US" altLang="zh-CN" sz="1500" b="1">
                  <a:latin typeface="Arial" panose="020B0604020202090204" pitchFamily="34" charset="0"/>
                </a:rPr>
                <a:t>data</a:t>
              </a:r>
            </a:p>
          </p:txBody>
        </p:sp>
        <p:sp>
          <p:nvSpPr>
            <p:cNvPr id="97341" name="Rectangle 60"/>
            <p:cNvSpPr>
              <a:spLocks noChangeArrowheads="1"/>
            </p:cNvSpPr>
            <p:nvPr/>
          </p:nvSpPr>
          <p:spPr bwMode="auto">
            <a:xfrm>
              <a:off x="4368" y="3410"/>
              <a:ext cx="1146" cy="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97342" name="Rectangle 61"/>
            <p:cNvSpPr>
              <a:spLocks noChangeArrowheads="1"/>
            </p:cNvSpPr>
            <p:nvPr/>
          </p:nvSpPr>
          <p:spPr bwMode="auto">
            <a:xfrm>
              <a:off x="4224" y="3408"/>
              <a:ext cx="144" cy="192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97343" name="Rectangle 62"/>
            <p:cNvSpPr>
              <a:spLocks noChangeArrowheads="1"/>
            </p:cNvSpPr>
            <p:nvPr/>
          </p:nvSpPr>
          <p:spPr bwMode="auto">
            <a:xfrm>
              <a:off x="5520" y="3408"/>
              <a:ext cx="96" cy="192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27</a:t>
            </a:fld>
            <a:endParaRPr lang="en-US" altLang="zh-CN" sz="6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OSI Model Concepts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667" y="1365079"/>
            <a:ext cx="7290810" cy="35433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  <a:ea typeface="SimSun" pitchFamily="2" charset="-122"/>
              </a:rPr>
              <a:t>Service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–</a:t>
            </a:r>
            <a:r>
              <a:rPr lang="en-US" altLang="zh-CN" dirty="0">
                <a:ea typeface="SimSun" pitchFamily="2" charset="-122"/>
              </a:rPr>
              <a:t> says </a:t>
            </a:r>
            <a:r>
              <a:rPr lang="en-US" altLang="zh-CN" u="sng" dirty="0">
                <a:solidFill>
                  <a:schemeClr val="accent2"/>
                </a:solidFill>
                <a:ea typeface="SimSun" pitchFamily="2" charset="-122"/>
              </a:rPr>
              <a:t>what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a layer does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  <a:ea typeface="SimSun" pitchFamily="2" charset="-122"/>
              </a:rPr>
              <a:t>Interface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–</a:t>
            </a:r>
            <a:r>
              <a:rPr lang="en-US" altLang="zh-CN" dirty="0">
                <a:ea typeface="SimSun" pitchFamily="2" charset="-122"/>
              </a:rPr>
              <a:t> says </a:t>
            </a:r>
            <a:r>
              <a:rPr lang="en-US" altLang="zh-CN" u="sng" dirty="0">
                <a:solidFill>
                  <a:schemeClr val="accent2"/>
                </a:solidFill>
                <a:ea typeface="SimSun" pitchFamily="2" charset="-122"/>
              </a:rPr>
              <a:t>how</a:t>
            </a:r>
            <a:r>
              <a:rPr lang="en-US" altLang="zh-CN" dirty="0">
                <a:ea typeface="SimSun" pitchFamily="2" charset="-122"/>
              </a:rPr>
              <a:t> to </a:t>
            </a:r>
            <a:r>
              <a:rPr lang="en-US" altLang="zh-CN" u="sng" dirty="0">
                <a:solidFill>
                  <a:schemeClr val="accent2"/>
                </a:solidFill>
                <a:ea typeface="SimSun" pitchFamily="2" charset="-122"/>
              </a:rPr>
              <a:t>access</a:t>
            </a:r>
            <a:r>
              <a:rPr lang="en-US" altLang="zh-CN" dirty="0">
                <a:ea typeface="SimSun" pitchFamily="2" charset="-122"/>
              </a:rPr>
              <a:t> the service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  <a:ea typeface="SimSun" pitchFamily="2" charset="-122"/>
              </a:rPr>
              <a:t>Protocol </a:t>
            </a:r>
            <a:r>
              <a:rPr lang="en-US" altLang="zh-CN" dirty="0">
                <a:latin typeface="Arial" panose="020B0604020202090204" pitchFamily="34" charset="0"/>
                <a:ea typeface="SimSun" pitchFamily="2" charset="-122"/>
              </a:rPr>
              <a:t>–</a:t>
            </a:r>
            <a:r>
              <a:rPr lang="en-US" altLang="zh-CN" dirty="0">
                <a:ea typeface="SimSun" pitchFamily="2" charset="-122"/>
              </a:rPr>
              <a:t> says </a:t>
            </a:r>
            <a:r>
              <a:rPr lang="en-US" altLang="zh-CN" u="sng" dirty="0">
                <a:solidFill>
                  <a:schemeClr val="accent2"/>
                </a:solidFill>
                <a:ea typeface="SimSun" pitchFamily="2" charset="-122"/>
              </a:rPr>
              <a:t>how</a:t>
            </a:r>
            <a:r>
              <a:rPr lang="en-US" altLang="zh-CN" dirty="0">
                <a:ea typeface="SimSun" pitchFamily="2" charset="-122"/>
              </a:rPr>
              <a:t> is the service </a:t>
            </a:r>
            <a:r>
              <a:rPr lang="en-US" altLang="zh-CN" u="sng" dirty="0">
                <a:solidFill>
                  <a:schemeClr val="accent2"/>
                </a:solidFill>
                <a:ea typeface="SimSun" pitchFamily="2" charset="-122"/>
              </a:rPr>
              <a:t>implemented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A set of rules and formats that govern the communication between two peers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protocol does not govern the implementation on a single machine, but how the layer is implemented between machines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343257" y="5591957"/>
            <a:ext cx="812000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28</a:t>
            </a:fld>
            <a:endParaRPr lang="en-US" altLang="zh-CN" sz="6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OSI vs. TCP/IP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7574" y="1842165"/>
            <a:ext cx="8190402" cy="12442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u="sng" dirty="0">
                <a:solidFill>
                  <a:schemeClr val="accent2"/>
                </a:solidFill>
                <a:ea typeface="SimSun" pitchFamily="2" charset="-122"/>
              </a:rPr>
              <a:t>OSI:</a:t>
            </a:r>
            <a:r>
              <a:rPr lang="en-US" altLang="zh-CN" sz="2400" dirty="0">
                <a:ea typeface="SimSun" pitchFamily="2" charset="-122"/>
              </a:rPr>
              <a:t> conceptually define: service, interface, protocol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u="sng" dirty="0">
                <a:solidFill>
                  <a:schemeClr val="accent2"/>
                </a:solidFill>
                <a:ea typeface="SimSun" pitchFamily="2" charset="-122"/>
              </a:rPr>
              <a:t>Internet:</a:t>
            </a:r>
            <a:r>
              <a:rPr lang="en-US" altLang="zh-CN" sz="2400" dirty="0">
                <a:ea typeface="SimSun" pitchFamily="2" charset="-122"/>
              </a:rPr>
              <a:t> provide a successful implementation</a:t>
            </a:r>
            <a:r>
              <a:rPr lang="en-US" altLang="zh-CN" dirty="0">
                <a:ea typeface="SimSun" pitchFamily="2" charset="-122"/>
              </a:rPr>
              <a:t> </a:t>
            </a:r>
          </a:p>
        </p:txBody>
      </p:sp>
      <p:sp>
        <p:nvSpPr>
          <p:cNvPr id="165893" name="Rectangle 4"/>
          <p:cNvSpPr>
            <a:spLocks noChangeArrowheads="1"/>
          </p:cNvSpPr>
          <p:nvPr/>
        </p:nvSpPr>
        <p:spPr bwMode="auto">
          <a:xfrm>
            <a:off x="1525098" y="3365570"/>
            <a:ext cx="1277541" cy="2857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5894" name="Text Box 5"/>
          <p:cNvSpPr txBox="1">
            <a:spLocks noChangeArrowheads="1"/>
          </p:cNvSpPr>
          <p:nvPr/>
        </p:nvSpPr>
        <p:spPr bwMode="auto">
          <a:xfrm>
            <a:off x="1582250" y="3365573"/>
            <a:ext cx="121920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accent2"/>
                </a:solidFill>
                <a:latin typeface="Arial" panose="020B0604020202090204" pitchFamily="34" charset="0"/>
              </a:rPr>
              <a:t>Application</a:t>
            </a:r>
          </a:p>
        </p:txBody>
      </p:sp>
      <p:sp>
        <p:nvSpPr>
          <p:cNvPr id="165895" name="Rectangle 6"/>
          <p:cNvSpPr>
            <a:spLocks noChangeArrowheads="1"/>
          </p:cNvSpPr>
          <p:nvPr/>
        </p:nvSpPr>
        <p:spPr bwMode="auto">
          <a:xfrm>
            <a:off x="1525098" y="3651320"/>
            <a:ext cx="1277541" cy="2857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5896" name="Text Box 7"/>
          <p:cNvSpPr txBox="1">
            <a:spLocks noChangeArrowheads="1"/>
          </p:cNvSpPr>
          <p:nvPr/>
        </p:nvSpPr>
        <p:spPr bwMode="auto">
          <a:xfrm>
            <a:off x="1547723" y="3639416"/>
            <a:ext cx="133667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accent2"/>
                </a:solidFill>
                <a:latin typeface="Arial" panose="020B0604020202090204" pitchFamily="34" charset="0"/>
              </a:rPr>
              <a:t>Presentation</a:t>
            </a:r>
          </a:p>
        </p:txBody>
      </p:sp>
      <p:sp>
        <p:nvSpPr>
          <p:cNvPr id="165897" name="Rectangle 8"/>
          <p:cNvSpPr>
            <a:spLocks noChangeArrowheads="1"/>
          </p:cNvSpPr>
          <p:nvPr/>
        </p:nvSpPr>
        <p:spPr bwMode="auto">
          <a:xfrm>
            <a:off x="1525098" y="3937070"/>
            <a:ext cx="1277541" cy="2857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5898" name="Text Box 9"/>
          <p:cNvSpPr txBox="1">
            <a:spLocks noChangeArrowheads="1"/>
          </p:cNvSpPr>
          <p:nvPr/>
        </p:nvSpPr>
        <p:spPr bwMode="auto">
          <a:xfrm>
            <a:off x="1719173" y="3925166"/>
            <a:ext cx="91313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accent2"/>
                </a:solidFill>
                <a:latin typeface="Arial" panose="020B0604020202090204" pitchFamily="34" charset="0"/>
              </a:rPr>
              <a:t>Session</a:t>
            </a:r>
          </a:p>
        </p:txBody>
      </p:sp>
      <p:sp>
        <p:nvSpPr>
          <p:cNvPr id="165899" name="Rectangle 10"/>
          <p:cNvSpPr>
            <a:spLocks noChangeArrowheads="1"/>
          </p:cNvSpPr>
          <p:nvPr/>
        </p:nvSpPr>
        <p:spPr bwMode="auto">
          <a:xfrm>
            <a:off x="1525098" y="4222820"/>
            <a:ext cx="1277541" cy="2857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5900" name="Text Box 11"/>
          <p:cNvSpPr txBox="1">
            <a:spLocks noChangeArrowheads="1"/>
          </p:cNvSpPr>
          <p:nvPr/>
        </p:nvSpPr>
        <p:spPr bwMode="auto">
          <a:xfrm>
            <a:off x="1660832" y="4210916"/>
            <a:ext cx="107188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accent2"/>
                </a:solidFill>
                <a:latin typeface="Arial" panose="020B0604020202090204" pitchFamily="34" charset="0"/>
              </a:rPr>
              <a:t>Transport</a:t>
            </a:r>
          </a:p>
        </p:txBody>
      </p:sp>
      <p:sp>
        <p:nvSpPr>
          <p:cNvPr id="165901" name="Rectangle 12"/>
          <p:cNvSpPr>
            <a:spLocks noChangeArrowheads="1"/>
          </p:cNvSpPr>
          <p:nvPr/>
        </p:nvSpPr>
        <p:spPr bwMode="auto">
          <a:xfrm>
            <a:off x="1525098" y="4508570"/>
            <a:ext cx="1277541" cy="285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5902" name="Text Box 13"/>
          <p:cNvSpPr txBox="1">
            <a:spLocks noChangeArrowheads="1"/>
          </p:cNvSpPr>
          <p:nvPr/>
        </p:nvSpPr>
        <p:spPr bwMode="auto">
          <a:xfrm>
            <a:off x="1660832" y="4496666"/>
            <a:ext cx="93472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rgbClr val="F9403B"/>
                </a:solidFill>
                <a:latin typeface="Arial" panose="020B0604020202090204" pitchFamily="34" charset="0"/>
              </a:rPr>
              <a:t>Network</a:t>
            </a:r>
          </a:p>
        </p:txBody>
      </p:sp>
      <p:sp>
        <p:nvSpPr>
          <p:cNvPr id="165903" name="Rectangle 14"/>
          <p:cNvSpPr>
            <a:spLocks noChangeArrowheads="1"/>
          </p:cNvSpPr>
          <p:nvPr/>
        </p:nvSpPr>
        <p:spPr bwMode="auto">
          <a:xfrm>
            <a:off x="1525098" y="4794320"/>
            <a:ext cx="1277541" cy="285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5904" name="Text Box 15"/>
          <p:cNvSpPr txBox="1">
            <a:spLocks noChangeArrowheads="1"/>
          </p:cNvSpPr>
          <p:nvPr/>
        </p:nvSpPr>
        <p:spPr bwMode="auto">
          <a:xfrm>
            <a:off x="1660832" y="4782416"/>
            <a:ext cx="92392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rgbClr val="F9403B"/>
                </a:solidFill>
                <a:latin typeface="Arial" panose="020B0604020202090204" pitchFamily="34" charset="0"/>
              </a:rPr>
              <a:t>Datalink</a:t>
            </a:r>
          </a:p>
        </p:txBody>
      </p:sp>
      <p:sp>
        <p:nvSpPr>
          <p:cNvPr id="165905" name="Rectangle 16"/>
          <p:cNvSpPr>
            <a:spLocks noChangeArrowheads="1"/>
          </p:cNvSpPr>
          <p:nvPr/>
        </p:nvSpPr>
        <p:spPr bwMode="auto">
          <a:xfrm>
            <a:off x="1525098" y="5080070"/>
            <a:ext cx="1277541" cy="285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5906" name="Text Box 17"/>
          <p:cNvSpPr txBox="1">
            <a:spLocks noChangeArrowheads="1"/>
          </p:cNvSpPr>
          <p:nvPr/>
        </p:nvSpPr>
        <p:spPr bwMode="auto">
          <a:xfrm>
            <a:off x="1640591" y="5068166"/>
            <a:ext cx="95567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rgbClr val="F9403B"/>
                </a:solidFill>
                <a:latin typeface="Arial" panose="020B0604020202090204" pitchFamily="34" charset="0"/>
              </a:rPr>
              <a:t>Physical</a:t>
            </a:r>
          </a:p>
        </p:txBody>
      </p:sp>
      <p:sp>
        <p:nvSpPr>
          <p:cNvPr id="165907" name="Rectangle 18"/>
          <p:cNvSpPr>
            <a:spLocks noChangeArrowheads="1"/>
          </p:cNvSpPr>
          <p:nvPr/>
        </p:nvSpPr>
        <p:spPr bwMode="auto">
          <a:xfrm>
            <a:off x="3525348" y="4508570"/>
            <a:ext cx="1277541" cy="28575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5908" name="Text Box 19"/>
          <p:cNvSpPr txBox="1">
            <a:spLocks noChangeArrowheads="1"/>
          </p:cNvSpPr>
          <p:nvPr/>
        </p:nvSpPr>
        <p:spPr bwMode="auto">
          <a:xfrm>
            <a:off x="3661082" y="4496666"/>
            <a:ext cx="88138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rgbClr val="F9403B"/>
                </a:solidFill>
                <a:latin typeface="Arial" panose="020B0604020202090204" pitchFamily="34" charset="0"/>
              </a:rPr>
              <a:t>Internet</a:t>
            </a:r>
          </a:p>
        </p:txBody>
      </p:sp>
      <p:sp>
        <p:nvSpPr>
          <p:cNvPr id="165909" name="Rectangle 20"/>
          <p:cNvSpPr>
            <a:spLocks noChangeArrowheads="1"/>
          </p:cNvSpPr>
          <p:nvPr/>
        </p:nvSpPr>
        <p:spPr bwMode="auto">
          <a:xfrm>
            <a:off x="3525348" y="4794320"/>
            <a:ext cx="1277541" cy="5715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5910" name="Text Box 21"/>
          <p:cNvSpPr txBox="1">
            <a:spLocks noChangeArrowheads="1"/>
          </p:cNvSpPr>
          <p:nvPr/>
        </p:nvSpPr>
        <p:spPr bwMode="auto">
          <a:xfrm>
            <a:off x="3640841" y="4782416"/>
            <a:ext cx="913130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rgbClr val="F9403B"/>
                </a:solidFill>
                <a:latin typeface="Arial" panose="020B0604020202090204" pitchFamily="34" charset="0"/>
              </a:rPr>
              <a:t>Host-to-</a:t>
            </a:r>
          </a:p>
          <a:p>
            <a:r>
              <a:rPr lang="en-US" altLang="zh-CN" sz="1500" b="1">
                <a:solidFill>
                  <a:srgbClr val="F9403B"/>
                </a:solidFill>
                <a:latin typeface="Arial" panose="020B0604020202090204" pitchFamily="34" charset="0"/>
              </a:rPr>
              <a:t>network</a:t>
            </a:r>
          </a:p>
        </p:txBody>
      </p:sp>
      <p:sp>
        <p:nvSpPr>
          <p:cNvPr id="165911" name="Rectangle 22"/>
          <p:cNvSpPr>
            <a:spLocks noChangeArrowheads="1"/>
          </p:cNvSpPr>
          <p:nvPr/>
        </p:nvSpPr>
        <p:spPr bwMode="auto">
          <a:xfrm>
            <a:off x="3525348" y="4222820"/>
            <a:ext cx="1277541" cy="2857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5912" name="Text Box 23"/>
          <p:cNvSpPr txBox="1">
            <a:spLocks noChangeArrowheads="1"/>
          </p:cNvSpPr>
          <p:nvPr/>
        </p:nvSpPr>
        <p:spPr bwMode="auto">
          <a:xfrm>
            <a:off x="3661082" y="4210916"/>
            <a:ext cx="107188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accent2"/>
                </a:solidFill>
                <a:latin typeface="Arial" panose="020B0604020202090204" pitchFamily="34" charset="0"/>
              </a:rPr>
              <a:t>Transport</a:t>
            </a:r>
          </a:p>
        </p:txBody>
      </p:sp>
      <p:sp>
        <p:nvSpPr>
          <p:cNvPr id="165913" name="Rectangle 24"/>
          <p:cNvSpPr>
            <a:spLocks noChangeArrowheads="1"/>
          </p:cNvSpPr>
          <p:nvPr/>
        </p:nvSpPr>
        <p:spPr bwMode="auto">
          <a:xfrm>
            <a:off x="3525348" y="3365570"/>
            <a:ext cx="1277541" cy="2857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5914" name="Text Box 25"/>
          <p:cNvSpPr txBox="1">
            <a:spLocks noChangeArrowheads="1"/>
          </p:cNvSpPr>
          <p:nvPr/>
        </p:nvSpPr>
        <p:spPr bwMode="auto">
          <a:xfrm>
            <a:off x="3582500" y="3365573"/>
            <a:ext cx="121920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accent2"/>
                </a:solidFill>
                <a:latin typeface="Arial" panose="020B0604020202090204" pitchFamily="34" charset="0"/>
              </a:rPr>
              <a:t>Application</a:t>
            </a:r>
          </a:p>
        </p:txBody>
      </p:sp>
      <p:sp>
        <p:nvSpPr>
          <p:cNvPr id="165915" name="Rectangle 26"/>
          <p:cNvSpPr>
            <a:spLocks noChangeArrowheads="1"/>
          </p:cNvSpPr>
          <p:nvPr/>
        </p:nvSpPr>
        <p:spPr bwMode="auto">
          <a:xfrm>
            <a:off x="3525348" y="3651320"/>
            <a:ext cx="1277541" cy="28575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5916" name="Rectangle 27"/>
          <p:cNvSpPr>
            <a:spLocks noChangeArrowheads="1"/>
          </p:cNvSpPr>
          <p:nvPr/>
        </p:nvSpPr>
        <p:spPr bwMode="auto">
          <a:xfrm>
            <a:off x="3525348" y="3937070"/>
            <a:ext cx="1277541" cy="28575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5917" name="Rectangle 29"/>
          <p:cNvSpPr>
            <a:spLocks noChangeArrowheads="1"/>
          </p:cNvSpPr>
          <p:nvPr/>
        </p:nvSpPr>
        <p:spPr bwMode="auto">
          <a:xfrm>
            <a:off x="5354148" y="4394270"/>
            <a:ext cx="2000250" cy="40005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5918" name="Rectangle 30"/>
          <p:cNvSpPr>
            <a:spLocks noChangeArrowheads="1"/>
          </p:cNvSpPr>
          <p:nvPr/>
        </p:nvSpPr>
        <p:spPr bwMode="auto">
          <a:xfrm>
            <a:off x="6154248" y="4451420"/>
            <a:ext cx="514350" cy="285750"/>
          </a:xfrm>
          <a:prstGeom prst="rect">
            <a:avLst/>
          </a:prstGeom>
          <a:solidFill>
            <a:srgbClr val="99CCFF"/>
          </a:solidFill>
          <a:ln w="19050">
            <a:solidFill>
              <a:srgbClr val="FFFF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rgbClr val="F9403B"/>
                </a:solidFill>
                <a:latin typeface="Arial" panose="020B0604020202090204" pitchFamily="34" charset="0"/>
              </a:rPr>
              <a:t>IP</a:t>
            </a:r>
          </a:p>
        </p:txBody>
      </p:sp>
      <p:sp>
        <p:nvSpPr>
          <p:cNvPr id="165919" name="Rectangle 31"/>
          <p:cNvSpPr>
            <a:spLocks noChangeArrowheads="1"/>
          </p:cNvSpPr>
          <p:nvPr/>
        </p:nvSpPr>
        <p:spPr bwMode="auto">
          <a:xfrm>
            <a:off x="5354148" y="4794320"/>
            <a:ext cx="2000250" cy="5715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5920" name="Rectangle 32"/>
          <p:cNvSpPr>
            <a:spLocks noChangeArrowheads="1"/>
          </p:cNvSpPr>
          <p:nvPr/>
        </p:nvSpPr>
        <p:spPr bwMode="auto">
          <a:xfrm>
            <a:off x="5525598" y="4908620"/>
            <a:ext cx="514350" cy="285750"/>
          </a:xfrm>
          <a:prstGeom prst="rect">
            <a:avLst/>
          </a:prstGeom>
          <a:solidFill>
            <a:srgbClr val="99CCFF"/>
          </a:solidFill>
          <a:ln w="19050">
            <a:solidFill>
              <a:srgbClr val="FFFF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rgbClr val="F9403B"/>
                </a:solidFill>
                <a:latin typeface="Arial" panose="020B0604020202090204" pitchFamily="34" charset="0"/>
              </a:rPr>
              <a:t>LAN</a:t>
            </a:r>
          </a:p>
        </p:txBody>
      </p:sp>
      <p:sp>
        <p:nvSpPr>
          <p:cNvPr id="165921" name="Rectangle 33"/>
          <p:cNvSpPr>
            <a:spLocks noChangeArrowheads="1"/>
          </p:cNvSpPr>
          <p:nvPr/>
        </p:nvSpPr>
        <p:spPr bwMode="auto">
          <a:xfrm>
            <a:off x="6211398" y="4851470"/>
            <a:ext cx="971550" cy="457200"/>
          </a:xfrm>
          <a:prstGeom prst="rect">
            <a:avLst/>
          </a:prstGeom>
          <a:solidFill>
            <a:srgbClr val="99CCFF"/>
          </a:solidFill>
          <a:ln w="19050">
            <a:solidFill>
              <a:srgbClr val="FFFF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rgbClr val="F9403B"/>
                </a:solidFill>
                <a:latin typeface="Arial" panose="020B0604020202090204" pitchFamily="34" charset="0"/>
              </a:rPr>
              <a:t>Packet</a:t>
            </a:r>
          </a:p>
          <a:p>
            <a:r>
              <a:rPr lang="en-US" altLang="zh-CN" sz="1500" b="1">
                <a:solidFill>
                  <a:srgbClr val="F9403B"/>
                </a:solidFill>
                <a:latin typeface="Arial" panose="020B0604020202090204" pitchFamily="34" charset="0"/>
              </a:rPr>
              <a:t>radio</a:t>
            </a:r>
          </a:p>
        </p:txBody>
      </p:sp>
      <p:sp>
        <p:nvSpPr>
          <p:cNvPr id="165922" name="Rectangle 34"/>
          <p:cNvSpPr>
            <a:spLocks noChangeArrowheads="1"/>
          </p:cNvSpPr>
          <p:nvPr/>
        </p:nvSpPr>
        <p:spPr bwMode="auto">
          <a:xfrm>
            <a:off x="5354148" y="3994220"/>
            <a:ext cx="2000250" cy="40005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5923" name="Rectangle 35"/>
          <p:cNvSpPr>
            <a:spLocks noChangeArrowheads="1"/>
          </p:cNvSpPr>
          <p:nvPr/>
        </p:nvSpPr>
        <p:spPr bwMode="auto">
          <a:xfrm>
            <a:off x="5582748" y="4051370"/>
            <a:ext cx="514350" cy="28575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accent2"/>
                </a:solidFill>
                <a:latin typeface="Arial" panose="020B0604020202090204" pitchFamily="34" charset="0"/>
              </a:rPr>
              <a:t>TCP</a:t>
            </a:r>
          </a:p>
        </p:txBody>
      </p:sp>
      <p:sp>
        <p:nvSpPr>
          <p:cNvPr id="165924" name="Rectangle 36"/>
          <p:cNvSpPr>
            <a:spLocks noChangeArrowheads="1"/>
          </p:cNvSpPr>
          <p:nvPr/>
        </p:nvSpPr>
        <p:spPr bwMode="auto">
          <a:xfrm>
            <a:off x="6611448" y="4051370"/>
            <a:ext cx="514350" cy="28575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accent2"/>
                </a:solidFill>
                <a:latin typeface="Arial" panose="020B0604020202090204" pitchFamily="34" charset="0"/>
              </a:rPr>
              <a:t>UDP</a:t>
            </a:r>
          </a:p>
        </p:txBody>
      </p:sp>
      <p:sp>
        <p:nvSpPr>
          <p:cNvPr id="165925" name="Rectangle 37"/>
          <p:cNvSpPr>
            <a:spLocks noChangeArrowheads="1"/>
          </p:cNvSpPr>
          <p:nvPr/>
        </p:nvSpPr>
        <p:spPr bwMode="auto">
          <a:xfrm>
            <a:off x="5354148" y="3308420"/>
            <a:ext cx="2000250" cy="40005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5926" name="Rectangle 38"/>
          <p:cNvSpPr>
            <a:spLocks noChangeArrowheads="1"/>
          </p:cNvSpPr>
          <p:nvPr/>
        </p:nvSpPr>
        <p:spPr bwMode="auto">
          <a:xfrm>
            <a:off x="5411298" y="3365570"/>
            <a:ext cx="628650" cy="28575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accent2"/>
                </a:solidFill>
                <a:latin typeface="Arial" panose="020B0604020202090204" pitchFamily="34" charset="0"/>
              </a:rPr>
              <a:t>Telnet</a:t>
            </a:r>
          </a:p>
        </p:txBody>
      </p:sp>
      <p:sp>
        <p:nvSpPr>
          <p:cNvPr id="165927" name="Rectangle 39"/>
          <p:cNvSpPr>
            <a:spLocks noChangeArrowheads="1"/>
          </p:cNvSpPr>
          <p:nvPr/>
        </p:nvSpPr>
        <p:spPr bwMode="auto">
          <a:xfrm>
            <a:off x="6154248" y="3365570"/>
            <a:ext cx="514350" cy="28575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accent2"/>
                </a:solidFill>
                <a:latin typeface="Arial" panose="020B0604020202090204" pitchFamily="34" charset="0"/>
              </a:rPr>
              <a:t>FTP</a:t>
            </a:r>
          </a:p>
        </p:txBody>
      </p:sp>
      <p:sp>
        <p:nvSpPr>
          <p:cNvPr id="165928" name="Rectangle 40"/>
          <p:cNvSpPr>
            <a:spLocks noChangeArrowheads="1"/>
          </p:cNvSpPr>
          <p:nvPr/>
        </p:nvSpPr>
        <p:spPr bwMode="auto">
          <a:xfrm>
            <a:off x="6725748" y="3365570"/>
            <a:ext cx="514350" cy="28575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r>
              <a:rPr lang="en-US" altLang="zh-CN" sz="1500" b="1">
                <a:solidFill>
                  <a:schemeClr val="accent2"/>
                </a:solidFill>
                <a:latin typeface="Arial" panose="020B0604020202090204" pitchFamily="34" charset="0"/>
              </a:rPr>
              <a:t>DNS</a:t>
            </a:r>
          </a:p>
        </p:txBody>
      </p:sp>
      <p:sp>
        <p:nvSpPr>
          <p:cNvPr id="165929" name="Line 41"/>
          <p:cNvSpPr>
            <a:spLocks noChangeShapeType="1"/>
          </p:cNvSpPr>
          <p:nvPr/>
        </p:nvSpPr>
        <p:spPr bwMode="auto">
          <a:xfrm flipV="1">
            <a:off x="4782648" y="3308420"/>
            <a:ext cx="571500" cy="571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675"/>
          </a:p>
        </p:txBody>
      </p:sp>
      <p:sp>
        <p:nvSpPr>
          <p:cNvPr id="165930" name="Line 42"/>
          <p:cNvSpPr>
            <a:spLocks noChangeShapeType="1"/>
          </p:cNvSpPr>
          <p:nvPr/>
        </p:nvSpPr>
        <p:spPr bwMode="auto">
          <a:xfrm>
            <a:off x="4782648" y="3651320"/>
            <a:ext cx="571500" cy="571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675"/>
          </a:p>
        </p:txBody>
      </p:sp>
      <p:sp>
        <p:nvSpPr>
          <p:cNvPr id="165931" name="Line 43"/>
          <p:cNvSpPr>
            <a:spLocks noChangeShapeType="1"/>
          </p:cNvSpPr>
          <p:nvPr/>
        </p:nvSpPr>
        <p:spPr bwMode="auto">
          <a:xfrm flipV="1">
            <a:off x="4782648" y="3994220"/>
            <a:ext cx="571500" cy="228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675"/>
          </a:p>
        </p:txBody>
      </p:sp>
      <p:sp>
        <p:nvSpPr>
          <p:cNvPr id="165932" name="Line 44"/>
          <p:cNvSpPr>
            <a:spLocks noChangeShapeType="1"/>
          </p:cNvSpPr>
          <p:nvPr/>
        </p:nvSpPr>
        <p:spPr bwMode="auto">
          <a:xfrm flipV="1">
            <a:off x="4782648" y="4394270"/>
            <a:ext cx="571500" cy="1143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675"/>
          </a:p>
        </p:txBody>
      </p:sp>
      <p:sp>
        <p:nvSpPr>
          <p:cNvPr id="165933" name="Line 45"/>
          <p:cNvSpPr>
            <a:spLocks noChangeShapeType="1"/>
          </p:cNvSpPr>
          <p:nvPr/>
        </p:nvSpPr>
        <p:spPr bwMode="auto">
          <a:xfrm>
            <a:off x="4782648" y="4794320"/>
            <a:ext cx="5715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675"/>
          </a:p>
        </p:txBody>
      </p:sp>
      <p:sp>
        <p:nvSpPr>
          <p:cNvPr id="165934" name="Line 46"/>
          <p:cNvSpPr>
            <a:spLocks noChangeShapeType="1"/>
          </p:cNvSpPr>
          <p:nvPr/>
        </p:nvSpPr>
        <p:spPr bwMode="auto">
          <a:xfrm>
            <a:off x="4782648" y="5365820"/>
            <a:ext cx="5715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67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29</a:t>
            </a:fld>
            <a:endParaRPr lang="en-US" altLang="zh-CN" sz="6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 Users  in China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截至2021年6月，我国网民规模达10.11亿. (CNNIC 2021.8 第48次《中国互联网络发展状况统计报告》)</a:t>
            </a:r>
          </a:p>
          <a:p>
            <a:pPr lvl="1"/>
            <a:r>
              <a:rPr lang="en-US"/>
              <a:t>互联网普及率达71.6%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45" y="2773045"/>
            <a:ext cx="6352540" cy="376745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OSI</a:t>
            </a:r>
            <a:r>
              <a:rPr lang="zh-CN" altLang="en-US">
                <a:ea typeface="SimSun" pitchFamily="2" charset="-122"/>
              </a:rPr>
              <a:t>模型的问题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Andrew S. Tanenbaum </a:t>
            </a:r>
            <a:r>
              <a:rPr lang="zh-CN" altLang="en-US" dirty="0">
                <a:ea typeface="SimSun" pitchFamily="2" charset="-122"/>
              </a:rPr>
              <a:t>在 “</a:t>
            </a:r>
            <a:r>
              <a:rPr lang="en-US" altLang="zh-CN" dirty="0">
                <a:ea typeface="SimSun" pitchFamily="2" charset="-122"/>
              </a:rPr>
              <a:t>Computer Networks”</a:t>
            </a:r>
            <a:r>
              <a:rPr lang="zh-CN" altLang="en-US" dirty="0">
                <a:ea typeface="SimSun" pitchFamily="2" charset="-122"/>
              </a:rPr>
              <a:t>第三版中评价</a:t>
            </a:r>
            <a:r>
              <a:rPr lang="en-US" altLang="zh-CN" dirty="0">
                <a:ea typeface="SimSun" pitchFamily="2" charset="-122"/>
              </a:rPr>
              <a:t>OSI: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500" dirty="0">
                <a:ea typeface="SimSun" pitchFamily="2" charset="-122"/>
              </a:rPr>
              <a:t>Bad timing (too late)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500" dirty="0">
                <a:ea typeface="SimSun" pitchFamily="2" charset="-122"/>
              </a:rPr>
              <a:t>Bad technology (both the model and the protocol are flawed)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500" dirty="0">
                <a:ea typeface="SimSun" pitchFamily="2" charset="-122"/>
              </a:rPr>
              <a:t>Bad implementations (huge, unwieldy, and slow)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500" dirty="0">
                <a:ea typeface="SimSun" pitchFamily="2" charset="-122"/>
              </a:rPr>
              <a:t>Bad politics (government and organizations bureaucrats)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sz="1500" dirty="0">
              <a:ea typeface="SimSun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Internet </a:t>
            </a:r>
            <a:r>
              <a:rPr lang="zh-CN" altLang="en-US" dirty="0">
                <a:ea typeface="SimSun" pitchFamily="2" charset="-122"/>
              </a:rPr>
              <a:t>标准化名言 </a:t>
            </a:r>
            <a:r>
              <a:rPr lang="en-US" altLang="zh-CN" dirty="0">
                <a:ea typeface="SimSun" pitchFamily="2" charset="-122"/>
              </a:rPr>
              <a:t>(David Clark of MIT):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500" dirty="0">
                <a:ea typeface="SimSun" pitchFamily="2" charset="-122"/>
              </a:rPr>
              <a:t>“We reject kings, presidents, and voting</a:t>
            </a:r>
            <a:r>
              <a:rPr lang="zh-CN" altLang="en-US" sz="1500" dirty="0">
                <a:ea typeface="SimSun" pitchFamily="2" charset="-122"/>
              </a:rPr>
              <a:t>；</a:t>
            </a:r>
            <a:r>
              <a:rPr lang="en-US" altLang="zh-CN" sz="1500" dirty="0">
                <a:ea typeface="SimSun" pitchFamily="2" charset="-122"/>
              </a:rPr>
              <a:t>we believe in rough consensus and running code”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 dirty="0">
              <a:ea typeface="SimSun" pitchFamily="2" charset="-122"/>
            </a:endParaRPr>
          </a:p>
        </p:txBody>
      </p:sp>
      <p:sp>
        <p:nvSpPr>
          <p:cNvPr id="166917" name="AutoShape 5" descr="graphics/01fig23.gif"/>
          <p:cNvSpPr>
            <a:spLocks noChangeAspect="1" noChangeArrowheads="1"/>
          </p:cNvSpPr>
          <p:nvPr/>
        </p:nvSpPr>
        <p:spPr bwMode="auto">
          <a:xfrm>
            <a:off x="2953943" y="2743200"/>
            <a:ext cx="323611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6918" name="AutoShape 7" descr="graphics/01fig23.gif"/>
          <p:cNvSpPr>
            <a:spLocks noChangeAspect="1" noChangeArrowheads="1"/>
          </p:cNvSpPr>
          <p:nvPr/>
        </p:nvSpPr>
        <p:spPr bwMode="auto">
          <a:xfrm>
            <a:off x="1268018" y="890588"/>
            <a:ext cx="323611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166919" name="AutoShape 9" descr="graphics/01fig23.gif"/>
          <p:cNvSpPr>
            <a:spLocks noChangeAspect="1" noChangeArrowheads="1"/>
          </p:cNvSpPr>
          <p:nvPr/>
        </p:nvSpPr>
        <p:spPr bwMode="auto">
          <a:xfrm>
            <a:off x="2953943" y="2743200"/>
            <a:ext cx="323611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SimSun" pitchFamily="2" charset="-122"/>
              </a:defRPr>
            </a:lvl9pPr>
          </a:lstStyle>
          <a:p>
            <a:endParaRPr kumimoji="1" lang="zh-CN" altLang="en-US" sz="1800" b="1">
              <a:latin typeface="Times New Roman" panose="0202050305040509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30</a:t>
            </a:fld>
            <a:endParaRPr lang="en-US" altLang="zh-CN" sz="6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charset="-122"/>
              </a:rPr>
              <a:t>关键设计决策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i="1" u="sng" dirty="0">
                <a:solidFill>
                  <a:schemeClr val="accent2"/>
                </a:solidFill>
                <a:ea typeface="SimSun" pitchFamily="2" charset="-122"/>
                <a:sym typeface="+mn-ea"/>
              </a:rPr>
              <a:t>End-to-End Arguments</a:t>
            </a:r>
            <a:endParaRPr lang="en-US" altLang="zh-CN" b="1" i="1" u="sng" dirty="0">
              <a:solidFill>
                <a:schemeClr val="accent2"/>
              </a:solidFill>
              <a:ea typeface="SimSun" pitchFamily="2" charset="-122"/>
            </a:endParaRPr>
          </a:p>
          <a:p>
            <a:pPr eaLnBrk="1" hangingPunct="1"/>
            <a:endParaRPr lang="en-US" altLang="zh-CN">
              <a:ea typeface="SimSun" pitchFamily="2" charset="-122"/>
            </a:endParaRPr>
          </a:p>
          <a:p>
            <a:pPr eaLnBrk="1" hangingPunct="1"/>
            <a:r>
              <a:rPr lang="en-US" altLang="zh-CN">
                <a:ea typeface="SimSun" pitchFamily="2" charset="-122"/>
              </a:rPr>
              <a:t>How do you divide functionality across the layers?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31</a:t>
            </a:fld>
            <a:endParaRPr lang="en-US" altLang="zh-CN" sz="6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/>
          <a:lstStyle/>
          <a:p>
            <a:pPr eaLnBrk="1" hangingPunct="1"/>
            <a:r>
              <a:rPr lang="zh-CN" altLang="en-US" dirty="0">
                <a:latin typeface="微软雅黑" charset="-122"/>
              </a:rPr>
              <a:t>边缘论</a:t>
            </a:r>
            <a:endParaRPr lang="en-US" altLang="zh-CN" dirty="0">
              <a:latin typeface="微软雅黑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537" y="1547928"/>
            <a:ext cx="7505643" cy="35433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Think </a:t>
            </a:r>
            <a:r>
              <a:rPr lang="en-US" altLang="zh-CN" u="sng" dirty="0">
                <a:solidFill>
                  <a:schemeClr val="accent2"/>
                </a:solidFill>
                <a:ea typeface="SimSun" pitchFamily="2" charset="-122"/>
              </a:rPr>
              <a:t>twice</a:t>
            </a:r>
            <a:r>
              <a:rPr lang="en-US" altLang="zh-CN" dirty="0">
                <a:solidFill>
                  <a:schemeClr val="accent2"/>
                </a:solidFill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before implementing a functionality that you believe that is useful to an application at a lower layer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If the application can implement a functionality correctly, implement it at a lower layer only as a </a:t>
            </a:r>
            <a:r>
              <a:rPr lang="en-US" altLang="zh-CN" u="sng" dirty="0">
                <a:solidFill>
                  <a:schemeClr val="accent2"/>
                </a:solidFill>
                <a:ea typeface="SimSun" pitchFamily="2" charset="-122"/>
              </a:rPr>
              <a:t>performance</a:t>
            </a:r>
            <a:r>
              <a:rPr lang="en-US" altLang="zh-CN" u="sng" dirty="0">
                <a:solidFill>
                  <a:srgbClr val="FFFFCC"/>
                </a:solidFill>
                <a:ea typeface="SimSun" pitchFamily="2" charset="-122"/>
              </a:rPr>
              <a:t> </a:t>
            </a:r>
            <a:r>
              <a:rPr lang="en-US" altLang="zh-CN" u="sng" dirty="0">
                <a:solidFill>
                  <a:schemeClr val="accent2"/>
                </a:solidFill>
                <a:ea typeface="SimSun" pitchFamily="2" charset="-122"/>
              </a:rPr>
              <a:t>enhancement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0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“核心简单，边缘复杂”</a:t>
            </a:r>
            <a:endParaRPr lang="en-US" altLang="zh-CN" sz="30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32</a:t>
            </a:fld>
            <a:endParaRPr lang="en-US" altLang="zh-CN" sz="675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249" y="3911687"/>
            <a:ext cx="1240455" cy="1965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3"/>
          <p:cNvSpPr>
            <a:spLocks noGrp="1" noChangeArrowheads="1"/>
          </p:cNvSpPr>
          <p:nvPr>
            <p:ph type="title"/>
          </p:nvPr>
        </p:nvSpPr>
        <p:spPr>
          <a:xfrm>
            <a:off x="791580" y="855467"/>
            <a:ext cx="6704502" cy="742950"/>
          </a:xfrm>
        </p:spPr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Example: Reliable File Transfer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2482" y="3925842"/>
            <a:ext cx="7261956" cy="1657350"/>
          </a:xfrm>
        </p:spPr>
        <p:txBody>
          <a:bodyPr/>
          <a:lstStyle/>
          <a:p>
            <a:pPr eaLnBrk="1" hangingPunct="1"/>
            <a:r>
              <a:rPr lang="en-US" altLang="zh-CN" u="sng" dirty="0">
                <a:solidFill>
                  <a:schemeClr val="accent2"/>
                </a:solidFill>
                <a:ea typeface="SimSun" pitchFamily="2" charset="-122"/>
              </a:rPr>
              <a:t>Solution 1:</a:t>
            </a:r>
            <a:r>
              <a:rPr lang="en-US" altLang="zh-CN" dirty="0">
                <a:ea typeface="SimSun" pitchFamily="2" charset="-122"/>
              </a:rPr>
              <a:t> make each step reliable, and then concatenate them</a:t>
            </a:r>
          </a:p>
          <a:p>
            <a:pPr eaLnBrk="1" hangingPunct="1"/>
            <a:r>
              <a:rPr lang="en-US" altLang="zh-CN" u="sng" dirty="0">
                <a:solidFill>
                  <a:schemeClr val="accent2"/>
                </a:solidFill>
                <a:ea typeface="SimSun" pitchFamily="2" charset="-122"/>
              </a:rPr>
              <a:t>Solution 2:</a:t>
            </a:r>
            <a:r>
              <a:rPr lang="en-US" altLang="zh-CN" dirty="0">
                <a:solidFill>
                  <a:schemeClr val="accent2"/>
                </a:solidFill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end-to-end check and retry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09682" y="1970838"/>
            <a:ext cx="4629150" cy="1669256"/>
            <a:chOff x="1524000" y="1508125"/>
            <a:chExt cx="6172200" cy="2225675"/>
          </a:xfrm>
        </p:grpSpPr>
        <p:sp>
          <p:nvSpPr>
            <p:cNvPr id="172035" name="Oval 2"/>
            <p:cNvSpPr>
              <a:spLocks noChangeArrowheads="1"/>
            </p:cNvSpPr>
            <p:nvPr/>
          </p:nvSpPr>
          <p:spPr bwMode="auto">
            <a:xfrm>
              <a:off x="2362200" y="1981200"/>
              <a:ext cx="1066800" cy="685800"/>
            </a:xfrm>
            <a:prstGeom prst="ellipse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172038" name="Oval 5"/>
            <p:cNvSpPr>
              <a:spLocks noChangeArrowheads="1"/>
            </p:cNvSpPr>
            <p:nvPr/>
          </p:nvSpPr>
          <p:spPr bwMode="auto">
            <a:xfrm>
              <a:off x="1524000" y="3581400"/>
              <a:ext cx="609600" cy="152400"/>
            </a:xfrm>
            <a:prstGeom prst="ellipse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172039" name="Rectangle 6"/>
            <p:cNvSpPr>
              <a:spLocks noChangeArrowheads="1"/>
            </p:cNvSpPr>
            <p:nvPr/>
          </p:nvSpPr>
          <p:spPr bwMode="auto">
            <a:xfrm>
              <a:off x="1524000" y="3352800"/>
              <a:ext cx="609600" cy="304800"/>
            </a:xfrm>
            <a:prstGeom prst="rect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172040" name="Oval 7"/>
            <p:cNvSpPr>
              <a:spLocks noChangeArrowheads="1"/>
            </p:cNvSpPr>
            <p:nvPr/>
          </p:nvSpPr>
          <p:spPr bwMode="auto">
            <a:xfrm>
              <a:off x="1524000" y="3276600"/>
              <a:ext cx="609600" cy="152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172041" name="Oval 8"/>
            <p:cNvSpPr>
              <a:spLocks noChangeArrowheads="1"/>
            </p:cNvSpPr>
            <p:nvPr/>
          </p:nvSpPr>
          <p:spPr bwMode="auto">
            <a:xfrm>
              <a:off x="7086600" y="3581400"/>
              <a:ext cx="609600" cy="152400"/>
            </a:xfrm>
            <a:prstGeom prst="ellipse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172042" name="Rectangle 9"/>
            <p:cNvSpPr>
              <a:spLocks noChangeArrowheads="1"/>
            </p:cNvSpPr>
            <p:nvPr/>
          </p:nvSpPr>
          <p:spPr bwMode="auto">
            <a:xfrm>
              <a:off x="7086600" y="3352800"/>
              <a:ext cx="609600" cy="304800"/>
            </a:xfrm>
            <a:prstGeom prst="rect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172043" name="Oval 10"/>
            <p:cNvSpPr>
              <a:spLocks noChangeArrowheads="1"/>
            </p:cNvSpPr>
            <p:nvPr/>
          </p:nvSpPr>
          <p:spPr bwMode="auto">
            <a:xfrm>
              <a:off x="7086600" y="3276600"/>
              <a:ext cx="609600" cy="15240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172044" name="Rectangle 11"/>
            <p:cNvSpPr>
              <a:spLocks noChangeArrowheads="1"/>
            </p:cNvSpPr>
            <p:nvPr/>
          </p:nvSpPr>
          <p:spPr bwMode="auto">
            <a:xfrm>
              <a:off x="2286000" y="1905000"/>
              <a:ext cx="1219200" cy="1447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172045" name="Oval 12"/>
            <p:cNvSpPr>
              <a:spLocks noChangeArrowheads="1"/>
            </p:cNvSpPr>
            <p:nvPr/>
          </p:nvSpPr>
          <p:spPr bwMode="auto">
            <a:xfrm>
              <a:off x="2514600" y="2743200"/>
              <a:ext cx="914400" cy="533400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r>
                <a:rPr lang="en-US" altLang="zh-CN" sz="1500" b="1">
                  <a:solidFill>
                    <a:schemeClr val="accent2"/>
                  </a:solidFill>
                  <a:latin typeface="Arial" panose="020B0604020202090204" pitchFamily="34" charset="0"/>
                </a:rPr>
                <a:t>OS</a:t>
              </a:r>
            </a:p>
          </p:txBody>
        </p:sp>
        <p:sp>
          <p:nvSpPr>
            <p:cNvPr id="172046" name="Text Box 13"/>
            <p:cNvSpPr txBox="1">
              <a:spLocks noChangeArrowheads="1"/>
            </p:cNvSpPr>
            <p:nvPr/>
          </p:nvSpPr>
          <p:spPr bwMode="auto">
            <a:xfrm>
              <a:off x="2498725" y="2144713"/>
              <a:ext cx="877993" cy="429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r>
                <a:rPr lang="en-US" altLang="zh-CN" sz="1500" b="1">
                  <a:solidFill>
                    <a:schemeClr val="accent2"/>
                  </a:solidFill>
                  <a:latin typeface="Arial" panose="020B0604020202090204" pitchFamily="34" charset="0"/>
                </a:rPr>
                <a:t>Appl.</a:t>
              </a:r>
            </a:p>
          </p:txBody>
        </p:sp>
        <p:sp>
          <p:nvSpPr>
            <p:cNvPr id="172047" name="Oval 14"/>
            <p:cNvSpPr>
              <a:spLocks noChangeArrowheads="1"/>
            </p:cNvSpPr>
            <p:nvPr/>
          </p:nvSpPr>
          <p:spPr bwMode="auto">
            <a:xfrm>
              <a:off x="5715000" y="1981200"/>
              <a:ext cx="1066800" cy="685800"/>
            </a:xfrm>
            <a:prstGeom prst="ellipse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172048" name="Rectangle 15"/>
            <p:cNvSpPr>
              <a:spLocks noChangeArrowheads="1"/>
            </p:cNvSpPr>
            <p:nvPr/>
          </p:nvSpPr>
          <p:spPr bwMode="auto">
            <a:xfrm>
              <a:off x="5638800" y="1905000"/>
              <a:ext cx="1219200" cy="1447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endParaRPr kumimoji="1" lang="zh-CN" altLang="en-US" sz="1800" b="1">
                <a:latin typeface="Times New Roman" panose="02020503050405090304" pitchFamily="18" charset="0"/>
              </a:endParaRPr>
            </a:p>
          </p:txBody>
        </p:sp>
        <p:sp>
          <p:nvSpPr>
            <p:cNvPr id="172049" name="Oval 16"/>
            <p:cNvSpPr>
              <a:spLocks noChangeArrowheads="1"/>
            </p:cNvSpPr>
            <p:nvPr/>
          </p:nvSpPr>
          <p:spPr bwMode="auto">
            <a:xfrm>
              <a:off x="5791200" y="2743200"/>
              <a:ext cx="914400" cy="533400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r>
                <a:rPr lang="en-US" altLang="zh-CN" sz="1500" b="1">
                  <a:solidFill>
                    <a:schemeClr val="accent2"/>
                  </a:solidFill>
                  <a:latin typeface="Arial" panose="020B0604020202090204" pitchFamily="34" charset="0"/>
                </a:rPr>
                <a:t>OS</a:t>
              </a:r>
            </a:p>
          </p:txBody>
        </p:sp>
        <p:sp>
          <p:nvSpPr>
            <p:cNvPr id="172050" name="Text Box 17"/>
            <p:cNvSpPr txBox="1">
              <a:spLocks noChangeArrowheads="1"/>
            </p:cNvSpPr>
            <p:nvPr/>
          </p:nvSpPr>
          <p:spPr bwMode="auto">
            <a:xfrm>
              <a:off x="5851525" y="2144713"/>
              <a:ext cx="877993" cy="429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r>
                <a:rPr lang="en-US" altLang="zh-CN" sz="1500" b="1" dirty="0">
                  <a:solidFill>
                    <a:schemeClr val="accent2"/>
                  </a:solidFill>
                  <a:latin typeface="Arial" panose="020B0604020202090204" pitchFamily="34" charset="0"/>
                </a:rPr>
                <a:t>Appl.</a:t>
              </a:r>
            </a:p>
          </p:txBody>
        </p:sp>
        <p:sp>
          <p:nvSpPr>
            <p:cNvPr id="172051" name="Line 18"/>
            <p:cNvSpPr>
              <a:spLocks noChangeShapeType="1"/>
            </p:cNvSpPr>
            <p:nvPr/>
          </p:nvSpPr>
          <p:spPr bwMode="auto">
            <a:xfrm>
              <a:off x="2743200" y="3505200"/>
              <a:ext cx="3886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675"/>
            </a:p>
          </p:txBody>
        </p:sp>
        <p:sp>
          <p:nvSpPr>
            <p:cNvPr id="172052" name="Line 19"/>
            <p:cNvSpPr>
              <a:spLocks noChangeShapeType="1"/>
            </p:cNvSpPr>
            <p:nvPr/>
          </p:nvSpPr>
          <p:spPr bwMode="auto">
            <a:xfrm>
              <a:off x="2971800" y="3352800"/>
              <a:ext cx="0" cy="152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675"/>
            </a:p>
          </p:txBody>
        </p:sp>
        <p:sp>
          <p:nvSpPr>
            <p:cNvPr id="172053" name="Line 20"/>
            <p:cNvSpPr>
              <a:spLocks noChangeShapeType="1"/>
            </p:cNvSpPr>
            <p:nvPr/>
          </p:nvSpPr>
          <p:spPr bwMode="auto">
            <a:xfrm>
              <a:off x="6248400" y="3352800"/>
              <a:ext cx="0" cy="152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675"/>
            </a:p>
          </p:txBody>
        </p:sp>
        <p:sp>
          <p:nvSpPr>
            <p:cNvPr id="104469" name="Freeform 21"/>
            <p:cNvSpPr/>
            <p:nvPr/>
          </p:nvSpPr>
          <p:spPr bwMode="auto">
            <a:xfrm>
              <a:off x="2132013" y="2513013"/>
              <a:ext cx="612775" cy="758825"/>
            </a:xfrm>
            <a:custGeom>
              <a:avLst/>
              <a:gdLst>
                <a:gd name="T0" fmla="*/ 0 w 384"/>
                <a:gd name="T1" fmla="*/ 2147483647 h 480"/>
                <a:gd name="T2" fmla="*/ 2147483647 w 384"/>
                <a:gd name="T3" fmla="*/ 2147483647 h 480"/>
                <a:gd name="T4" fmla="*/ 2147483647 w 384"/>
                <a:gd name="T5" fmla="*/ 2147483647 h 480"/>
                <a:gd name="T6" fmla="*/ 2147483647 w 384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480">
                  <a:moveTo>
                    <a:pt x="0" y="480"/>
                  </a:moveTo>
                  <a:lnTo>
                    <a:pt x="336" y="384"/>
                  </a:lnTo>
                  <a:lnTo>
                    <a:pt x="384" y="288"/>
                  </a:lnTo>
                  <a:lnTo>
                    <a:pt x="384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675"/>
            </a:p>
          </p:txBody>
        </p:sp>
        <p:sp>
          <p:nvSpPr>
            <p:cNvPr id="104470" name="Line 22"/>
            <p:cNvSpPr>
              <a:spLocks noChangeShapeType="1"/>
            </p:cNvSpPr>
            <p:nvPr/>
          </p:nvSpPr>
          <p:spPr bwMode="auto">
            <a:xfrm>
              <a:off x="3124200" y="2590800"/>
              <a:ext cx="76200" cy="457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675"/>
            </a:p>
          </p:txBody>
        </p:sp>
        <p:sp>
          <p:nvSpPr>
            <p:cNvPr id="104471" name="Freeform 23"/>
            <p:cNvSpPr/>
            <p:nvPr/>
          </p:nvSpPr>
          <p:spPr bwMode="auto">
            <a:xfrm>
              <a:off x="3200400" y="2971800"/>
              <a:ext cx="2819400" cy="457200"/>
            </a:xfrm>
            <a:custGeom>
              <a:avLst/>
              <a:gdLst>
                <a:gd name="T0" fmla="*/ 0 w 1776"/>
                <a:gd name="T1" fmla="*/ 2147483647 h 288"/>
                <a:gd name="T2" fmla="*/ 0 w 1776"/>
                <a:gd name="T3" fmla="*/ 2147483647 h 288"/>
                <a:gd name="T4" fmla="*/ 2147483647 w 1776"/>
                <a:gd name="T5" fmla="*/ 2147483647 h 288"/>
                <a:gd name="T6" fmla="*/ 2147483647 w 1776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6" h="288">
                  <a:moveTo>
                    <a:pt x="0" y="96"/>
                  </a:moveTo>
                  <a:lnTo>
                    <a:pt x="0" y="288"/>
                  </a:lnTo>
                  <a:lnTo>
                    <a:pt x="1776" y="288"/>
                  </a:lnTo>
                  <a:lnTo>
                    <a:pt x="1776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675"/>
            </a:p>
          </p:txBody>
        </p:sp>
        <p:sp>
          <p:nvSpPr>
            <p:cNvPr id="104472" name="Line 24"/>
            <p:cNvSpPr>
              <a:spLocks noChangeShapeType="1"/>
            </p:cNvSpPr>
            <p:nvPr/>
          </p:nvSpPr>
          <p:spPr bwMode="auto">
            <a:xfrm flipV="1">
              <a:off x="6019800" y="2514600"/>
              <a:ext cx="7620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675"/>
            </a:p>
          </p:txBody>
        </p:sp>
        <p:sp>
          <p:nvSpPr>
            <p:cNvPr id="104473" name="Freeform 25"/>
            <p:cNvSpPr/>
            <p:nvPr/>
          </p:nvSpPr>
          <p:spPr bwMode="auto">
            <a:xfrm>
              <a:off x="6400800" y="2590800"/>
              <a:ext cx="685800" cy="685800"/>
            </a:xfrm>
            <a:custGeom>
              <a:avLst/>
              <a:gdLst>
                <a:gd name="T0" fmla="*/ 0 w 432"/>
                <a:gd name="T1" fmla="*/ 0 h 432"/>
                <a:gd name="T2" fmla="*/ 2147483647 w 432"/>
                <a:gd name="T3" fmla="*/ 2147483647 h 432"/>
                <a:gd name="T4" fmla="*/ 2147483647 w 432"/>
                <a:gd name="T5" fmla="*/ 2147483647 h 432"/>
                <a:gd name="T6" fmla="*/ 2147483647 w 432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432">
                  <a:moveTo>
                    <a:pt x="0" y="0"/>
                  </a:moveTo>
                  <a:lnTo>
                    <a:pt x="48" y="288"/>
                  </a:lnTo>
                  <a:lnTo>
                    <a:pt x="240" y="384"/>
                  </a:lnTo>
                  <a:lnTo>
                    <a:pt x="432" y="432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675"/>
            </a:p>
          </p:txBody>
        </p:sp>
        <p:sp>
          <p:nvSpPr>
            <p:cNvPr id="172059" name="Text Box 26"/>
            <p:cNvSpPr txBox="1">
              <a:spLocks noChangeArrowheads="1"/>
            </p:cNvSpPr>
            <p:nvPr/>
          </p:nvSpPr>
          <p:spPr bwMode="auto">
            <a:xfrm>
              <a:off x="2193925" y="1508125"/>
              <a:ext cx="1062567" cy="429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r>
                <a:rPr lang="en-US" altLang="zh-CN" sz="1500" b="1">
                  <a:latin typeface="Arial" panose="020B0604020202090204" pitchFamily="34" charset="0"/>
                </a:rPr>
                <a:t>Host A</a:t>
              </a:r>
            </a:p>
          </p:txBody>
        </p:sp>
        <p:sp>
          <p:nvSpPr>
            <p:cNvPr id="172060" name="Text Box 27"/>
            <p:cNvSpPr txBox="1">
              <a:spLocks noChangeArrowheads="1"/>
            </p:cNvSpPr>
            <p:nvPr/>
          </p:nvSpPr>
          <p:spPr bwMode="auto">
            <a:xfrm>
              <a:off x="5549900" y="1508125"/>
              <a:ext cx="1062567" cy="429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r>
                <a:rPr lang="en-US" altLang="zh-CN" sz="1500" b="1">
                  <a:latin typeface="Arial" panose="020B0604020202090204" pitchFamily="34" charset="0"/>
                </a:rPr>
                <a:t>Host B</a:t>
              </a:r>
            </a:p>
          </p:txBody>
        </p:sp>
        <p:sp>
          <p:nvSpPr>
            <p:cNvPr id="104476" name="Freeform 28"/>
            <p:cNvSpPr/>
            <p:nvPr/>
          </p:nvSpPr>
          <p:spPr bwMode="auto">
            <a:xfrm>
              <a:off x="3200400" y="2438400"/>
              <a:ext cx="2819400" cy="914400"/>
            </a:xfrm>
            <a:custGeom>
              <a:avLst/>
              <a:gdLst>
                <a:gd name="T0" fmla="*/ 2147483647 w 1776"/>
                <a:gd name="T1" fmla="*/ 2147483647 h 576"/>
                <a:gd name="T2" fmla="*/ 2147483647 w 1776"/>
                <a:gd name="T3" fmla="*/ 2147483647 h 576"/>
                <a:gd name="T4" fmla="*/ 2147483647 w 1776"/>
                <a:gd name="T5" fmla="*/ 2147483647 h 576"/>
                <a:gd name="T6" fmla="*/ 2147483647 w 1776"/>
                <a:gd name="T7" fmla="*/ 2147483647 h 576"/>
                <a:gd name="T8" fmla="*/ 2147483647 w 1776"/>
                <a:gd name="T9" fmla="*/ 2147483647 h 576"/>
                <a:gd name="T10" fmla="*/ 0 w 17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76" h="576">
                  <a:moveTo>
                    <a:pt x="1776" y="48"/>
                  </a:moveTo>
                  <a:lnTo>
                    <a:pt x="1728" y="288"/>
                  </a:lnTo>
                  <a:lnTo>
                    <a:pt x="1728" y="576"/>
                  </a:lnTo>
                  <a:lnTo>
                    <a:pt x="48" y="576"/>
                  </a:lnTo>
                  <a:lnTo>
                    <a:pt x="48" y="384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675">
                <a:solidFill>
                  <a:schemeClr val="accent2"/>
                </a:solidFill>
              </a:endParaRPr>
            </a:p>
          </p:txBody>
        </p:sp>
        <p:sp>
          <p:nvSpPr>
            <p:cNvPr id="104478" name="Freeform 30"/>
            <p:cNvSpPr/>
            <p:nvPr/>
          </p:nvSpPr>
          <p:spPr bwMode="auto">
            <a:xfrm>
              <a:off x="3276600" y="2438400"/>
              <a:ext cx="2667000" cy="838200"/>
            </a:xfrm>
            <a:custGeom>
              <a:avLst/>
              <a:gdLst>
                <a:gd name="T0" fmla="*/ 0 w 1680"/>
                <a:gd name="T1" fmla="*/ 0 h 528"/>
                <a:gd name="T2" fmla="*/ 2147483647 w 1680"/>
                <a:gd name="T3" fmla="*/ 2147483647 h 528"/>
                <a:gd name="T4" fmla="*/ 2147483647 w 1680"/>
                <a:gd name="T5" fmla="*/ 2147483647 h 528"/>
                <a:gd name="T6" fmla="*/ 2147483647 w 1680"/>
                <a:gd name="T7" fmla="*/ 2147483647 h 528"/>
                <a:gd name="T8" fmla="*/ 2147483647 w 1680"/>
                <a:gd name="T9" fmla="*/ 2147483647 h 528"/>
                <a:gd name="T10" fmla="*/ 2147483647 w 1680"/>
                <a:gd name="T11" fmla="*/ 0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80" h="528">
                  <a:moveTo>
                    <a:pt x="0" y="0"/>
                  </a:moveTo>
                  <a:lnTo>
                    <a:pt x="48" y="288"/>
                  </a:lnTo>
                  <a:lnTo>
                    <a:pt x="48" y="528"/>
                  </a:lnTo>
                  <a:lnTo>
                    <a:pt x="1632" y="528"/>
                  </a:lnTo>
                  <a:lnTo>
                    <a:pt x="1632" y="336"/>
                  </a:lnTo>
                  <a:lnTo>
                    <a:pt x="1680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675" dirty="0">
                <a:solidFill>
                  <a:schemeClr val="accent2"/>
                </a:solidFill>
              </a:endParaRPr>
            </a:p>
          </p:txBody>
        </p:sp>
        <p:sp>
          <p:nvSpPr>
            <p:cNvPr id="104479" name="Text Box 31"/>
            <p:cNvSpPr txBox="1">
              <a:spLocks noChangeArrowheads="1"/>
            </p:cNvSpPr>
            <p:nvPr/>
          </p:nvSpPr>
          <p:spPr bwMode="auto">
            <a:xfrm>
              <a:off x="4098925" y="2906713"/>
              <a:ext cx="624840" cy="429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omic Sans MS" panose="030F0902030302020204" pitchFamily="66" charset="0"/>
                  <a:ea typeface="SimSun" pitchFamily="2" charset="-122"/>
                </a:defRPr>
              </a:lvl9pPr>
            </a:lstStyle>
            <a:p>
              <a:r>
                <a:rPr lang="en-US" altLang="zh-CN" sz="1500" b="1">
                  <a:latin typeface="Arial" panose="020B0604020202090204" pitchFamily="34" charset="0"/>
                </a:rPr>
                <a:t>OK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33</a:t>
            </a:fld>
            <a:endParaRPr lang="en-US" altLang="zh-CN" sz="6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Discussion</a:t>
            </a:r>
          </a:p>
        </p:txBody>
      </p:sp>
      <p:sp>
        <p:nvSpPr>
          <p:cNvPr id="1730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49197" y="1329764"/>
            <a:ext cx="6372708" cy="3543300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859" tIns="33334" rIns="67859" bIns="33334" numCol="1" anchor="t" anchorCtr="0" compatLnSpc="1"/>
          <a:lstStyle/>
          <a:p>
            <a:pPr eaLnBrk="1" hangingPunct="1"/>
            <a:r>
              <a:rPr lang="en-US" altLang="zh-CN" dirty="0">
                <a:ea typeface="SimSun" pitchFamily="2" charset="-122"/>
              </a:rPr>
              <a:t>Solution 1 is </a:t>
            </a:r>
            <a:r>
              <a:rPr lang="en-US" altLang="zh-CN" b="1" i="1" dirty="0">
                <a:solidFill>
                  <a:schemeClr val="accent2"/>
                </a:solidFill>
                <a:ea typeface="SimSun" pitchFamily="2" charset="-122"/>
              </a:rPr>
              <a:t>not</a:t>
            </a:r>
            <a:r>
              <a:rPr lang="en-US" altLang="zh-CN" dirty="0">
                <a:solidFill>
                  <a:schemeClr val="accent2"/>
                </a:solidFill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complete</a:t>
            </a:r>
          </a:p>
          <a:p>
            <a:pPr lvl="1" eaLnBrk="1" hangingPunct="1"/>
            <a:r>
              <a:rPr lang="en-US" altLang="zh-CN" dirty="0">
                <a:ea typeface="SimSun" pitchFamily="2" charset="-122"/>
              </a:rPr>
              <a:t>What happens if any network element misbehaves?</a:t>
            </a:r>
          </a:p>
          <a:p>
            <a:pPr lvl="1" eaLnBrk="1" hangingPunct="1"/>
            <a:r>
              <a:rPr lang="en-US" altLang="zh-CN" dirty="0">
                <a:ea typeface="SimSun" pitchFamily="2" charset="-122"/>
              </a:rPr>
              <a:t>The receiver has to do the check anyway!</a:t>
            </a:r>
          </a:p>
          <a:p>
            <a:pPr eaLnBrk="1" hangingPunct="1"/>
            <a:r>
              <a:rPr lang="en-US" altLang="zh-CN" dirty="0">
                <a:ea typeface="SimSun" pitchFamily="2" charset="-122"/>
              </a:rPr>
              <a:t>Solution 2 is complete</a:t>
            </a:r>
          </a:p>
          <a:p>
            <a:pPr lvl="1" eaLnBrk="1" hangingPunct="1"/>
            <a:r>
              <a:rPr lang="en-US" altLang="zh-CN" dirty="0">
                <a:ea typeface="SimSun" pitchFamily="2" charset="-122"/>
              </a:rPr>
              <a:t>Full functionality can be entirely implemented at application layer with </a:t>
            </a:r>
            <a:r>
              <a:rPr lang="en-US" altLang="zh-CN" b="1" i="1" dirty="0">
                <a:solidFill>
                  <a:schemeClr val="accent2"/>
                </a:solidFill>
                <a:ea typeface="SimSun" pitchFamily="2" charset="-122"/>
              </a:rPr>
              <a:t>no</a:t>
            </a:r>
            <a:r>
              <a:rPr lang="en-US" altLang="zh-CN" dirty="0">
                <a:solidFill>
                  <a:schemeClr val="accent2"/>
                </a:solidFill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need for reliability from lower layers</a:t>
            </a:r>
          </a:p>
          <a:p>
            <a:pPr eaLnBrk="1" hangingPunct="1"/>
            <a:r>
              <a:rPr lang="en-US" altLang="zh-CN" dirty="0">
                <a:ea typeface="SimSun" pitchFamily="2" charset="-122"/>
              </a:rPr>
              <a:t>Is there any need to implement reliability at lower layers?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34</a:t>
            </a:fld>
            <a:endParaRPr lang="en-US" altLang="zh-CN" sz="675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015" y="1538790"/>
            <a:ext cx="2970850" cy="1087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itchFamily="2" charset="-122"/>
              </a:rPr>
              <a:t>Discussion</a:t>
            </a:r>
          </a:p>
        </p:txBody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780" y="1592224"/>
            <a:ext cx="5829300" cy="809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u="sng">
                <a:solidFill>
                  <a:schemeClr val="accent2"/>
                </a:solidFill>
                <a:ea typeface="SimSun" pitchFamily="2" charset="-122"/>
              </a:rPr>
              <a:t>Q:</a:t>
            </a:r>
            <a:r>
              <a:rPr lang="en-US" altLang="zh-CN">
                <a:ea typeface="SimSun" pitchFamily="2" charset="-122"/>
              </a:rPr>
              <a:t> Is there any reason to implement reliability at lower layers?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052085" y="3527704"/>
            <a:ext cx="58293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503050405090304" pitchFamily="18" charset="0"/>
                <a:ea typeface="SimSun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503050405090304" pitchFamily="18" charset="0"/>
                <a:ea typeface="SimSun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503050405090304" pitchFamily="18" charset="0"/>
                <a:ea typeface="SimSun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503050405090304" pitchFamily="18" charset="0"/>
                <a:ea typeface="SimSun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503050405090304" pitchFamily="18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503050405090304" pitchFamily="18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503050405090304" pitchFamily="18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503050405090304" pitchFamily="18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503050405090304" pitchFamily="18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en-US" altLang="zh-CN" sz="2100" u="sng" dirty="0">
                <a:solidFill>
                  <a:schemeClr val="accent2"/>
                </a:solidFill>
                <a:latin typeface="+mn-lt"/>
                <a:ea typeface="+mn-ea"/>
              </a:rPr>
              <a:t>A: YES</a:t>
            </a:r>
            <a:r>
              <a:rPr lang="en-US" altLang="zh-CN" sz="2100" dirty="0">
                <a:latin typeface="+mn-lt"/>
                <a:ea typeface="+mn-ea"/>
              </a:rPr>
              <a:t>.</a:t>
            </a:r>
            <a:r>
              <a:rPr lang="en-US" altLang="zh-CN" sz="2100" b="0" dirty="0">
                <a:latin typeface="+mn-lt"/>
                <a:ea typeface="+mn-ea"/>
              </a:rPr>
              <a:t> “easier” (and more efficient) to check and recovery from errors at each intermediate hop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u"/>
              <a:defRPr/>
            </a:pPr>
            <a:r>
              <a:rPr lang="en-US" altLang="zh-CN" sz="2100" b="0" dirty="0" err="1">
                <a:latin typeface="+mn-lt"/>
                <a:ea typeface="+mn-ea"/>
              </a:rPr>
              <a:t>e.g</a:t>
            </a:r>
            <a:r>
              <a:rPr lang="en-US" altLang="zh-CN" sz="2100" b="0" dirty="0">
                <a:latin typeface="+mn-lt"/>
                <a:ea typeface="+mn-ea"/>
              </a:rPr>
              <a:t>: faster response to errors, localized retransmissions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35</a:t>
            </a:fld>
            <a:endParaRPr lang="en-US" altLang="zh-CN" sz="675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65" y="1592227"/>
            <a:ext cx="2970850" cy="1087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SimSun" pitchFamily="2" charset="-122"/>
              </a:rPr>
              <a:t>Trade-offs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application has more information about the data and semantics of required service (e.g., can check only at the end of each data unit)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lower layer has more information about constraints in data transmission (e.g., packet size, error rate)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i="1" u="sng" dirty="0">
                <a:solidFill>
                  <a:schemeClr val="accent2"/>
                </a:solidFill>
                <a:ea typeface="SimSun" pitchFamily="2" charset="-122"/>
              </a:rPr>
              <a:t>Note:</a:t>
            </a:r>
            <a:r>
              <a:rPr lang="en-US" altLang="zh-CN" dirty="0">
                <a:ea typeface="SimSun" pitchFamily="2" charset="-122"/>
              </a:rPr>
              <a:t> these trade-offs are a direct result of layering!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36</a:t>
            </a:fld>
            <a:endParaRPr lang="en-US" altLang="zh-CN" sz="6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>
          <a:xfrm>
            <a:off x="845586" y="857250"/>
            <a:ext cx="6124575" cy="857250"/>
          </a:xfrm>
        </p:spPr>
        <p:txBody>
          <a:bodyPr/>
          <a:lstStyle/>
          <a:p>
            <a:pPr eaLnBrk="1" hangingPunct="1"/>
            <a:r>
              <a:rPr lang="en-US" altLang="zh-CN" sz="2700" dirty="0">
                <a:ea typeface="SimSun" pitchFamily="2" charset="-122"/>
              </a:rPr>
              <a:t>Internet &amp; End-to-End Argument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6757" y="4833156"/>
            <a:ext cx="5829300" cy="756084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ea typeface="SimSun" pitchFamily="2" charset="-122"/>
              </a:rPr>
              <a:t>network layer provides one simple service: </a:t>
            </a:r>
          </a:p>
          <a:p>
            <a:pPr lvl="1" eaLnBrk="1" hangingPunct="1"/>
            <a:r>
              <a:rPr lang="en-US" altLang="zh-CN" sz="1500" u="sng" dirty="0">
                <a:solidFill>
                  <a:schemeClr val="accent2"/>
                </a:solidFill>
                <a:ea typeface="SimSun" pitchFamily="2" charset="-122"/>
              </a:rPr>
              <a:t>best effort datagram (packet) delivery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37</a:t>
            </a:fld>
            <a:endParaRPr lang="en-US" altLang="zh-CN" sz="675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766" y="1862826"/>
            <a:ext cx="3703641" cy="2459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>
          <a:xfrm>
            <a:off x="791580" y="857250"/>
            <a:ext cx="6124575" cy="857250"/>
          </a:xfrm>
        </p:spPr>
        <p:txBody>
          <a:bodyPr/>
          <a:lstStyle/>
          <a:p>
            <a:pPr eaLnBrk="1" hangingPunct="1"/>
            <a:r>
              <a:rPr lang="en-US" altLang="zh-CN" sz="2700" dirty="0">
                <a:ea typeface="SimSun" pitchFamily="2" charset="-122"/>
              </a:rPr>
              <a:t>Internet &amp; End-to-End Argument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6757" y="4671138"/>
            <a:ext cx="5829300" cy="756084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ea typeface="SimSun" pitchFamily="2" charset="-122"/>
              </a:rPr>
              <a:t>transport layer at network edge (TCP)  provides end-to-end error control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38</a:t>
            </a:fld>
            <a:endParaRPr lang="en-US" altLang="zh-CN" sz="675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13058"/>
          <a:stretch>
            <a:fillRect/>
          </a:stretch>
        </p:blipFill>
        <p:spPr>
          <a:xfrm>
            <a:off x="1876548" y="2411793"/>
            <a:ext cx="5779509" cy="2043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>
          <a:xfrm>
            <a:off x="953598" y="858999"/>
            <a:ext cx="6124575" cy="857250"/>
          </a:xfrm>
        </p:spPr>
        <p:txBody>
          <a:bodyPr/>
          <a:lstStyle/>
          <a:p>
            <a:pPr eaLnBrk="1" hangingPunct="1"/>
            <a:r>
              <a:rPr lang="en-US" altLang="zh-CN" sz="2700" dirty="0">
                <a:ea typeface="SimSun" pitchFamily="2" charset="-122"/>
              </a:rPr>
              <a:t>Internet &amp; End-to-End Argument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6757" y="4455114"/>
            <a:ext cx="5829300" cy="756084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ea typeface="SimSun" pitchFamily="2" charset="-122"/>
              </a:rPr>
              <a:t>all other functionality …</a:t>
            </a:r>
          </a:p>
          <a:p>
            <a:pPr lvl="1" eaLnBrk="1" hangingPunct="1"/>
            <a:r>
              <a:rPr lang="en-US" altLang="zh-CN" sz="1500" dirty="0">
                <a:ea typeface="SimSun" pitchFamily="2" charset="-122"/>
              </a:rPr>
              <a:t>all application layer functionality</a:t>
            </a:r>
          </a:p>
          <a:p>
            <a:pPr lvl="1" eaLnBrk="1" hangingPunct="1"/>
            <a:r>
              <a:rPr lang="en-US" altLang="zh-CN" sz="1500" dirty="0">
                <a:ea typeface="SimSun" pitchFamily="2" charset="-122"/>
              </a:rPr>
              <a:t>network services: DNS</a:t>
            </a:r>
          </a:p>
          <a:p>
            <a:pPr lvl="1" eaLnBrk="1" hangingPunct="1">
              <a:buFontTx/>
              <a:buNone/>
            </a:pPr>
            <a:r>
              <a:rPr lang="en-US" altLang="zh-CN" sz="1500" dirty="0">
                <a:ea typeface="SimSun" pitchFamily="2" charset="-122"/>
              </a:rPr>
              <a:t>implemented at </a:t>
            </a:r>
            <a:r>
              <a:rPr lang="en-US" altLang="zh-CN" sz="1500" i="1" u="sng" dirty="0">
                <a:solidFill>
                  <a:schemeClr val="accent2"/>
                </a:solidFill>
                <a:ea typeface="SimSun" pitchFamily="2" charset="-122"/>
              </a:rPr>
              <a:t>application</a:t>
            </a:r>
            <a:r>
              <a:rPr lang="en-US" altLang="zh-CN" sz="1500" dirty="0">
                <a:solidFill>
                  <a:schemeClr val="accent2"/>
                </a:solidFill>
                <a:ea typeface="SimSun" pitchFamily="2" charset="-122"/>
              </a:rPr>
              <a:t> </a:t>
            </a:r>
            <a:r>
              <a:rPr lang="en-US" altLang="zh-CN" sz="1500" dirty="0">
                <a:ea typeface="SimSun" pitchFamily="2" charset="-122"/>
              </a:rPr>
              <a:t>level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39</a:t>
            </a:fld>
            <a:endParaRPr lang="en-US" altLang="zh-CN" sz="675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24" y="2169719"/>
            <a:ext cx="5015919" cy="2208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互联网基础资源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935" y="1525270"/>
            <a:ext cx="8521065" cy="3807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>
          <a:xfrm>
            <a:off x="953598" y="857250"/>
            <a:ext cx="6124575" cy="857250"/>
          </a:xfrm>
        </p:spPr>
        <p:txBody>
          <a:bodyPr/>
          <a:lstStyle/>
          <a:p>
            <a:pPr eaLnBrk="1" hangingPunct="1"/>
            <a:r>
              <a:rPr lang="en-US" altLang="zh-CN" sz="2700" dirty="0">
                <a:ea typeface="SimSun" pitchFamily="2" charset="-122"/>
              </a:rPr>
              <a:t>Internet &amp; End-to-End Argument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235" y="1713865"/>
            <a:ext cx="7491095" cy="37433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i="1" u="sng" dirty="0">
                <a:solidFill>
                  <a:schemeClr val="accent2"/>
                </a:solidFill>
                <a:ea typeface="SimSun" pitchFamily="2" charset="-122"/>
              </a:rPr>
              <a:t>Discussion:</a:t>
            </a:r>
            <a:r>
              <a:rPr lang="en-US" altLang="zh-CN" sz="2400" dirty="0">
                <a:ea typeface="SimSun" pitchFamily="2" charset="-122"/>
              </a:rPr>
              <a:t> congestion control, flow control: why at transport, rather than link or application layers?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congestion control needed for many application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many applications </a:t>
            </a:r>
            <a:r>
              <a:rPr lang="en-US" altLang="zh-CN" sz="1800" dirty="0">
                <a:solidFill>
                  <a:schemeClr val="accent2"/>
                </a:solidFill>
                <a:ea typeface="SimSun" pitchFamily="2" charset="-122"/>
              </a:rPr>
              <a:t>“don’t care” </a:t>
            </a:r>
            <a:r>
              <a:rPr lang="en-US" altLang="zh-CN" sz="1800" dirty="0">
                <a:ea typeface="SimSun" pitchFamily="2" charset="-122"/>
              </a:rPr>
              <a:t>about congestion control – it’s the network’s concern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consistency across applications- you </a:t>
            </a:r>
            <a:r>
              <a:rPr lang="en-US" altLang="zh-CN" sz="1800" dirty="0">
                <a:solidFill>
                  <a:schemeClr val="accent2"/>
                </a:solidFill>
                <a:ea typeface="SimSun" pitchFamily="2" charset="-122"/>
              </a:rPr>
              <a:t>*have*</a:t>
            </a:r>
            <a:r>
              <a:rPr lang="en-US" altLang="zh-CN" sz="1800" dirty="0">
                <a:ea typeface="SimSun" pitchFamily="2" charset="-122"/>
              </a:rPr>
              <a:t> to use it if you use TCP (social contract – everybody does)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why do it at the application level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800" u="sng" dirty="0">
                <a:solidFill>
                  <a:schemeClr val="accent2"/>
                </a:solidFill>
                <a:ea typeface="SimSun" pitchFamily="2" charset="-122"/>
              </a:rPr>
              <a:t>Flow control</a:t>
            </a:r>
            <a:r>
              <a:rPr lang="en-US" altLang="zh-CN" sz="1800" dirty="0">
                <a:ea typeface="SimSun" pitchFamily="2" charset="-122"/>
              </a:rPr>
              <a:t> – application knows how/when it wants to consume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800" u="sng" dirty="0">
                <a:solidFill>
                  <a:schemeClr val="accent2"/>
                </a:solidFill>
                <a:ea typeface="SimSun" pitchFamily="2" charset="-122"/>
              </a:rPr>
              <a:t>Congestion control</a:t>
            </a:r>
            <a:r>
              <a:rPr lang="en-US" altLang="zh-CN" sz="1800" dirty="0">
                <a:ea typeface="SimSun" pitchFamily="2" charset="-122"/>
              </a:rPr>
              <a:t> – application can do </a:t>
            </a:r>
            <a:r>
              <a:rPr lang="en-US" altLang="zh-CN" sz="1800" dirty="0" err="1">
                <a:ea typeface="SimSun" pitchFamily="2" charset="-122"/>
              </a:rPr>
              <a:t>tcp</a:t>
            </a:r>
            <a:r>
              <a:rPr lang="en-US" altLang="zh-CN" sz="1800" dirty="0">
                <a:ea typeface="SimSun" pitchFamily="2" charset="-122"/>
              </a:rPr>
              <a:t>-friendly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40</a:t>
            </a:fld>
            <a:endParaRPr lang="en-US" altLang="zh-CN" sz="6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>
          <a:xfrm>
            <a:off x="953598" y="857250"/>
            <a:ext cx="6124575" cy="857250"/>
          </a:xfrm>
        </p:spPr>
        <p:txBody>
          <a:bodyPr/>
          <a:lstStyle/>
          <a:p>
            <a:pPr eaLnBrk="1" hangingPunct="1"/>
            <a:r>
              <a:rPr lang="en-US" altLang="zh-CN" sz="2700" dirty="0">
                <a:ea typeface="SimSun" pitchFamily="2" charset="-122"/>
              </a:rPr>
              <a:t>Internet &amp; End-to-End Argument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1236" y="2155050"/>
            <a:ext cx="7413203" cy="34861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SimSun" pitchFamily="2" charset="-122"/>
              </a:rPr>
              <a:t>Why </a:t>
            </a:r>
            <a:r>
              <a:rPr lang="en-US" altLang="zh-CN" dirty="0">
                <a:solidFill>
                  <a:schemeClr val="accent2"/>
                </a:solidFill>
                <a:ea typeface="SimSun" pitchFamily="2" charset="-122"/>
              </a:rPr>
              <a:t>not </a:t>
            </a:r>
            <a:r>
              <a:rPr lang="en-US" altLang="zh-CN" dirty="0">
                <a:ea typeface="SimSun" pitchFamily="2" charset="-122"/>
              </a:rPr>
              <a:t>at the link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1: not every application needs/want it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2: lots of state at each router (each connection needs to buffer, need back pressure) – it’s hard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41</a:t>
            </a:fld>
            <a:endParaRPr lang="en-US" altLang="zh-CN" sz="6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700">
                <a:ea typeface="SimSun" pitchFamily="2" charset="-122"/>
              </a:rPr>
              <a:t>E2E Argument: Interpretations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0723" y="1150294"/>
            <a:ext cx="7290810" cy="3607594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One interpretation: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  <a:sym typeface="Symbol" panose="05050102010706020507" pitchFamily="18" charset="2"/>
              </a:rPr>
              <a:t>A function can only be completely and correctly implemented with the knowledge and help of the applications </a:t>
            </a:r>
            <a:r>
              <a:rPr lang="en-US" altLang="zh-CN" i="1" u="sng" dirty="0">
                <a:solidFill>
                  <a:schemeClr val="accent2"/>
                </a:solidFill>
                <a:ea typeface="SimSun" pitchFamily="2" charset="-122"/>
                <a:sym typeface="Symbol" panose="05050102010706020507" pitchFamily="18" charset="2"/>
              </a:rPr>
              <a:t>standing at the communication endpoints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Another: (more precise…)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a system (or subsystem level) should consider only functions that can be </a:t>
            </a:r>
            <a:r>
              <a:rPr lang="en-US" altLang="zh-CN" i="1" u="sng" dirty="0">
                <a:solidFill>
                  <a:schemeClr val="accent2"/>
                </a:solidFill>
                <a:ea typeface="SimSun" pitchFamily="2" charset="-122"/>
              </a:rPr>
              <a:t>completely and correctly</a:t>
            </a:r>
            <a:r>
              <a:rPr lang="en-US" altLang="zh-CN" i="1" dirty="0">
                <a:solidFill>
                  <a:schemeClr val="accent2"/>
                </a:solidFill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implemented within it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42</a:t>
            </a:fld>
            <a:endParaRPr lang="en-US" altLang="zh-CN" sz="6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700">
                <a:ea typeface="SimSun" pitchFamily="2" charset="-122"/>
              </a:rPr>
              <a:t>E2E Argument: Interpretations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348" y="1884985"/>
            <a:ext cx="7452828" cy="3607594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Alternative interpretation: (also correct …)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Think </a:t>
            </a:r>
            <a:r>
              <a:rPr lang="en-US" altLang="zh-CN" dirty="0">
                <a:solidFill>
                  <a:schemeClr val="accent2"/>
                </a:solidFill>
                <a:ea typeface="SimSun" pitchFamily="2" charset="-122"/>
              </a:rPr>
              <a:t>twice </a:t>
            </a:r>
            <a:r>
              <a:rPr lang="en-US" altLang="zh-CN" dirty="0">
                <a:ea typeface="SimSun" pitchFamily="2" charset="-122"/>
              </a:rPr>
              <a:t>before implementing a functionality that you believe that is useful to an application at a lower layer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If the application can implement a functionality correctly, implement it a lower layer </a:t>
            </a:r>
            <a:r>
              <a:rPr lang="en-US" altLang="zh-CN" i="1" u="sng" dirty="0">
                <a:solidFill>
                  <a:schemeClr val="accent2"/>
                </a:solidFill>
                <a:ea typeface="SimSun" pitchFamily="2" charset="-122"/>
              </a:rPr>
              <a:t>only</a:t>
            </a:r>
            <a:r>
              <a:rPr lang="en-US" altLang="zh-CN" dirty="0">
                <a:solidFill>
                  <a:schemeClr val="accent2"/>
                </a:solidFill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as a performance enhancement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43</a:t>
            </a:fld>
            <a:endParaRPr lang="en-US" altLang="zh-CN" sz="6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087" y="326900"/>
            <a:ext cx="7009395" cy="545306"/>
          </a:xfrm>
        </p:spPr>
        <p:txBody>
          <a:bodyPr/>
          <a:lstStyle/>
          <a:p>
            <a:pPr eaLnBrk="1" hangingPunct="1"/>
            <a:r>
              <a:rPr lang="en-US" altLang="zh-CN" sz="2700" dirty="0">
                <a:ea typeface="SimSun" pitchFamily="2" charset="-122"/>
              </a:rPr>
              <a:t>End-to-End Argument: Critical Issues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605" y="975360"/>
            <a:ext cx="8143875" cy="560451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end-to-end principle emphasizes: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FFFF00"/>
                </a:solidFill>
                <a:ea typeface="SimSun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SimSun" pitchFamily="2" charset="-122"/>
              </a:rPr>
              <a:t>function placement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olidFill>
                  <a:schemeClr val="accent2"/>
                </a:solidFill>
                <a:ea typeface="SimSun" pitchFamily="2" charset="-122"/>
              </a:rPr>
              <a:t> correctness, completeness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olidFill>
                  <a:schemeClr val="accent2"/>
                </a:solidFill>
                <a:ea typeface="SimSun" pitchFamily="2" charset="-122"/>
              </a:rPr>
              <a:t> overall system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u="sng" dirty="0">
                <a:solidFill>
                  <a:schemeClr val="accent2"/>
                </a:solidFill>
                <a:ea typeface="SimSun" pitchFamily="2" charset="-122"/>
              </a:rPr>
              <a:t>Philosophy:</a:t>
            </a:r>
            <a:r>
              <a:rPr lang="en-US" altLang="zh-CN" dirty="0">
                <a:ea typeface="SimSun" pitchFamily="2" charset="-122"/>
              </a:rPr>
              <a:t> if application can do it, don’t do it at a lower layer -- application best knows what it needs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add functionality in lower layers </a:t>
            </a:r>
            <a:r>
              <a:rPr lang="en-US" altLang="zh-CN" dirty="0" err="1">
                <a:ea typeface="SimSun" pitchFamily="2" charset="-122"/>
              </a:rPr>
              <a:t>iff</a:t>
            </a:r>
            <a:r>
              <a:rPr lang="en-US" altLang="zh-CN" dirty="0">
                <a:ea typeface="SimSun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(1) used by and improves performances of many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(2) does not hurt other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allows </a:t>
            </a:r>
            <a:r>
              <a:rPr lang="en-US" altLang="zh-CN" i="1" u="sng" dirty="0">
                <a:solidFill>
                  <a:schemeClr val="accent2"/>
                </a:solidFill>
                <a:ea typeface="SimSun" pitchFamily="2" charset="-122"/>
              </a:rPr>
              <a:t>cost-performance</a:t>
            </a:r>
            <a:r>
              <a:rPr lang="en-US" altLang="zh-CN" dirty="0">
                <a:ea typeface="SimSun" pitchFamily="2" charset="-122"/>
              </a:rPr>
              <a:t> tradeoff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1015" y="5667375"/>
            <a:ext cx="674687" cy="209550"/>
          </a:xfrm>
        </p:spPr>
        <p:txBody>
          <a:bodyPr/>
          <a:lstStyle/>
          <a:p>
            <a:fld id="{C8457B53-B585-47C1-8A4D-1FCE53BAA780}" type="slidenum">
              <a:rPr lang="en-US" altLang="zh-CN" sz="675" smtClean="0"/>
              <a:t>44</a:t>
            </a:fld>
            <a:endParaRPr lang="en-US" altLang="zh-CN" sz="6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Design </a:t>
            </a:r>
            <a:r>
              <a:rPr lang="en-US">
                <a:sym typeface="+mn-ea"/>
              </a:rPr>
              <a:t>Philosophy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David D. Clark</a:t>
            </a:r>
            <a:r>
              <a:rPr lang="zh-CN" altLang="en-US"/>
              <a:t>，</a:t>
            </a:r>
            <a:r>
              <a:rPr lang="en-US"/>
              <a:t>The Design Philosophy of the DARPA Internet Protocols  in Proc. SIGCOMM ‘88, Computer Communication Review</a:t>
            </a:r>
          </a:p>
          <a:p>
            <a:r>
              <a:rPr lang="en-US"/>
              <a:t>Fundamental Goal</a:t>
            </a:r>
            <a:r>
              <a:rPr lang="zh-CN" altLang="en-US"/>
              <a:t>：</a:t>
            </a:r>
          </a:p>
          <a:p>
            <a:pPr lvl="1"/>
            <a:r>
              <a:rPr lang="zh-CN" altLang="en-US"/>
              <a:t>The top level goal for the DARPA Internet Architecture was to develop an effective technique for multiplexed utilization of existing interconnected networks.   （</a:t>
            </a:r>
            <a:r>
              <a:rPr lang="en-US" altLang="zh-CN" dirty="0">
                <a:solidFill>
                  <a:schemeClr val="accent2"/>
                </a:solidFill>
                <a:ea typeface="SimSun" pitchFamily="2" charset="-122"/>
                <a:sym typeface="+mn-ea"/>
              </a:rPr>
              <a:t>Connect existing networks</a:t>
            </a:r>
            <a:r>
              <a:rPr lang="zh-CN" altLang="en-US" dirty="0">
                <a:solidFill>
                  <a:schemeClr val="accent2"/>
                </a:solidFill>
                <a:ea typeface="SimSun" pitchFamily="2" charset="-122"/>
                <a:sym typeface="+mn-ea"/>
              </a:rPr>
              <a:t>）</a:t>
            </a:r>
            <a:endParaRPr lang="en-US" altLang="zh-CN" dirty="0">
              <a:solidFill>
                <a:schemeClr val="accent2"/>
              </a:solidFill>
              <a:ea typeface="SimSun" pitchFamily="2" charset="-122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Level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1. Internet communication must continue despite loss of networks or gateways. </a:t>
            </a:r>
            <a:r>
              <a:rPr lang="zh-CN" altLang="en-US" sz="2400"/>
              <a:t>（Survivability）</a:t>
            </a:r>
            <a:endParaRPr lang="en-US" sz="2400"/>
          </a:p>
          <a:p>
            <a:r>
              <a:rPr lang="en-US" sz="2400"/>
              <a:t>2. The Internet must support multiple types of communications service.</a:t>
            </a:r>
          </a:p>
          <a:p>
            <a:r>
              <a:rPr lang="en-US" sz="2400"/>
              <a:t>3. The Internet architecture must accommodate a variety of networks.</a:t>
            </a:r>
          </a:p>
          <a:p>
            <a:r>
              <a:rPr lang="en-US" sz="2400"/>
              <a:t>4. The Internet architecture must permit distributed management of its resources.</a:t>
            </a:r>
          </a:p>
          <a:p>
            <a:r>
              <a:rPr lang="en-US" sz="2400"/>
              <a:t>5. The Internet architecture must be cost effective.</a:t>
            </a:r>
          </a:p>
          <a:p>
            <a:r>
              <a:rPr lang="en-US" sz="2400"/>
              <a:t>6. The Internet architecture must permit host attachment with a low level of effort.</a:t>
            </a:r>
          </a:p>
          <a:p>
            <a:r>
              <a:rPr lang="en-US" sz="2400"/>
              <a:t>7. The resources used in the internet architecture must be accountable.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" y="1638935"/>
            <a:ext cx="8915400" cy="4383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Internet is complex system, </a:t>
            </a:r>
            <a:r>
              <a:rPr dirty="0">
                <a:sym typeface="+mn-ea"/>
              </a:rPr>
              <a:t>Lots of Functions Needed</a:t>
            </a:r>
            <a:endParaRPr dirty="0"/>
          </a:p>
          <a:p>
            <a:pPr lvl="1" eaLnBrk="1" hangingPunct="1">
              <a:lnSpc>
                <a:spcPct val="80000"/>
              </a:lnSpc>
            </a:pPr>
            <a:r>
              <a:rPr dirty="0">
                <a:sym typeface="+mn-ea"/>
              </a:rPr>
              <a:t>Links</a:t>
            </a:r>
            <a:endParaRPr dirty="0"/>
          </a:p>
          <a:p>
            <a:pPr lvl="1" eaLnBrk="1" hangingPunct="1">
              <a:lnSpc>
                <a:spcPct val="80000"/>
              </a:lnSpc>
            </a:pPr>
            <a:r>
              <a:rPr dirty="0">
                <a:sym typeface="+mn-ea"/>
              </a:rPr>
              <a:t>Multiplexing </a:t>
            </a:r>
            <a:endParaRPr dirty="0"/>
          </a:p>
          <a:p>
            <a:pPr lvl="1" eaLnBrk="1" hangingPunct="1">
              <a:lnSpc>
                <a:spcPct val="80000"/>
              </a:lnSpc>
            </a:pPr>
            <a:r>
              <a:rPr dirty="0">
                <a:sym typeface="+mn-ea"/>
              </a:rPr>
              <a:t>Routing</a:t>
            </a:r>
            <a:endParaRPr dirty="0"/>
          </a:p>
          <a:p>
            <a:pPr lvl="1" eaLnBrk="1" hangingPunct="1">
              <a:lnSpc>
                <a:spcPct val="80000"/>
              </a:lnSpc>
            </a:pPr>
            <a:r>
              <a:rPr dirty="0">
                <a:sym typeface="+mn-ea"/>
              </a:rPr>
              <a:t>Addressing/naming (locating peers)</a:t>
            </a:r>
            <a:endParaRPr dirty="0"/>
          </a:p>
          <a:p>
            <a:pPr lvl="1" eaLnBrk="1" hangingPunct="1">
              <a:lnSpc>
                <a:spcPct val="80000"/>
              </a:lnSpc>
            </a:pPr>
            <a:r>
              <a:rPr dirty="0">
                <a:sym typeface="+mn-ea"/>
              </a:rPr>
              <a:t>Reliability</a:t>
            </a:r>
            <a:endParaRPr dirty="0"/>
          </a:p>
          <a:p>
            <a:pPr lvl="1" eaLnBrk="1" hangingPunct="1">
              <a:lnSpc>
                <a:spcPct val="80000"/>
              </a:lnSpc>
            </a:pPr>
            <a:r>
              <a:rPr dirty="0">
                <a:sym typeface="+mn-ea"/>
              </a:rPr>
              <a:t>Flow control</a:t>
            </a:r>
            <a:endParaRPr dirty="0"/>
          </a:p>
          <a:p>
            <a:pPr lvl="1" eaLnBrk="1" hangingPunct="1">
              <a:lnSpc>
                <a:spcPct val="80000"/>
              </a:lnSpc>
            </a:pPr>
            <a:r>
              <a:rPr dirty="0">
                <a:sym typeface="+mn-ea"/>
              </a:rPr>
              <a:t>Fragmentation</a:t>
            </a:r>
            <a:endParaRPr dirty="0"/>
          </a:p>
          <a:p>
            <a:pPr eaLnBrk="1" hangingPunct="1">
              <a:lnSpc>
                <a:spcPct val="80000"/>
              </a:lnSpc>
              <a:buNone/>
            </a:pPr>
            <a:endParaRPr dirty="0"/>
          </a:p>
          <a:p>
            <a:pPr eaLnBrk="1" hangingPunct="1">
              <a:lnSpc>
                <a:spcPct val="80000"/>
              </a:lnSpc>
              <a:buNone/>
            </a:pPr>
            <a:r>
              <a:rPr dirty="0">
                <a:sym typeface="+mn-ea"/>
              </a:rPr>
              <a:t>How do you implement these functions?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/>
              <a:t>Key: under one overall architecture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term ”network architecture” is commonly used to describe a set of abstract principles for the technical design of protocols and mechanisms for computer communication. </a:t>
            </a:r>
          </a:p>
          <a:p>
            <a:endParaRPr lang="en-US"/>
          </a:p>
          <a:p>
            <a:r>
              <a:rPr lang="en-US"/>
              <a:t>A network architecture represents a set of deliberate choices out of many design alternatives, where these choices are informed by an understanding of the requirements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 does it 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network architecture must typically specify:</a:t>
            </a:r>
          </a:p>
          <a:p>
            <a:pPr lvl="1"/>
            <a:r>
              <a:rPr lang="en-US" sz="2000" dirty="0"/>
              <a:t>Where and how state is maintained and how it is removed.</a:t>
            </a:r>
          </a:p>
          <a:p>
            <a:pPr lvl="1"/>
            <a:r>
              <a:rPr lang="en-US" sz="2000" dirty="0"/>
              <a:t>What entities are </a:t>
            </a:r>
            <a:r>
              <a:rPr lang="en-US" sz="2000" dirty="0" smtClean="0"/>
              <a:t>named</a:t>
            </a:r>
            <a:endParaRPr lang="en-US" sz="2000" dirty="0"/>
          </a:p>
          <a:p>
            <a:pPr lvl="1"/>
            <a:r>
              <a:rPr lang="en-US" sz="2000" dirty="0"/>
              <a:t>How naming, addressing, and routing functions inter-relate and how they are performed. </a:t>
            </a:r>
          </a:p>
          <a:p>
            <a:pPr lvl="1"/>
            <a:r>
              <a:rPr lang="en-US" sz="2000" dirty="0"/>
              <a:t>How communication functions are modularized, e.g., into “layers” to form a “protocol stack”. </a:t>
            </a:r>
          </a:p>
          <a:p>
            <a:pPr lvl="1"/>
            <a:r>
              <a:rPr lang="en-US" sz="2000" dirty="0"/>
              <a:t>How network resources are divided between flows and how end-systems </a:t>
            </a:r>
            <a:r>
              <a:rPr lang="en-US" sz="2000" dirty="0" smtClean="0"/>
              <a:t>react </a:t>
            </a:r>
            <a:r>
              <a:rPr lang="en-US" sz="2000" dirty="0"/>
              <a:t>to this division, i.e., fairness and congestion control. </a:t>
            </a:r>
            <a:endParaRPr lang="en-US" sz="2000" dirty="0" smtClean="0"/>
          </a:p>
          <a:p>
            <a:pPr lvl="1"/>
            <a:r>
              <a:rPr lang="en-US" sz="2000" dirty="0" smtClean="0"/>
              <a:t>Where </a:t>
            </a:r>
            <a:r>
              <a:rPr lang="en-US" sz="2000" dirty="0"/>
              <a:t>security boundaries are drawn and how they are enforced. </a:t>
            </a:r>
            <a:endParaRPr lang="en-US" sz="2000" dirty="0" smtClean="0"/>
          </a:p>
          <a:p>
            <a:pPr lvl="1"/>
            <a:r>
              <a:rPr lang="en-US" sz="2000" dirty="0" smtClean="0"/>
              <a:t>How </a:t>
            </a:r>
            <a:r>
              <a:rPr lang="en-US" sz="2000" dirty="0"/>
              <a:t>management boundaries are drawn and selectively pierced. </a:t>
            </a:r>
          </a:p>
          <a:p>
            <a:pPr lvl="1"/>
            <a:r>
              <a:rPr lang="en-US" sz="2000" dirty="0"/>
              <a:t>How differing </a:t>
            </a:r>
            <a:r>
              <a:rPr lang="en-US" sz="2000" dirty="0" err="1"/>
              <a:t>QoS</a:t>
            </a:r>
            <a:r>
              <a:rPr lang="en-US" sz="2000" dirty="0"/>
              <a:t> is requested and achieved.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vs Techinical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Network architecture is a set of high-level design principles that guides the technical design of the network, especially the engineering of its protocols and algorithms.</a:t>
            </a:r>
          </a:p>
          <a:p>
            <a:endParaRPr lang="en-US"/>
          </a:p>
          <a:p>
            <a:r>
              <a:rPr lang="en-US"/>
              <a:t>An architecture is more general than a particular conformant technical design.</a:t>
            </a:r>
          </a:p>
          <a:p>
            <a:pPr lvl="1"/>
            <a:r>
              <a:rPr lang="en-US"/>
              <a:t>The technical design derived from a particular architecture is far from unique, and it may evolve over time in response to detailed changes in requirements; </a:t>
            </a:r>
          </a:p>
          <a:p>
            <a:pPr lvl="1"/>
            <a:r>
              <a:rPr lang="en-US"/>
              <a:t>however, the same architecture may be maintained.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FDU">
  <a:themeElements>
    <a:clrScheme name="UMass.Tilman.Arial 13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81C1C"/>
      </a:accent1>
      <a:accent2>
        <a:srgbClr val="333399"/>
      </a:accent2>
      <a:accent3>
        <a:srgbClr val="FFFFFF"/>
      </a:accent3>
      <a:accent4>
        <a:srgbClr val="000000"/>
      </a:accent4>
      <a:accent5>
        <a:srgbClr val="C3ABAB"/>
      </a:accent5>
      <a:accent6>
        <a:srgbClr val="2D2D8A"/>
      </a:accent6>
      <a:hlink>
        <a:srgbClr val="000000"/>
      </a:hlink>
      <a:folHlink>
        <a:srgbClr val="B2B2B2"/>
      </a:folHlink>
    </a:clrScheme>
    <a:fontScheme name="UMass.Tilman.Arial">
      <a:majorFont>
        <a:latin typeface="幼圆"/>
        <a:ea typeface="幼圆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0">
          <a:solidFill>
            <a:srgbClr val="969696"/>
          </a:solidFill>
          <a:round/>
        </a:ln>
      </a:spPr>
      <a:bodyPr wrap="none" anchor="ctr"/>
      <a:lstStyle>
        <a:defPPr algn="ctr" eaLnBrk="0" hangingPunct="0">
          <a:lnSpc>
            <a:spcPct val="90000"/>
          </a:lnSpc>
          <a:spcBef>
            <a:spcPct val="20000"/>
          </a:spcBef>
          <a:defRPr>
            <a:latin typeface="Arial" panose="020B0604020202090204" pitchFamily="34" charset="0"/>
            <a:cs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90204" pitchFamily="34" charset="0"/>
            <a:ea typeface="SimSun" pitchFamily="2" charset="-122"/>
            <a:cs typeface="Arial" panose="020B0604020202090204" pitchFamily="34" charset="0"/>
          </a:defRPr>
        </a:defPPr>
      </a:lstStyle>
    </a:lnDef>
  </a:objectDefaults>
  <a:extraClrSchemeLst>
    <a:extraClrScheme>
      <a:clrScheme name="UMass.Tilman.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3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81C1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C3ABAB"/>
        </a:accent5>
        <a:accent6>
          <a:srgbClr val="2D2D8A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UMass.Tilman.Arial</Template>
  <TotalTime>147</TotalTime>
  <Words>2062</Words>
  <Application>Microsoft Office PowerPoint</Application>
  <PresentationFormat>全屏显示(4:3)</PresentationFormat>
  <Paragraphs>393</Paragraphs>
  <Slides>47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 Unicode MS</vt:lpstr>
      <vt:lpstr>Geneva</vt:lpstr>
      <vt:lpstr>黑体</vt:lpstr>
      <vt:lpstr>SimSun</vt:lpstr>
      <vt:lpstr>微软雅黑</vt:lpstr>
      <vt:lpstr>幼圆</vt:lpstr>
      <vt:lpstr>Arial</vt:lpstr>
      <vt:lpstr>Symbol</vt:lpstr>
      <vt:lpstr>Times</vt:lpstr>
      <vt:lpstr>Times New Roman</vt:lpstr>
      <vt:lpstr>Verdana</vt:lpstr>
      <vt:lpstr>Wingdings</vt:lpstr>
      <vt:lpstr>FDU</vt:lpstr>
      <vt:lpstr>COMP130177.01 互联网体系结构  1. 互联网回顾与基本架构</vt:lpstr>
      <vt:lpstr>Growth of  Internet</vt:lpstr>
      <vt:lpstr>Internet  Users  in China</vt:lpstr>
      <vt:lpstr>互联网基础资源</vt:lpstr>
      <vt:lpstr>PowerPoint 演示文稿</vt:lpstr>
      <vt:lpstr>Complex System</vt:lpstr>
      <vt:lpstr>Architecture</vt:lpstr>
      <vt:lpstr>What  does it  do?</vt:lpstr>
      <vt:lpstr>Architecture vs Techinical Design</vt:lpstr>
      <vt:lpstr>Example</vt:lpstr>
      <vt:lpstr>Summary  </vt:lpstr>
      <vt:lpstr>Why is Architecture Important?</vt:lpstr>
      <vt:lpstr>Challenges</vt:lpstr>
      <vt:lpstr>Layering</vt:lpstr>
      <vt:lpstr>Why  layering</vt:lpstr>
      <vt:lpstr>Power of Layering </vt:lpstr>
      <vt:lpstr>Example of Layering</vt:lpstr>
      <vt:lpstr>Layering vs Not</vt:lpstr>
      <vt:lpstr>A Scalable System</vt:lpstr>
      <vt:lpstr>Two  Aspects</vt:lpstr>
      <vt:lpstr>PowerPoint 演示文稿</vt:lpstr>
      <vt:lpstr>Pros  and Cons</vt:lpstr>
      <vt:lpstr>互联网体系结构的两个方面</vt:lpstr>
      <vt:lpstr>分层</vt:lpstr>
      <vt:lpstr>ISO OSI Reference Model</vt:lpstr>
      <vt:lpstr>ISO OSI Reference Model</vt:lpstr>
      <vt:lpstr>Data Transmission</vt:lpstr>
      <vt:lpstr>OSI Model Concepts</vt:lpstr>
      <vt:lpstr>OSI vs. TCP/IP</vt:lpstr>
      <vt:lpstr>OSI模型的问题</vt:lpstr>
      <vt:lpstr>关键设计决策</vt:lpstr>
      <vt:lpstr>边缘论</vt:lpstr>
      <vt:lpstr>Example: Reliable File Transfer</vt:lpstr>
      <vt:lpstr>Discussion</vt:lpstr>
      <vt:lpstr>Discussion</vt:lpstr>
      <vt:lpstr>Trade-offs</vt:lpstr>
      <vt:lpstr>Internet &amp; End-to-End Argument</vt:lpstr>
      <vt:lpstr>Internet &amp; End-to-End Argument</vt:lpstr>
      <vt:lpstr>Internet &amp; End-to-End Argument</vt:lpstr>
      <vt:lpstr>Internet &amp; End-to-End Argument</vt:lpstr>
      <vt:lpstr>Internet &amp; End-to-End Argument</vt:lpstr>
      <vt:lpstr>E2E Argument: Interpretations</vt:lpstr>
      <vt:lpstr>E2E Argument: Interpretations</vt:lpstr>
      <vt:lpstr>End-to-End Argument: Critical Issues</vt:lpstr>
      <vt:lpstr>Internet Design Philosophy</vt:lpstr>
      <vt:lpstr>Second Level Goals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FDU</dc:subject>
  <dc:creator>Jin</dc:creator>
  <cp:lastModifiedBy>user</cp:lastModifiedBy>
  <cp:revision>636</cp:revision>
  <dcterms:created xsi:type="dcterms:W3CDTF">2022-03-02T01:46:02Z</dcterms:created>
  <dcterms:modified xsi:type="dcterms:W3CDTF">2022-03-02T04:33:57Z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1033-3.6.1.5768</vt:lpwstr>
  </property>
</Properties>
</file>