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8" r:id="rId2"/>
    <p:sldId id="373" r:id="rId3"/>
    <p:sldId id="374" r:id="rId4"/>
    <p:sldId id="375" r:id="rId5"/>
    <p:sldId id="404" r:id="rId6"/>
    <p:sldId id="350" r:id="rId7"/>
    <p:sldId id="356" r:id="rId8"/>
    <p:sldId id="353" r:id="rId9"/>
    <p:sldId id="351" r:id="rId10"/>
    <p:sldId id="364" r:id="rId11"/>
    <p:sldId id="377" r:id="rId12"/>
    <p:sldId id="395" r:id="rId13"/>
    <p:sldId id="365" r:id="rId14"/>
    <p:sldId id="396" r:id="rId15"/>
    <p:sldId id="397" r:id="rId16"/>
    <p:sldId id="369" r:id="rId17"/>
    <p:sldId id="370" r:id="rId18"/>
    <p:sldId id="394" r:id="rId19"/>
    <p:sldId id="405" r:id="rId20"/>
    <p:sldId id="380" r:id="rId21"/>
    <p:sldId id="399" r:id="rId22"/>
    <p:sldId id="398" r:id="rId23"/>
    <p:sldId id="372" r:id="rId24"/>
    <p:sldId id="400" r:id="rId25"/>
    <p:sldId id="393" r:id="rId26"/>
    <p:sldId id="401" r:id="rId27"/>
    <p:sldId id="402" r:id="rId28"/>
    <p:sldId id="403" r:id="rId29"/>
    <p:sldId id="382" r:id="rId30"/>
    <p:sldId id="383" r:id="rId31"/>
    <p:sldId id="384" r:id="rId32"/>
    <p:sldId id="386" r:id="rId33"/>
    <p:sldId id="387" r:id="rId34"/>
    <p:sldId id="388" r:id="rId35"/>
    <p:sldId id="389" r:id="rId36"/>
    <p:sldId id="390" r:id="rId37"/>
    <p:sldId id="391" r:id="rId38"/>
    <p:sldId id="392" r:id="rId39"/>
    <p:sldId id="354" r:id="rId40"/>
    <p:sldId id="355" r:id="rId41"/>
    <p:sldId id="357" r:id="rId42"/>
    <p:sldId id="358" r:id="rId43"/>
    <p:sldId id="359" r:id="rId44"/>
    <p:sldId id="371" r:id="rId45"/>
    <p:sldId id="360" r:id="rId46"/>
    <p:sldId id="361" r:id="rId47"/>
    <p:sldId id="352" r:id="rId48"/>
    <p:sldId id="362" r:id="rId49"/>
    <p:sldId id="363" r:id="rId50"/>
    <p:sldId id="381" r:id="rId51"/>
    <p:sldId id="289" r:id="rId5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9pPr>
  </p:defaultTextStyle>
  <p:extLst>
    <p:ext uri="{EFAFB233-063F-42B5-8137-9DF3F51BA10A}">
      <p15:sldGuideLst xmlns:p15="http://schemas.microsoft.com/office/powerpoint/2012/main">
        <p15:guide id="1" orient="horz" pos="1968">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ECFF"/>
    <a:srgbClr val="6699FF"/>
    <a:srgbClr val="FF7C80"/>
    <a:srgbClr val="FFFF99"/>
    <a:srgbClr val="9933FF"/>
    <a:srgbClr val="66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howGuides="1">
      <p:cViewPr varScale="1">
        <p:scale>
          <a:sx n="112" d="100"/>
          <a:sy n="112" d="100"/>
        </p:scale>
        <p:origin x="1640" y="200"/>
      </p:cViewPr>
      <p:guideLst>
        <p:guide orient="horz" pos="1968"/>
        <p:guide pos="2904"/>
      </p:guideLst>
    </p:cSldViewPr>
  </p:slid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90204" pitchFamily="34" charset="0"/>
                <a:ea typeface="SimSun"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90204" pitchFamily="34" charset="0"/>
              <a:ea typeface="SimSun"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p>
            <a:pPr lvl="0" algn="r" fontAlgn="base">
              <a:buClrTx/>
            </a:pPr>
            <a:endParaRPr lang="zh-CN" altLang="en-US" sz="1200" strike="noStrike" noProof="1"/>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90204" pitchFamily="34" charset="0"/>
                <a:ea typeface="SimSun"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90204" pitchFamily="34" charset="0"/>
              <a:ea typeface="SimSun"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fontAlgn="base">
              <a:buClrTx/>
            </a:pPr>
            <a:fld id="{9A0DB2DC-4C9A-4742-B13C-FB6460FD3503}" type="slidenum">
              <a:rPr lang="zh-CN" altLang="en-US" sz="1200" strike="noStrike" noProof="1" dirty="0">
                <a:latin typeface="Arial" panose="020B0604020202090204" pitchFamily="34" charset="0"/>
                <a:ea typeface="SimSun" pitchFamily="2" charset="-122"/>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126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indent="0" algn="r"/>
            <a:r>
              <a:rPr lang="zh-CN" altLang="en-US" sz="1200" dirty="0">
                <a:solidFill>
                  <a:schemeClr val="tx1"/>
                </a:solidFill>
              </a:rPr>
              <a:t>*</a:t>
            </a:r>
            <a:endParaRPr lang="zh-CN" altLang="en-US" sz="1200" dirty="0">
              <a:solidFill>
                <a:schemeClr val="tx1"/>
              </a:solidFill>
              <a:ea typeface="Arial" panose="020B060402020209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SimSun" charset="0"/>
        <a:cs typeface="Arial" panose="020B0604020202090204" pitchFamily="34" charset="0"/>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p:nvPr>
        </p:nvSpPr>
        <p:spPr/>
        <p:txBody>
          <a:bodyPr wrap="square" lIns="91440" tIns="45720" rIns="91440" bIns="45720" anchor="t"/>
          <a:lstStyle/>
          <a:p>
            <a:pPr lvl="0" eaLnBrk="1" hangingPunct="1"/>
            <a:endParaRPr lang="zh-CN" altLang="en-US" dirty="0">
              <a:ea typeface="SimSun" pitchFamily="2" charset="-122"/>
            </a:endParaRPr>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r>
              <a:rPr lang="zh-CN" altLang="en-US" sz="1200" dirty="0">
                <a:solidFill>
                  <a:schemeClr val="tx1"/>
                </a:solidFill>
                <a:latin typeface="Arial" panose="020B0604020202090204" pitchFamily="34" charset="0"/>
                <a:ea typeface="SimSun" pitchFamily="2" charset="-122"/>
              </a:rPr>
              <a:t>*</a:t>
            </a:r>
            <a:endParaRPr lang="zh-CN" altLang="en-US" sz="1200" dirty="0">
              <a:solidFill>
                <a:schemeClr val="tx1"/>
              </a:solidFill>
              <a:latin typeface="Arial" panose="020B0604020202090204" pitchFamily="34" charset="0"/>
              <a:ea typeface="Arial" panose="020B060402020209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89089"/>
          <p:cNvSpPr>
            <a:spLocks noGrp="1" noRot="1" noChangeAspect="1" noTextEdit="1"/>
          </p:cNvSpPr>
          <p:nvPr>
            <p:ph type="sldImg"/>
          </p:nvPr>
        </p:nvSpPr>
        <p:spPr/>
      </p:sp>
      <p:sp>
        <p:nvSpPr>
          <p:cNvPr id="89091" name="Text Placeholder 89090"/>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35</a:t>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90113"/>
          <p:cNvSpPr>
            <a:spLocks noGrp="1" noRot="1" noChangeAspect="1" noTextEdit="1"/>
          </p:cNvSpPr>
          <p:nvPr>
            <p:ph type="sldImg"/>
          </p:nvPr>
        </p:nvSpPr>
        <p:spPr/>
      </p:sp>
      <p:sp>
        <p:nvSpPr>
          <p:cNvPr id="90115" name="Text Placeholder 90114"/>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36</a:t>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91137"/>
          <p:cNvSpPr>
            <a:spLocks noGrp="1" noRot="1" noChangeAspect="1" noTextEdit="1"/>
          </p:cNvSpPr>
          <p:nvPr>
            <p:ph type="sldImg"/>
          </p:nvPr>
        </p:nvSpPr>
        <p:spPr/>
      </p:sp>
      <p:sp>
        <p:nvSpPr>
          <p:cNvPr id="91139" name="Text Placeholder 91138"/>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37</a:t>
            </a:fld>
            <a:endParaRPr 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10593"/>
          <p:cNvSpPr>
            <a:spLocks noGrp="1" noRot="1" noChangeAspect="1" noTextEdit="1"/>
          </p:cNvSpPr>
          <p:nvPr>
            <p:ph type="sldImg"/>
          </p:nvPr>
        </p:nvSpPr>
        <p:spPr/>
      </p:sp>
      <p:sp>
        <p:nvSpPr>
          <p:cNvPr id="110595" name="Text Placeholder 110594"/>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38</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04875" eaLnBrk="0" hangingPunct="0">
              <a:defRPr sz="1900" b="1">
                <a:solidFill>
                  <a:schemeClr val="tx1"/>
                </a:solidFill>
                <a:latin typeface="Courier New" panose="02070409020205090404" charset="0"/>
                <a:ea typeface="MS PGothic" charset="0"/>
                <a:cs typeface="MS PGothic" charset="0"/>
              </a:defRPr>
            </a:lvl1pPr>
            <a:lvl2pPr marL="35879405" indent="-35446970" defTabSz="904875" eaLnBrk="0" hangingPunct="0">
              <a:defRPr sz="1900" b="1">
                <a:solidFill>
                  <a:schemeClr val="tx1"/>
                </a:solidFill>
                <a:latin typeface="Courier New" panose="02070409020205090404" charset="0"/>
                <a:ea typeface="MS PGothic" charset="0"/>
              </a:defRPr>
            </a:lvl2pPr>
            <a:lvl3pPr eaLnBrk="0" hangingPunct="0">
              <a:defRPr sz="1900" b="1">
                <a:solidFill>
                  <a:schemeClr val="tx1"/>
                </a:solidFill>
                <a:latin typeface="Courier New" panose="02070409020205090404" charset="0"/>
                <a:ea typeface="MS PGothic" charset="0"/>
              </a:defRPr>
            </a:lvl3pPr>
            <a:lvl4pPr eaLnBrk="0" hangingPunct="0">
              <a:defRPr sz="1900" b="1">
                <a:solidFill>
                  <a:schemeClr val="tx1"/>
                </a:solidFill>
                <a:latin typeface="Courier New" panose="02070409020205090404" charset="0"/>
                <a:ea typeface="MS PGothic" charset="0"/>
              </a:defRPr>
            </a:lvl4pPr>
            <a:lvl5pPr eaLnBrk="0" hangingPunct="0">
              <a:defRPr sz="1900" b="1">
                <a:solidFill>
                  <a:schemeClr val="tx1"/>
                </a:solidFill>
                <a:latin typeface="Courier New" panose="02070409020205090404" charset="0"/>
                <a:ea typeface="MS PGothic" charset="0"/>
              </a:defRPr>
            </a:lvl5pPr>
            <a:lvl6pPr marL="432435" eaLnBrk="0" fontAlgn="base" hangingPunct="0">
              <a:spcBef>
                <a:spcPct val="0"/>
              </a:spcBef>
              <a:spcAft>
                <a:spcPct val="0"/>
              </a:spcAft>
              <a:defRPr sz="1900" b="1">
                <a:solidFill>
                  <a:schemeClr val="tx1"/>
                </a:solidFill>
                <a:latin typeface="Courier New" panose="02070409020205090404" charset="0"/>
                <a:ea typeface="MS PGothic" charset="0"/>
              </a:defRPr>
            </a:lvl6pPr>
            <a:lvl7pPr marL="864870" eaLnBrk="0" fontAlgn="base" hangingPunct="0">
              <a:spcBef>
                <a:spcPct val="0"/>
              </a:spcBef>
              <a:spcAft>
                <a:spcPct val="0"/>
              </a:spcAft>
              <a:defRPr sz="1900" b="1">
                <a:solidFill>
                  <a:schemeClr val="tx1"/>
                </a:solidFill>
                <a:latin typeface="Courier New" panose="02070409020205090404" charset="0"/>
                <a:ea typeface="MS PGothic" charset="0"/>
              </a:defRPr>
            </a:lvl7pPr>
            <a:lvl8pPr marL="1297305" eaLnBrk="0" fontAlgn="base" hangingPunct="0">
              <a:spcBef>
                <a:spcPct val="0"/>
              </a:spcBef>
              <a:spcAft>
                <a:spcPct val="0"/>
              </a:spcAft>
              <a:defRPr sz="1900" b="1">
                <a:solidFill>
                  <a:schemeClr val="tx1"/>
                </a:solidFill>
                <a:latin typeface="Courier New" panose="02070409020205090404" charset="0"/>
                <a:ea typeface="MS PGothic" charset="0"/>
              </a:defRPr>
            </a:lvl8pPr>
            <a:lvl9pPr marL="1729740" eaLnBrk="0" fontAlgn="base" hangingPunct="0">
              <a:spcBef>
                <a:spcPct val="0"/>
              </a:spcBef>
              <a:spcAft>
                <a:spcPct val="0"/>
              </a:spcAft>
              <a:defRPr sz="1900" b="1">
                <a:solidFill>
                  <a:schemeClr val="tx1"/>
                </a:solidFill>
                <a:latin typeface="Courier New" panose="02070409020205090404" charset="0"/>
                <a:ea typeface="MS PGothic" charset="0"/>
              </a:defRPr>
            </a:lvl9pPr>
          </a:lstStyle>
          <a:p>
            <a:pPr eaLnBrk="1" hangingPunct="1"/>
            <a:fld id="{7BE4B6B1-6223-0640-8BDA-9106FE6CD3C0}" type="slidenum">
              <a:rPr lang="en-US" sz="1200" b="0">
                <a:latin typeface="Times New Roman" panose="02020503050405090304" pitchFamily="18" charset="0"/>
              </a:rPr>
              <a:t>4</a:t>
            </a:fld>
            <a:endParaRPr lang="en-US" sz="1200" b="0">
              <a:latin typeface="Times New Roman" panose="02020503050405090304" pitchFamily="18" charset="0"/>
            </a:endParaRPr>
          </a:p>
        </p:txBody>
      </p:sp>
      <p:sp>
        <p:nvSpPr>
          <p:cNvPr id="21507" name="Rectangle 2"/>
          <p:cNvSpPr>
            <a:spLocks noGrp="1" noRot="1" noChangeAspect="1" noChangeArrowheads="1" noTextEdit="1"/>
          </p:cNvSpPr>
          <p:nvPr>
            <p:ph type="sldImg"/>
          </p:nvPr>
        </p:nvSpPr>
        <p:spPr>
          <a:xfrm>
            <a:off x="1138238" y="674688"/>
            <a:ext cx="4583112" cy="3438525"/>
          </a:xfrm>
        </p:spPr>
      </p:sp>
      <p:sp>
        <p:nvSpPr>
          <p:cNvPr id="21508" name="Rectangle 3"/>
          <p:cNvSpPr>
            <a:spLocks noGrp="1" noChangeArrowheads="1"/>
          </p:cNvSpPr>
          <p:nvPr>
            <p:ph type="body" idx="1"/>
          </p:nvPr>
        </p:nvSpPr>
        <p:spPr>
          <a:xfrm>
            <a:off x="884039" y="4346727"/>
            <a:ext cx="5089922" cy="4127500"/>
          </a:xfrm>
          <a:noFill/>
        </p:spPr>
        <p:txBody>
          <a:bodyPr/>
          <a:lstStyle/>
          <a:p>
            <a:endParaRPr lang="fr-FR">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00353"/>
          <p:cNvSpPr>
            <a:spLocks noGrp="1" noRot="1" noChangeAspect="1" noTextEdit="1"/>
          </p:cNvSpPr>
          <p:nvPr>
            <p:ph type="sldImg"/>
          </p:nvPr>
        </p:nvSpPr>
        <p:spPr/>
      </p:sp>
      <p:sp>
        <p:nvSpPr>
          <p:cNvPr id="100355" name="Text Placeholder 100354"/>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17</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81921"/>
          <p:cNvSpPr>
            <a:spLocks noGrp="1" noRot="1" noChangeAspect="1" noTextEdit="1"/>
          </p:cNvSpPr>
          <p:nvPr>
            <p:ph type="sldImg"/>
          </p:nvPr>
        </p:nvSpPr>
        <p:spPr/>
      </p:sp>
      <p:sp>
        <p:nvSpPr>
          <p:cNvPr id="81923" name="Text Placeholder 81922"/>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29</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82945"/>
          <p:cNvSpPr>
            <a:spLocks noGrp="1" noRot="1" noChangeAspect="1" noTextEdit="1"/>
          </p:cNvSpPr>
          <p:nvPr>
            <p:ph type="sldImg"/>
          </p:nvPr>
        </p:nvSpPr>
        <p:spPr/>
      </p:sp>
      <p:sp>
        <p:nvSpPr>
          <p:cNvPr id="82947" name="Text Placeholder 82946"/>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30</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83969"/>
          <p:cNvSpPr>
            <a:spLocks noGrp="1" noRot="1" noChangeAspect="1" noTextEdit="1"/>
          </p:cNvSpPr>
          <p:nvPr>
            <p:ph type="sldImg"/>
          </p:nvPr>
        </p:nvSpPr>
        <p:spPr/>
      </p:sp>
      <p:sp>
        <p:nvSpPr>
          <p:cNvPr id="83971" name="Text Placeholder 83970"/>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31</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86017"/>
          <p:cNvSpPr>
            <a:spLocks noGrp="1" noRot="1" noChangeAspect="1" noTextEdit="1"/>
          </p:cNvSpPr>
          <p:nvPr>
            <p:ph type="sldImg"/>
          </p:nvPr>
        </p:nvSpPr>
        <p:spPr/>
      </p:sp>
      <p:sp>
        <p:nvSpPr>
          <p:cNvPr id="86019" name="Text Placeholder 86018"/>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32</a:t>
            </a:fld>
            <a:endParaRPr 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87041"/>
          <p:cNvSpPr>
            <a:spLocks noGrp="1" noRot="1" noChangeAspect="1" noTextEdit="1"/>
          </p:cNvSpPr>
          <p:nvPr>
            <p:ph type="sldImg"/>
          </p:nvPr>
        </p:nvSpPr>
        <p:spPr/>
      </p:sp>
      <p:sp>
        <p:nvSpPr>
          <p:cNvPr id="87043" name="Text Placeholder 87042"/>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33</a:t>
            </a:fld>
            <a:endParaRPr 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88065"/>
          <p:cNvSpPr>
            <a:spLocks noGrp="1" noRot="1" noChangeAspect="1" noTextEdit="1"/>
          </p:cNvSpPr>
          <p:nvPr>
            <p:ph type="sldImg"/>
          </p:nvPr>
        </p:nvSpPr>
        <p:spPr/>
      </p:sp>
      <p:sp>
        <p:nvSpPr>
          <p:cNvPr id="88067" name="Text Placeholder 88066"/>
          <p:cNvSpPr>
            <a:spLocks noGrp="1"/>
          </p:cNvSpPr>
          <p:nvPr>
            <p:ph type="body" idx="1"/>
          </p:nvPr>
        </p:nvSpPr>
        <p:spPr/>
        <p:txBody>
          <a:bodyPr/>
          <a:lstStyle/>
          <a:p>
            <a:pPr lvl="0"/>
            <a:endParaRPr dirty="0"/>
          </a:p>
        </p:txBody>
      </p:sp>
      <p:sp>
        <p:nvSpPr>
          <p:cNvPr id="2" name="Slide Number Placeholder 1"/>
          <p:cNvSpPr>
            <a:spLocks noGrp="1"/>
          </p:cNvSpPr>
          <p:nvPr>
            <p:ph type="sldNum" sz="quarter" idx="2"/>
          </p:nvPr>
        </p:nvSpPr>
        <p:spPr/>
        <p:txBody>
          <a:bodyPr/>
          <a:lstStyle/>
          <a:p>
            <a:pPr lvl="0" algn="r"/>
            <a:fld id="{9A0DB2DC-4C9A-4742-B13C-FB6460FD3503}" type="slidenum">
              <a:rPr lang="en-US" sz="1200" dirty="0"/>
              <a:t>34</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Text Box 10"/>
          <p:cNvSpPr txBox="1">
            <a:spLocks noChangeArrowheads="1"/>
          </p:cNvSpPr>
          <p:nvPr/>
        </p:nvSpPr>
        <p:spPr bwMode="auto">
          <a:xfrm>
            <a:off x="1676400" y="830263"/>
            <a:ext cx="1219200" cy="473075"/>
          </a:xfrm>
          <a:prstGeom prst="rect">
            <a:avLst/>
          </a:prstGeom>
          <a:noFill/>
          <a:ln>
            <a:noFill/>
          </a:ln>
        </p:spPr>
        <p:txBody>
          <a:bodyPr>
            <a:spAutoFit/>
          </a:bodyPr>
          <a:lstStyle>
            <a:lvl1pPr>
              <a:defRPr kumimoji="1" sz="900">
                <a:solidFill>
                  <a:schemeClr val="bg1"/>
                </a:solidFill>
                <a:latin typeface="Arial" panose="020B0604020202090204" pitchFamily="34" charset="0"/>
                <a:ea typeface="SimSun" charset="0"/>
                <a:cs typeface="SimSun" charset="0"/>
              </a:defRPr>
            </a:lvl1pPr>
            <a:lvl2pPr marL="742950" indent="-285750">
              <a:defRPr kumimoji="1" sz="900">
                <a:solidFill>
                  <a:schemeClr val="bg1"/>
                </a:solidFill>
                <a:latin typeface="Arial" panose="020B0604020202090204" pitchFamily="34" charset="0"/>
                <a:ea typeface="SimSun" charset="0"/>
              </a:defRPr>
            </a:lvl2pPr>
            <a:lvl3pPr marL="1143000" indent="-228600">
              <a:defRPr kumimoji="1" sz="900">
                <a:solidFill>
                  <a:schemeClr val="bg1"/>
                </a:solidFill>
                <a:latin typeface="Arial" panose="020B0604020202090204" pitchFamily="34" charset="0"/>
                <a:ea typeface="SimSun" charset="0"/>
              </a:defRPr>
            </a:lvl3pPr>
            <a:lvl4pPr marL="1600200" indent="-228600">
              <a:defRPr kumimoji="1" sz="900">
                <a:solidFill>
                  <a:schemeClr val="bg1"/>
                </a:solidFill>
                <a:latin typeface="Arial" panose="020B0604020202090204" pitchFamily="34" charset="0"/>
                <a:ea typeface="SimSun" charset="0"/>
              </a:defRPr>
            </a:lvl4pPr>
            <a:lvl5pPr marL="2057400" indent="-228600">
              <a:defRPr kumimoji="1" sz="900">
                <a:solidFill>
                  <a:schemeClr val="bg1"/>
                </a:solidFill>
                <a:latin typeface="Arial" panose="020B0604020202090204" pitchFamily="34" charset="0"/>
                <a:ea typeface="SimSun" charset="0"/>
              </a:defRPr>
            </a:lvl5pPr>
            <a:lvl6pPr marL="2514600" indent="-228600" fontAlgn="base">
              <a:spcBef>
                <a:spcPct val="0"/>
              </a:spcBef>
              <a:spcAft>
                <a:spcPct val="0"/>
              </a:spcAft>
              <a:defRPr kumimoji="1" sz="900">
                <a:solidFill>
                  <a:schemeClr val="bg1"/>
                </a:solidFill>
                <a:latin typeface="Arial" panose="020B0604020202090204" pitchFamily="34" charset="0"/>
                <a:ea typeface="SimSun" charset="0"/>
              </a:defRPr>
            </a:lvl6pPr>
            <a:lvl7pPr marL="2971800" indent="-228600" fontAlgn="base">
              <a:spcBef>
                <a:spcPct val="0"/>
              </a:spcBef>
              <a:spcAft>
                <a:spcPct val="0"/>
              </a:spcAft>
              <a:defRPr kumimoji="1" sz="900">
                <a:solidFill>
                  <a:schemeClr val="bg1"/>
                </a:solidFill>
                <a:latin typeface="Arial" panose="020B0604020202090204" pitchFamily="34" charset="0"/>
                <a:ea typeface="SimSun" charset="0"/>
              </a:defRPr>
            </a:lvl7pPr>
            <a:lvl8pPr marL="3429000" indent="-228600" fontAlgn="base">
              <a:spcBef>
                <a:spcPct val="0"/>
              </a:spcBef>
              <a:spcAft>
                <a:spcPct val="0"/>
              </a:spcAft>
              <a:defRPr kumimoji="1" sz="900">
                <a:solidFill>
                  <a:schemeClr val="bg1"/>
                </a:solidFill>
                <a:latin typeface="Arial" panose="020B0604020202090204" pitchFamily="34" charset="0"/>
                <a:ea typeface="SimSun" charset="0"/>
              </a:defRPr>
            </a:lvl8pPr>
            <a:lvl9pPr marL="3886200" indent="-228600" fontAlgn="base">
              <a:spcBef>
                <a:spcPct val="0"/>
              </a:spcBef>
              <a:spcAft>
                <a:spcPct val="0"/>
              </a:spcAft>
              <a:defRPr kumimoji="1" sz="900">
                <a:solidFill>
                  <a:schemeClr val="bg1"/>
                </a:solidFill>
                <a:latin typeface="Arial" panose="020B0604020202090204" pitchFamily="34" charset="0"/>
                <a:ea typeface="SimSun"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Geneva" charset="0"/>
              <a:ea typeface="SimSun" charset="0"/>
              <a:cs typeface="Arial" panose="020B0604020202090204" pitchFamily="34" charset="0"/>
            </a:endParaRPr>
          </a:p>
        </p:txBody>
      </p:sp>
      <p:sp>
        <p:nvSpPr>
          <p:cNvPr id="2051" name="Freeform 34"/>
          <p:cNvSpPr/>
          <p:nvPr userDrawn="1"/>
        </p:nvSpPr>
        <p:spPr>
          <a:xfrm rot="10800000">
            <a:off x="-1587" y="0"/>
            <a:ext cx="9147175" cy="914400"/>
          </a:xfrm>
          <a:custGeom>
            <a:avLst/>
            <a:gdLst/>
            <a:ahLst/>
            <a:cxnLst>
              <a:cxn ang="0">
                <a:pos x="0" y="720473177"/>
              </a:cxn>
              <a:cxn ang="0">
                <a:pos x="2147483647" y="672020137"/>
              </a:cxn>
              <a:cxn ang="0">
                <a:pos x="2147483647" y="0"/>
              </a:cxn>
              <a:cxn ang="0">
                <a:pos x="2147483647" y="1327186286"/>
              </a:cxn>
              <a:cxn ang="0">
                <a:pos x="0" y="1327186286"/>
              </a:cxn>
              <a:cxn ang="0">
                <a:pos x="0" y="720473177"/>
              </a:cxn>
            </a:cxnLst>
            <a:rect l="0" t="0" r="0" b="0"/>
            <a:pathLst>
              <a:path w="5760" h="630">
                <a:moveTo>
                  <a:pt x="0" y="342"/>
                </a:moveTo>
                <a:cubicBezTo>
                  <a:pt x="1014" y="359"/>
                  <a:pt x="2029" y="376"/>
                  <a:pt x="2989" y="319"/>
                </a:cubicBezTo>
                <a:cubicBezTo>
                  <a:pt x="3949" y="262"/>
                  <a:pt x="5013" y="171"/>
                  <a:pt x="5760" y="0"/>
                </a:cubicBezTo>
                <a:cubicBezTo>
                  <a:pt x="5760" y="315"/>
                  <a:pt x="5760" y="630"/>
                  <a:pt x="5760" y="630"/>
                </a:cubicBezTo>
                <a:lnTo>
                  <a:pt x="0" y="630"/>
                </a:lnTo>
                <a:lnTo>
                  <a:pt x="0" y="342"/>
                </a:lnTo>
                <a:close/>
              </a:path>
            </a:pathLst>
          </a:custGeom>
          <a:solidFill>
            <a:srgbClr val="FF7200"/>
          </a:solidFill>
          <a:ln w="12700">
            <a:noFill/>
          </a:ln>
        </p:spPr>
        <p:txBody>
          <a:bodyPr/>
          <a:lstStyle/>
          <a:p>
            <a:endParaRPr lang="en-US"/>
          </a:p>
        </p:txBody>
      </p:sp>
      <p:sp>
        <p:nvSpPr>
          <p:cNvPr id="2052" name="Line 17"/>
          <p:cNvSpPr/>
          <p:nvPr userDrawn="1">
            <p:custDataLst>
              <p:tags r:id="rId1"/>
            </p:custDataLst>
          </p:nvPr>
        </p:nvSpPr>
        <p:spPr>
          <a:xfrm>
            <a:off x="0" y="6672263"/>
            <a:ext cx="9144000" cy="0"/>
          </a:xfrm>
          <a:prstGeom prst="line">
            <a:avLst/>
          </a:prstGeom>
          <a:ln w="381000" cap="flat" cmpd="sng">
            <a:solidFill>
              <a:srgbClr val="969696"/>
            </a:solidFill>
            <a:prstDash val="solid"/>
            <a:round/>
            <a:headEnd type="none" w="med" len="med"/>
            <a:tailEnd type="none" w="med" len="med"/>
          </a:ln>
        </p:spPr>
      </p:sp>
      <p:sp>
        <p:nvSpPr>
          <p:cNvPr id="8199" name="Rectangle 7"/>
          <p:cNvSpPr>
            <a:spLocks noGrp="1" noChangeArrowheads="1"/>
          </p:cNvSpPr>
          <p:nvPr>
            <p:ph type="subTitle" idx="1"/>
          </p:nvPr>
        </p:nvSpPr>
        <p:spPr>
          <a:xfrm>
            <a:off x="1143000" y="3810000"/>
            <a:ext cx="6858000" cy="1219200"/>
          </a:xfrm>
        </p:spPr>
        <p:txBody>
          <a:bodyPr/>
          <a:lstStyle>
            <a:lvl1pPr marL="0" indent="0" algn="ctr">
              <a:buFont typeface="Wingdings" panose="05000000000000000000" pitchFamily="2" charset="2"/>
              <a:buNone/>
              <a:defRPr>
                <a:solidFill>
                  <a:srgbClr val="067ABD"/>
                </a:solidFill>
                <a:latin typeface="Verdana" panose="020B0804030504040204" charset="0"/>
              </a:defRPr>
            </a:lvl1pPr>
          </a:lstStyle>
          <a:p>
            <a:pPr fontAlgn="base"/>
            <a:r>
              <a:rPr lang="en-US" altLang="zh-CN" strike="noStrike" noProof="1"/>
              <a:t>Click to edit Master subtitle style</a:t>
            </a:r>
          </a:p>
        </p:txBody>
      </p:sp>
      <p:sp>
        <p:nvSpPr>
          <p:cNvPr id="8200" name="Rectangle 8"/>
          <p:cNvSpPr>
            <a:spLocks noGrp="1" noChangeArrowheads="1"/>
          </p:cNvSpPr>
          <p:nvPr>
            <p:ph type="ctrTitle"/>
          </p:nvPr>
        </p:nvSpPr>
        <p:spPr>
          <a:xfrm>
            <a:off x="533400" y="1219200"/>
            <a:ext cx="8077200" cy="1676400"/>
          </a:xfrm>
        </p:spPr>
        <p:txBody>
          <a:bodyPr anchor="b"/>
          <a:lstStyle>
            <a:lvl1pPr algn="ctr">
              <a:defRPr sz="4000">
                <a:latin typeface="Verdana" panose="020B0804030504040204" charset="0"/>
              </a:defRPr>
            </a:lvl1pPr>
          </a:lstStyle>
          <a:p>
            <a:pPr fontAlgn="base"/>
            <a:r>
              <a:rPr lang="en-US" altLang="zh-CN" strike="noStrike" noProof="1"/>
              <a:t>Click to edit Master title style</a:t>
            </a:r>
          </a:p>
        </p:txBody>
      </p:sp>
      <p:sp>
        <p:nvSpPr>
          <p:cNvPr id="12" name="Rectangle 14"/>
          <p:cNvSpPr>
            <a:spLocks noGrp="1" noChangeArrowheads="1"/>
          </p:cNvSpPr>
          <p:nvPr>
            <p:ph type="dt" sz="quarter" idx="2"/>
            <p:custDataLst>
              <p:tags r:id="rId2"/>
            </p:custDataLst>
          </p:nvPr>
        </p:nvSpPr>
        <p:spPr bwMode="auto">
          <a:xfrm>
            <a:off x="2057400" y="5638800"/>
            <a:ext cx="5029200" cy="476250"/>
          </a:xfrm>
          <a:prstGeom prst="rect">
            <a:avLst/>
          </a:prstGeom>
          <a:ln>
            <a:miter lim="800000"/>
          </a:ln>
        </p:spPr>
        <p:txBody>
          <a:bodyPr vert="horz" wrap="square" lIns="91440" tIns="45720" rIns="91440" bIns="45720" numCol="1" anchor="t" anchorCtr="0" compatLnSpc="1"/>
          <a:lstStyle>
            <a:lvl1pPr algn="ctr">
              <a:defRPr sz="1800" smtClean="0">
                <a:solidFill>
                  <a:schemeClr val="tx1"/>
                </a:solidFill>
                <a:cs typeface="Arial Unicode MS" panose="020B060402020202020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Unicode MS" panose="020B0604020202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296" y="1600200"/>
            <a:ext cx="403250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a:xfrm>
            <a:off x="7010400" y="6477000"/>
            <a:ext cx="2133600" cy="228600"/>
          </a:xfrm>
        </p:spPr>
        <p:txBody>
          <a:bodyPr/>
          <a:lstStyle/>
          <a:p>
            <a:pPr lvl="0"/>
            <a:fld id="{9A0DB2DC-4C9A-4742-B13C-FB6460FD350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90204" pitchFamily="34" charset="0"/>
                <a:cs typeface="Arial" panose="020B0604020202090204" pitchFamily="34" charset="0"/>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latin typeface="Arial" panose="020B0604020202090204" pitchFamily="34" charset="0"/>
                <a:cs typeface="Arial" panose="020B0604020202090204" pitchFamily="34" charset="0"/>
              </a:defRPr>
            </a:lvl1pPr>
            <a:lvl2pPr>
              <a:defRPr>
                <a:latin typeface="Arial" panose="020B0604020202090204" pitchFamily="34" charset="0"/>
                <a:cs typeface="Arial" panose="020B0604020202090204" pitchFamily="34" charset="0"/>
              </a:defRPr>
            </a:lvl2pPr>
            <a:lvl3pPr>
              <a:defRPr>
                <a:latin typeface="Arial" panose="020B0604020202090204" pitchFamily="34" charset="0"/>
                <a:cs typeface="Arial" panose="020B0604020202090204" pitchFamily="34" charset="0"/>
              </a:defRPr>
            </a:lvl3pPr>
            <a:lvl4pPr>
              <a:defRPr>
                <a:latin typeface="Arial" panose="020B0604020202090204" pitchFamily="34" charset="0"/>
                <a:cs typeface="Arial" panose="020B0604020202090204" pitchFamily="34" charset="0"/>
              </a:defRPr>
            </a:lvl4pPr>
            <a:lvl5pPr>
              <a:defRPr>
                <a:latin typeface="Arial" panose="020B0604020202090204" pitchFamily="34" charset="0"/>
                <a:cs typeface="Arial" panose="020B0604020202090204" pitchFamily="34"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Footer Placeholder 3"/>
          <p:cNvSpPr>
            <a:spLocks noGrp="1"/>
          </p:cNvSpPr>
          <p:nvPr>
            <p:ph type="ftr" sz="quarter" idx="10"/>
          </p:nvPr>
        </p:nvSpPr>
        <p:spPr/>
        <p:txBody>
          <a:bodyPr/>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Footer Placeholder 3"/>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Footer Placeholder 6"/>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Footer Placeholder 2"/>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86300" y="1066800"/>
            <a:ext cx="4381500" cy="255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86300" y="3771900"/>
            <a:ext cx="4381500" cy="2552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Footer Placeholder 5"/>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剪贴画占位符 3"/>
          <p:cNvSpPr>
            <a:spLocks noGrp="1"/>
          </p:cNvSpPr>
          <p:nvPr>
            <p:ph type="clipArt" sz="half" idx="2"/>
          </p:nvPr>
        </p:nvSpPr>
        <p:spPr>
          <a:xfrm>
            <a:off x="4686300" y="1066800"/>
            <a:ext cx="4381500" cy="52578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840C22"/>
              </a:buClr>
              <a:buSzPct val="100000"/>
              <a:buFont typeface="Wingdings" panose="05000000000000000000" charset="0"/>
              <a:buChar char="§"/>
              <a:defRPr/>
            </a:pPr>
            <a:endParaRPr kumimoji="1" lang="zh-CN" altLang="en-US" sz="2800" b="0" i="0" u="none" strike="noStrike" kern="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endParaRPr>
          </a:p>
        </p:txBody>
      </p:sp>
      <p:sp>
        <p:nvSpPr>
          <p:cNvPr id="5" name="Footer Placeholder 4"/>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066800"/>
            <a:ext cx="4381500" cy="5257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Footer Placeholder 4"/>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body"/>
            <p:custDataLst>
              <p:tags r:id="rId12"/>
            </p:custDataLst>
          </p:nvPr>
        </p:nvSpPr>
        <p:spPr>
          <a:xfrm>
            <a:off x="152400" y="1189038"/>
            <a:ext cx="8915400" cy="5257800"/>
          </a:xfrm>
          <a:prstGeom prst="rect">
            <a:avLst/>
          </a:prstGeom>
          <a:noFill/>
          <a:ln w="12700">
            <a:noFill/>
          </a:ln>
        </p:spPr>
        <p:txBody>
          <a:bodyPr lIns="90488" tIns="44450" rIns="90488" bIns="44450" anchor="t"/>
          <a:lstStyle/>
          <a:p>
            <a:pPr lvl="0" indent="-342900"/>
            <a:r>
              <a:rPr lang="en-US" altLang="zh-CN" dirty="0"/>
              <a:t>Click to edit Master text styles</a:t>
            </a:r>
          </a:p>
          <a:p>
            <a:pPr lvl="1" indent="-285750"/>
            <a:r>
              <a:rPr lang="en-US" altLang="zh-CN" dirty="0"/>
              <a:t>Second level</a:t>
            </a:r>
          </a:p>
          <a:p>
            <a:pPr lvl="2" indent="-228600"/>
            <a:r>
              <a:rPr lang="en-US" altLang="zh-CN" dirty="0"/>
              <a:t>Third level</a:t>
            </a:r>
          </a:p>
          <a:p>
            <a:pPr lvl="3" indent="-228600"/>
            <a:r>
              <a:rPr lang="en-US" altLang="zh-CN" dirty="0"/>
              <a:t>Fourth level</a:t>
            </a:r>
          </a:p>
          <a:p>
            <a:pPr lvl="4" indent="-228600"/>
            <a:r>
              <a:rPr lang="en-US" altLang="zh-CN" dirty="0"/>
              <a:t>Fifth level</a:t>
            </a:r>
          </a:p>
        </p:txBody>
      </p:sp>
      <p:sp>
        <p:nvSpPr>
          <p:cNvPr id="1027" name="Line 12"/>
          <p:cNvSpPr/>
          <p:nvPr>
            <p:custDataLst>
              <p:tags r:id="rId13"/>
            </p:custDataLst>
          </p:nvPr>
        </p:nvSpPr>
        <p:spPr>
          <a:xfrm>
            <a:off x="0" y="122238"/>
            <a:ext cx="9144000" cy="0"/>
          </a:xfrm>
          <a:prstGeom prst="line">
            <a:avLst/>
          </a:prstGeom>
          <a:ln w="254000" cap="flat" cmpd="sng">
            <a:solidFill>
              <a:srgbClr val="969696"/>
            </a:solidFill>
            <a:prstDash val="solid"/>
            <a:round/>
            <a:headEnd type="none" w="med" len="med"/>
            <a:tailEnd type="none" w="med" len="med"/>
          </a:ln>
        </p:spPr>
      </p:sp>
      <p:sp>
        <p:nvSpPr>
          <p:cNvPr id="1028" name="Freeform 34"/>
          <p:cNvSpPr/>
          <p:nvPr/>
        </p:nvSpPr>
        <p:spPr>
          <a:xfrm>
            <a:off x="0" y="6553200"/>
            <a:ext cx="9144000" cy="304800"/>
          </a:xfrm>
          <a:custGeom>
            <a:avLst/>
            <a:gdLst/>
            <a:ahLst/>
            <a:cxnLst>
              <a:cxn ang="0">
                <a:pos x="0" y="80052575"/>
              </a:cxn>
              <a:cxn ang="0">
                <a:pos x="2147483647" y="74668743"/>
              </a:cxn>
              <a:cxn ang="0">
                <a:pos x="2147483647" y="0"/>
              </a:cxn>
              <a:cxn ang="0">
                <a:pos x="2147483647" y="147465143"/>
              </a:cxn>
              <a:cxn ang="0">
                <a:pos x="0" y="147465143"/>
              </a:cxn>
              <a:cxn ang="0">
                <a:pos x="0" y="80052575"/>
              </a:cxn>
            </a:cxnLst>
            <a:rect l="0" t="0" r="0" b="0"/>
            <a:pathLst>
              <a:path w="5760" h="630">
                <a:moveTo>
                  <a:pt x="0" y="342"/>
                </a:moveTo>
                <a:cubicBezTo>
                  <a:pt x="1014" y="359"/>
                  <a:pt x="2029" y="376"/>
                  <a:pt x="2989" y="319"/>
                </a:cubicBezTo>
                <a:cubicBezTo>
                  <a:pt x="3949" y="262"/>
                  <a:pt x="5013" y="171"/>
                  <a:pt x="5760" y="0"/>
                </a:cubicBezTo>
                <a:cubicBezTo>
                  <a:pt x="5760" y="315"/>
                  <a:pt x="5760" y="630"/>
                  <a:pt x="5760" y="630"/>
                </a:cubicBezTo>
                <a:lnTo>
                  <a:pt x="0" y="630"/>
                </a:lnTo>
                <a:lnTo>
                  <a:pt x="0" y="342"/>
                </a:lnTo>
                <a:close/>
              </a:path>
            </a:pathLst>
          </a:custGeom>
          <a:solidFill>
            <a:srgbClr val="EE6C00"/>
          </a:solidFill>
          <a:ln w="12700">
            <a:noFill/>
          </a:ln>
        </p:spPr>
        <p:txBody>
          <a:bodyPr/>
          <a:lstStyle/>
          <a:p>
            <a:endParaRPr lang="en-US"/>
          </a:p>
        </p:txBody>
      </p:sp>
      <p:sp>
        <p:nvSpPr>
          <p:cNvPr id="1029" name="Rectangle 8"/>
          <p:cNvSpPr>
            <a:spLocks noGrp="1"/>
          </p:cNvSpPr>
          <p:nvPr>
            <p:ph type="title"/>
            <p:custDataLst>
              <p:tags r:id="rId14"/>
            </p:custDataLst>
          </p:nvPr>
        </p:nvSpPr>
        <p:spPr>
          <a:xfrm>
            <a:off x="0" y="295275"/>
            <a:ext cx="8915400" cy="676275"/>
          </a:xfrm>
          <a:prstGeom prst="rect">
            <a:avLst/>
          </a:prstGeom>
          <a:noFill/>
          <a:ln w="12700">
            <a:noFill/>
          </a:ln>
        </p:spPr>
        <p:txBody>
          <a:bodyPr lIns="90488" tIns="44450" rIns="90488" bIns="44450" anchor="ctr"/>
          <a:lstStyle/>
          <a:p>
            <a:pPr lvl="0"/>
            <a:r>
              <a:rPr lang="en-US" altLang="zh-CN" dirty="0"/>
              <a:t>Click to edit Master title style</a:t>
            </a:r>
          </a:p>
        </p:txBody>
      </p:sp>
      <p:sp>
        <p:nvSpPr>
          <p:cNvPr id="34842" name="Rectangle 26"/>
          <p:cNvSpPr>
            <a:spLocks noGrp="1" noChangeArrowheads="1"/>
          </p:cNvSpPr>
          <p:nvPr>
            <p:ph type="ftr" sz="quarter" idx="3"/>
          </p:nvPr>
        </p:nvSpPr>
        <p:spPr bwMode="auto">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lvl1pPr algn="ctr">
              <a:defRPr sz="1400" b="1"/>
            </a:lvl1pPr>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
        <p:nvSpPr>
          <p:cNvPr id="1031" name="Text Box 11"/>
          <p:cNvSpPr txBox="1"/>
          <p:nvPr/>
        </p:nvSpPr>
        <p:spPr>
          <a:xfrm>
            <a:off x="8229600" y="6553200"/>
            <a:ext cx="609600" cy="304800"/>
          </a:xfrm>
          <a:prstGeom prst="rect">
            <a:avLst/>
          </a:prstGeom>
          <a:noFill/>
          <a:ln w="12700">
            <a:noFill/>
          </a:ln>
        </p:spPr>
        <p:txBody>
          <a:bodyPr anchor="t">
            <a:spAutoFit/>
          </a:bodyPr>
          <a:lstStyle/>
          <a:p>
            <a:pPr lvl="0" indent="0" algn="r" eaLnBrk="0" hangingPunct="0">
              <a:spcBef>
                <a:spcPct val="50000"/>
              </a:spcBef>
            </a:pPr>
            <a:r>
              <a:rPr lang="zh-CN" altLang="en-US" sz="1400" b="1" dirty="0">
                <a:latin typeface="Arial" panose="020B0604020202090204" pitchFamily="34" charset="0"/>
              </a:rPr>
              <a:t>*</a:t>
            </a:r>
          </a:p>
        </p:txBody>
      </p:sp>
      <p:sp>
        <p:nvSpPr>
          <p:cNvPr id="1032" name="Line 12"/>
          <p:cNvSpPr/>
          <p:nvPr userDrawn="1">
            <p:custDataLst>
              <p:tags r:id="rId15"/>
            </p:custDataLst>
          </p:nvPr>
        </p:nvSpPr>
        <p:spPr>
          <a:xfrm>
            <a:off x="0" y="120650"/>
            <a:ext cx="1439863" cy="0"/>
          </a:xfrm>
          <a:prstGeom prst="line">
            <a:avLst/>
          </a:prstGeom>
          <a:ln w="254000" cap="flat" cmpd="sng">
            <a:solidFill>
              <a:srgbClr val="FF0000"/>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1pPr>
      <a:lvl2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2pPr>
      <a:lvl3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3pPr>
      <a:lvl4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4pPr>
      <a:lvl5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5pPr>
      <a:lvl6pPr marL="457200" algn="l" rtl="0" eaLnBrk="0" fontAlgn="base" hangingPunct="0">
        <a:spcBef>
          <a:spcPct val="0"/>
        </a:spcBef>
        <a:spcAft>
          <a:spcPct val="0"/>
        </a:spcAft>
        <a:defRPr sz="3600" b="1">
          <a:solidFill>
            <a:srgbClr val="067ABD"/>
          </a:solidFill>
          <a:latin typeface="幼圆" pitchFamily="1" charset="-122"/>
          <a:ea typeface="幼圆" pitchFamily="1" charset="-122"/>
        </a:defRPr>
      </a:lvl6pPr>
      <a:lvl7pPr marL="914400" algn="l" rtl="0" eaLnBrk="0" fontAlgn="base" hangingPunct="0">
        <a:spcBef>
          <a:spcPct val="0"/>
        </a:spcBef>
        <a:spcAft>
          <a:spcPct val="0"/>
        </a:spcAft>
        <a:defRPr sz="3600" b="1">
          <a:solidFill>
            <a:srgbClr val="067ABD"/>
          </a:solidFill>
          <a:latin typeface="幼圆" pitchFamily="1" charset="-122"/>
          <a:ea typeface="幼圆" pitchFamily="1" charset="-122"/>
        </a:defRPr>
      </a:lvl7pPr>
      <a:lvl8pPr marL="1371600" algn="l" rtl="0" eaLnBrk="0" fontAlgn="base" hangingPunct="0">
        <a:spcBef>
          <a:spcPct val="0"/>
        </a:spcBef>
        <a:spcAft>
          <a:spcPct val="0"/>
        </a:spcAft>
        <a:defRPr sz="3600" b="1">
          <a:solidFill>
            <a:srgbClr val="067ABD"/>
          </a:solidFill>
          <a:latin typeface="幼圆" pitchFamily="1" charset="-122"/>
          <a:ea typeface="幼圆" pitchFamily="1" charset="-122"/>
        </a:defRPr>
      </a:lvl8pPr>
      <a:lvl9pPr marL="1828800" algn="l" rtl="0" eaLnBrk="0" fontAlgn="base" hangingPunct="0">
        <a:spcBef>
          <a:spcPct val="0"/>
        </a:spcBef>
        <a:spcAft>
          <a:spcPct val="0"/>
        </a:spcAft>
        <a:defRPr sz="3600" b="1">
          <a:solidFill>
            <a:srgbClr val="067ABD"/>
          </a:solidFill>
          <a:latin typeface="幼圆" pitchFamily="1" charset="-122"/>
          <a:ea typeface="幼圆" pitchFamily="1" charset="-122"/>
        </a:defRPr>
      </a:lvl9pPr>
    </p:titleStyle>
    <p:bodyStyle>
      <a:lvl1pPr marL="342900" indent="-342900" algn="l" rtl="0" eaLnBrk="0" fontAlgn="base" hangingPunct="0">
        <a:spcBef>
          <a:spcPct val="20000"/>
        </a:spcBef>
        <a:spcAft>
          <a:spcPct val="0"/>
        </a:spcAft>
        <a:buClr>
          <a:srgbClr val="840C22"/>
        </a:buClr>
        <a:buSzPct val="100000"/>
        <a:buFont typeface="Wingdings" panose="05000000000000000000" charset="0"/>
        <a:buChar char="§"/>
        <a:defRPr kumimoji="1" sz="2800">
          <a:solidFill>
            <a:schemeClr val="tx1"/>
          </a:solidFill>
          <a:latin typeface="Arial" panose="020B0604020202090204" pitchFamily="34" charset="0"/>
          <a:ea typeface="SimSun" charset="0"/>
          <a:cs typeface="Arial" panose="020B0604020202090204" pitchFamily="34" charset="0"/>
        </a:defRPr>
      </a:lvl1pPr>
      <a:lvl2pPr marL="742950" indent="-285750" algn="l" rtl="0" eaLnBrk="0" fontAlgn="base" hangingPunct="0">
        <a:spcBef>
          <a:spcPct val="20000"/>
        </a:spcBef>
        <a:spcAft>
          <a:spcPct val="0"/>
        </a:spcAft>
        <a:buClr>
          <a:srgbClr val="840C22"/>
        </a:buClr>
        <a:buSzPct val="100000"/>
        <a:buFont typeface="Times" panose="00000500000000020000" charset="0"/>
        <a:buChar char="•"/>
        <a:defRPr kumimoji="1" sz="24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1143000" indent="-228600" algn="l" rtl="0" eaLnBrk="0" fontAlgn="base" hangingPunct="0">
        <a:spcBef>
          <a:spcPct val="20000"/>
        </a:spcBef>
        <a:spcAft>
          <a:spcPct val="0"/>
        </a:spcAft>
        <a:buClr>
          <a:srgbClr val="840C22"/>
        </a:buClr>
        <a:buSzPct val="100000"/>
        <a:buFont typeface="Times" panose="00000500000000020000" charset="0"/>
        <a:buChar char="−"/>
        <a:defRPr kumimoji="1"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lgn="l" rtl="0" eaLnBrk="0" fontAlgn="base" hangingPunct="0">
        <a:spcBef>
          <a:spcPct val="20000"/>
        </a:spcBef>
        <a:spcAft>
          <a:spcPct val="0"/>
        </a:spcAft>
        <a:buClr>
          <a:srgbClr val="840C22"/>
        </a:buClr>
        <a:buSzPct val="100000"/>
        <a:buFont typeface="Times" panose="00000500000000020000" charset="0"/>
        <a:buChar char="•"/>
        <a:defRPr kumimoji="1" sz="20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2057400" indent="-228600" algn="l" rtl="0" eaLnBrk="0" fontAlgn="base" hangingPunct="0">
        <a:spcBef>
          <a:spcPct val="20000"/>
        </a:spcBef>
        <a:spcAft>
          <a:spcPct val="0"/>
        </a:spcAft>
        <a:buClr>
          <a:srgbClr val="840C22"/>
        </a:buClr>
        <a:buSzPct val="100000"/>
        <a:buFont typeface="Times" panose="00000500000000020000" charset="0"/>
        <a:buChar char="•"/>
        <a:defRPr kumimoji="1" sz="16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5146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6pPr>
      <a:lvl7pPr marL="29718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7pPr>
      <a:lvl8pPr marL="34290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8pPr>
      <a:lvl9pPr marL="38862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p:cNvSpPr>
          <p:nvPr>
            <p:ph type="ctrTitle"/>
          </p:nvPr>
        </p:nvSpPr>
        <p:spPr>
          <a:xfrm>
            <a:off x="533400" y="964565"/>
            <a:ext cx="8077200" cy="2540635"/>
          </a:xfrm>
        </p:spPr>
        <p:txBody>
          <a:bodyPr vert="horz" wrap="square" lIns="90488" tIns="44450" rIns="90488" bIns="44450" anchor="b"/>
          <a:lstStyle/>
          <a:p>
            <a:r>
              <a:rPr lang="zh-CN" altLang="en-US" sz="3600">
                <a:latin typeface="Arial" panose="020B0604020202090204" pitchFamily="34" charset="0"/>
                <a:ea typeface="SimSun" charset="0"/>
                <a:cs typeface="Arial" panose="020B0604020202090204" pitchFamily="34" charset="0"/>
              </a:rPr>
              <a:t>COMP130177.01</a:t>
            </a:r>
            <a:br>
              <a:rPr lang="zh-CN" altLang="en-US" sz="3600">
                <a:latin typeface="Arial" panose="020B0604020202090204" pitchFamily="34" charset="0"/>
                <a:ea typeface="SimSun" charset="0"/>
                <a:cs typeface="Arial" panose="020B0604020202090204" pitchFamily="34" charset="0"/>
              </a:rPr>
            </a:br>
            <a:r>
              <a:rPr lang="zh-CN" altLang="en-US" sz="3600">
                <a:latin typeface="Arial" panose="020B0604020202090204" pitchFamily="34" charset="0"/>
                <a:ea typeface="SimSun" charset="0"/>
                <a:cs typeface="Arial" panose="020B0604020202090204" pitchFamily="34" charset="0"/>
              </a:rPr>
              <a:t>互联网体系结构</a:t>
            </a:r>
            <a:br>
              <a:rPr lang="zh-CN" altLang="en-US" sz="3600">
                <a:latin typeface="Arial" panose="020B0604020202090204" pitchFamily="34" charset="0"/>
                <a:ea typeface="SimSun" charset="0"/>
                <a:cs typeface="Arial" panose="020B0604020202090204" pitchFamily="34" charset="0"/>
              </a:rPr>
            </a:br>
            <a:br>
              <a:rPr lang="zh-CN" altLang="en-US" sz="3600">
                <a:latin typeface="Arial" panose="020B0604020202090204" pitchFamily="34" charset="0"/>
                <a:ea typeface="SimSun" charset="0"/>
                <a:cs typeface="Arial" panose="020B0604020202090204" pitchFamily="34" charset="0"/>
              </a:rPr>
            </a:br>
            <a:r>
              <a:rPr lang="zh-CN" altLang="en-US" sz="3600">
                <a:latin typeface="Arial" panose="020B0604020202090204" pitchFamily="34" charset="0"/>
                <a:ea typeface="SimSun" charset="0"/>
                <a:cs typeface="Arial" panose="020B0604020202090204" pitchFamily="34" charset="0"/>
              </a:rPr>
              <a:t>2</a:t>
            </a:r>
            <a:r>
              <a:rPr lang="en-US" altLang="zh-CN" sz="3600">
                <a:latin typeface="Arial" panose="020B0604020202090204" pitchFamily="34" charset="0"/>
                <a:ea typeface="SimSun" charset="0"/>
                <a:cs typeface="Arial" panose="020B0604020202090204" pitchFamily="34" charset="0"/>
              </a:rPr>
              <a:t>. </a:t>
            </a:r>
            <a:r>
              <a:rPr lang="zh-CN" altLang="en-US" sz="3600">
                <a:latin typeface="Arial" panose="020B0604020202090204" pitchFamily="34" charset="0"/>
                <a:ea typeface="SimSun" charset="0"/>
                <a:cs typeface="Arial" panose="020B0604020202090204" pitchFamily="34" charset="0"/>
              </a:rPr>
              <a:t>挑战和技术路线</a:t>
            </a:r>
          </a:p>
        </p:txBody>
      </p:sp>
      <p:sp>
        <p:nvSpPr>
          <p:cNvPr id="12290" name="Rectangle 5"/>
          <p:cNvSpPr>
            <a:spLocks noGrp="1"/>
          </p:cNvSpPr>
          <p:nvPr>
            <p:ph type="subTitle" idx="1"/>
          </p:nvPr>
        </p:nvSpPr>
        <p:spPr>
          <a:xfrm>
            <a:off x="381000" y="4267200"/>
            <a:ext cx="8382000" cy="685800"/>
          </a:xfrm>
        </p:spPr>
        <p:txBody>
          <a:bodyPr vert="horz" wrap="square" lIns="90488" tIns="44450" rIns="90488" bIns="44450" anchor="t"/>
          <a:lstStyle/>
          <a:p>
            <a:pPr>
              <a:buSzPct val="100000"/>
              <a:buFont typeface="Wingdings" panose="05000000000000000000" charset="0"/>
            </a:pPr>
            <a:r>
              <a:rPr kumimoji="1" lang="zh-CN" altLang="en-US" b="1" dirty="0">
                <a:solidFill>
                  <a:srgbClr val="FF9933"/>
                </a:solidFill>
                <a:latin typeface="Verdana" panose="020B0804030504040204" charset="0"/>
                <a:ea typeface="SimSun" charset="0"/>
                <a:cs typeface="Arial" panose="020B0604020202090204" pitchFamily="34" charset="0"/>
              </a:rPr>
              <a:t>赵进</a:t>
            </a:r>
          </a:p>
        </p:txBody>
      </p:sp>
      <p:sp>
        <p:nvSpPr>
          <p:cNvPr id="12291" name="Rectangle 7"/>
          <p:cNvSpPr/>
          <p:nvPr/>
        </p:nvSpPr>
        <p:spPr>
          <a:xfrm>
            <a:off x="4038600" y="5791200"/>
            <a:ext cx="1539875" cy="295275"/>
          </a:xfrm>
          <a:prstGeom prst="rect">
            <a:avLst/>
          </a:prstGeom>
          <a:noFill/>
          <a:ln w="12700">
            <a:noFill/>
          </a:ln>
        </p:spPr>
        <p:txBody>
          <a:bodyPr wrap="none" lIns="0" tIns="0" rIns="0" bIns="0" anchor="t">
            <a:spAutoFit/>
          </a:bodyPr>
          <a:lstStyle/>
          <a:p>
            <a:pPr indent="0" algn="ctr" eaLnBrk="0" hangingPunct="0">
              <a:lnSpc>
                <a:spcPct val="80000"/>
              </a:lnSpc>
              <a:spcBef>
                <a:spcPct val="20000"/>
              </a:spcBef>
              <a:buClr>
                <a:srgbClr val="840C22"/>
              </a:buClr>
              <a:buFont typeface="Wingdings" panose="05000000000000000000" pitchFamily="2" charset="2"/>
              <a:buNone/>
            </a:pPr>
            <a:r>
              <a:rPr lang="en-US" altLang="zh-CN" sz="2400" dirty="0">
                <a:latin typeface="Verdana" panose="020B0804030504040204" charset="0"/>
                <a:ea typeface="幼圆" pitchFamily="1" charset="-122"/>
              </a:rPr>
              <a:t>School of </a:t>
            </a:r>
            <a:endParaRPr lang="zh-CN" altLang="en-US" sz="2400" dirty="0">
              <a:latin typeface="Verdana" panose="020B0804030504040204" charset="0"/>
              <a:ea typeface="幼圆" pitchFamily="1" charset="-122"/>
            </a:endParaRPr>
          </a:p>
        </p:txBody>
      </p:sp>
      <p:sp>
        <p:nvSpPr>
          <p:cNvPr id="12292" name="矩形 20"/>
          <p:cNvSpPr/>
          <p:nvPr/>
        </p:nvSpPr>
        <p:spPr>
          <a:xfrm>
            <a:off x="685800" y="6477000"/>
            <a:ext cx="7924800" cy="338138"/>
          </a:xfrm>
          <a:prstGeom prst="rect">
            <a:avLst/>
          </a:prstGeom>
          <a:noFill/>
          <a:ln w="9525">
            <a:noFill/>
          </a:ln>
        </p:spPr>
        <p:txBody>
          <a:bodyPr anchor="t">
            <a:spAutoFit/>
          </a:bodyPr>
          <a:lstStyle/>
          <a:p>
            <a:pPr indent="0" algn="ctr"/>
            <a:r>
              <a:rPr lang="en-US" altLang="zh-CN" sz="1600" b="1" dirty="0">
                <a:latin typeface="Arial" panose="020B0604020202090204" pitchFamily="34" charset="0"/>
              </a:rPr>
              <a:t>School of Computer Science, Fudan University</a:t>
            </a:r>
            <a:endParaRPr lang="zh-CN" altLang="en-US" sz="1600" b="1" dirty="0">
              <a:latin typeface="Arial" panose="020B0604020202090204" pitchFamily="34" charset="0"/>
              <a:ea typeface="SimSun" pitchFamily="2" charset="-122"/>
            </a:endParaRPr>
          </a:p>
        </p:txBody>
      </p:sp>
      <p:pic>
        <p:nvPicPr>
          <p:cNvPr id="12293" name="Picture 20" descr="C:\Users\Jin\Desktop\未标题-2副本.gif"/>
          <p:cNvPicPr>
            <a:picLocks noChangeAspect="1"/>
          </p:cNvPicPr>
          <p:nvPr/>
        </p:nvPicPr>
        <p:blipFill>
          <a:blip r:embed="rId3">
            <a:lum bright="10001" contrast="10000"/>
          </a:blip>
          <a:stretch>
            <a:fillRect/>
          </a:stretch>
        </p:blipFill>
        <p:spPr>
          <a:xfrm>
            <a:off x="7853363" y="457200"/>
            <a:ext cx="1290637" cy="1290638"/>
          </a:xfrm>
          <a:prstGeom prst="rect">
            <a:avLst/>
          </a:prstGeom>
          <a:noFill/>
          <a:ln w="9525">
            <a:noFill/>
          </a:ln>
        </p:spPr>
      </p:pic>
    </p:spTree>
  </p:cSld>
  <p:clrMapOvr>
    <a:masterClrMapping/>
  </p:clrMapOvr>
  <p:transition advTm="1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回顾互联网体系结构的设计目标</a:t>
            </a:r>
          </a:p>
        </p:txBody>
      </p:sp>
      <p:sp>
        <p:nvSpPr>
          <p:cNvPr id="3" name="Content Placeholder 2"/>
          <p:cNvSpPr>
            <a:spLocks noGrp="1"/>
          </p:cNvSpPr>
          <p:nvPr>
            <p:ph idx="1"/>
          </p:nvPr>
        </p:nvSpPr>
        <p:spPr/>
        <p:txBody>
          <a:bodyPr/>
          <a:lstStyle/>
          <a:p>
            <a:r>
              <a:rPr lang="en-US"/>
              <a:t>Fundamental Goal</a:t>
            </a:r>
            <a:r>
              <a:rPr lang="zh-CN" altLang="en-US"/>
              <a:t>：（</a:t>
            </a:r>
            <a:r>
              <a:rPr lang="en-US" altLang="zh-CN" dirty="0">
                <a:solidFill>
                  <a:schemeClr val="accent2"/>
                </a:solidFill>
                <a:ea typeface="SimSun" pitchFamily="2" charset="-122"/>
                <a:sym typeface="+mn-ea"/>
              </a:rPr>
              <a:t>Connect existing networks</a:t>
            </a:r>
            <a:r>
              <a:rPr lang="zh-CN" altLang="en-US" dirty="0">
                <a:solidFill>
                  <a:schemeClr val="accent2"/>
                </a:solidFill>
                <a:ea typeface="SimSun" pitchFamily="2" charset="-122"/>
                <a:sym typeface="+mn-ea"/>
              </a:rPr>
              <a:t>）</a:t>
            </a:r>
            <a:endParaRPr lang="zh-CN" altLang="en-US"/>
          </a:p>
          <a:p>
            <a:pPr lvl="1"/>
            <a:r>
              <a:rPr lang="zh-CN" altLang="en-US"/>
              <a:t>The top level goal for the DARPA Internet Architecture was to develop an effective technique for </a:t>
            </a:r>
            <a:r>
              <a:rPr lang="zh-CN" altLang="en-US">
                <a:solidFill>
                  <a:srgbClr val="FF0000"/>
                </a:solidFill>
              </a:rPr>
              <a:t>multiplexed utilization of existing interconnected networks</a:t>
            </a:r>
            <a:r>
              <a:rPr lang="zh-CN" altLang="en-US"/>
              <a:t>.</a:t>
            </a:r>
          </a:p>
          <a:p>
            <a:pPr lvl="1"/>
            <a:endParaRPr lang="zh-CN" altLang="en-US"/>
          </a:p>
          <a:p>
            <a:pPr lvl="1"/>
            <a:r>
              <a:rPr lang="zh-CN" altLang="en-US"/>
              <a:t>The components of the Internet were networks, which  were to be interconnected to provide some larger service.</a:t>
            </a:r>
          </a:p>
          <a:p>
            <a:pPr lvl="1"/>
            <a:endParaRPr lang="zh-CN" altLang="en-US"/>
          </a:p>
          <a:p>
            <a:pPr lvl="1"/>
            <a:r>
              <a:rPr lang="en-US" altLang="zh-CN"/>
              <a:t>The </a:t>
            </a:r>
            <a:r>
              <a:rPr lang="zh-CN" altLang="en-US"/>
              <a:t>technique selected for multiplexing was packet switching.</a:t>
            </a:r>
          </a:p>
          <a:p>
            <a:pPr lvl="2"/>
            <a:r>
              <a:rPr lang="en-US">
                <a:sym typeface="+mn-ea"/>
              </a:rPr>
              <a:t>why not circuit switching? (</a:t>
            </a:r>
            <a:r>
              <a:rPr lang="en-US" dirty="0">
                <a:sym typeface="+mn-ea"/>
              </a:rPr>
              <a:t>statistical utilization,  simple IP  layer abstract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of Networks</a:t>
            </a:r>
          </a:p>
        </p:txBody>
      </p:sp>
      <p:sp>
        <p:nvSpPr>
          <p:cNvPr id="3" name="Content Placeholder 2"/>
          <p:cNvSpPr>
            <a:spLocks noGrp="1"/>
          </p:cNvSpPr>
          <p:nvPr>
            <p:ph idx="1"/>
          </p:nvPr>
        </p:nvSpPr>
        <p:spPr/>
        <p:txBody>
          <a:bodyPr/>
          <a:lstStyle/>
          <a:p>
            <a:pPr eaLnBrk="1" hangingPunct="1"/>
            <a:r>
              <a:rPr lang="en-US" altLang="zh-CN" sz="2800" dirty="0">
                <a:ea typeface="SimSun" pitchFamily="2" charset="-122"/>
                <a:sym typeface="+mn-ea"/>
              </a:rPr>
              <a:t>Roughly hierarchical</a:t>
            </a:r>
            <a:endParaRPr lang="en-US" altLang="zh-CN" sz="2800" dirty="0">
              <a:ea typeface="SimSun" pitchFamily="2" charset="-122"/>
            </a:endParaRPr>
          </a:p>
          <a:p>
            <a:pPr eaLnBrk="1" hangingPunct="1"/>
            <a:r>
              <a:rPr lang="en-US" altLang="zh-CN" sz="2800" dirty="0">
                <a:solidFill>
                  <a:schemeClr val="accent2"/>
                </a:solidFill>
                <a:ea typeface="SimSun" pitchFamily="2" charset="-122"/>
                <a:sym typeface="+mn-ea"/>
              </a:rPr>
              <a:t>at center: “tier-1” ISPs </a:t>
            </a:r>
            <a:r>
              <a:rPr lang="en-US" altLang="zh-CN" sz="2800" dirty="0">
                <a:ea typeface="SimSun" pitchFamily="2" charset="-122"/>
                <a:sym typeface="+mn-ea"/>
              </a:rPr>
              <a:t>(e.g., UUNet, BBN/</a:t>
            </a:r>
            <a:r>
              <a:rPr lang="en-US" altLang="zh-CN" sz="2800" dirty="0" err="1">
                <a:ea typeface="SimSun" pitchFamily="2" charset="-122"/>
                <a:sym typeface="+mn-ea"/>
              </a:rPr>
              <a:t>Genuity</a:t>
            </a:r>
            <a:r>
              <a:rPr lang="en-US" altLang="zh-CN" sz="2800" dirty="0">
                <a:ea typeface="SimSun" pitchFamily="2" charset="-122"/>
                <a:sym typeface="+mn-ea"/>
              </a:rPr>
              <a:t>, Sprint, AT&amp;T), national/international coverage</a:t>
            </a:r>
            <a:endParaRPr lang="en-US" altLang="zh-CN" sz="2800" dirty="0">
              <a:ea typeface="SimSun" pitchFamily="2" charset="-122"/>
            </a:endParaRPr>
          </a:p>
          <a:p>
            <a:pPr lvl="1" eaLnBrk="1" hangingPunct="1"/>
            <a:r>
              <a:rPr lang="en-US" altLang="zh-CN" sz="2800" dirty="0">
                <a:ea typeface="SimSun" pitchFamily="2" charset="-122"/>
                <a:sym typeface="+mn-ea"/>
              </a:rPr>
              <a:t>treat each other as equals</a:t>
            </a:r>
            <a:endParaRPr lang="en-US" altLang="zh-CN" sz="2800" dirty="0">
              <a:ea typeface="SimSun" pitchFamily="2" charset="-122"/>
            </a:endParaRPr>
          </a:p>
          <a:p>
            <a:endParaRPr lang="en-US"/>
          </a:p>
        </p:txBody>
      </p:sp>
      <p:sp>
        <p:nvSpPr>
          <p:cNvPr id="60421" name="Oval 4"/>
          <p:cNvSpPr>
            <a:spLocks noChangeArrowheads="1"/>
          </p:cNvSpPr>
          <p:nvPr/>
        </p:nvSpPr>
        <p:spPr bwMode="auto">
          <a:xfrm>
            <a:off x="3499247" y="5022857"/>
            <a:ext cx="1863725" cy="790575"/>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r>
              <a:rPr lang="en-US" altLang="zh-CN" sz="2400">
                <a:solidFill>
                  <a:schemeClr val="bg1"/>
                </a:solidFill>
              </a:rPr>
              <a:t>Tier 1 ISP</a:t>
            </a:r>
            <a:endParaRPr lang="en-US" altLang="zh-CN" sz="2400">
              <a:latin typeface="Times New Roman" panose="02020503050405090304" pitchFamily="18" charset="0"/>
            </a:endParaRPr>
          </a:p>
        </p:txBody>
      </p:sp>
      <p:sp>
        <p:nvSpPr>
          <p:cNvPr id="60422" name="Oval 5"/>
          <p:cNvSpPr>
            <a:spLocks noChangeArrowheads="1"/>
          </p:cNvSpPr>
          <p:nvPr/>
        </p:nvSpPr>
        <p:spPr bwMode="auto">
          <a:xfrm>
            <a:off x="4597797" y="3819532"/>
            <a:ext cx="1863725" cy="790575"/>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r>
              <a:rPr lang="en-US" altLang="zh-CN" sz="2400">
                <a:solidFill>
                  <a:schemeClr val="bg1"/>
                </a:solidFill>
              </a:rPr>
              <a:t>Tier 1 ISP</a:t>
            </a:r>
            <a:endParaRPr lang="en-US" altLang="zh-CN" sz="2400">
              <a:latin typeface="Times New Roman" panose="02020503050405090304" pitchFamily="18" charset="0"/>
            </a:endParaRPr>
          </a:p>
        </p:txBody>
      </p:sp>
      <p:sp>
        <p:nvSpPr>
          <p:cNvPr id="60423" name="Oval 6"/>
          <p:cNvSpPr>
            <a:spLocks noChangeArrowheads="1"/>
          </p:cNvSpPr>
          <p:nvPr/>
        </p:nvSpPr>
        <p:spPr bwMode="auto">
          <a:xfrm>
            <a:off x="5867797" y="4984757"/>
            <a:ext cx="1863725" cy="79057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r>
              <a:rPr lang="en-US" altLang="zh-CN" sz="2400">
                <a:solidFill>
                  <a:schemeClr val="bg1"/>
                </a:solidFill>
              </a:rPr>
              <a:t>Tier 1 ISP</a:t>
            </a:r>
            <a:endParaRPr lang="en-US" altLang="zh-CN" sz="2400">
              <a:latin typeface="Times New Roman" panose="02020503050405090304" pitchFamily="18" charset="0"/>
            </a:endParaRPr>
          </a:p>
        </p:txBody>
      </p:sp>
      <p:grpSp>
        <p:nvGrpSpPr>
          <p:cNvPr id="168967" name="Group 7"/>
          <p:cNvGrpSpPr/>
          <p:nvPr/>
        </p:nvGrpSpPr>
        <p:grpSpPr bwMode="auto">
          <a:xfrm>
            <a:off x="1787919" y="3921129"/>
            <a:ext cx="4533900" cy="1543050"/>
            <a:chOff x="454" y="2122"/>
            <a:chExt cx="2856" cy="972"/>
          </a:xfrm>
        </p:grpSpPr>
        <p:sp>
          <p:nvSpPr>
            <p:cNvPr id="60434" name="Oval 8"/>
            <p:cNvSpPr>
              <a:spLocks noChangeArrowheads="1"/>
            </p:cNvSpPr>
            <p:nvPr/>
          </p:nvSpPr>
          <p:spPr bwMode="auto">
            <a:xfrm>
              <a:off x="3226" y="2796"/>
              <a:ext cx="84"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endParaRPr kumimoji="1" lang="zh-CN" altLang="en-US" sz="2400" b="1">
                <a:latin typeface="Times New Roman" panose="02020503050405090304" pitchFamily="18" charset="0"/>
              </a:endParaRPr>
            </a:p>
          </p:txBody>
        </p:sp>
        <p:sp>
          <p:nvSpPr>
            <p:cNvPr id="60435" name="Oval 9"/>
            <p:cNvSpPr>
              <a:spLocks noChangeArrowheads="1"/>
            </p:cNvSpPr>
            <p:nvPr/>
          </p:nvSpPr>
          <p:spPr bwMode="auto">
            <a:xfrm>
              <a:off x="2942" y="2500"/>
              <a:ext cx="84" cy="9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endParaRPr kumimoji="1" lang="zh-CN" altLang="en-US" sz="2400" b="1">
                <a:latin typeface="Times New Roman" panose="02020503050405090304" pitchFamily="18" charset="0"/>
              </a:endParaRPr>
            </a:p>
          </p:txBody>
        </p:sp>
        <p:sp>
          <p:nvSpPr>
            <p:cNvPr id="60436" name="Oval 10"/>
            <p:cNvSpPr>
              <a:spLocks noChangeArrowheads="1"/>
            </p:cNvSpPr>
            <p:nvPr/>
          </p:nvSpPr>
          <p:spPr bwMode="auto">
            <a:xfrm>
              <a:off x="2650" y="2516"/>
              <a:ext cx="84" cy="90"/>
            </a:xfrm>
            <a:prstGeom prst="ellipse">
              <a:avLst/>
            </a:prstGeom>
            <a:solidFill>
              <a:schemeClr val="accent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endParaRPr kumimoji="1" lang="zh-CN" altLang="en-US" sz="2400" b="1">
                <a:latin typeface="Times New Roman" panose="02020503050405090304" pitchFamily="18" charset="0"/>
              </a:endParaRPr>
            </a:p>
          </p:txBody>
        </p:sp>
        <p:sp>
          <p:nvSpPr>
            <p:cNvPr id="60437" name="Oval 11"/>
            <p:cNvSpPr>
              <a:spLocks noChangeArrowheads="1"/>
            </p:cNvSpPr>
            <p:nvPr/>
          </p:nvSpPr>
          <p:spPr bwMode="auto">
            <a:xfrm>
              <a:off x="2354" y="2804"/>
              <a:ext cx="84" cy="9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endParaRPr kumimoji="1" lang="zh-CN" altLang="en-US" sz="2400" b="1">
                <a:latin typeface="Times New Roman" panose="02020503050405090304" pitchFamily="18" charset="0"/>
              </a:endParaRPr>
            </a:p>
          </p:txBody>
        </p:sp>
        <p:sp>
          <p:nvSpPr>
            <p:cNvPr id="60438" name="Oval 12"/>
            <p:cNvSpPr>
              <a:spLocks noChangeArrowheads="1"/>
            </p:cNvSpPr>
            <p:nvPr/>
          </p:nvSpPr>
          <p:spPr bwMode="auto">
            <a:xfrm>
              <a:off x="2666" y="3004"/>
              <a:ext cx="84" cy="90"/>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endParaRPr kumimoji="1" lang="zh-CN" altLang="en-US" sz="2400" b="1">
                <a:latin typeface="Times New Roman" panose="02020503050405090304" pitchFamily="18" charset="0"/>
              </a:endParaRPr>
            </a:p>
          </p:txBody>
        </p:sp>
        <p:sp>
          <p:nvSpPr>
            <p:cNvPr id="60439" name="Oval 13"/>
            <p:cNvSpPr>
              <a:spLocks noChangeArrowheads="1"/>
            </p:cNvSpPr>
            <p:nvPr/>
          </p:nvSpPr>
          <p:spPr bwMode="auto">
            <a:xfrm>
              <a:off x="2990" y="2996"/>
              <a:ext cx="84" cy="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endParaRPr kumimoji="1" lang="zh-CN" altLang="en-US" sz="2400" b="1">
                <a:latin typeface="Times New Roman" panose="02020503050405090304" pitchFamily="18" charset="0"/>
              </a:endParaRPr>
            </a:p>
          </p:txBody>
        </p:sp>
        <p:sp>
          <p:nvSpPr>
            <p:cNvPr id="60440" name="Line 14"/>
            <p:cNvSpPr>
              <a:spLocks noChangeShapeType="1"/>
            </p:cNvSpPr>
            <p:nvPr/>
          </p:nvSpPr>
          <p:spPr bwMode="auto">
            <a:xfrm flipV="1">
              <a:off x="2752" y="3040"/>
              <a:ext cx="240" cy="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1" name="Line 15"/>
            <p:cNvSpPr>
              <a:spLocks noChangeShapeType="1"/>
            </p:cNvSpPr>
            <p:nvPr/>
          </p:nvSpPr>
          <p:spPr bwMode="auto">
            <a:xfrm>
              <a:off x="3010" y="2572"/>
              <a:ext cx="232" cy="2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2" name="Line 16"/>
            <p:cNvSpPr>
              <a:spLocks noChangeShapeType="1"/>
            </p:cNvSpPr>
            <p:nvPr/>
          </p:nvSpPr>
          <p:spPr bwMode="auto">
            <a:xfrm flipV="1">
              <a:off x="2416" y="2592"/>
              <a:ext cx="248" cy="22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3" name="Text Box 17"/>
            <p:cNvSpPr txBox="1">
              <a:spLocks noChangeArrowheads="1"/>
            </p:cNvSpPr>
            <p:nvPr/>
          </p:nvSpPr>
          <p:spPr bwMode="auto">
            <a:xfrm>
              <a:off x="454" y="2122"/>
              <a:ext cx="987"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Comic Sans MS" panose="030F0902030302020204" pitchFamily="66" charset="0"/>
                  <a:ea typeface="SimSun" pitchFamily="2" charset="-122"/>
                </a:defRPr>
              </a:lvl1pPr>
              <a:lvl2pPr marL="742950" indent="-285750">
                <a:defRPr sz="2800">
                  <a:solidFill>
                    <a:schemeClr val="tx1"/>
                  </a:solidFill>
                  <a:latin typeface="Comic Sans MS" panose="030F0902030302020204" pitchFamily="66" charset="0"/>
                  <a:ea typeface="SimSun" pitchFamily="2" charset="-122"/>
                </a:defRPr>
              </a:lvl2pPr>
              <a:lvl3pPr marL="1143000" indent="-228600">
                <a:defRPr sz="2800">
                  <a:solidFill>
                    <a:schemeClr val="tx1"/>
                  </a:solidFill>
                  <a:latin typeface="Comic Sans MS" panose="030F0902030302020204" pitchFamily="66" charset="0"/>
                  <a:ea typeface="SimSun" pitchFamily="2" charset="-122"/>
                </a:defRPr>
              </a:lvl3pPr>
              <a:lvl4pPr marL="1600200" indent="-228600">
                <a:defRPr sz="2800">
                  <a:solidFill>
                    <a:schemeClr val="tx1"/>
                  </a:solidFill>
                  <a:latin typeface="Comic Sans MS" panose="030F0902030302020204" pitchFamily="66" charset="0"/>
                  <a:ea typeface="SimSun" pitchFamily="2" charset="-122"/>
                </a:defRPr>
              </a:lvl4pPr>
              <a:lvl5pPr marL="2057400" indent="-228600">
                <a:defRPr sz="2800">
                  <a:solidFill>
                    <a:schemeClr val="tx1"/>
                  </a:solidFill>
                  <a:latin typeface="Comic Sans MS" panose="030F0902030302020204" pitchFamily="66" charset="0"/>
                  <a:ea typeface="SimSun" pitchFamily="2" charset="-122"/>
                </a:defRPr>
              </a:lvl5pPr>
              <a:lvl6pPr marL="25146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6pPr>
              <a:lvl7pPr marL="29718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7pPr>
              <a:lvl8pPr marL="34290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8pPr>
              <a:lvl9pPr marL="3886200" indent="-228600" eaLnBrk="0" fontAlgn="base" hangingPunct="0">
                <a:spcBef>
                  <a:spcPct val="0"/>
                </a:spcBef>
                <a:spcAft>
                  <a:spcPct val="0"/>
                </a:spcAft>
                <a:defRPr sz="2800">
                  <a:solidFill>
                    <a:schemeClr val="tx1"/>
                  </a:solidFill>
                  <a:latin typeface="Comic Sans MS" panose="030F0902030302020204" pitchFamily="66" charset="0"/>
                  <a:ea typeface="SimSun" pitchFamily="2" charset="-122"/>
                </a:defRPr>
              </a:lvl9pPr>
            </a:lstStyle>
            <a:p>
              <a:r>
                <a:rPr lang="en-US" altLang="zh-CN" sz="1800"/>
                <a:t>Tier-1 providers interconnect (peer) privately</a:t>
              </a:r>
            </a:p>
          </p:txBody>
        </p:sp>
        <p:sp>
          <p:nvSpPr>
            <p:cNvPr id="60444" name="Line 18"/>
            <p:cNvSpPr>
              <a:spLocks noChangeShapeType="1"/>
            </p:cNvSpPr>
            <p:nvPr/>
          </p:nvSpPr>
          <p:spPr bwMode="auto">
            <a:xfrm>
              <a:off x="992" y="2224"/>
              <a:ext cx="1472" cy="43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8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Decisions</a:t>
            </a:r>
          </a:p>
        </p:txBody>
      </p:sp>
      <p:sp>
        <p:nvSpPr>
          <p:cNvPr id="3" name="Content Placeholder 2"/>
          <p:cNvSpPr>
            <a:spLocks noGrp="1"/>
          </p:cNvSpPr>
          <p:nvPr>
            <p:ph idx="1"/>
          </p:nvPr>
        </p:nvSpPr>
        <p:spPr/>
        <p:txBody>
          <a:bodyPr/>
          <a:lstStyle/>
          <a:p>
            <a:r>
              <a:rPr lang="en-US"/>
              <a:t>Packet switching as basis for multiplexing</a:t>
            </a:r>
          </a:p>
          <a:p>
            <a:r>
              <a:rPr lang="en-US"/>
              <a:t>Store-and-forward gateways as basis for interconnection</a:t>
            </a:r>
          </a:p>
          <a:p>
            <a:r>
              <a:rPr lang="en-US"/>
              <a:t>“Fate-sharing” model for reliability</a:t>
            </a:r>
          </a:p>
          <a:p>
            <a:r>
              <a:rPr lang="en-US"/>
              <a:t>Layering</a:t>
            </a:r>
          </a:p>
          <a:p>
            <a:r>
              <a:rPr lang="en-US"/>
              <a:t>Minimal assumption about the network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Packet switching</a:t>
            </a:r>
            <a:endParaRPr lang="en-US"/>
          </a:p>
        </p:txBody>
      </p:sp>
      <p:sp>
        <p:nvSpPr>
          <p:cNvPr id="3" name="Content Placeholder 2"/>
          <p:cNvSpPr>
            <a:spLocks noGrp="1"/>
          </p:cNvSpPr>
          <p:nvPr>
            <p:ph idx="1"/>
          </p:nvPr>
        </p:nvSpPr>
        <p:spPr/>
        <p:txBody>
          <a:bodyPr/>
          <a:lstStyle/>
          <a:p>
            <a:pPr lvl="0"/>
            <a:r>
              <a:rPr lang="en-US" sz="3265" dirty="0">
                <a:sym typeface="+mn-ea"/>
              </a:rPr>
              <a:t>Basic Philosophy</a:t>
            </a:r>
          </a:p>
          <a:p>
            <a:pPr lvl="1"/>
            <a:r>
              <a:rPr lang="en-US" sz="2800" dirty="0">
                <a:sym typeface="+mn-ea"/>
              </a:rPr>
              <a:t>Divide data into packets</a:t>
            </a:r>
            <a:endParaRPr lang="en-US" sz="2800" dirty="0"/>
          </a:p>
          <a:p>
            <a:pPr lvl="1"/>
            <a:r>
              <a:rPr lang="en-US" sz="2800" dirty="0">
                <a:sym typeface="+mn-ea"/>
              </a:rPr>
              <a:t>Packets travel separately </a:t>
            </a:r>
            <a:endParaRPr lang="en-US" sz="2800" dirty="0"/>
          </a:p>
          <a:p>
            <a:pPr lvl="1"/>
            <a:r>
              <a:rPr lang="en-US" sz="2800" dirty="0">
                <a:sym typeface="+mn-ea"/>
              </a:rPr>
              <a:t>Enables statistical multiplexing</a:t>
            </a:r>
          </a:p>
          <a:p>
            <a:pPr lvl="1"/>
            <a:endParaRPr lang="en-US" sz="2800" dirty="0">
              <a:sym typeface="+mn-ea"/>
            </a:endParaRPr>
          </a:p>
          <a:p>
            <a:pPr lvl="0"/>
            <a:r>
              <a:rPr lang="en-US" sz="3265" dirty="0">
                <a:sym typeface="+mn-ea"/>
              </a:rPr>
              <a:t>Best-effort delivery</a:t>
            </a:r>
            <a:endParaRPr lang="en-US" sz="3265" dirty="0"/>
          </a:p>
          <a:p>
            <a:pPr lvl="1"/>
            <a:r>
              <a:rPr lang="en-US" sz="2800" dirty="0">
                <a:sym typeface="+mn-ea"/>
              </a:rPr>
              <a:t>Packets may be lost, delayed, out-of-order</a:t>
            </a:r>
            <a:endParaRPr lang="en-US" sz="2800" dirty="0"/>
          </a:p>
          <a:p>
            <a:pPr lvl="1"/>
            <a:r>
              <a:rPr lang="en-US" sz="2800" dirty="0">
                <a:sym typeface="+mn-ea"/>
              </a:rPr>
              <a:t>Simplify network design and failure handling</a:t>
            </a:r>
            <a:endParaRPr lang="en-US" sz="2800" dirty="0"/>
          </a:p>
          <a:p>
            <a:pPr lvl="1"/>
            <a:r>
              <a:rPr lang="en-US" sz="2800" dirty="0">
                <a:sym typeface="+mn-ea"/>
              </a:rPr>
              <a:t>Build timely, ordered, reliability delivery on top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Packet switching</a:t>
            </a:r>
          </a:p>
        </p:txBody>
      </p:sp>
      <p:sp>
        <p:nvSpPr>
          <p:cNvPr id="3" name="Content Placeholder 2"/>
          <p:cNvSpPr>
            <a:spLocks noGrp="1"/>
          </p:cNvSpPr>
          <p:nvPr>
            <p:ph idx="1"/>
          </p:nvPr>
        </p:nvSpPr>
        <p:spPr/>
        <p:txBody>
          <a:bodyPr/>
          <a:lstStyle/>
          <a:p>
            <a:r>
              <a:rPr lang="en-US"/>
              <a:t>Invented by Baran, Kleinrock et al. in early 60s</a:t>
            </a:r>
          </a:p>
          <a:p>
            <a:r>
              <a:rPr lang="en-US"/>
              <a:t>Radical departure from circuit switched model</a:t>
            </a:r>
          </a:p>
          <a:p>
            <a:r>
              <a:rPr lang="en-US"/>
              <a:t>Far more efficient for data communication since it is bursty (peak &gt;&gt; average)</a:t>
            </a:r>
          </a:p>
          <a:p>
            <a:r>
              <a:rPr lang="en-US"/>
              <a:t>Key idea: statistical multiplexing</a:t>
            </a:r>
          </a:p>
          <a:p>
            <a:pPr lvl="1"/>
            <a:r>
              <a:rPr lang="en-US"/>
              <a:t>– share on demand</a:t>
            </a:r>
          </a:p>
          <a:p>
            <a:pPr lvl="1"/>
            <a:r>
              <a:rPr lang="en-US"/>
              <a:t>– based on statistics of offered load rather than a fixed offered load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Statistical Multiplexing: Example</a:t>
            </a:r>
          </a:p>
        </p:txBody>
      </p:sp>
      <p:sp>
        <p:nvSpPr>
          <p:cNvPr id="3" name="Content Placeholder 2"/>
          <p:cNvSpPr>
            <a:spLocks noGrp="1"/>
          </p:cNvSpPr>
          <p:nvPr>
            <p:ph idx="1"/>
          </p:nvPr>
        </p:nvSpPr>
        <p:spPr/>
        <p:txBody>
          <a:bodyPr/>
          <a:lstStyle/>
          <a:p>
            <a:r>
              <a:rPr lang="en-US"/>
              <a:t>One user sends at 1 Mbps and is 90% idle</a:t>
            </a:r>
          </a:p>
          <a:p>
            <a:pPr lvl="1"/>
            <a:r>
              <a:rPr lang="en-US"/>
              <a:t>10 Mbps channel: 10 users if statically allocated, </a:t>
            </a:r>
          </a:p>
          <a:p>
            <a:pPr lvl="1"/>
            <a:r>
              <a:rPr lang="en-US">
                <a:sym typeface="+mn-ea"/>
              </a:rPr>
              <a:t>1 Mbps channel if perfect multiplexing</a:t>
            </a:r>
            <a:endParaRPr lang="en-US"/>
          </a:p>
          <a:p>
            <a:r>
              <a:rPr lang="en-US"/>
              <a:t>Occasional oversubscription</a:t>
            </a:r>
          </a:p>
          <a:p>
            <a:pPr lvl="1"/>
            <a:r>
              <a:rPr lang="en-US"/>
              <a:t>need for buffering inside the network – need for loss recovery</a:t>
            </a:r>
          </a:p>
          <a:p>
            <a:pPr lvl="1"/>
            <a:r>
              <a:rPr lang="en-US"/>
              <a:t>need for congestion control</a:t>
            </a:r>
          </a:p>
          <a:p>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Interconnection</a:t>
            </a:r>
          </a:p>
        </p:txBody>
      </p:sp>
      <p:sp>
        <p:nvSpPr>
          <p:cNvPr id="3" name="Content Placeholder 2"/>
          <p:cNvSpPr>
            <a:spLocks noGrp="1"/>
          </p:cNvSpPr>
          <p:nvPr>
            <p:ph idx="1"/>
          </p:nvPr>
        </p:nvSpPr>
        <p:spPr>
          <a:xfrm>
            <a:off x="114300" y="1189038"/>
            <a:ext cx="8915400" cy="5257800"/>
          </a:xfrm>
        </p:spPr>
        <p:txBody>
          <a:bodyPr/>
          <a:lstStyle/>
          <a:p>
            <a:pPr>
              <a:lnSpc>
                <a:spcPct val="90000"/>
              </a:lnSpc>
            </a:pPr>
            <a:r>
              <a:rPr>
                <a:solidFill>
                  <a:schemeClr val="tx1"/>
                </a:solidFill>
                <a:sym typeface="+mn-ea"/>
              </a:rPr>
              <a:t>Hide underlying technology from applications</a:t>
            </a:r>
            <a:endParaRPr>
              <a:solidFill>
                <a:schemeClr val="tx1"/>
              </a:solidFill>
            </a:endParaRPr>
          </a:p>
          <a:p>
            <a:pPr>
              <a:lnSpc>
                <a:spcPct val="90000"/>
              </a:lnSpc>
            </a:pPr>
            <a:endParaRPr sz="2800">
              <a:solidFill>
                <a:schemeClr val="tx1"/>
              </a:solidFill>
              <a:sym typeface="+mn-ea"/>
            </a:endParaRPr>
          </a:p>
          <a:p>
            <a:pPr>
              <a:lnSpc>
                <a:spcPct val="90000"/>
              </a:lnSpc>
            </a:pPr>
            <a:r>
              <a:rPr sz="2800">
                <a:solidFill>
                  <a:schemeClr val="tx1"/>
                </a:solidFill>
                <a:sym typeface="+mn-ea"/>
              </a:rPr>
              <a:t>Decisions:</a:t>
            </a:r>
            <a:endParaRPr sz="2800">
              <a:solidFill>
                <a:schemeClr val="tx1"/>
              </a:solidFill>
            </a:endParaRPr>
          </a:p>
          <a:p>
            <a:pPr lvl="1">
              <a:lnSpc>
                <a:spcPct val="90000"/>
              </a:lnSpc>
            </a:pPr>
            <a:r>
              <a:rPr sz="2800">
                <a:solidFill>
                  <a:schemeClr val="tx1"/>
                </a:solidFill>
                <a:sym typeface="+mn-ea"/>
              </a:rPr>
              <a:t>Network provides minimal functionality</a:t>
            </a:r>
            <a:endParaRPr sz="2800">
              <a:solidFill>
                <a:schemeClr val="tx1"/>
              </a:solidFill>
            </a:endParaRPr>
          </a:p>
          <a:p>
            <a:pPr lvl="1">
              <a:lnSpc>
                <a:spcPct val="90000"/>
              </a:lnSpc>
            </a:pPr>
            <a:r>
              <a:rPr sz="2800" b="1" i="1">
                <a:solidFill>
                  <a:schemeClr val="tx1"/>
                </a:solidFill>
                <a:sym typeface="+mn-ea"/>
              </a:rPr>
              <a:t>“Narrow waist”</a:t>
            </a:r>
            <a:endParaRPr sz="2800" b="1" i="1">
              <a:solidFill>
                <a:schemeClr val="tx1"/>
              </a:solidFill>
            </a:endParaRPr>
          </a:p>
          <a:p>
            <a:endParaRPr lang="en-US" sz="2800" b="1" i="1">
              <a:solidFill>
                <a:schemeClr val="tx1"/>
              </a:solidFill>
            </a:endParaRPr>
          </a:p>
        </p:txBody>
      </p:sp>
      <p:sp>
        <p:nvSpPr>
          <p:cNvPr id="16423" name="Text Box 16422"/>
          <p:cNvSpPr txBox="1"/>
          <p:nvPr/>
        </p:nvSpPr>
        <p:spPr>
          <a:xfrm>
            <a:off x="381000" y="6034088"/>
            <a:ext cx="8305800" cy="521970"/>
          </a:xfrm>
          <a:prstGeom prst="rect">
            <a:avLst/>
          </a:prstGeom>
          <a:solidFill>
            <a:schemeClr val="accent1"/>
          </a:solidFill>
          <a:ln w="9525">
            <a:noFill/>
          </a:ln>
        </p:spPr>
        <p:txBody>
          <a:bodyPr>
            <a:spAutoFit/>
          </a:bodyPr>
          <a:lstStyle/>
          <a:p>
            <a:pPr algn="ctr">
              <a:spcBef>
                <a:spcPct val="50000"/>
              </a:spcBef>
            </a:pPr>
            <a:r>
              <a:rPr sz="2800" b="1" i="1">
                <a:solidFill>
                  <a:srgbClr val="FF3300"/>
                </a:solidFill>
              </a:rPr>
              <a:t>Tradeoff:</a:t>
            </a:r>
            <a:r>
              <a:rPr sz="2800" b="1"/>
              <a:t>  No assumptions, no guarantees.</a:t>
            </a:r>
          </a:p>
        </p:txBody>
      </p:sp>
      <p:sp>
        <p:nvSpPr>
          <p:cNvPr id="16424" name="Text Box 16423"/>
          <p:cNvSpPr txBox="1"/>
          <p:nvPr/>
        </p:nvSpPr>
        <p:spPr>
          <a:xfrm>
            <a:off x="5562600" y="5105400"/>
            <a:ext cx="1319213" cy="336550"/>
          </a:xfrm>
          <a:prstGeom prst="rect">
            <a:avLst/>
          </a:prstGeom>
          <a:noFill/>
          <a:ln w="12700">
            <a:noFill/>
          </a:ln>
        </p:spPr>
        <p:txBody>
          <a:bodyPr wrap="none" anchor="t">
            <a:spAutoFit/>
          </a:bodyPr>
          <a:lstStyle/>
          <a:p>
            <a:pPr eaLnBrk="0" hangingPunct="0">
              <a:buClr>
                <a:schemeClr val="bg1"/>
              </a:buClr>
            </a:pPr>
            <a:r>
              <a:rPr sz="1600" b="1">
                <a:solidFill>
                  <a:schemeClr val="tx1"/>
                </a:solidFill>
                <a:latin typeface="Helvetica" charset="0"/>
              </a:rPr>
              <a:t>Technology</a:t>
            </a:r>
          </a:p>
        </p:txBody>
      </p:sp>
      <p:sp>
        <p:nvSpPr>
          <p:cNvPr id="16425" name="Text Box 16424"/>
          <p:cNvSpPr txBox="1"/>
          <p:nvPr/>
        </p:nvSpPr>
        <p:spPr>
          <a:xfrm>
            <a:off x="5524500" y="3733800"/>
            <a:ext cx="1400175" cy="336550"/>
          </a:xfrm>
          <a:prstGeom prst="rect">
            <a:avLst/>
          </a:prstGeom>
          <a:noFill/>
          <a:ln w="12700">
            <a:noFill/>
          </a:ln>
        </p:spPr>
        <p:txBody>
          <a:bodyPr wrap="none" anchor="t">
            <a:spAutoFit/>
          </a:bodyPr>
          <a:lstStyle/>
          <a:p>
            <a:pPr eaLnBrk="0" hangingPunct="0">
              <a:buClr>
                <a:schemeClr val="bg1"/>
              </a:buClr>
            </a:pPr>
            <a:r>
              <a:rPr sz="1600" b="1">
                <a:solidFill>
                  <a:schemeClr val="tx1"/>
                </a:solidFill>
                <a:latin typeface="Helvetica" charset="0"/>
              </a:rPr>
              <a:t>Applications</a:t>
            </a:r>
          </a:p>
        </p:txBody>
      </p:sp>
      <p:grpSp>
        <p:nvGrpSpPr>
          <p:cNvPr id="16446" name="Group 16445"/>
          <p:cNvGrpSpPr/>
          <p:nvPr/>
        </p:nvGrpSpPr>
        <p:grpSpPr>
          <a:xfrm>
            <a:off x="3733800" y="3292475"/>
            <a:ext cx="1600200" cy="2574925"/>
            <a:chOff x="4128" y="576"/>
            <a:chExt cx="1008" cy="1622"/>
          </a:xfrm>
        </p:grpSpPr>
        <p:grpSp>
          <p:nvGrpSpPr>
            <p:cNvPr id="16447" name="Group 16446"/>
            <p:cNvGrpSpPr/>
            <p:nvPr/>
          </p:nvGrpSpPr>
          <p:grpSpPr>
            <a:xfrm>
              <a:off x="4176" y="672"/>
              <a:ext cx="912" cy="1440"/>
              <a:chOff x="4176" y="672"/>
              <a:chExt cx="912" cy="1440"/>
            </a:xfrm>
          </p:grpSpPr>
          <p:sp>
            <p:nvSpPr>
              <p:cNvPr id="16448" name="Rectangle 16447"/>
              <p:cNvSpPr>
                <a:spLocks noChangeAspect="1"/>
              </p:cNvSpPr>
              <p:nvPr/>
            </p:nvSpPr>
            <p:spPr>
              <a:xfrm>
                <a:off x="4176" y="1560"/>
                <a:ext cx="912" cy="168"/>
              </a:xfrm>
              <a:prstGeom prst="rect">
                <a:avLst/>
              </a:prstGeom>
              <a:solidFill>
                <a:srgbClr val="66FFCC"/>
              </a:solidFill>
              <a:ln w="9525" cap="flat" cmpd="sng">
                <a:solidFill>
                  <a:schemeClr val="tx1"/>
                </a:solidFill>
                <a:prstDash val="solid"/>
                <a:miter/>
                <a:headEnd type="none" w="med" len="med"/>
                <a:tailEnd type="none" w="med" len="med"/>
              </a:ln>
            </p:spPr>
            <p:txBody>
              <a:bodyPr/>
              <a:lstStyle/>
              <a:p>
                <a:endParaRPr lang="en-US">
                  <a:solidFill>
                    <a:schemeClr val="tx1"/>
                  </a:solidFill>
                </a:endParaRPr>
              </a:p>
            </p:txBody>
          </p:sp>
          <p:sp>
            <p:nvSpPr>
              <p:cNvPr id="16449" name="Rectangle 16448"/>
              <p:cNvSpPr>
                <a:spLocks noChangeAspect="1"/>
              </p:cNvSpPr>
              <p:nvPr/>
            </p:nvSpPr>
            <p:spPr>
              <a:xfrm>
                <a:off x="4176" y="1728"/>
                <a:ext cx="912" cy="168"/>
              </a:xfrm>
              <a:prstGeom prst="rect">
                <a:avLst/>
              </a:prstGeom>
              <a:solidFill>
                <a:srgbClr val="FFFF66"/>
              </a:solidFill>
              <a:ln w="9525" cap="flat" cmpd="sng">
                <a:solidFill>
                  <a:schemeClr val="tx1"/>
                </a:solidFill>
                <a:prstDash val="solid"/>
                <a:miter/>
                <a:headEnd type="none" w="med" len="med"/>
                <a:tailEnd type="none" w="med" len="med"/>
              </a:ln>
            </p:spPr>
            <p:txBody>
              <a:bodyPr/>
              <a:lstStyle/>
              <a:p>
                <a:endParaRPr lang="en-US">
                  <a:solidFill>
                    <a:schemeClr val="tx1"/>
                  </a:solidFill>
                </a:endParaRPr>
              </a:p>
            </p:txBody>
          </p:sp>
          <p:sp>
            <p:nvSpPr>
              <p:cNvPr id="16450" name="Rectangle 16449"/>
              <p:cNvSpPr>
                <a:spLocks noChangeAspect="1"/>
              </p:cNvSpPr>
              <p:nvPr/>
            </p:nvSpPr>
            <p:spPr>
              <a:xfrm>
                <a:off x="4176" y="1896"/>
                <a:ext cx="912" cy="216"/>
              </a:xfrm>
              <a:prstGeom prst="rect">
                <a:avLst/>
              </a:prstGeom>
              <a:solidFill>
                <a:srgbClr val="FFFFCC"/>
              </a:solidFill>
              <a:ln w="9525" cap="flat" cmpd="sng">
                <a:solidFill>
                  <a:schemeClr val="tx1"/>
                </a:solidFill>
                <a:prstDash val="solid"/>
                <a:miter/>
                <a:headEnd type="none" w="med" len="med"/>
                <a:tailEnd type="none" w="med" len="med"/>
              </a:ln>
            </p:spPr>
            <p:txBody>
              <a:bodyPr/>
              <a:lstStyle/>
              <a:p>
                <a:endParaRPr lang="en-US">
                  <a:solidFill>
                    <a:schemeClr val="tx1"/>
                  </a:solidFill>
                </a:endParaRPr>
              </a:p>
            </p:txBody>
          </p:sp>
          <p:sp>
            <p:nvSpPr>
              <p:cNvPr id="16451" name="Rectangle 16450"/>
              <p:cNvSpPr>
                <a:spLocks noChangeAspect="1"/>
              </p:cNvSpPr>
              <p:nvPr/>
            </p:nvSpPr>
            <p:spPr>
              <a:xfrm>
                <a:off x="4176" y="672"/>
                <a:ext cx="912" cy="192"/>
              </a:xfrm>
              <a:prstGeom prst="rect">
                <a:avLst/>
              </a:prstGeom>
              <a:solidFill>
                <a:srgbClr val="FFFFCC"/>
              </a:solidFill>
              <a:ln w="9525" cap="flat" cmpd="sng">
                <a:solidFill>
                  <a:schemeClr val="tx1"/>
                </a:solidFill>
                <a:prstDash val="solid"/>
                <a:miter/>
                <a:headEnd type="none" w="med" len="med"/>
                <a:tailEnd type="none" w="med" len="med"/>
              </a:ln>
            </p:spPr>
            <p:txBody>
              <a:bodyPr/>
              <a:lstStyle/>
              <a:p>
                <a:endParaRPr lang="en-US">
                  <a:solidFill>
                    <a:schemeClr val="tx1"/>
                  </a:solidFill>
                </a:endParaRPr>
              </a:p>
            </p:txBody>
          </p:sp>
          <p:sp>
            <p:nvSpPr>
              <p:cNvPr id="16452" name="Rectangle 16451"/>
              <p:cNvSpPr>
                <a:spLocks noChangeAspect="1"/>
              </p:cNvSpPr>
              <p:nvPr/>
            </p:nvSpPr>
            <p:spPr>
              <a:xfrm>
                <a:off x="4176" y="1056"/>
                <a:ext cx="912" cy="168"/>
              </a:xfrm>
              <a:prstGeom prst="rect">
                <a:avLst/>
              </a:prstGeom>
              <a:solidFill>
                <a:srgbClr val="66FFCC"/>
              </a:solidFill>
              <a:ln w="9525" cap="flat" cmpd="sng">
                <a:solidFill>
                  <a:schemeClr val="tx1"/>
                </a:solidFill>
                <a:prstDash val="solid"/>
                <a:miter/>
                <a:headEnd type="none" w="med" len="med"/>
                <a:tailEnd type="none" w="med" len="med"/>
              </a:ln>
            </p:spPr>
            <p:txBody>
              <a:bodyPr/>
              <a:lstStyle/>
              <a:p>
                <a:endParaRPr lang="en-US">
                  <a:solidFill>
                    <a:schemeClr val="tx1"/>
                  </a:solidFill>
                </a:endParaRPr>
              </a:p>
            </p:txBody>
          </p:sp>
          <p:sp>
            <p:nvSpPr>
              <p:cNvPr id="16453" name="Rectangle 16452"/>
              <p:cNvSpPr>
                <a:spLocks noChangeAspect="1"/>
              </p:cNvSpPr>
              <p:nvPr/>
            </p:nvSpPr>
            <p:spPr>
              <a:xfrm>
                <a:off x="4176" y="1224"/>
                <a:ext cx="912" cy="336"/>
              </a:xfrm>
              <a:prstGeom prst="rect">
                <a:avLst/>
              </a:prstGeom>
              <a:solidFill>
                <a:srgbClr val="FFCCFF"/>
              </a:solidFill>
              <a:ln w="9525" cap="flat" cmpd="sng">
                <a:solidFill>
                  <a:schemeClr val="tx1"/>
                </a:solidFill>
                <a:prstDash val="solid"/>
                <a:miter/>
                <a:headEnd type="none" w="med" len="med"/>
                <a:tailEnd type="none" w="med" len="med"/>
              </a:ln>
            </p:spPr>
            <p:txBody>
              <a:bodyPr/>
              <a:lstStyle/>
              <a:p>
                <a:endParaRPr lang="en-US">
                  <a:solidFill>
                    <a:schemeClr val="tx1"/>
                  </a:solidFill>
                </a:endParaRPr>
              </a:p>
            </p:txBody>
          </p:sp>
          <p:sp>
            <p:nvSpPr>
              <p:cNvPr id="16454" name="Rectangle 16453"/>
              <p:cNvSpPr>
                <a:spLocks noChangeAspect="1"/>
              </p:cNvSpPr>
              <p:nvPr/>
            </p:nvSpPr>
            <p:spPr>
              <a:xfrm>
                <a:off x="4176" y="864"/>
                <a:ext cx="912" cy="192"/>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lstStyle/>
              <a:p>
                <a:pPr algn="ctr" eaLnBrk="0" hangingPunct="0">
                  <a:buClr>
                    <a:schemeClr val="bg1"/>
                  </a:buClr>
                </a:pPr>
                <a:endParaRPr sz="1600" b="1">
                  <a:solidFill>
                    <a:schemeClr val="tx1"/>
                  </a:solidFill>
                  <a:latin typeface="Helvetica" charset="0"/>
                </a:endParaRPr>
              </a:p>
            </p:txBody>
          </p:sp>
        </p:grpSp>
        <p:sp>
          <p:nvSpPr>
            <p:cNvPr id="16455" name="Freeform 16454"/>
            <p:cNvSpPr>
              <a:spLocks noChangeAspect="1"/>
            </p:cNvSpPr>
            <p:nvPr/>
          </p:nvSpPr>
          <p:spPr>
            <a:xfrm>
              <a:off x="4176" y="667"/>
              <a:ext cx="399" cy="720"/>
            </a:xfrm>
            <a:custGeom>
              <a:avLst/>
              <a:gdLst/>
              <a:ahLst/>
              <a:cxnLst/>
              <a:rect l="0" t="0" r="0" b="0"/>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en-US">
                <a:solidFill>
                  <a:schemeClr val="tx1"/>
                </a:solidFill>
              </a:endParaRPr>
            </a:p>
          </p:txBody>
        </p:sp>
        <p:sp>
          <p:nvSpPr>
            <p:cNvPr id="16456" name="Freeform 16455"/>
            <p:cNvSpPr>
              <a:spLocks noChangeAspect="1"/>
            </p:cNvSpPr>
            <p:nvPr/>
          </p:nvSpPr>
          <p:spPr>
            <a:xfrm flipV="1">
              <a:off x="4176" y="1387"/>
              <a:ext cx="399" cy="720"/>
            </a:xfrm>
            <a:custGeom>
              <a:avLst/>
              <a:gdLst/>
              <a:ahLst/>
              <a:cxnLst/>
              <a:rect l="0" t="0" r="0" b="0"/>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en-US">
                <a:solidFill>
                  <a:schemeClr val="tx1"/>
                </a:solidFill>
              </a:endParaRPr>
            </a:p>
          </p:txBody>
        </p:sp>
        <p:sp>
          <p:nvSpPr>
            <p:cNvPr id="16457" name="Freeform 16456"/>
            <p:cNvSpPr>
              <a:spLocks noChangeAspect="1"/>
            </p:cNvSpPr>
            <p:nvPr/>
          </p:nvSpPr>
          <p:spPr>
            <a:xfrm flipH="1">
              <a:off x="4689" y="667"/>
              <a:ext cx="399" cy="720"/>
            </a:xfrm>
            <a:custGeom>
              <a:avLst/>
              <a:gdLst/>
              <a:ahLst/>
              <a:cxnLst/>
              <a:rect l="0" t="0" r="0" b="0"/>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en-US">
                <a:solidFill>
                  <a:schemeClr val="tx1"/>
                </a:solidFill>
              </a:endParaRPr>
            </a:p>
          </p:txBody>
        </p:sp>
        <p:sp>
          <p:nvSpPr>
            <p:cNvPr id="16458" name="Freeform 16457"/>
            <p:cNvSpPr>
              <a:spLocks noChangeAspect="1"/>
            </p:cNvSpPr>
            <p:nvPr/>
          </p:nvSpPr>
          <p:spPr>
            <a:xfrm flipH="1" flipV="1">
              <a:off x="4689" y="1387"/>
              <a:ext cx="399" cy="720"/>
            </a:xfrm>
            <a:custGeom>
              <a:avLst/>
              <a:gdLst/>
              <a:ahLst/>
              <a:cxnLst/>
              <a:rect l="0" t="0" r="0" b="0"/>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chemeClr val="bg1"/>
            </a:solidFill>
            <a:ln w="28575" cap="flat" cmpd="sng">
              <a:solidFill>
                <a:schemeClr val="tx1"/>
              </a:solidFill>
              <a:prstDash val="solid"/>
              <a:headEnd type="none" w="med" len="med"/>
              <a:tailEnd type="none" w="med" len="med"/>
            </a:ln>
          </p:spPr>
          <p:txBody>
            <a:bodyPr/>
            <a:lstStyle/>
            <a:p>
              <a:endParaRPr lang="en-US">
                <a:solidFill>
                  <a:schemeClr val="tx1"/>
                </a:solidFill>
              </a:endParaRPr>
            </a:p>
          </p:txBody>
        </p:sp>
        <p:sp>
          <p:nvSpPr>
            <p:cNvPr id="16459" name="Rectangle 16458"/>
            <p:cNvSpPr>
              <a:spLocks noChangeAspect="1"/>
            </p:cNvSpPr>
            <p:nvPr/>
          </p:nvSpPr>
          <p:spPr>
            <a:xfrm>
              <a:off x="4128" y="643"/>
              <a:ext cx="72" cy="1488"/>
            </a:xfrm>
            <a:prstGeom prst="rect">
              <a:avLst/>
            </a:prstGeom>
            <a:solidFill>
              <a:schemeClr val="bg1"/>
            </a:solidFill>
            <a:ln w="9525">
              <a:noFill/>
            </a:ln>
          </p:spPr>
          <p:txBody>
            <a:bodyPr/>
            <a:lstStyle/>
            <a:p>
              <a:endParaRPr lang="en-US">
                <a:solidFill>
                  <a:schemeClr val="tx1"/>
                </a:solidFill>
              </a:endParaRPr>
            </a:p>
          </p:txBody>
        </p:sp>
        <p:sp>
          <p:nvSpPr>
            <p:cNvPr id="16460" name="Rectangle 16459"/>
            <p:cNvSpPr>
              <a:spLocks noChangeAspect="1"/>
            </p:cNvSpPr>
            <p:nvPr/>
          </p:nvSpPr>
          <p:spPr>
            <a:xfrm>
              <a:off x="5074" y="643"/>
              <a:ext cx="24" cy="1488"/>
            </a:xfrm>
            <a:prstGeom prst="rect">
              <a:avLst/>
            </a:prstGeom>
            <a:solidFill>
              <a:schemeClr val="bg1"/>
            </a:solidFill>
            <a:ln w="9525">
              <a:noFill/>
            </a:ln>
          </p:spPr>
          <p:txBody>
            <a:bodyPr/>
            <a:lstStyle/>
            <a:p>
              <a:endParaRPr lang="en-US">
                <a:solidFill>
                  <a:schemeClr val="tx1"/>
                </a:solidFill>
              </a:endParaRPr>
            </a:p>
          </p:txBody>
        </p:sp>
        <p:sp>
          <p:nvSpPr>
            <p:cNvPr id="16461" name="Rounded Rectangle 16460" descr="Oak"/>
            <p:cNvSpPr>
              <a:spLocks noChangeAspect="1"/>
            </p:cNvSpPr>
            <p:nvPr/>
          </p:nvSpPr>
          <p:spPr>
            <a:xfrm>
              <a:off x="4128" y="576"/>
              <a:ext cx="1008" cy="96"/>
            </a:xfrm>
            <a:prstGeom prst="roundRect">
              <a:avLst>
                <a:gd name="adj" fmla="val 50000"/>
              </a:avLst>
            </a:prstGeom>
            <a:blipFill rotWithShape="0">
              <a:blip r:embed="rId2"/>
            </a:blipFill>
            <a:ln w="9525">
              <a:noFill/>
            </a:ln>
          </p:spPr>
          <p:txBody>
            <a:bodyPr/>
            <a:lstStyle/>
            <a:p>
              <a:endParaRPr lang="en-US">
                <a:solidFill>
                  <a:schemeClr val="tx1"/>
                </a:solidFill>
              </a:endParaRPr>
            </a:p>
          </p:txBody>
        </p:sp>
        <p:sp>
          <p:nvSpPr>
            <p:cNvPr id="16462" name="Rounded Rectangle 16461" descr="Oak"/>
            <p:cNvSpPr>
              <a:spLocks noChangeAspect="1"/>
            </p:cNvSpPr>
            <p:nvPr/>
          </p:nvSpPr>
          <p:spPr>
            <a:xfrm>
              <a:off x="4128" y="2102"/>
              <a:ext cx="1008" cy="96"/>
            </a:xfrm>
            <a:prstGeom prst="roundRect">
              <a:avLst>
                <a:gd name="adj" fmla="val 50000"/>
              </a:avLst>
            </a:prstGeom>
            <a:blipFill rotWithShape="0">
              <a:blip r:embed="rId2"/>
            </a:blipFill>
            <a:ln w="9525">
              <a:noFill/>
            </a:ln>
          </p:spPr>
          <p:txBody>
            <a:bodyPr/>
            <a:lstStyle/>
            <a:p>
              <a:endParaRPr lang="en-US">
                <a:solidFill>
                  <a:schemeClr val="tx1"/>
                </a:solidFill>
              </a:endParaRPr>
            </a:p>
          </p:txBody>
        </p:sp>
        <p:sp>
          <p:nvSpPr>
            <p:cNvPr id="16463" name="Rectangle 16462"/>
            <p:cNvSpPr>
              <a:spLocks noChangeAspect="1"/>
            </p:cNvSpPr>
            <p:nvPr/>
          </p:nvSpPr>
          <p:spPr>
            <a:xfrm>
              <a:off x="4154" y="1363"/>
              <a:ext cx="408" cy="48"/>
            </a:xfrm>
            <a:prstGeom prst="rect">
              <a:avLst/>
            </a:prstGeom>
            <a:solidFill>
              <a:schemeClr val="bg1"/>
            </a:solidFill>
            <a:ln w="9525">
              <a:noFill/>
            </a:ln>
          </p:spPr>
          <p:txBody>
            <a:bodyPr/>
            <a:lstStyle/>
            <a:p>
              <a:endParaRPr lang="en-US">
                <a:solidFill>
                  <a:schemeClr val="tx1"/>
                </a:solidFill>
              </a:endParaRPr>
            </a:p>
          </p:txBody>
        </p:sp>
        <p:sp>
          <p:nvSpPr>
            <p:cNvPr id="16464" name="Rectangle 16463"/>
            <p:cNvSpPr>
              <a:spLocks noChangeAspect="1"/>
            </p:cNvSpPr>
            <p:nvPr/>
          </p:nvSpPr>
          <p:spPr>
            <a:xfrm>
              <a:off x="4704" y="1363"/>
              <a:ext cx="408" cy="48"/>
            </a:xfrm>
            <a:prstGeom prst="rect">
              <a:avLst/>
            </a:prstGeom>
            <a:solidFill>
              <a:schemeClr val="bg1"/>
            </a:solidFill>
            <a:ln w="9525">
              <a:noFill/>
            </a:ln>
          </p:spPr>
          <p:txBody>
            <a:bodyPr/>
            <a:lstStyle/>
            <a:p>
              <a:endParaRPr lang="en-US">
                <a:solidFill>
                  <a:schemeClr val="tx1"/>
                </a:solidFill>
              </a:endParaRPr>
            </a:p>
          </p:txBody>
        </p:sp>
        <p:sp>
          <p:nvSpPr>
            <p:cNvPr id="16465" name="Text Box 16464"/>
            <p:cNvSpPr txBox="1">
              <a:spLocks noChangeAspect="1"/>
            </p:cNvSpPr>
            <p:nvPr/>
          </p:nvSpPr>
          <p:spPr>
            <a:xfrm>
              <a:off x="4156" y="720"/>
              <a:ext cx="960" cy="1354"/>
            </a:xfrm>
            <a:prstGeom prst="rect">
              <a:avLst/>
            </a:prstGeom>
            <a:noFill/>
            <a:ln w="9525">
              <a:noFill/>
            </a:ln>
          </p:spPr>
          <p:txBody>
            <a:bodyPr>
              <a:spAutoFit/>
            </a:bodyPr>
            <a:lstStyle/>
            <a:p>
              <a:pPr algn="ctr" eaLnBrk="0" hangingPunct="0">
                <a:lnSpc>
                  <a:spcPct val="125000"/>
                </a:lnSpc>
                <a:spcBef>
                  <a:spcPct val="50000"/>
                </a:spcBef>
                <a:buClr>
                  <a:schemeClr val="bg1"/>
                </a:buClr>
              </a:pPr>
              <a:r>
                <a:rPr sz="1000">
                  <a:solidFill>
                    <a:schemeClr val="tx1"/>
                  </a:solidFill>
                  <a:latin typeface="Helvetica" charset="0"/>
                </a:rPr>
                <a:t> email  WWW  phone...</a:t>
              </a:r>
            </a:p>
            <a:p>
              <a:pPr algn="ctr" eaLnBrk="0" hangingPunct="0">
                <a:lnSpc>
                  <a:spcPct val="125000"/>
                </a:lnSpc>
                <a:spcBef>
                  <a:spcPct val="50000"/>
                </a:spcBef>
                <a:buClr>
                  <a:schemeClr val="bg1"/>
                </a:buClr>
              </a:pPr>
              <a:r>
                <a:rPr sz="1000">
                  <a:solidFill>
                    <a:schemeClr val="tx1"/>
                  </a:solidFill>
                  <a:latin typeface="Helvetica" charset="0"/>
                </a:rPr>
                <a:t>SMTP  HTTP  RTP...</a:t>
              </a:r>
            </a:p>
            <a:p>
              <a:pPr algn="ctr" eaLnBrk="0" hangingPunct="0">
                <a:lnSpc>
                  <a:spcPct val="125000"/>
                </a:lnSpc>
                <a:spcBef>
                  <a:spcPct val="50000"/>
                </a:spcBef>
                <a:buClr>
                  <a:schemeClr val="bg1"/>
                </a:buClr>
              </a:pPr>
              <a:r>
                <a:rPr sz="1000">
                  <a:solidFill>
                    <a:schemeClr val="tx1"/>
                  </a:solidFill>
                  <a:latin typeface="Helvetica" charset="0"/>
                </a:rPr>
                <a:t>TCP  UDP…</a:t>
              </a:r>
            </a:p>
            <a:p>
              <a:pPr algn="ctr" eaLnBrk="0" hangingPunct="0">
                <a:lnSpc>
                  <a:spcPct val="125000"/>
                </a:lnSpc>
                <a:spcBef>
                  <a:spcPct val="50000"/>
                </a:spcBef>
                <a:buClr>
                  <a:schemeClr val="bg1"/>
                </a:buClr>
              </a:pPr>
              <a:endParaRPr sz="500">
                <a:solidFill>
                  <a:schemeClr val="tx1"/>
                </a:solidFill>
                <a:latin typeface="Helvetica" charset="0"/>
              </a:endParaRPr>
            </a:p>
            <a:p>
              <a:pPr algn="ctr" eaLnBrk="0" hangingPunct="0">
                <a:lnSpc>
                  <a:spcPct val="125000"/>
                </a:lnSpc>
                <a:spcBef>
                  <a:spcPct val="50000"/>
                </a:spcBef>
                <a:buClr>
                  <a:schemeClr val="bg1"/>
                </a:buClr>
              </a:pPr>
              <a:r>
                <a:rPr sz="1000" b="1">
                  <a:solidFill>
                    <a:schemeClr val="tx1"/>
                  </a:solidFill>
                  <a:latin typeface="Helvetica" charset="0"/>
                </a:rPr>
                <a:t>IP</a:t>
              </a:r>
              <a:endParaRPr sz="1000">
                <a:solidFill>
                  <a:schemeClr val="tx1"/>
                </a:solidFill>
                <a:latin typeface="Helvetica" charset="0"/>
              </a:endParaRPr>
            </a:p>
            <a:p>
              <a:pPr algn="ctr" eaLnBrk="0" hangingPunct="0">
                <a:lnSpc>
                  <a:spcPct val="125000"/>
                </a:lnSpc>
                <a:spcBef>
                  <a:spcPct val="50000"/>
                </a:spcBef>
                <a:buClr>
                  <a:schemeClr val="bg1"/>
                </a:buClr>
              </a:pPr>
              <a:endParaRPr sz="500">
                <a:solidFill>
                  <a:schemeClr val="tx1"/>
                </a:solidFill>
                <a:latin typeface="Helvetica" charset="0"/>
              </a:endParaRPr>
            </a:p>
            <a:p>
              <a:pPr algn="ctr" eaLnBrk="0" hangingPunct="0">
                <a:lnSpc>
                  <a:spcPct val="125000"/>
                </a:lnSpc>
                <a:spcBef>
                  <a:spcPct val="50000"/>
                </a:spcBef>
                <a:buClr>
                  <a:schemeClr val="bg1"/>
                </a:buClr>
              </a:pPr>
              <a:r>
                <a:rPr sz="1000" err="1">
                  <a:solidFill>
                    <a:schemeClr val="tx1"/>
                  </a:solidFill>
                  <a:latin typeface="Helvetica" charset="0"/>
                </a:rPr>
                <a:t>  ethernet</a:t>
              </a:r>
              <a:r>
                <a:rPr sz="1000">
                  <a:solidFill>
                    <a:schemeClr val="tx1"/>
                  </a:solidFill>
                  <a:latin typeface="Helvetica" charset="0"/>
                </a:rPr>
                <a:t>   PPP…</a:t>
              </a:r>
            </a:p>
            <a:p>
              <a:pPr algn="ctr" eaLnBrk="0" hangingPunct="0">
                <a:lnSpc>
                  <a:spcPct val="125000"/>
                </a:lnSpc>
                <a:spcBef>
                  <a:spcPct val="50000"/>
                </a:spcBef>
                <a:buClr>
                  <a:schemeClr val="bg1"/>
                </a:buClr>
              </a:pPr>
              <a:r>
                <a:rPr sz="1000" err="1">
                  <a:solidFill>
                    <a:schemeClr val="tx1"/>
                  </a:solidFill>
                  <a:latin typeface="Helvetica" charset="0"/>
                </a:rPr>
                <a:t>CSMA  async  sonet</a:t>
              </a:r>
              <a:r>
                <a:rPr sz="1000">
                  <a:solidFill>
                    <a:schemeClr val="tx1"/>
                  </a:solidFill>
                  <a:latin typeface="Helvetica" charset="0"/>
                </a:rPr>
                <a:t>...</a:t>
              </a:r>
            </a:p>
            <a:p>
              <a:pPr algn="ctr" eaLnBrk="0" hangingPunct="0">
                <a:lnSpc>
                  <a:spcPct val="125000"/>
                </a:lnSpc>
                <a:spcBef>
                  <a:spcPct val="50000"/>
                </a:spcBef>
                <a:buClr>
                  <a:schemeClr val="bg1"/>
                </a:buClr>
              </a:pPr>
              <a:r>
                <a:rPr sz="1000">
                  <a:solidFill>
                    <a:schemeClr val="tx1"/>
                  </a:solidFill>
                  <a:latin typeface="Helvetica" charset="0"/>
                </a:rPr>
                <a:t> copper  fiber  radio...</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99329"/>
          <p:cNvSpPr>
            <a:spLocks noGrp="1"/>
          </p:cNvSpPr>
          <p:nvPr>
            <p:ph type="title"/>
          </p:nvPr>
        </p:nvSpPr>
        <p:spPr/>
        <p:txBody>
          <a:bodyPr anchor="ctr"/>
          <a:lstStyle/>
          <a:p>
            <a:r>
              <a:t>The “Curse of the Narrow Waist”</a:t>
            </a:r>
          </a:p>
        </p:txBody>
      </p:sp>
      <p:sp>
        <p:nvSpPr>
          <p:cNvPr id="99331" name="Text Placeholder 99330"/>
          <p:cNvSpPr>
            <a:spLocks noGrp="1"/>
          </p:cNvSpPr>
          <p:nvPr>
            <p:ph type="body" idx="1"/>
          </p:nvPr>
        </p:nvSpPr>
        <p:spPr/>
        <p:txBody>
          <a:bodyPr/>
          <a:lstStyle/>
          <a:p>
            <a:r>
              <a:t>IP over anything, anything over IP</a:t>
            </a:r>
          </a:p>
          <a:p>
            <a:pPr lvl="1"/>
            <a:r>
              <a:t>Has allowed for much innovation both above and below the IP layer of the stack</a:t>
            </a:r>
          </a:p>
          <a:p>
            <a:pPr lvl="1"/>
            <a:r>
              <a:t>An IP stack gets a device on the Internet</a:t>
            </a:r>
          </a:p>
          <a:p>
            <a:pPr lvl="1"/>
            <a:endParaRPr/>
          </a:p>
          <a:p>
            <a:r>
              <a:rPr b="1"/>
              <a:t>Drawback:</a:t>
            </a:r>
            <a:r>
              <a:t> very difficult to make changes to IP</a:t>
            </a:r>
          </a:p>
          <a:p>
            <a:pPr lvl="1"/>
            <a:r>
              <a:t>But…people are trying </a:t>
            </a:r>
          </a:p>
          <a:p>
            <a:pPr lvl="1"/>
            <a:endParaRPr lang="en-US" err="1"/>
          </a:p>
          <a:p>
            <a:pPr lvl="1"/>
            <a:r>
              <a:rPr lang="en-US" err="1"/>
              <a:t>Many proposals to</a:t>
            </a:r>
            <a:endParaRPr err="1"/>
          </a:p>
          <a:p>
            <a:pPr lvl="2"/>
            <a:r>
              <a:rPr lang="en-US" err="1"/>
              <a:t>US:  </a:t>
            </a:r>
            <a:r>
              <a:rPr err="1"/>
              <a:t>NSF GENI project: http://www.geni.net</a:t>
            </a:r>
            <a:r>
              <a:t>/</a:t>
            </a:r>
          </a:p>
          <a:p>
            <a:pPr lvl="2"/>
            <a:r>
              <a:rPr lang="en-US"/>
              <a:t>EU: FIRE(Future Internet Research and Experimentation)</a:t>
            </a:r>
          </a:p>
          <a:p>
            <a:pPr lvl="2"/>
            <a:r>
              <a:rPr lang="en-US"/>
              <a:t>China: Many future network initivatives</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Second Level Goals</a:t>
            </a:r>
            <a:endParaRPr lang="en-US"/>
          </a:p>
        </p:txBody>
      </p:sp>
      <p:sp>
        <p:nvSpPr>
          <p:cNvPr id="3" name="Content Placeholder 2"/>
          <p:cNvSpPr>
            <a:spLocks noGrp="1"/>
          </p:cNvSpPr>
          <p:nvPr>
            <p:ph idx="1"/>
          </p:nvPr>
        </p:nvSpPr>
        <p:spPr/>
        <p:txBody>
          <a:bodyPr/>
          <a:lstStyle/>
          <a:p>
            <a:r>
              <a:rPr lang="en-US"/>
              <a:t>survivability in the face of failure</a:t>
            </a:r>
          </a:p>
          <a:p>
            <a:r>
              <a:rPr lang="en-US"/>
              <a:t>support for multiple types of service</a:t>
            </a:r>
          </a:p>
          <a:p>
            <a:r>
              <a:rPr lang="en-US"/>
              <a:t>support for a variety of networks</a:t>
            </a:r>
          </a:p>
          <a:p>
            <a:r>
              <a:rPr lang="en-US"/>
              <a:t>distributed management of resources</a:t>
            </a:r>
          </a:p>
          <a:p>
            <a:r>
              <a:rPr lang="en-US"/>
              <a:t>cost effectiveness</a:t>
            </a:r>
          </a:p>
          <a:p>
            <a:r>
              <a:rPr lang="en-US"/>
              <a:t>easy addition of new hosts</a:t>
            </a:r>
          </a:p>
          <a:p>
            <a:r>
              <a:rPr lang="en-US"/>
              <a:t>accounting of resource usage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6DC3-02BF-6048-8E92-2F673762E5D4}"/>
              </a:ext>
            </a:extLst>
          </p:cNvPr>
          <p:cNvSpPr>
            <a:spLocks noGrp="1"/>
          </p:cNvSpPr>
          <p:nvPr>
            <p:ph type="title"/>
          </p:nvPr>
        </p:nvSpPr>
        <p:spPr/>
        <p:txBody>
          <a:bodyPr/>
          <a:lstStyle/>
          <a:p>
            <a:r>
              <a:rPr lang="en-US" dirty="0">
                <a:sym typeface="+mn-ea"/>
              </a:rPr>
              <a:t>The original text in SIGCOMM paper</a:t>
            </a:r>
            <a:endParaRPr lang="en-CN" dirty="0"/>
          </a:p>
        </p:txBody>
      </p:sp>
      <p:sp>
        <p:nvSpPr>
          <p:cNvPr id="3" name="Content Placeholder 2">
            <a:extLst>
              <a:ext uri="{FF2B5EF4-FFF2-40B4-BE49-F238E27FC236}">
                <a16:creationId xmlns:a16="http://schemas.microsoft.com/office/drawing/2014/main" id="{8BA49CAC-7ED5-2246-A563-3894A37FB88E}"/>
              </a:ext>
            </a:extLst>
          </p:cNvPr>
          <p:cNvSpPr>
            <a:spLocks noGrp="1"/>
          </p:cNvSpPr>
          <p:nvPr>
            <p:ph idx="1"/>
          </p:nvPr>
        </p:nvSpPr>
        <p:spPr/>
        <p:txBody>
          <a:bodyPr/>
          <a:lstStyle/>
          <a:p>
            <a:r>
              <a:rPr lang="en-US" sz="2400" dirty="0"/>
              <a:t>1. Internet communication must continue despite loss of networks or gateways. </a:t>
            </a:r>
            <a:r>
              <a:rPr lang="zh-CN" altLang="en-US" sz="2400" dirty="0"/>
              <a:t>（Survivability）</a:t>
            </a:r>
            <a:endParaRPr lang="en-US" sz="2400" dirty="0"/>
          </a:p>
          <a:p>
            <a:r>
              <a:rPr lang="en-US" sz="2400" dirty="0"/>
              <a:t>2. The Internet must support multiple types of communications service.</a:t>
            </a:r>
          </a:p>
          <a:p>
            <a:r>
              <a:rPr lang="en-US" sz="2400" dirty="0"/>
              <a:t>3. The Internet architecture must accommodate a variety of networks.</a:t>
            </a:r>
          </a:p>
          <a:p>
            <a:r>
              <a:rPr lang="en-US" sz="2400" dirty="0"/>
              <a:t>4. The Internet architecture must permit distributed management of its resources.</a:t>
            </a:r>
          </a:p>
          <a:p>
            <a:r>
              <a:rPr lang="en-US" sz="2400" dirty="0"/>
              <a:t>5. The Internet architecture must be cost effective.</a:t>
            </a:r>
          </a:p>
          <a:p>
            <a:r>
              <a:rPr lang="en-US" sz="2400" dirty="0"/>
              <a:t>6. The Internet architecture must permit host attachment with a low level of effort.</a:t>
            </a:r>
          </a:p>
          <a:p>
            <a:r>
              <a:rPr lang="en-US" sz="2400" dirty="0"/>
              <a:t>7. The resources used in the internet architecture must be accountable.</a:t>
            </a:r>
          </a:p>
        </p:txBody>
      </p:sp>
    </p:spTree>
    <p:extLst>
      <p:ext uri="{BB962C8B-B14F-4D97-AF65-F5344CB8AC3E}">
        <p14:creationId xmlns:p14="http://schemas.microsoft.com/office/powerpoint/2010/main" val="340434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on last week</a:t>
            </a:r>
          </a:p>
        </p:txBody>
      </p:sp>
      <p:sp>
        <p:nvSpPr>
          <p:cNvPr id="3" name="Content Placeholder 2"/>
          <p:cNvSpPr>
            <a:spLocks noGrp="1"/>
          </p:cNvSpPr>
          <p:nvPr>
            <p:ph idx="1"/>
          </p:nvPr>
        </p:nvSpPr>
        <p:spPr/>
        <p:txBody>
          <a:bodyPr/>
          <a:lstStyle/>
          <a:p>
            <a:r>
              <a:rPr lang="en-US"/>
              <a:t>What is architecture: </a:t>
            </a:r>
          </a:p>
          <a:p>
            <a:pPr lvl="1"/>
            <a:r>
              <a:rPr lang="en-US"/>
              <a:t>At a very abstract level, the architecture of a system defines how the system is broken into parts and how those parts interact.</a:t>
            </a:r>
          </a:p>
          <a:p>
            <a:pPr lvl="0"/>
            <a:r>
              <a:rPr lang="en-US"/>
              <a:t>Modularity and abstraction are central tenets of Computer Science thinking.</a:t>
            </a:r>
          </a:p>
          <a:p>
            <a:pPr lvl="1"/>
            <a:r>
              <a:rPr lang="zh-CN" altLang="en-US">
                <a:solidFill>
                  <a:srgbClr val="FF0000"/>
                </a:solidFill>
              </a:rPr>
              <a:t>模块化  </a:t>
            </a:r>
            <a:r>
              <a:rPr lang="en-US">
                <a:solidFill>
                  <a:srgbClr val="FF0000"/>
                </a:solidFill>
              </a:rPr>
              <a:t>Modularity</a:t>
            </a:r>
            <a:r>
              <a:rPr lang="en-US"/>
              <a:t> breaks a system into parts, normally to permit independent construction and replacement, reuse of parts, and so on.</a:t>
            </a:r>
          </a:p>
          <a:p>
            <a:pPr lvl="1"/>
            <a:r>
              <a:rPr lang="zh-CN" altLang="en-US">
                <a:solidFill>
                  <a:srgbClr val="FF0000"/>
                </a:solidFill>
                <a:sym typeface="+mn-ea"/>
              </a:rPr>
              <a:t>抽象 </a:t>
            </a:r>
            <a:r>
              <a:rPr lang="en-US">
                <a:solidFill>
                  <a:srgbClr val="FF0000"/>
                </a:solidFill>
                <a:sym typeface="+mn-ea"/>
              </a:rPr>
              <a:t>Abstraction</a:t>
            </a:r>
            <a:r>
              <a:rPr lang="en-US">
                <a:sym typeface="+mn-ea"/>
              </a:rPr>
              <a:t> is a refinement of modularity—it is the gathering together of some complex mechanism into a module, and providing a simple interface by which this complexity is hidden.</a:t>
            </a:r>
            <a:endParaRPr lang="en-US"/>
          </a:p>
          <a:p>
            <a:pPr lvl="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there any priority order?</a:t>
            </a:r>
          </a:p>
        </p:txBody>
      </p:sp>
      <p:sp>
        <p:nvSpPr>
          <p:cNvPr id="3" name="Content Placeholder 2"/>
          <p:cNvSpPr>
            <a:spLocks noGrp="1"/>
          </p:cNvSpPr>
          <p:nvPr>
            <p:ph idx="1"/>
          </p:nvPr>
        </p:nvSpPr>
        <p:spPr/>
        <p:txBody>
          <a:bodyPr/>
          <a:lstStyle/>
          <a:p>
            <a:r>
              <a:rPr lang="en-US" dirty="0"/>
              <a:t> Yes. These goals are in order of importance, and an entirely different network architecture would result if the order were changed.</a:t>
            </a:r>
          </a:p>
          <a:p>
            <a:endParaRPr lang="en-US" dirty="0"/>
          </a:p>
          <a:p>
            <a:r>
              <a:rPr lang="en-US" dirty="0"/>
              <a:t>This network was designed to operate in a military context, which implied the possibility of a hostile environment, survivability was put as a first goal, and accountability as a last goal.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 #1  </a:t>
            </a:r>
            <a:r>
              <a:rPr>
                <a:sym typeface="+mn-ea"/>
              </a:rPr>
              <a:t>Survivability</a:t>
            </a:r>
            <a:r>
              <a:rPr lang="en-US"/>
              <a:t> </a:t>
            </a:r>
          </a:p>
        </p:txBody>
      </p:sp>
      <p:sp>
        <p:nvSpPr>
          <p:cNvPr id="3" name="Content Placeholder 2"/>
          <p:cNvSpPr>
            <a:spLocks noGrp="1"/>
          </p:cNvSpPr>
          <p:nvPr>
            <p:ph idx="1"/>
          </p:nvPr>
        </p:nvSpPr>
        <p:spPr/>
        <p:txBody>
          <a:bodyPr/>
          <a:lstStyle/>
          <a:p>
            <a:r>
              <a:rPr>
                <a:sym typeface="+mn-ea"/>
              </a:rPr>
              <a:t>Network should continue to work, even if some devices fail, are compromised, etc.</a:t>
            </a:r>
          </a:p>
          <a:p>
            <a:endParaRPr>
              <a:sym typeface="+mn-ea"/>
            </a:endParaRPr>
          </a:p>
          <a:p>
            <a:r>
              <a:rPr>
                <a:sym typeface="+mn-ea"/>
              </a:rPr>
              <a:t> In particular, this goal was interpreted to mean that if two entities are communicating over the Internet, and some failure causes the Internet to be temporarily disrupted and reconfigured to reconstitute the service, then the entities communicating should be able to continue without having to reestablish or reset the high level state of their  conversation.</a:t>
            </a:r>
          </a:p>
          <a:p>
            <a:pPr lvl="1"/>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a:t>
            </a:r>
          </a:p>
        </p:txBody>
      </p:sp>
      <p:sp>
        <p:nvSpPr>
          <p:cNvPr id="3" name="Content Placeholder 2"/>
          <p:cNvSpPr>
            <a:spLocks noGrp="1"/>
          </p:cNvSpPr>
          <p:nvPr>
            <p:ph idx="1"/>
          </p:nvPr>
        </p:nvSpPr>
        <p:spPr/>
        <p:txBody>
          <a:bodyPr/>
          <a:lstStyle/>
          <a:p>
            <a:r>
              <a:rPr lang="en-US"/>
              <a:t>To achieve this goal, the state information which describes the on-going conversation must be protected.</a:t>
            </a:r>
          </a:p>
          <a:p>
            <a:pPr lvl="1"/>
            <a:r>
              <a:rPr lang="en-US"/>
              <a:t>Specific examples of</a:t>
            </a:r>
            <a:r>
              <a:rPr lang="en-US">
                <a:solidFill>
                  <a:srgbClr val="FF0000"/>
                </a:solidFill>
              </a:rPr>
              <a:t> state information</a:t>
            </a:r>
            <a:r>
              <a:rPr lang="en-US"/>
              <a:t> would be the </a:t>
            </a:r>
            <a:r>
              <a:rPr lang="en-US">
                <a:solidFill>
                  <a:srgbClr val="00B0F0"/>
                </a:solidFill>
              </a:rPr>
              <a:t>number of packets transmitted, the number of packets acknowledged, or the number of outstanding flow control permissions. </a:t>
            </a:r>
            <a:endParaRPr lang="en-US"/>
          </a:p>
          <a:p>
            <a:pPr lvl="0"/>
            <a:r>
              <a:rPr lang="en-US"/>
              <a:t>If the lower layers of the architecture lose this information, they will not be able to tell if data has been lost, and the application layer will have to cope with the loss of synchrony.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options </a:t>
            </a:r>
          </a:p>
        </p:txBody>
      </p:sp>
      <p:sp>
        <p:nvSpPr>
          <p:cNvPr id="3" name="Content Placeholder 2"/>
          <p:cNvSpPr>
            <a:spLocks noGrp="1"/>
          </p:cNvSpPr>
          <p:nvPr>
            <p:ph idx="1"/>
          </p:nvPr>
        </p:nvSpPr>
        <p:spPr/>
        <p:txBody>
          <a:bodyPr/>
          <a:lstStyle/>
          <a:p>
            <a:r>
              <a:rPr>
                <a:sym typeface="+mn-ea"/>
              </a:rPr>
              <a:t>Network should continue to work, even if some devices fail, are compromised, etc.</a:t>
            </a:r>
          </a:p>
          <a:p>
            <a:pPr marL="0" indent="0">
              <a:buNone/>
            </a:pPr>
            <a:r>
              <a:rPr b="1">
                <a:solidFill>
                  <a:srgbClr val="FF3300"/>
                </a:solidFill>
                <a:sym typeface="+mn-ea"/>
              </a:rPr>
              <a:t>Two Options</a:t>
            </a:r>
            <a:endParaRPr b="1">
              <a:solidFill>
                <a:srgbClr val="FF3300"/>
              </a:solidFill>
            </a:endParaRPr>
          </a:p>
          <a:p>
            <a:pPr>
              <a:lnSpc>
                <a:spcPct val="80000"/>
              </a:lnSpc>
            </a:pPr>
            <a:r>
              <a:rPr sz="2400">
                <a:sym typeface="+mn-ea"/>
              </a:rPr>
              <a:t>Replication</a:t>
            </a:r>
          </a:p>
          <a:p>
            <a:pPr lvl="1">
              <a:lnSpc>
                <a:spcPct val="80000"/>
              </a:lnSpc>
            </a:pPr>
            <a:r>
              <a:rPr sz="2400">
                <a:sym typeface="+mn-ea"/>
              </a:rPr>
              <a:t>Keep state at multiple places in the network, recover when nodes crash</a:t>
            </a:r>
          </a:p>
          <a:p>
            <a:pPr>
              <a:lnSpc>
                <a:spcPct val="80000"/>
              </a:lnSpc>
            </a:pPr>
            <a:r>
              <a:rPr sz="2400" b="1">
                <a:sym typeface="+mn-ea"/>
              </a:rPr>
              <a:t>Fate-sharing</a:t>
            </a:r>
            <a:endParaRPr sz="2400" b="1"/>
          </a:p>
          <a:p>
            <a:pPr lvl="1">
              <a:lnSpc>
                <a:spcPct val="80000"/>
              </a:lnSpc>
            </a:pPr>
            <a:r>
              <a:rPr sz="2400">
                <a:sym typeface="+mn-ea"/>
              </a:rPr>
              <a:t>Acceptable to lose state information for some entity if the entity itself is lost</a:t>
            </a:r>
          </a:p>
          <a:p>
            <a:pPr lvl="0"/>
            <a:r>
              <a:rPr lang="en-US"/>
              <a:t>Why  fate-sharing</a:t>
            </a:r>
          </a:p>
          <a:p>
            <a:pPr lvl="1">
              <a:lnSpc>
                <a:spcPct val="80000"/>
              </a:lnSpc>
            </a:pPr>
            <a:r>
              <a:rPr sz="2055">
                <a:sym typeface="+mn-ea"/>
              </a:rPr>
              <a:t>Can support arbitrarily complex failure scenarios</a:t>
            </a:r>
            <a:endParaRPr sz="2055"/>
          </a:p>
          <a:p>
            <a:pPr lvl="1">
              <a:lnSpc>
                <a:spcPct val="80000"/>
              </a:lnSpc>
            </a:pPr>
            <a:r>
              <a:rPr sz="2055">
                <a:sym typeface="+mn-ea"/>
              </a:rPr>
              <a:t>Engineering is easier</a:t>
            </a:r>
            <a:endParaRPr sz="2055"/>
          </a:p>
          <a:p>
            <a:pPr lvl="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ym typeface="+mn-ea"/>
              </a:rPr>
              <a:t>Replication</a:t>
            </a:r>
            <a:endParaRPr lang="en-US"/>
          </a:p>
        </p:txBody>
      </p:sp>
      <p:sp>
        <p:nvSpPr>
          <p:cNvPr id="3" name="Content Placeholder 2"/>
          <p:cNvSpPr>
            <a:spLocks noGrp="1"/>
          </p:cNvSpPr>
          <p:nvPr>
            <p:ph idx="1"/>
          </p:nvPr>
        </p:nvSpPr>
        <p:spPr/>
        <p:txBody>
          <a:bodyPr/>
          <a:lstStyle/>
          <a:p>
            <a:r>
              <a:rPr lang="en-US"/>
              <a:t>In some network architectures, this state is stored in the intermediate packet switching nodes of the network. </a:t>
            </a:r>
          </a:p>
          <a:p>
            <a:pPr lvl="1"/>
            <a:r>
              <a:rPr lang="en-US"/>
              <a:t>In this case, to protect the information from loss, it must replicated. </a:t>
            </a:r>
          </a:p>
          <a:p>
            <a:pPr lvl="1"/>
            <a:r>
              <a:rPr lang="en-US"/>
              <a:t>Because of the distributed nature of the replication, algorithms to ensure robust replication are themselves difficult to build, and few networks with distributed state information provide any sort of protection against failure.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Fate-sharing</a:t>
            </a:r>
          </a:p>
        </p:txBody>
      </p:sp>
      <p:sp>
        <p:nvSpPr>
          <p:cNvPr id="3" name="Content Placeholder 2"/>
          <p:cNvSpPr>
            <a:spLocks noGrp="1"/>
          </p:cNvSpPr>
          <p:nvPr>
            <p:ph idx="1"/>
          </p:nvPr>
        </p:nvSpPr>
        <p:spPr/>
        <p:txBody>
          <a:bodyPr/>
          <a:lstStyle/>
          <a:p>
            <a:r>
              <a:rPr lang="en-US"/>
              <a:t>The alternative, which this architecture chose, is to take this information and gather it at the endpoint of the net, at the entity which is utilizing the service of the network.  </a:t>
            </a:r>
          </a:p>
          <a:p>
            <a:pPr lvl="1"/>
            <a:r>
              <a:rPr lang="en-US"/>
              <a:t>this approach is called to reliability "fate-sharing."</a:t>
            </a:r>
          </a:p>
          <a:p>
            <a:pPr lvl="1"/>
            <a:endParaRPr lang="en-US"/>
          </a:p>
          <a:p>
            <a:pPr lvl="0"/>
            <a:r>
              <a:rPr lang="en-US"/>
              <a:t>it is acceptable to lose the state information associated with an entity if, at the same time, the entity itself is lost. </a:t>
            </a:r>
          </a:p>
          <a:p>
            <a:pPr lvl="1"/>
            <a:r>
              <a:rPr lang="en-US"/>
              <a:t>Specifically, information about transport level synchronization is stored in the host which is attached to the net and using its communication service.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a:t>
            </a:r>
          </a:p>
        </p:txBody>
      </p:sp>
      <p:sp>
        <p:nvSpPr>
          <p:cNvPr id="3" name="Content Placeholder 2"/>
          <p:cNvSpPr>
            <a:spLocks noGrp="1"/>
          </p:cNvSpPr>
          <p:nvPr>
            <p:ph idx="1"/>
          </p:nvPr>
        </p:nvSpPr>
        <p:spPr/>
        <p:txBody>
          <a:bodyPr/>
          <a:lstStyle/>
          <a:p>
            <a:r>
              <a:rPr lang="en-US" dirty="0"/>
              <a:t>First, fate-sharing protects against any number of intermediate failures, whereas replication can only protect against a certain number (less than the number of replicated copies). </a:t>
            </a:r>
          </a:p>
          <a:p>
            <a:endParaRPr lang="en-US" dirty="0"/>
          </a:p>
          <a:p>
            <a:r>
              <a:rPr lang="en-US" dirty="0"/>
              <a:t>Second, fate-sharing is much easier to engineer than replication.</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design consequences</a:t>
            </a:r>
          </a:p>
        </p:txBody>
      </p:sp>
      <p:sp>
        <p:nvSpPr>
          <p:cNvPr id="3" name="Content Placeholder 2"/>
          <p:cNvSpPr>
            <a:spLocks noGrp="1"/>
          </p:cNvSpPr>
          <p:nvPr>
            <p:ph idx="1"/>
          </p:nvPr>
        </p:nvSpPr>
        <p:spPr/>
        <p:txBody>
          <a:bodyPr/>
          <a:lstStyle/>
          <a:p>
            <a:r>
              <a:rPr lang="en-US" dirty="0"/>
              <a:t>Stateless core</a:t>
            </a:r>
          </a:p>
          <a:p>
            <a:pPr lvl="1"/>
            <a:r>
              <a:rPr lang="en-US" dirty="0"/>
              <a:t>First, the intermediate packet switching nodes, or gateways, must not have any essential state information about on-going connections. Instead, they are stateless packet switches, a class of network design sometimes called a "datagram" network.</a:t>
            </a:r>
          </a:p>
          <a:p>
            <a:r>
              <a:rPr lang="en-US" dirty="0"/>
              <a:t>Stateful edge</a:t>
            </a:r>
          </a:p>
          <a:p>
            <a:pPr lvl="1"/>
            <a:r>
              <a:rPr lang="en-US" dirty="0"/>
              <a:t>Secondly, rather more trust is placed in the host machine than in an architecture where the network ensures the reliable delivery of 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sym typeface="+mn-ea"/>
            </a:endParaRPr>
          </a:p>
          <a:p>
            <a:r>
              <a:rPr lang="en-US">
                <a:sym typeface="+mn-ea"/>
              </a:rPr>
              <a:t>Should we have states  in the core?</a:t>
            </a:r>
          </a:p>
          <a:p>
            <a:endParaRPr lang="en-US">
              <a:sym typeface="+mn-ea"/>
            </a:endParaRPr>
          </a:p>
          <a:p>
            <a:endParaRPr lang="en-US">
              <a:sym typeface="+mn-ea"/>
            </a:endParaRPr>
          </a:p>
          <a:p>
            <a:r>
              <a:rPr lang="en-US">
                <a:sym typeface="+mn-ea"/>
              </a:rPr>
              <a:t>Read More on e2e  and fate-sharing http://mercury.lcs.mit.edu/~jnc/tech/end_end.html</a:t>
            </a:r>
            <a:endParaRPr lang="en-US"/>
          </a:p>
          <a:p>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0481"/>
          <p:cNvSpPr>
            <a:spLocks noGrp="1"/>
          </p:cNvSpPr>
          <p:nvPr>
            <p:ph type="title"/>
          </p:nvPr>
        </p:nvSpPr>
        <p:spPr/>
        <p:txBody>
          <a:bodyPr anchor="ctr"/>
          <a:lstStyle/>
          <a:p>
            <a:r>
              <a:t>Goal #</a:t>
            </a:r>
            <a:r>
              <a:rPr lang="en-US"/>
              <a:t>2</a:t>
            </a:r>
            <a:r>
              <a:t>: Heterogeneous Services</a:t>
            </a:r>
          </a:p>
        </p:txBody>
      </p:sp>
      <p:sp>
        <p:nvSpPr>
          <p:cNvPr id="20483" name="Text Placeholder 20482"/>
          <p:cNvSpPr>
            <a:spLocks noGrp="1"/>
          </p:cNvSpPr>
          <p:nvPr>
            <p:ph type="body" idx="1"/>
          </p:nvPr>
        </p:nvSpPr>
        <p:spPr>
          <a:xfrm>
            <a:off x="381000" y="1447800"/>
            <a:ext cx="8763000" cy="4800600"/>
          </a:xfrm>
        </p:spPr>
        <p:txBody>
          <a:bodyPr/>
          <a:lstStyle/>
          <a:p>
            <a:pPr>
              <a:lnSpc>
                <a:spcPct val="90000"/>
              </a:lnSpc>
            </a:pPr>
            <a:r>
              <a:t>TCP/IP designed as a monolithic transport</a:t>
            </a:r>
          </a:p>
          <a:p>
            <a:pPr lvl="1">
              <a:lnSpc>
                <a:spcPct val="90000"/>
              </a:lnSpc>
            </a:pPr>
            <a:r>
              <a:t>TCP for flow control, reliable delivery</a:t>
            </a:r>
          </a:p>
          <a:p>
            <a:pPr lvl="1">
              <a:lnSpc>
                <a:spcPct val="90000"/>
              </a:lnSpc>
            </a:pPr>
            <a:r>
              <a:t>IP for forwarding</a:t>
            </a:r>
          </a:p>
          <a:p>
            <a:pPr lvl="1">
              <a:lnSpc>
                <a:spcPct val="90000"/>
              </a:lnSpc>
            </a:pPr>
            <a:endParaRPr/>
          </a:p>
          <a:p>
            <a:pPr>
              <a:lnSpc>
                <a:spcPct val="90000"/>
              </a:lnSpc>
            </a:pPr>
            <a:r>
              <a:t>Became clear that not every type of application would need reliable, in-order delivery</a:t>
            </a:r>
          </a:p>
          <a:p>
            <a:pPr lvl="1">
              <a:lnSpc>
                <a:spcPct val="90000"/>
              </a:lnSpc>
            </a:pPr>
            <a:r>
              <a:rPr i="1">
                <a:solidFill>
                  <a:srgbClr val="FF3300"/>
                </a:solidFill>
              </a:rPr>
              <a:t>Example:</a:t>
            </a:r>
            <a:r>
              <a:rPr i="1"/>
              <a:t> </a:t>
            </a:r>
            <a:r>
              <a:t>Voice and video over networks</a:t>
            </a:r>
          </a:p>
          <a:p>
            <a:pPr lvl="1">
              <a:lnSpc>
                <a:spcPct val="90000"/>
              </a:lnSpc>
            </a:pPr>
            <a:r>
              <a:rPr i="1">
                <a:solidFill>
                  <a:srgbClr val="FF3300"/>
                </a:solidFill>
              </a:rPr>
              <a:t>Example:</a:t>
            </a:r>
            <a:r>
              <a:rPr i="1"/>
              <a:t> </a:t>
            </a:r>
            <a:r>
              <a:t>DNS</a:t>
            </a:r>
          </a:p>
          <a:p>
            <a:pPr lvl="1">
              <a:lnSpc>
                <a:spcPct val="90000"/>
              </a:lnSpc>
            </a:pPr>
            <a:r>
              <a:t>Why don’t these applications require reliable, in-order delivery?</a:t>
            </a:r>
          </a:p>
          <a:p>
            <a:pPr lvl="1">
              <a:lnSpc>
                <a:spcPct val="90000"/>
              </a:lnSpc>
            </a:pPr>
            <a:r>
              <a:t>Narrow waist: allowed proliferation of transport protocols</a:t>
            </a:r>
          </a:p>
          <a:p>
            <a:pPr>
              <a:lnSpc>
                <a:spcPct val="90000"/>
              </a:lnSpc>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Layering</a:t>
            </a:r>
          </a:p>
        </p:txBody>
      </p:sp>
      <p:sp>
        <p:nvSpPr>
          <p:cNvPr id="3" name="Content Placeholder 2"/>
          <p:cNvSpPr>
            <a:spLocks noGrp="1"/>
          </p:cNvSpPr>
          <p:nvPr>
            <p:ph idx="1"/>
          </p:nvPr>
        </p:nvSpPr>
        <p:spPr/>
        <p:txBody>
          <a:bodyPr/>
          <a:lstStyle/>
          <a:p>
            <a:r>
              <a:rPr lang="en-US"/>
              <a:t>Selecting and specifying good module boundaries is an art.</a:t>
            </a:r>
          </a:p>
          <a:p>
            <a:r>
              <a:rPr lang="en-US"/>
              <a:t>A popular and simple structure is a layered model: lower layer mechanisms provide interfaces to their  functions, which are then used by higher-level functions.</a:t>
            </a:r>
          </a:p>
          <a:p>
            <a:r>
              <a:rPr lang="en-US"/>
              <a:t>Why layering?</a:t>
            </a:r>
          </a:p>
          <a:p>
            <a:pPr lvl="1"/>
            <a:r>
              <a:rPr lang="en-US"/>
              <a:t>Dependency</a:t>
            </a:r>
            <a:r>
              <a:rPr lang="zh-CN" altLang="en-US">
                <a:ea typeface="SimSun" charset="0"/>
              </a:rPr>
              <a:t>：how each module depends on the correct operation of others. </a:t>
            </a:r>
          </a:p>
          <a:p>
            <a:pPr lvl="1"/>
            <a:r>
              <a:rPr lang="zh-CN" altLang="en-US">
                <a:ea typeface="SimSun" charset="0"/>
              </a:rPr>
              <a:t>Mutual dependency is known to be complex, and this leads to the desire for a loop-free dependency graph, which implies layers.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6625"/>
          <p:cNvSpPr>
            <a:spLocks noGrp="1"/>
          </p:cNvSpPr>
          <p:nvPr>
            <p:ph type="title"/>
          </p:nvPr>
        </p:nvSpPr>
        <p:spPr/>
        <p:txBody>
          <a:bodyPr anchor="ctr"/>
          <a:lstStyle/>
          <a:p>
            <a:r>
              <a:rPr sz="3600"/>
              <a:t>Topic: Voice and Video over Networks</a:t>
            </a:r>
          </a:p>
        </p:txBody>
      </p:sp>
      <p:pic>
        <p:nvPicPr>
          <p:cNvPr id="26629" name="Picture 26628" descr="coastguard_dec_2065a"/>
          <p:cNvPicPr>
            <a:picLocks noChangeAspect="1"/>
          </p:cNvPicPr>
          <p:nvPr/>
        </p:nvPicPr>
        <p:blipFill>
          <a:blip r:embed="rId3"/>
          <a:stretch>
            <a:fillRect/>
          </a:stretch>
        </p:blipFill>
        <p:spPr>
          <a:xfrm>
            <a:off x="5638800" y="3513138"/>
            <a:ext cx="2971800" cy="2430462"/>
          </a:xfrm>
          <a:prstGeom prst="rect">
            <a:avLst/>
          </a:prstGeom>
          <a:noFill/>
          <a:ln w="9525">
            <a:noFill/>
          </a:ln>
        </p:spPr>
      </p:pic>
      <p:pic>
        <p:nvPicPr>
          <p:cNvPr id="26630" name="Picture 26629" descr="coastguard_dec_2048a"/>
          <p:cNvPicPr>
            <a:picLocks noChangeAspect="1"/>
          </p:cNvPicPr>
          <p:nvPr/>
        </p:nvPicPr>
        <p:blipFill>
          <a:blip r:embed="rId4"/>
          <a:stretch>
            <a:fillRect/>
          </a:stretch>
        </p:blipFill>
        <p:spPr>
          <a:xfrm>
            <a:off x="1066800" y="3511550"/>
            <a:ext cx="2971800" cy="2432050"/>
          </a:xfrm>
          <a:prstGeom prst="rect">
            <a:avLst/>
          </a:prstGeom>
          <a:noFill/>
          <a:ln w="9525">
            <a:noFill/>
          </a:ln>
        </p:spPr>
      </p:pic>
      <p:sp>
        <p:nvSpPr>
          <p:cNvPr id="26656" name="Text Box 26655"/>
          <p:cNvSpPr txBox="1"/>
          <p:nvPr/>
        </p:nvSpPr>
        <p:spPr>
          <a:xfrm>
            <a:off x="685800" y="2986088"/>
            <a:ext cx="3886200" cy="366712"/>
          </a:xfrm>
          <a:prstGeom prst="rect">
            <a:avLst/>
          </a:prstGeom>
          <a:noFill/>
          <a:ln w="9525">
            <a:noFill/>
          </a:ln>
        </p:spPr>
        <p:txBody>
          <a:bodyPr>
            <a:spAutoFit/>
          </a:bodyPr>
          <a:lstStyle/>
          <a:p>
            <a:pPr>
              <a:spcBef>
                <a:spcPct val="50000"/>
              </a:spcBef>
            </a:pPr>
            <a:r>
              <a:t>Loss in “Anchor” Frame (I-Frame)</a:t>
            </a:r>
          </a:p>
        </p:txBody>
      </p:sp>
      <p:sp>
        <p:nvSpPr>
          <p:cNvPr id="26657" name="Straight Connector 26656"/>
          <p:cNvSpPr/>
          <p:nvPr/>
        </p:nvSpPr>
        <p:spPr>
          <a:xfrm>
            <a:off x="4419600" y="3276600"/>
            <a:ext cx="685800" cy="0"/>
          </a:xfrm>
          <a:prstGeom prst="line">
            <a:avLst/>
          </a:prstGeom>
          <a:ln w="9525" cap="flat" cmpd="sng">
            <a:solidFill>
              <a:schemeClr val="tx1"/>
            </a:solidFill>
            <a:prstDash val="solid"/>
            <a:headEnd type="none" w="med" len="med"/>
            <a:tailEnd type="triangle" w="med" len="med"/>
          </a:ln>
        </p:spPr>
      </p:sp>
      <p:sp>
        <p:nvSpPr>
          <p:cNvPr id="26658" name="Text Box 26657"/>
          <p:cNvSpPr txBox="1"/>
          <p:nvPr/>
        </p:nvSpPr>
        <p:spPr>
          <a:xfrm>
            <a:off x="5181600" y="2909888"/>
            <a:ext cx="3886200" cy="641350"/>
          </a:xfrm>
          <a:prstGeom prst="rect">
            <a:avLst/>
          </a:prstGeom>
          <a:noFill/>
          <a:ln w="9525">
            <a:noFill/>
          </a:ln>
        </p:spPr>
        <p:txBody>
          <a:bodyPr>
            <a:spAutoFit/>
          </a:bodyPr>
          <a:lstStyle/>
          <a:p>
            <a:pPr algn="ctr">
              <a:spcBef>
                <a:spcPct val="50000"/>
              </a:spcBef>
            </a:pPr>
            <a:r>
              <a:t>Propagates to “Dependent” Frames</a:t>
            </a:r>
            <a:br/>
            <a:r>
              <a:t>(P and B-Frames)</a:t>
            </a:r>
          </a:p>
        </p:txBody>
      </p:sp>
      <p:sp>
        <p:nvSpPr>
          <p:cNvPr id="26659" name="Text Placeholder 26658"/>
          <p:cNvSpPr>
            <a:spLocks noGrp="1"/>
          </p:cNvSpPr>
          <p:nvPr>
            <p:ph type="body" idx="1"/>
          </p:nvPr>
        </p:nvSpPr>
        <p:spPr>
          <a:xfrm>
            <a:off x="304800" y="1295400"/>
            <a:ext cx="8229600" cy="1752600"/>
          </a:xfrm>
        </p:spPr>
        <p:txBody>
          <a:bodyPr/>
          <a:lstStyle/>
          <a:p>
            <a:pPr>
              <a:lnSpc>
                <a:spcPct val="90000"/>
              </a:lnSpc>
            </a:pPr>
            <a:r>
              <a:rPr b="1">
                <a:solidFill>
                  <a:srgbClr val="FF3300"/>
                </a:solidFill>
              </a:rPr>
              <a:t>Deadlines:</a:t>
            </a:r>
            <a:r>
              <a:t> Timeliness more important than 100% reliability.</a:t>
            </a:r>
          </a:p>
          <a:p>
            <a:pPr>
              <a:lnSpc>
                <a:spcPct val="90000"/>
              </a:lnSpc>
            </a:pPr>
            <a:r>
              <a:rPr>
                <a:solidFill>
                  <a:srgbClr val="FF3300"/>
                </a:solidFill>
              </a:rPr>
              <a:t>Propagation of errors:</a:t>
            </a:r>
            <a:r>
              <a:t> Some losses more devastating than others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2529"/>
          <p:cNvSpPr>
            <a:spLocks noGrp="1"/>
          </p:cNvSpPr>
          <p:nvPr>
            <p:ph type="title"/>
          </p:nvPr>
        </p:nvSpPr>
        <p:spPr/>
        <p:txBody>
          <a:bodyPr anchor="ctr"/>
          <a:lstStyle/>
          <a:p>
            <a:r>
              <a:rPr sz="3600"/>
              <a:t>Goal #</a:t>
            </a:r>
            <a:r>
              <a:rPr lang="en-US" sz="3600"/>
              <a:t>3</a:t>
            </a:r>
            <a:r>
              <a:rPr sz="3600"/>
              <a:t>: Heterogeneous Networks</a:t>
            </a:r>
          </a:p>
        </p:txBody>
      </p:sp>
      <p:sp>
        <p:nvSpPr>
          <p:cNvPr id="22531" name="Text Placeholder 22530"/>
          <p:cNvSpPr>
            <a:spLocks noGrp="1"/>
          </p:cNvSpPr>
          <p:nvPr>
            <p:ph type="body" idx="1"/>
          </p:nvPr>
        </p:nvSpPr>
        <p:spPr>
          <a:xfrm>
            <a:off x="457200" y="1600200"/>
            <a:ext cx="8229600" cy="3581400"/>
          </a:xfrm>
        </p:spPr>
        <p:txBody>
          <a:bodyPr/>
          <a:lstStyle/>
          <a:p>
            <a:r>
              <a:t>Build minimal functionality into the network</a:t>
            </a:r>
          </a:p>
          <a:p>
            <a:pPr lvl="1"/>
            <a:r>
              <a:t>No need to re-engineering for each type of network</a:t>
            </a:r>
          </a:p>
          <a:p>
            <a:r>
              <a:t>“Best effort” service model.</a:t>
            </a:r>
          </a:p>
          <a:p>
            <a:pPr lvl="1"/>
            <a:r>
              <a:t>Lost packets</a:t>
            </a:r>
          </a:p>
          <a:p>
            <a:pPr lvl="1"/>
            <a:r>
              <a:t>Out-of-order packets</a:t>
            </a:r>
          </a:p>
          <a:p>
            <a:pPr lvl="1"/>
            <a:r>
              <a:t>No quality guarantees</a:t>
            </a:r>
          </a:p>
          <a:p>
            <a:pPr lvl="1"/>
            <a:r>
              <a:rPr i="1"/>
              <a:t>No information about failures, performance, etc.</a:t>
            </a:r>
          </a:p>
        </p:txBody>
      </p:sp>
      <p:sp>
        <p:nvSpPr>
          <p:cNvPr id="22532" name="Text Box 22531"/>
          <p:cNvSpPr txBox="1"/>
          <p:nvPr/>
        </p:nvSpPr>
        <p:spPr>
          <a:xfrm>
            <a:off x="228600" y="5486400"/>
            <a:ext cx="8686800" cy="457200"/>
          </a:xfrm>
          <a:prstGeom prst="rect">
            <a:avLst/>
          </a:prstGeom>
          <a:solidFill>
            <a:schemeClr val="accent1"/>
          </a:solidFill>
          <a:ln w="9525">
            <a:noFill/>
          </a:ln>
        </p:spPr>
        <p:txBody>
          <a:bodyPr>
            <a:spAutoFit/>
          </a:bodyPr>
          <a:lstStyle/>
          <a:p>
            <a:pPr algn="ctr">
              <a:spcBef>
                <a:spcPct val="50000"/>
              </a:spcBef>
            </a:pPr>
            <a:r>
              <a:rPr sz="2400" b="1" i="1">
                <a:solidFill>
                  <a:srgbClr val="FF3300"/>
                </a:solidFill>
              </a:rPr>
              <a:t>Tradeoff:</a:t>
            </a:r>
            <a:r>
              <a:rPr sz="2400" b="1"/>
              <a:t> Network management more difficult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3553"/>
          <p:cNvSpPr>
            <a:spLocks noGrp="1"/>
          </p:cNvSpPr>
          <p:nvPr>
            <p:ph type="title"/>
          </p:nvPr>
        </p:nvSpPr>
        <p:spPr/>
        <p:txBody>
          <a:bodyPr anchor="ctr"/>
          <a:lstStyle/>
          <a:p>
            <a:r>
              <a:t>Goal #</a:t>
            </a:r>
            <a:r>
              <a:rPr lang="en-US"/>
              <a:t>4</a:t>
            </a:r>
            <a:r>
              <a:t>: Distributed Management</a:t>
            </a:r>
          </a:p>
        </p:txBody>
      </p:sp>
      <p:sp>
        <p:nvSpPr>
          <p:cNvPr id="23555" name="Text Placeholder 23554"/>
          <p:cNvSpPr>
            <a:spLocks noGrp="1"/>
          </p:cNvSpPr>
          <p:nvPr>
            <p:ph type="body" idx="1"/>
          </p:nvPr>
        </p:nvSpPr>
        <p:spPr>
          <a:xfrm>
            <a:off x="457200" y="2133600"/>
            <a:ext cx="8229600" cy="1981200"/>
          </a:xfrm>
        </p:spPr>
        <p:txBody>
          <a:bodyPr/>
          <a:lstStyle/>
          <a:p>
            <a:pPr>
              <a:lnSpc>
                <a:spcPct val="90000"/>
              </a:lnSpc>
            </a:pPr>
            <a:r>
              <a:t>Addressing (ARIN, RIPE, APNIC, etc.)</a:t>
            </a:r>
          </a:p>
          <a:p>
            <a:pPr lvl="1">
              <a:lnSpc>
                <a:spcPct val="90000"/>
              </a:lnSpc>
            </a:pPr>
            <a:r>
              <a:t>Though this was recently threatened.</a:t>
            </a:r>
          </a:p>
          <a:p>
            <a:pPr>
              <a:lnSpc>
                <a:spcPct val="90000"/>
              </a:lnSpc>
            </a:pPr>
            <a:r>
              <a:t>Naming (DNS)</a:t>
            </a:r>
          </a:p>
          <a:p>
            <a:pPr>
              <a:lnSpc>
                <a:spcPct val="90000"/>
              </a:lnSpc>
            </a:pPr>
            <a:r>
              <a:t>Routing (BGP)</a:t>
            </a:r>
          </a:p>
        </p:txBody>
      </p:sp>
      <p:sp>
        <p:nvSpPr>
          <p:cNvPr id="23556" name="Text Box 23555"/>
          <p:cNvSpPr txBox="1"/>
          <p:nvPr/>
        </p:nvSpPr>
        <p:spPr>
          <a:xfrm>
            <a:off x="304800" y="1600200"/>
            <a:ext cx="4191000" cy="519113"/>
          </a:xfrm>
          <a:prstGeom prst="rect">
            <a:avLst/>
          </a:prstGeom>
          <a:noFill/>
          <a:ln w="9525">
            <a:noFill/>
          </a:ln>
        </p:spPr>
        <p:txBody>
          <a:bodyPr>
            <a:spAutoFit/>
          </a:bodyPr>
          <a:lstStyle/>
          <a:p>
            <a:pPr>
              <a:spcBef>
                <a:spcPct val="50000"/>
              </a:spcBef>
            </a:pPr>
            <a:r>
              <a:rPr sz="2800" b="1">
                <a:solidFill>
                  <a:srgbClr val="FF3300"/>
                </a:solidFill>
              </a:rPr>
              <a:t>Many examples:</a:t>
            </a:r>
          </a:p>
        </p:txBody>
      </p:sp>
      <p:sp>
        <p:nvSpPr>
          <p:cNvPr id="23557" name="Text Box 23556"/>
          <p:cNvSpPr txBox="1"/>
          <p:nvPr/>
        </p:nvSpPr>
        <p:spPr>
          <a:xfrm>
            <a:off x="381000" y="4586288"/>
            <a:ext cx="8001000" cy="822325"/>
          </a:xfrm>
          <a:prstGeom prst="rect">
            <a:avLst/>
          </a:prstGeom>
          <a:noFill/>
          <a:ln w="9525">
            <a:noFill/>
          </a:ln>
        </p:spPr>
        <p:txBody>
          <a:bodyPr>
            <a:spAutoFit/>
          </a:bodyPr>
          <a:lstStyle/>
          <a:p>
            <a:pPr>
              <a:spcBef>
                <a:spcPct val="50000"/>
              </a:spcBef>
            </a:pPr>
            <a:r>
              <a:rPr sz="2400" b="1"/>
              <a:t>No single entity in charge.  </a:t>
            </a:r>
            <a:br>
              <a:rPr sz="2400" b="1"/>
            </a:br>
            <a:r>
              <a:rPr sz="2400" b="1"/>
              <a:t>Allows for organic growth, scalable management.</a:t>
            </a:r>
          </a:p>
        </p:txBody>
      </p:sp>
      <p:sp>
        <p:nvSpPr>
          <p:cNvPr id="23558" name="Text Box 23557"/>
          <p:cNvSpPr txBox="1"/>
          <p:nvPr/>
        </p:nvSpPr>
        <p:spPr>
          <a:xfrm>
            <a:off x="609600" y="5715000"/>
            <a:ext cx="7391400" cy="457200"/>
          </a:xfrm>
          <a:prstGeom prst="rect">
            <a:avLst/>
          </a:prstGeom>
          <a:solidFill>
            <a:schemeClr val="accent1"/>
          </a:solidFill>
          <a:ln w="9525">
            <a:noFill/>
          </a:ln>
        </p:spPr>
        <p:txBody>
          <a:bodyPr>
            <a:spAutoFit/>
          </a:bodyPr>
          <a:lstStyle/>
          <a:p>
            <a:pPr algn="ctr">
              <a:spcBef>
                <a:spcPct val="50000"/>
              </a:spcBef>
            </a:pPr>
            <a:r>
              <a:rPr sz="2400" b="1" i="1">
                <a:solidFill>
                  <a:srgbClr val="FF3300"/>
                </a:solidFill>
              </a:rPr>
              <a:t>Tradeoff:</a:t>
            </a:r>
            <a:r>
              <a:rPr sz="2400" b="1"/>
              <a:t> No one party has visibility/control.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9697"/>
          <p:cNvSpPr>
            <a:spLocks noGrp="1"/>
          </p:cNvSpPr>
          <p:nvPr>
            <p:ph type="title"/>
          </p:nvPr>
        </p:nvSpPr>
        <p:spPr/>
        <p:txBody>
          <a:bodyPr anchor="ctr"/>
          <a:lstStyle/>
          <a:p>
            <a:r>
              <a:t>No Owner, No Responsible Party</a:t>
            </a:r>
          </a:p>
        </p:txBody>
      </p:sp>
      <p:sp>
        <p:nvSpPr>
          <p:cNvPr id="29699" name="Text Placeholder 29698"/>
          <p:cNvSpPr>
            <a:spLocks noGrp="1"/>
          </p:cNvSpPr>
          <p:nvPr>
            <p:ph type="body" sz="half" idx="1"/>
          </p:nvPr>
        </p:nvSpPr>
        <p:spPr>
          <a:xfrm>
            <a:off x="457200" y="1600200"/>
            <a:ext cx="4038600" cy="4525963"/>
          </a:xfrm>
        </p:spPr>
        <p:txBody>
          <a:bodyPr/>
          <a:lstStyle/>
          <a:p>
            <a:endParaRPr sz="2400"/>
          </a:p>
          <a:p>
            <a:endParaRPr sz="2400"/>
          </a:p>
        </p:txBody>
      </p:sp>
      <p:sp>
        <p:nvSpPr>
          <p:cNvPr id="29702" name="Text Placeholder 29701"/>
          <p:cNvSpPr>
            <a:spLocks noGrp="1"/>
          </p:cNvSpPr>
          <p:nvPr>
            <p:ph type="body" sz="half" idx="2"/>
          </p:nvPr>
        </p:nvSpPr>
        <p:spPr>
          <a:xfrm>
            <a:off x="228600" y="4267200"/>
            <a:ext cx="8915400" cy="990600"/>
          </a:xfrm>
        </p:spPr>
        <p:txBody>
          <a:bodyPr/>
          <a:lstStyle/>
          <a:p>
            <a:r>
              <a:rPr b="1"/>
              <a:t>Hard to figure out who/what’s causing a problem</a:t>
            </a:r>
          </a:p>
          <a:p>
            <a:r>
              <a:rPr b="1"/>
              <a:t>Worse yet, local actions have global effects…</a:t>
            </a:r>
          </a:p>
        </p:txBody>
      </p:sp>
      <p:sp>
        <p:nvSpPr>
          <p:cNvPr id="29700" name="Text Box 29699"/>
          <p:cNvSpPr txBox="1"/>
          <p:nvPr/>
        </p:nvSpPr>
        <p:spPr>
          <a:xfrm>
            <a:off x="381000" y="2089150"/>
            <a:ext cx="8458200" cy="1187450"/>
          </a:xfrm>
          <a:prstGeom prst="rect">
            <a:avLst/>
          </a:prstGeom>
          <a:solidFill>
            <a:schemeClr val="accent1"/>
          </a:solidFill>
          <a:ln w="9525">
            <a:noFill/>
          </a:ln>
        </p:spPr>
        <p:txBody>
          <a:bodyPr>
            <a:spAutoFit/>
          </a:bodyPr>
          <a:lstStyle/>
          <a:p>
            <a:pPr algn="ctr">
              <a:spcBef>
                <a:spcPct val="20000"/>
              </a:spcBef>
            </a:pPr>
            <a:r>
              <a:rPr sz="2400" b="1"/>
              <a:t>“Some of the most significant problems with the Internet today relate to lack of sufficient tools for distributed management, especially in the area of routing.”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5057"/>
          <p:cNvSpPr/>
          <p:nvPr/>
        </p:nvSpPr>
        <p:spPr>
          <a:xfrm>
            <a:off x="0" y="228600"/>
            <a:ext cx="9144000" cy="11430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4000" b="1" u="none" kern="1200" baseline="0">
                <a:solidFill>
                  <a:srgbClr val="FF0000"/>
                </a:solidFill>
                <a:latin typeface="Arial" panose="020B0604020202090204" pitchFamily="34" charset="0"/>
              </a:defRPr>
            </a:lvl1pPr>
          </a:lstStyle>
          <a:p>
            <a:pPr lvl="0"/>
            <a:r>
              <a:t>Local Actions, Global Consequences</a:t>
            </a:r>
          </a:p>
        </p:txBody>
      </p:sp>
      <p:sp>
        <p:nvSpPr>
          <p:cNvPr id="45059" name="Text Box 45058"/>
          <p:cNvSpPr txBox="1"/>
          <p:nvPr/>
        </p:nvSpPr>
        <p:spPr>
          <a:xfrm>
            <a:off x="533400" y="1230313"/>
            <a:ext cx="8153400" cy="1917700"/>
          </a:xfrm>
          <a:prstGeom prst="rect">
            <a:avLst/>
          </a:prstGeom>
          <a:noFill/>
          <a:ln w="9525">
            <a:noFill/>
          </a:ln>
        </p:spPr>
        <p:txBody>
          <a:bodyPr>
            <a:spAutoFit/>
          </a:bodyPr>
          <a:lstStyle/>
          <a:p>
            <a:r>
              <a:rPr sz="2400"/>
              <a:t>“…a glitch at a small ISP… triggered a </a:t>
            </a:r>
            <a:r>
              <a:rPr sz="2400">
                <a:solidFill>
                  <a:srgbClr val="FF0000"/>
                </a:solidFill>
              </a:rPr>
              <a:t>major outage in Internet access</a:t>
            </a:r>
            <a:r>
              <a:rPr sz="2400"/>
              <a:t> across the country.  The problem started when MAI Network Services...passed </a:t>
            </a:r>
            <a:r>
              <a:rPr sz="2400">
                <a:solidFill>
                  <a:srgbClr val="FF0000"/>
                </a:solidFill>
              </a:rPr>
              <a:t>bad router information</a:t>
            </a:r>
            <a:r>
              <a:rPr sz="2400"/>
              <a:t> from one of its customers onto Sprint.”			 -- </a:t>
            </a:r>
            <a:r>
              <a:rPr sz="2400" i="1"/>
              <a:t>news.com</a:t>
            </a:r>
            <a:r>
              <a:rPr sz="2400"/>
              <a:t>, April 25, 1997</a:t>
            </a:r>
          </a:p>
        </p:txBody>
      </p:sp>
      <p:sp>
        <p:nvSpPr>
          <p:cNvPr id="45060" name="Cloud"/>
          <p:cNvSpPr>
            <a:spLocks noChangeAspect="1" noEditPoints="1"/>
          </p:cNvSpPr>
          <p:nvPr/>
        </p:nvSpPr>
        <p:spPr>
          <a:xfrm>
            <a:off x="3276600" y="5334000"/>
            <a:ext cx="2743200" cy="13716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grpSp>
        <p:nvGrpSpPr>
          <p:cNvPr id="45061" name="Group 45060"/>
          <p:cNvGrpSpPr/>
          <p:nvPr/>
        </p:nvGrpSpPr>
        <p:grpSpPr>
          <a:xfrm>
            <a:off x="1600200" y="4114800"/>
            <a:ext cx="1905000" cy="952500"/>
            <a:chOff x="1008" y="2592"/>
            <a:chExt cx="1200" cy="600"/>
          </a:xfrm>
        </p:grpSpPr>
        <p:sp>
          <p:nvSpPr>
            <p:cNvPr id="45062" name="Cloud"/>
            <p:cNvSpPr>
              <a:spLocks noChangeAspect="1" noEditPoints="1"/>
            </p:cNvSpPr>
            <p:nvPr/>
          </p:nvSpPr>
          <p:spPr>
            <a:xfrm>
              <a:off x="1008" y="2592"/>
              <a:ext cx="1200" cy="6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63" name="Text Box 45062"/>
            <p:cNvSpPr txBox="1"/>
            <p:nvPr/>
          </p:nvSpPr>
          <p:spPr>
            <a:xfrm>
              <a:off x="1264" y="2736"/>
              <a:ext cx="704" cy="288"/>
            </a:xfrm>
            <a:prstGeom prst="rect">
              <a:avLst/>
            </a:prstGeom>
            <a:noFill/>
            <a:ln w="9525">
              <a:noFill/>
            </a:ln>
          </p:spPr>
          <p:txBody>
            <a:bodyPr wrap="none" anchor="t">
              <a:spAutoFit/>
            </a:bodyPr>
            <a:lstStyle/>
            <a:p>
              <a:pPr algn="ctr"/>
              <a:r>
                <a:rPr sz="2400" b="1"/>
                <a:t>UUNet</a:t>
              </a:r>
            </a:p>
          </p:txBody>
        </p:sp>
      </p:grpSp>
      <p:sp>
        <p:nvSpPr>
          <p:cNvPr id="45064" name="Text Box 45063"/>
          <p:cNvSpPr txBox="1"/>
          <p:nvPr/>
        </p:nvSpPr>
        <p:spPr>
          <a:xfrm>
            <a:off x="3467100" y="5654675"/>
            <a:ext cx="2400300" cy="822325"/>
          </a:xfrm>
          <a:prstGeom prst="rect">
            <a:avLst/>
          </a:prstGeom>
          <a:noFill/>
          <a:ln w="9525">
            <a:noFill/>
          </a:ln>
        </p:spPr>
        <p:txBody>
          <a:bodyPr wrap="none" anchor="t">
            <a:spAutoFit/>
          </a:bodyPr>
          <a:lstStyle/>
          <a:p>
            <a:pPr algn="ctr"/>
            <a:r>
              <a:rPr sz="2400" b="1"/>
              <a:t>Florida Internet</a:t>
            </a:r>
          </a:p>
          <a:p>
            <a:pPr algn="ctr"/>
            <a:r>
              <a:rPr sz="2400" b="1"/>
              <a:t>Barn</a:t>
            </a:r>
          </a:p>
        </p:txBody>
      </p:sp>
      <p:grpSp>
        <p:nvGrpSpPr>
          <p:cNvPr id="45065" name="Group 45064"/>
          <p:cNvGrpSpPr/>
          <p:nvPr/>
        </p:nvGrpSpPr>
        <p:grpSpPr>
          <a:xfrm>
            <a:off x="5410200" y="4114800"/>
            <a:ext cx="1905000" cy="952500"/>
            <a:chOff x="3216" y="2592"/>
            <a:chExt cx="1200" cy="600"/>
          </a:xfrm>
        </p:grpSpPr>
        <p:sp>
          <p:nvSpPr>
            <p:cNvPr id="45066" name="Cloud"/>
            <p:cNvSpPr>
              <a:spLocks noChangeAspect="1" noEditPoints="1"/>
            </p:cNvSpPr>
            <p:nvPr/>
          </p:nvSpPr>
          <p:spPr>
            <a:xfrm>
              <a:off x="3216" y="2592"/>
              <a:ext cx="1200" cy="6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67" name="Text Box 45066"/>
            <p:cNvSpPr txBox="1"/>
            <p:nvPr/>
          </p:nvSpPr>
          <p:spPr>
            <a:xfrm>
              <a:off x="3491" y="2736"/>
              <a:ext cx="670" cy="288"/>
            </a:xfrm>
            <a:prstGeom prst="rect">
              <a:avLst/>
            </a:prstGeom>
            <a:noFill/>
            <a:ln w="9525">
              <a:noFill/>
            </a:ln>
          </p:spPr>
          <p:txBody>
            <a:bodyPr wrap="none" anchor="t">
              <a:spAutoFit/>
            </a:bodyPr>
            <a:lstStyle/>
            <a:p>
              <a:pPr algn="ctr"/>
              <a:r>
                <a:rPr sz="2400" b="1"/>
                <a:t>Sprint</a:t>
              </a:r>
            </a:p>
          </p:txBody>
        </p:sp>
      </p:grpSp>
      <p:sp>
        <p:nvSpPr>
          <p:cNvPr id="45068" name="Cloud"/>
          <p:cNvSpPr>
            <a:spLocks noChangeAspect="1" noEditPoints="1"/>
          </p:cNvSpPr>
          <p:nvPr/>
        </p:nvSpPr>
        <p:spPr>
          <a:xfrm>
            <a:off x="3429000" y="3429000"/>
            <a:ext cx="1447800" cy="7239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69" name="Cloud"/>
          <p:cNvSpPr>
            <a:spLocks noChangeAspect="1" noEditPoints="1"/>
          </p:cNvSpPr>
          <p:nvPr/>
        </p:nvSpPr>
        <p:spPr>
          <a:xfrm>
            <a:off x="990600" y="3276600"/>
            <a:ext cx="1447800" cy="7239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70" name="Cloud"/>
          <p:cNvSpPr>
            <a:spLocks noChangeAspect="1" noEditPoints="1"/>
          </p:cNvSpPr>
          <p:nvPr/>
        </p:nvSpPr>
        <p:spPr>
          <a:xfrm>
            <a:off x="76200" y="4152900"/>
            <a:ext cx="1447800" cy="7239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71" name="Cloud"/>
          <p:cNvSpPr>
            <a:spLocks noChangeAspect="1" noEditPoints="1"/>
          </p:cNvSpPr>
          <p:nvPr/>
        </p:nvSpPr>
        <p:spPr>
          <a:xfrm>
            <a:off x="6858000" y="3314700"/>
            <a:ext cx="1447800" cy="7239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72" name="Cloud"/>
          <p:cNvSpPr>
            <a:spLocks noChangeAspect="1" noEditPoints="1"/>
          </p:cNvSpPr>
          <p:nvPr/>
        </p:nvSpPr>
        <p:spPr>
          <a:xfrm>
            <a:off x="7543800" y="4229100"/>
            <a:ext cx="1447800" cy="723900"/>
          </a:xfrm>
          <a:custGeom>
            <a:avLst/>
            <a:gdLst>
              <a:gd name="txL" fmla="*/ 2977 w 21600"/>
              <a:gd name="txT" fmla="*/ 3262 h 21600"/>
              <a:gd name="txR" fmla="*/ 17087 w 21600"/>
              <a:gd name="txB" fmla="*/ 17337 h 21600"/>
            </a:gdLst>
            <a:ahLst/>
            <a:cxnLst>
              <a:cxn ang="0">
                <a:pos x="67" y="10800"/>
              </a:cxn>
              <a:cxn ang="0">
                <a:pos x="10800" y="21577"/>
              </a:cxn>
              <a:cxn ang="0">
                <a:pos x="21582" y="10800"/>
              </a:cxn>
              <a:cxn ang="0">
                <a:pos x="10800" y="1235"/>
              </a:cxn>
            </a:cxnLst>
            <a:rect l="txL" t="txT" r="txR" b="txB"/>
            <a:pathLst>
              <a:path w="21600" h="21600">
                <a:moveTo>
                  <a:pt x="1950" y="7185"/>
                </a:moveTo>
                <a:arcTo wR="2173" hR="2973" stAng="-5658044" swAng="-9152479"/>
                <a:arcTo wR="2180" hR="2959" stAng="-7692391" swAng="-8804134"/>
                <a:arcTo wR="3860" hR="5272" stAng="-13083100" swAng="-4542201"/>
                <a:arcTo wR="3376" hR="4608" stAng="-13342886" swAng="-6909565"/>
                <a:arcTo wR="2893" hR="3934" stAng="-14721123" swAng="-6840787"/>
                <a:arcTo wR="3388" hR="4610" stAng="-16560266" swAng="-7815448"/>
                <a:arcTo wR="2667" hR="3637" stAng="-19780702" swAng="-6541267"/>
                <a:arcTo wR="2429" hR="3298" stAng="-823813" swAng="-7035291"/>
                <a:arcTo wR="2183" hR="2973" stAng="-2764122" swAng="-5984549"/>
                <a:arcTo wR="2667" hR="3634" stAng="-3248686" swAng="-5397590"/>
                <a:arcTo wR="3377" hR="4595" stAng="-4002053" swAng="-7427288"/>
                <a:close/>
              </a:path>
              <a:path w="21600" h="21600" fill="none">
                <a:moveTo>
                  <a:pt x="1080" y="12690"/>
                </a:moveTo>
                <a:arcTo wR="2173" hR="2973" stAng="-14810523" swAng="-1585507"/>
              </a:path>
              <a:path w="21600" h="21600" fill="none">
                <a:moveTo>
                  <a:pt x="2910" y="17640"/>
                </a:moveTo>
                <a:arcTo wR="2180" hR="2959" stAng="-16496524" swAng="-686848"/>
              </a:path>
              <a:path w="21600" h="21600" fill="none">
                <a:moveTo>
                  <a:pt x="7905" y="18675"/>
                </a:moveTo>
                <a:arcTo wR="3376" hR="4608" stAng="-12498111" swAng="-844775"/>
              </a:path>
              <a:path w="21600" h="21600" fill="none">
                <a:moveTo>
                  <a:pt x="14280" y="18330"/>
                </a:moveTo>
                <a:arcTo wR="3376" hR="4608" stAng="-20252451" swAng="-959849"/>
              </a:path>
              <a:path w="21600" h="21600" fill="none">
                <a:moveTo>
                  <a:pt x="18690" y="15045"/>
                </a:moveTo>
                <a:arcTo wR="2893" hR="3934" stAng="-21561910" swAng="-4255046"/>
              </a:path>
              <a:path w="21600" h="21600" fill="none">
                <a:moveTo>
                  <a:pt x="20175" y="9015"/>
                </a:moveTo>
                <a:arcTo wR="2667" hR="3637" stAng="-18115995" swAng="-1664706"/>
              </a:path>
              <a:path w="21600" h="21600" fill="none">
                <a:moveTo>
                  <a:pt x="19200" y="3345"/>
                </a:moveTo>
                <a:arcTo wR="2429" hR="3298" stAng="-21532436" swAng="-891377"/>
              </a:path>
              <a:path w="21600" h="21600" fill="none">
                <a:moveTo>
                  <a:pt x="14910" y="1170"/>
                </a:moveTo>
                <a:arcTo wR="2429" hR="3298" stAng="-7859104" swAng="-1092014"/>
              </a:path>
              <a:path w="21600" h="21600" fill="none">
                <a:moveTo>
                  <a:pt x="11250" y="1665"/>
                </a:moveTo>
                <a:arcTo wR="2183" hR="2973" stAng="-8748671" swAng="-1061506"/>
              </a:path>
              <a:path w="21600" h="21600" fill="none">
                <a:moveTo>
                  <a:pt x="7650" y="3270"/>
                </a:moveTo>
                <a:arcTo wR="3377" hR="4595" stAng="-3262911" swAng="-739142"/>
              </a:path>
              <a:path w="21600" h="21600" fill="none">
                <a:moveTo>
                  <a:pt x="1950" y="7185"/>
                </a:moveTo>
                <a:arcTo wR="3377" hR="4595" stAng="-11429341" swAng="-711586"/>
              </a:path>
            </a:pathLst>
          </a:custGeom>
          <a:solidFill>
            <a:schemeClr val="accent1"/>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lstStyle/>
          <a:p>
            <a:endParaRPr/>
          </a:p>
        </p:txBody>
      </p:sp>
      <p:sp>
        <p:nvSpPr>
          <p:cNvPr id="45073" name="Straight Connector 45072"/>
          <p:cNvSpPr/>
          <p:nvPr/>
        </p:nvSpPr>
        <p:spPr>
          <a:xfrm>
            <a:off x="1447800" y="4495800"/>
            <a:ext cx="228600" cy="76200"/>
          </a:xfrm>
          <a:prstGeom prst="line">
            <a:avLst/>
          </a:prstGeom>
          <a:ln w="9525" cap="flat" cmpd="sng">
            <a:solidFill>
              <a:schemeClr val="tx1"/>
            </a:solidFill>
            <a:prstDash val="solid"/>
            <a:headEnd type="none" w="med" len="med"/>
            <a:tailEnd type="none" w="med" len="med"/>
          </a:ln>
        </p:spPr>
      </p:sp>
      <p:sp>
        <p:nvSpPr>
          <p:cNvPr id="45074" name="Straight Connector 45073"/>
          <p:cNvSpPr/>
          <p:nvPr/>
        </p:nvSpPr>
        <p:spPr>
          <a:xfrm>
            <a:off x="1752600" y="3962400"/>
            <a:ext cx="76200" cy="304800"/>
          </a:xfrm>
          <a:prstGeom prst="line">
            <a:avLst/>
          </a:prstGeom>
          <a:ln w="9525" cap="flat" cmpd="sng">
            <a:solidFill>
              <a:schemeClr val="tx1"/>
            </a:solidFill>
            <a:prstDash val="solid"/>
            <a:headEnd type="none" w="med" len="med"/>
            <a:tailEnd type="none" w="med" len="med"/>
          </a:ln>
        </p:spPr>
      </p:sp>
      <p:sp>
        <p:nvSpPr>
          <p:cNvPr id="45075" name="Straight Connector 45074"/>
          <p:cNvSpPr/>
          <p:nvPr/>
        </p:nvSpPr>
        <p:spPr>
          <a:xfrm flipH="1">
            <a:off x="3352800" y="4038600"/>
            <a:ext cx="152400" cy="228600"/>
          </a:xfrm>
          <a:prstGeom prst="line">
            <a:avLst/>
          </a:prstGeom>
          <a:ln w="9525" cap="flat" cmpd="sng">
            <a:solidFill>
              <a:schemeClr val="tx1"/>
            </a:solidFill>
            <a:prstDash val="solid"/>
            <a:headEnd type="none" w="med" len="med"/>
            <a:tailEnd type="none" w="med" len="med"/>
          </a:ln>
        </p:spPr>
      </p:sp>
      <p:sp>
        <p:nvSpPr>
          <p:cNvPr id="45076" name="Straight Connector 45075"/>
          <p:cNvSpPr/>
          <p:nvPr/>
        </p:nvSpPr>
        <p:spPr>
          <a:xfrm flipH="1">
            <a:off x="5486400" y="4953000"/>
            <a:ext cx="304800" cy="381000"/>
          </a:xfrm>
          <a:prstGeom prst="line">
            <a:avLst/>
          </a:prstGeom>
          <a:ln w="9525" cap="flat" cmpd="sng">
            <a:solidFill>
              <a:schemeClr val="tx1"/>
            </a:solidFill>
            <a:prstDash val="solid"/>
            <a:headEnd type="none" w="med" len="med"/>
            <a:tailEnd type="none" w="med" len="med"/>
          </a:ln>
        </p:spPr>
      </p:sp>
      <p:sp>
        <p:nvSpPr>
          <p:cNvPr id="45077" name="Straight Connector 45076"/>
          <p:cNvSpPr/>
          <p:nvPr/>
        </p:nvSpPr>
        <p:spPr>
          <a:xfrm>
            <a:off x="2971800" y="4876800"/>
            <a:ext cx="685800" cy="685800"/>
          </a:xfrm>
          <a:prstGeom prst="line">
            <a:avLst/>
          </a:prstGeom>
          <a:ln w="9525" cap="flat" cmpd="sng">
            <a:solidFill>
              <a:schemeClr val="tx1"/>
            </a:solidFill>
            <a:prstDash val="solid"/>
            <a:headEnd type="none" w="med" len="med"/>
            <a:tailEnd type="none" w="med" len="med"/>
          </a:ln>
        </p:spPr>
      </p:sp>
      <p:sp>
        <p:nvSpPr>
          <p:cNvPr id="45078" name="Straight Connector 45077"/>
          <p:cNvSpPr/>
          <p:nvPr/>
        </p:nvSpPr>
        <p:spPr>
          <a:xfrm flipH="1">
            <a:off x="6629400" y="3886200"/>
            <a:ext cx="304800" cy="304800"/>
          </a:xfrm>
          <a:prstGeom prst="line">
            <a:avLst/>
          </a:prstGeom>
          <a:ln w="9525" cap="flat" cmpd="sng">
            <a:solidFill>
              <a:schemeClr val="tx1"/>
            </a:solidFill>
            <a:prstDash val="solid"/>
            <a:headEnd type="none" w="med" len="med"/>
            <a:tailEnd type="none" w="med" len="med"/>
          </a:ln>
        </p:spPr>
      </p:sp>
      <p:sp>
        <p:nvSpPr>
          <p:cNvPr id="45079" name="Straight Connector 45078"/>
          <p:cNvSpPr/>
          <p:nvPr/>
        </p:nvSpPr>
        <p:spPr>
          <a:xfrm flipH="1">
            <a:off x="7315200" y="4495800"/>
            <a:ext cx="304800" cy="0"/>
          </a:xfrm>
          <a:prstGeom prst="line">
            <a:avLst/>
          </a:prstGeom>
          <a:ln w="9525" cap="flat" cmpd="sng">
            <a:solidFill>
              <a:schemeClr val="tx1"/>
            </a:solidFill>
            <a:prstDash val="solid"/>
            <a:headEnd type="none" w="med" len="med"/>
            <a:tailEnd type="none" w="med" len="med"/>
          </a:ln>
        </p:spPr>
      </p:sp>
      <p:sp>
        <p:nvSpPr>
          <p:cNvPr id="45080" name="Straight Connector 45079"/>
          <p:cNvSpPr/>
          <p:nvPr/>
        </p:nvSpPr>
        <p:spPr>
          <a:xfrm>
            <a:off x="3505200" y="4495800"/>
            <a:ext cx="1905000" cy="0"/>
          </a:xfrm>
          <a:prstGeom prst="line">
            <a:avLst/>
          </a:prstGeom>
          <a:ln w="38100" cap="flat" cmpd="sng">
            <a:solidFill>
              <a:schemeClr val="tx1"/>
            </a:solidFill>
            <a:prstDash val="solid"/>
            <a:headEnd type="none" w="med" len="med"/>
            <a:tailEnd type="none" w="med" len="med"/>
          </a:ln>
        </p:spPr>
      </p:sp>
      <p:sp>
        <p:nvSpPr>
          <p:cNvPr id="45081" name="Straight Connector 45080"/>
          <p:cNvSpPr/>
          <p:nvPr/>
        </p:nvSpPr>
        <p:spPr>
          <a:xfrm>
            <a:off x="2743200" y="5105400"/>
            <a:ext cx="685800" cy="685800"/>
          </a:xfrm>
          <a:prstGeom prst="line">
            <a:avLst/>
          </a:prstGeom>
          <a:ln w="28575" cap="flat" cmpd="sng">
            <a:solidFill>
              <a:srgbClr val="FF0000"/>
            </a:solidFill>
            <a:prstDash val="sysDot"/>
            <a:headEnd type="none" w="med" len="med"/>
            <a:tailEnd type="triangle" w="med" len="med"/>
          </a:ln>
        </p:spPr>
      </p:sp>
      <p:sp>
        <p:nvSpPr>
          <p:cNvPr id="45082" name="Straight Connector 45081"/>
          <p:cNvSpPr/>
          <p:nvPr/>
        </p:nvSpPr>
        <p:spPr>
          <a:xfrm flipH="1">
            <a:off x="5791200" y="5029200"/>
            <a:ext cx="304800" cy="457200"/>
          </a:xfrm>
          <a:prstGeom prst="line">
            <a:avLst/>
          </a:prstGeom>
          <a:ln w="28575" cap="flat" cmpd="sng">
            <a:solidFill>
              <a:srgbClr val="00FF00"/>
            </a:solidFill>
            <a:prstDash val="sysDot"/>
            <a:headEnd type="none" w="med" len="med"/>
            <a:tailEnd type="triangle" w="med" len="med"/>
          </a:ln>
        </p:spPr>
      </p:sp>
      <p:sp>
        <p:nvSpPr>
          <p:cNvPr id="45083" name="Freeform 45082"/>
          <p:cNvSpPr/>
          <p:nvPr/>
        </p:nvSpPr>
        <p:spPr>
          <a:xfrm>
            <a:off x="2057400" y="3810000"/>
            <a:ext cx="5562600" cy="533400"/>
          </a:xfrm>
          <a:custGeom>
            <a:avLst/>
            <a:gdLst/>
            <a:ahLst/>
            <a:cxnLst/>
            <a:rect l="0" t="0" r="0" b="0"/>
            <a:pathLst>
              <a:path w="3504" h="336">
                <a:moveTo>
                  <a:pt x="0" y="0"/>
                </a:moveTo>
                <a:cubicBezTo>
                  <a:pt x="48" y="24"/>
                  <a:pt x="96" y="48"/>
                  <a:pt x="240" y="96"/>
                </a:cubicBezTo>
                <a:cubicBezTo>
                  <a:pt x="384" y="144"/>
                  <a:pt x="408" y="256"/>
                  <a:pt x="864" y="288"/>
                </a:cubicBezTo>
                <a:cubicBezTo>
                  <a:pt x="1320" y="320"/>
                  <a:pt x="2536" y="336"/>
                  <a:pt x="2976" y="288"/>
                </a:cubicBezTo>
                <a:cubicBezTo>
                  <a:pt x="3416" y="240"/>
                  <a:pt x="3460" y="120"/>
                  <a:pt x="3504" y="0"/>
                </a:cubicBezTo>
              </a:path>
            </a:pathLst>
          </a:custGeom>
          <a:noFill/>
          <a:ln w="38100" cap="flat" cmpd="sng">
            <a:solidFill>
              <a:srgbClr val="0000FF">
                <a:alpha val="100000"/>
              </a:srgbClr>
            </a:solidFill>
            <a:prstDash val="solid"/>
            <a:headEnd type="triangle" w="med" len="med"/>
            <a:tailEnd type="triangle" w="med" len="med"/>
          </a:ln>
        </p:spPr>
        <p:txBody>
          <a:bodyPr/>
          <a:lstStyle/>
          <a:p>
            <a:endParaRPr lang="en-US"/>
          </a:p>
        </p:txBody>
      </p:sp>
      <p:sp>
        <p:nvSpPr>
          <p:cNvPr id="45084" name="Straight Connector 45083"/>
          <p:cNvSpPr/>
          <p:nvPr/>
        </p:nvSpPr>
        <p:spPr>
          <a:xfrm flipV="1">
            <a:off x="4953000" y="4648200"/>
            <a:ext cx="762000" cy="914400"/>
          </a:xfrm>
          <a:prstGeom prst="line">
            <a:avLst/>
          </a:prstGeom>
          <a:ln w="38100" cap="flat" cmpd="sng">
            <a:solidFill>
              <a:srgbClr val="FF0000"/>
            </a:solidFill>
            <a:prstDash val="sysDot"/>
            <a:headEnd type="none" w="med" len="med"/>
            <a:tailEnd type="triangle" w="med" len="med"/>
          </a:ln>
        </p:spPr>
      </p:sp>
      <p:sp>
        <p:nvSpPr>
          <p:cNvPr id="45085" name="Freeform 45084"/>
          <p:cNvSpPr/>
          <p:nvPr/>
        </p:nvSpPr>
        <p:spPr>
          <a:xfrm>
            <a:off x="1981200" y="3733800"/>
            <a:ext cx="5562600" cy="1981200"/>
          </a:xfrm>
          <a:custGeom>
            <a:avLst/>
            <a:gdLst/>
            <a:ahLst/>
            <a:cxnLst/>
            <a:rect l="0" t="0" r="0" b="0"/>
            <a:pathLst>
              <a:path w="3504" h="336">
                <a:moveTo>
                  <a:pt x="0" y="0"/>
                </a:moveTo>
                <a:cubicBezTo>
                  <a:pt x="48" y="24"/>
                  <a:pt x="96" y="48"/>
                  <a:pt x="240" y="96"/>
                </a:cubicBezTo>
                <a:cubicBezTo>
                  <a:pt x="384" y="144"/>
                  <a:pt x="408" y="256"/>
                  <a:pt x="864" y="288"/>
                </a:cubicBezTo>
                <a:cubicBezTo>
                  <a:pt x="1320" y="320"/>
                  <a:pt x="2536" y="336"/>
                  <a:pt x="2976" y="288"/>
                </a:cubicBezTo>
                <a:cubicBezTo>
                  <a:pt x="3416" y="240"/>
                  <a:pt x="3460" y="120"/>
                  <a:pt x="3504" y="0"/>
                </a:cubicBezTo>
              </a:path>
            </a:pathLst>
          </a:custGeom>
          <a:noFill/>
          <a:ln w="38100" cap="flat" cmpd="sng">
            <a:solidFill>
              <a:srgbClr val="0000FF">
                <a:alpha val="100000"/>
              </a:srgbClr>
            </a:solidFill>
            <a:prstDash val="solid"/>
            <a:headEnd type="triangle" w="med" len="me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084"/>
                                        </p:tgtEl>
                                        <p:attrNameLst>
                                          <p:attrName>style.visibility</p:attrName>
                                        </p:attrNameLst>
                                      </p:cBhvr>
                                      <p:to>
                                        <p:strVal val="visible"/>
                                      </p:to>
                                    </p:set>
                                    <p:animEffect transition="in" filter="wipe(down)">
                                      <p:cBhvr>
                                        <p:cTn id="7" dur="500"/>
                                        <p:tgtEl>
                                          <p:spTgt spid="4508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5083"/>
                                        </p:tgtEl>
                                      </p:cBhvr>
                                    </p:animEffect>
                                    <p:set>
                                      <p:cBhvr>
                                        <p:cTn id="12" dur="1" fill="hold">
                                          <p:stCondLst>
                                            <p:cond delay="499"/>
                                          </p:stCondLst>
                                        </p:cTn>
                                        <p:tgtEl>
                                          <p:spTgt spid="4508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085"/>
                                        </p:tgtEl>
                                        <p:attrNameLst>
                                          <p:attrName>style.visibility</p:attrName>
                                        </p:attrNameLst>
                                      </p:cBhvr>
                                      <p:to>
                                        <p:strVal val="visible"/>
                                      </p:to>
                                    </p:set>
                                    <p:animEffect transition="in" filter="dissolve">
                                      <p:cBhvr>
                                        <p:cTn id="17" dur="500"/>
                                        <p:tgtEl>
                                          <p:spTgt spid="45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2769"/>
          <p:cNvSpPr>
            <a:spLocks noGrp="1"/>
          </p:cNvSpPr>
          <p:nvPr>
            <p:ph type="title"/>
          </p:nvPr>
        </p:nvSpPr>
        <p:spPr/>
        <p:txBody>
          <a:bodyPr anchor="ctr"/>
          <a:lstStyle/>
          <a:p>
            <a:r>
              <a:t>Goal #</a:t>
            </a:r>
            <a:r>
              <a:rPr lang="en-US"/>
              <a:t>5</a:t>
            </a:r>
            <a:r>
              <a:t>: Cost Effectiveness</a:t>
            </a:r>
          </a:p>
        </p:txBody>
      </p:sp>
      <p:sp>
        <p:nvSpPr>
          <p:cNvPr id="32771" name="Text Placeholder 32770"/>
          <p:cNvSpPr>
            <a:spLocks noGrp="1"/>
          </p:cNvSpPr>
          <p:nvPr>
            <p:ph type="body" idx="1"/>
          </p:nvPr>
        </p:nvSpPr>
        <p:spPr>
          <a:xfrm>
            <a:off x="457200" y="1600200"/>
            <a:ext cx="8229600" cy="2057400"/>
          </a:xfrm>
        </p:spPr>
        <p:txBody>
          <a:bodyPr/>
          <a:lstStyle/>
          <a:p>
            <a:r>
              <a:t>Packet headers introduce high overhead</a:t>
            </a:r>
          </a:p>
          <a:p>
            <a:r>
              <a:t>End-to-end retransmission of lost packets</a:t>
            </a:r>
          </a:p>
          <a:p>
            <a:pPr lvl="1"/>
            <a:r>
              <a:t>Potentially wasteful of bandwidth by placing burden on the edges of the network</a:t>
            </a:r>
          </a:p>
        </p:txBody>
      </p:sp>
      <p:sp>
        <p:nvSpPr>
          <p:cNvPr id="32772" name="Text Box 32771"/>
          <p:cNvSpPr txBox="1"/>
          <p:nvPr/>
        </p:nvSpPr>
        <p:spPr>
          <a:xfrm>
            <a:off x="228600" y="3733800"/>
            <a:ext cx="8686800" cy="822325"/>
          </a:xfrm>
          <a:prstGeom prst="rect">
            <a:avLst/>
          </a:prstGeom>
          <a:solidFill>
            <a:schemeClr val="accent1"/>
          </a:solidFill>
          <a:ln w="9525">
            <a:noFill/>
          </a:ln>
        </p:spPr>
        <p:txBody>
          <a:bodyPr>
            <a:spAutoFit/>
          </a:bodyPr>
          <a:lstStyle/>
          <a:p>
            <a:pPr algn="ctr">
              <a:spcBef>
                <a:spcPct val="50000"/>
              </a:spcBef>
            </a:pPr>
            <a:r>
              <a:rPr sz="2400" b="1"/>
              <a:t>Arguably a good tradeoff.  Current trends are to exploit redundancy even more.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8673"/>
          <p:cNvSpPr>
            <a:spLocks noGrp="1"/>
          </p:cNvSpPr>
          <p:nvPr>
            <p:ph type="title"/>
          </p:nvPr>
        </p:nvSpPr>
        <p:spPr/>
        <p:txBody>
          <a:bodyPr anchor="ctr"/>
          <a:lstStyle/>
          <a:p>
            <a:r>
              <a:t>Goal #</a:t>
            </a:r>
            <a:r>
              <a:rPr lang="en-US"/>
              <a:t>6</a:t>
            </a:r>
            <a:r>
              <a:t>: Ease of Attachment</a:t>
            </a:r>
          </a:p>
        </p:txBody>
      </p:sp>
      <p:sp>
        <p:nvSpPr>
          <p:cNvPr id="28675" name="Text Placeholder 28674"/>
          <p:cNvSpPr>
            <a:spLocks noGrp="1"/>
          </p:cNvSpPr>
          <p:nvPr>
            <p:ph type="body" idx="1"/>
          </p:nvPr>
        </p:nvSpPr>
        <p:spPr>
          <a:xfrm>
            <a:off x="457200" y="1981200"/>
            <a:ext cx="8229600" cy="2971800"/>
          </a:xfrm>
        </p:spPr>
        <p:txBody>
          <a:bodyPr/>
          <a:lstStyle/>
          <a:p>
            <a:r>
              <a:rPr sz="2400"/>
              <a:t>IP is “plug and play”  Anything with a working IP stack can connect to the Internet (hourglass model)</a:t>
            </a:r>
          </a:p>
          <a:p>
            <a:r>
              <a:rPr sz="2400"/>
              <a:t>A huge success!  </a:t>
            </a:r>
          </a:p>
          <a:p>
            <a:pPr lvl="1"/>
            <a:r>
              <a:rPr sz="2000" b="1"/>
              <a:t>Lesson:</a:t>
            </a:r>
            <a:r>
              <a:rPr sz="2000"/>
              <a:t> Lower the barrier to innovation/entry and people will get creative (</a:t>
            </a:r>
            <a:r>
              <a:rPr sz="2000" i="1"/>
              <a:t>e.g.,</a:t>
            </a:r>
            <a:r>
              <a:rPr sz="2000" err="1"/>
              <a:t> Cerf</a:t>
            </a:r>
            <a:r>
              <a:rPr sz="2000"/>
              <a:t> and Kahn probably did not think about IP stacks on phones, sensors, etc.)</a:t>
            </a:r>
          </a:p>
          <a:p>
            <a:r>
              <a:rPr sz="2400"/>
              <a:t>But….</a:t>
            </a:r>
          </a:p>
        </p:txBody>
      </p:sp>
      <p:sp>
        <p:nvSpPr>
          <p:cNvPr id="28676" name="Text Box 28675"/>
          <p:cNvSpPr txBox="1"/>
          <p:nvPr/>
        </p:nvSpPr>
        <p:spPr>
          <a:xfrm>
            <a:off x="228600" y="5486400"/>
            <a:ext cx="8686800" cy="457200"/>
          </a:xfrm>
          <a:prstGeom prst="rect">
            <a:avLst/>
          </a:prstGeom>
          <a:solidFill>
            <a:schemeClr val="accent1"/>
          </a:solidFill>
          <a:ln w="9525">
            <a:noFill/>
          </a:ln>
        </p:spPr>
        <p:txBody>
          <a:bodyPr>
            <a:spAutoFit/>
          </a:bodyPr>
          <a:lstStyle/>
          <a:p>
            <a:pPr algn="ctr">
              <a:spcBef>
                <a:spcPct val="50000"/>
              </a:spcBef>
            </a:pPr>
            <a:r>
              <a:rPr sz="2400" b="1" i="1">
                <a:solidFill>
                  <a:srgbClr val="FF3300"/>
                </a:solidFill>
              </a:rPr>
              <a:t>Tradeoff:</a:t>
            </a:r>
            <a:r>
              <a:rPr sz="2400" b="1"/>
              <a:t> Burden on end systems/programmers.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0721"/>
          <p:cNvSpPr>
            <a:spLocks noGrp="1"/>
          </p:cNvSpPr>
          <p:nvPr>
            <p:ph type="title"/>
          </p:nvPr>
        </p:nvSpPr>
        <p:spPr/>
        <p:txBody>
          <a:bodyPr anchor="ctr"/>
          <a:lstStyle/>
          <a:p>
            <a:r>
              <a:t>Goal #</a:t>
            </a:r>
            <a:r>
              <a:rPr lang="en-US"/>
              <a:t>7</a:t>
            </a:r>
            <a:r>
              <a:t>: Accountability</a:t>
            </a:r>
          </a:p>
        </p:txBody>
      </p:sp>
      <p:sp>
        <p:nvSpPr>
          <p:cNvPr id="30723" name="Text Placeholder 30722"/>
          <p:cNvSpPr>
            <a:spLocks noGrp="1"/>
          </p:cNvSpPr>
          <p:nvPr>
            <p:ph type="body" idx="1"/>
          </p:nvPr>
        </p:nvSpPr>
        <p:spPr>
          <a:xfrm>
            <a:off x="457200" y="1600200"/>
            <a:ext cx="8229600" cy="2895600"/>
          </a:xfrm>
        </p:spPr>
        <p:txBody>
          <a:bodyPr/>
          <a:lstStyle/>
          <a:p>
            <a:pPr>
              <a:lnSpc>
                <a:spcPct val="90000"/>
              </a:lnSpc>
            </a:pPr>
            <a:r>
              <a:rPr b="1" dirty="0"/>
              <a:t>Note: </a:t>
            </a:r>
            <a:r>
              <a:rPr dirty="0"/>
              <a:t>Accountability mentioned in early papers on TCP/IP, but not prioritized</a:t>
            </a:r>
          </a:p>
          <a:p>
            <a:pPr>
              <a:lnSpc>
                <a:spcPct val="90000"/>
              </a:lnSpc>
            </a:pPr>
            <a:r>
              <a:rPr dirty="0"/>
              <a:t>Datagram networks make accounting tricky.</a:t>
            </a:r>
          </a:p>
          <a:p>
            <a:pPr lvl="1">
              <a:lnSpc>
                <a:spcPct val="90000"/>
              </a:lnSpc>
            </a:pPr>
            <a:r>
              <a:rPr dirty="0"/>
              <a:t>The phone network has had an easier time figuring out billing</a:t>
            </a:r>
          </a:p>
          <a:p>
            <a:pPr lvl="1">
              <a:lnSpc>
                <a:spcPct val="90000"/>
              </a:lnSpc>
            </a:pPr>
            <a:r>
              <a:rPr dirty="0"/>
              <a:t>Payments/billing on the Internet is much less precise</a:t>
            </a:r>
          </a:p>
        </p:txBody>
      </p:sp>
      <p:sp>
        <p:nvSpPr>
          <p:cNvPr id="30724" name="Text Box 30723"/>
          <p:cNvSpPr txBox="1"/>
          <p:nvPr/>
        </p:nvSpPr>
        <p:spPr>
          <a:xfrm>
            <a:off x="228600" y="5486400"/>
            <a:ext cx="8686800" cy="457200"/>
          </a:xfrm>
          <a:prstGeom prst="rect">
            <a:avLst/>
          </a:prstGeom>
          <a:solidFill>
            <a:schemeClr val="accent1"/>
          </a:solidFill>
          <a:ln w="9525">
            <a:noFill/>
          </a:ln>
        </p:spPr>
        <p:txBody>
          <a:bodyPr>
            <a:spAutoFit/>
          </a:bodyPr>
          <a:lstStyle/>
          <a:p>
            <a:pPr algn="ctr">
              <a:spcBef>
                <a:spcPct val="50000"/>
              </a:spcBef>
            </a:pPr>
            <a:r>
              <a:rPr sz="2400" b="1" i="1">
                <a:solidFill>
                  <a:srgbClr val="FF3300"/>
                </a:solidFill>
              </a:rPr>
              <a:t>Tradeoff:</a:t>
            </a:r>
            <a:r>
              <a:rPr sz="2400" b="1"/>
              <a:t> Broken payment models and incentives.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09569"/>
          <p:cNvSpPr>
            <a:spLocks noGrp="1"/>
          </p:cNvSpPr>
          <p:nvPr>
            <p:ph type="title"/>
          </p:nvPr>
        </p:nvSpPr>
        <p:spPr/>
        <p:txBody>
          <a:bodyPr anchor="ctr"/>
          <a:lstStyle/>
          <a:p>
            <a:r>
              <a:t>What’s Missing?</a:t>
            </a:r>
          </a:p>
        </p:txBody>
      </p:sp>
      <p:sp>
        <p:nvSpPr>
          <p:cNvPr id="109571" name="Text Placeholder 109570"/>
          <p:cNvSpPr>
            <a:spLocks noGrp="1"/>
          </p:cNvSpPr>
          <p:nvPr>
            <p:ph type="body" idx="1"/>
          </p:nvPr>
        </p:nvSpPr>
        <p:spPr/>
        <p:txBody>
          <a:bodyPr/>
          <a:lstStyle/>
          <a:p>
            <a:r>
              <a:t>Security</a:t>
            </a:r>
          </a:p>
          <a:p>
            <a:r>
              <a:t>Availability</a:t>
            </a:r>
          </a:p>
          <a:p>
            <a:r>
              <a:t>Accountability (the other kind)</a:t>
            </a:r>
          </a:p>
          <a:p>
            <a:r>
              <a:t>Support for disconnected/intermittent operation</a:t>
            </a:r>
          </a:p>
          <a:p>
            <a:r>
              <a:t>Mobility</a:t>
            </a:r>
          </a:p>
          <a:p>
            <a:r>
              <a:t>Scaling</a:t>
            </a:r>
          </a:p>
          <a:p>
            <a: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5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5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a:t>
            </a:r>
            <a:r>
              <a:rPr lang="en-US" altLang="zh-CN"/>
              <a:t>1</a:t>
            </a:r>
            <a:r>
              <a:rPr lang="zh-CN" altLang="en-US"/>
              <a:t>）</a:t>
            </a:r>
            <a:r>
              <a:rPr lang="en-US"/>
              <a:t>可扩展性问题</a:t>
            </a:r>
          </a:p>
        </p:txBody>
      </p:sp>
      <p:sp>
        <p:nvSpPr>
          <p:cNvPr id="3" name="Content Placeholder 2"/>
          <p:cNvSpPr>
            <a:spLocks noGrp="1"/>
          </p:cNvSpPr>
          <p:nvPr>
            <p:ph idx="1"/>
          </p:nvPr>
        </p:nvSpPr>
        <p:spPr/>
        <p:txBody>
          <a:bodyPr/>
          <a:lstStyle/>
          <a:p>
            <a:r>
              <a:rPr lang="en-US"/>
              <a:t>一方面，随着用户数量和应用需求的不断增加，网络 流量增加的速度已远远超过摩尔定律与路由器性能提升的速度，这要求 IP 网络 基础设施每 2 年左右需要全面升级一次，导致运营商不断进行被动扩容，并为之 付出了大量成本。</a:t>
            </a:r>
          </a:p>
          <a:p>
            <a:endParaRPr lang="en-US"/>
          </a:p>
          <a:p>
            <a:r>
              <a:rPr lang="en-US"/>
              <a:t>另一方面，IPv4 地址枯竭且可扩展性差，骨干路由器的路由表急剧膨胀</a:t>
            </a:r>
            <a:r>
              <a:rPr lang="zh-CN" altLang="en-US"/>
              <a:t>（全球路由表条目已经超过了 3087 万条），路由表条目的快速增长大大降低了路由查找性能，增加了路由器的系统开销，而在现有互联网体系结构中，只能通过不断地增加硬件设备性能来缓解该问题，尚未找到根本性的解决方案。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latin typeface="Calibri" charset="0"/>
                <a:ea typeface="MS PGothic" charset="0"/>
                <a:cs typeface="MS PGothic" charset="0"/>
              </a:rPr>
              <a:t>Layering: End-to-End</a:t>
            </a:r>
          </a:p>
        </p:txBody>
      </p:sp>
      <p:sp>
        <p:nvSpPr>
          <p:cNvPr id="20483" name="Slide Number Placeholder 2"/>
          <p:cNvSpPr>
            <a:spLocks noGrp="1"/>
          </p:cNvSpPr>
          <p:nvPr>
            <p:ph type="sldNum" sz="quarter" idx="12"/>
          </p:nvPr>
        </p:nvSpPr>
        <p:spPr bwMode="auto">
          <a:xfrm>
            <a:off x="6553200" y="6356350"/>
            <a:ext cx="2133600" cy="365125"/>
          </a:xfrm>
          <a:noFill/>
        </p:spPr>
        <p:txBody>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eaLnBrk="1" hangingPunct="1"/>
            <a:fld id="{26CA8E82-3299-FD46-88FC-B49AFA8A4063}" type="slidenum">
              <a:rPr lang="en-US" sz="1200">
                <a:solidFill>
                  <a:srgbClr val="898989"/>
                </a:solidFill>
              </a:rPr>
              <a:t>4</a:t>
            </a:fld>
            <a:endParaRPr lang="en-US" sz="1200">
              <a:solidFill>
                <a:srgbClr val="898989"/>
              </a:solidFill>
            </a:endParaRPr>
          </a:p>
        </p:txBody>
      </p:sp>
      <p:sp>
        <p:nvSpPr>
          <p:cNvPr id="20484" name="Rectangle 3"/>
          <p:cNvSpPr>
            <a:spLocks noChangeArrowheads="1"/>
          </p:cNvSpPr>
          <p:nvPr/>
        </p:nvSpPr>
        <p:spPr bwMode="auto">
          <a:xfrm>
            <a:off x="693738" y="1358900"/>
            <a:ext cx="914400" cy="582613"/>
          </a:xfrm>
          <a:prstGeom prst="rect">
            <a:avLst/>
          </a:prstGeom>
          <a:solidFill>
            <a:srgbClr val="FF7C80"/>
          </a:solidFill>
          <a:ln w="9525">
            <a:solidFill>
              <a:schemeClr val="tx1"/>
            </a:solidFill>
            <a:miter lim="800000"/>
          </a:ln>
        </p:spPr>
        <p:txBody>
          <a:bodyPr wrap="none" anchor="ctr"/>
          <a:lstStyle/>
          <a:p>
            <a:endParaRPr lang="en-US"/>
          </a:p>
        </p:txBody>
      </p:sp>
      <p:sp>
        <p:nvSpPr>
          <p:cNvPr id="20485" name="Rectangle 4"/>
          <p:cNvSpPr>
            <a:spLocks noChangeArrowheads="1"/>
          </p:cNvSpPr>
          <p:nvPr/>
        </p:nvSpPr>
        <p:spPr bwMode="auto">
          <a:xfrm>
            <a:off x="703263" y="2551113"/>
            <a:ext cx="914400" cy="582612"/>
          </a:xfrm>
          <a:prstGeom prst="rect">
            <a:avLst/>
          </a:prstGeom>
          <a:solidFill>
            <a:srgbClr val="FFFF99"/>
          </a:solidFill>
          <a:ln w="9525">
            <a:solidFill>
              <a:schemeClr val="tx1"/>
            </a:solidFill>
            <a:miter lim="800000"/>
          </a:ln>
        </p:spPr>
        <p:txBody>
          <a:bodyPr wrap="none" anchor="ctr"/>
          <a:lstStyle/>
          <a:p>
            <a:endParaRPr lang="en-US"/>
          </a:p>
        </p:txBody>
      </p:sp>
      <p:sp>
        <p:nvSpPr>
          <p:cNvPr id="20486" name="Text Box 5"/>
          <p:cNvSpPr txBox="1">
            <a:spLocks noChangeArrowheads="1"/>
          </p:cNvSpPr>
          <p:nvPr/>
        </p:nvSpPr>
        <p:spPr bwMode="auto">
          <a:xfrm>
            <a:off x="806450" y="1458913"/>
            <a:ext cx="755650" cy="366712"/>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HTTP</a:t>
            </a:r>
          </a:p>
        </p:txBody>
      </p:sp>
      <p:sp>
        <p:nvSpPr>
          <p:cNvPr id="20487" name="Text Box 6"/>
          <p:cNvSpPr txBox="1">
            <a:spLocks noChangeArrowheads="1"/>
          </p:cNvSpPr>
          <p:nvPr/>
        </p:nvSpPr>
        <p:spPr bwMode="auto">
          <a:xfrm>
            <a:off x="890588" y="2649538"/>
            <a:ext cx="603250" cy="366712"/>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TCP</a:t>
            </a:r>
          </a:p>
        </p:txBody>
      </p:sp>
      <p:grpSp>
        <p:nvGrpSpPr>
          <p:cNvPr id="20488" name="Group 7"/>
          <p:cNvGrpSpPr/>
          <p:nvPr/>
        </p:nvGrpSpPr>
        <p:grpSpPr bwMode="auto">
          <a:xfrm>
            <a:off x="688975" y="3738563"/>
            <a:ext cx="914400" cy="582612"/>
            <a:chOff x="323" y="2664"/>
            <a:chExt cx="576" cy="367"/>
          </a:xfrm>
        </p:grpSpPr>
        <p:sp>
          <p:nvSpPr>
            <p:cNvPr id="20555" name="Rectangle 8"/>
            <p:cNvSpPr>
              <a:spLocks noChangeArrowheads="1"/>
            </p:cNvSpPr>
            <p:nvPr/>
          </p:nvSpPr>
          <p:spPr bwMode="auto">
            <a:xfrm>
              <a:off x="323" y="2664"/>
              <a:ext cx="576" cy="367"/>
            </a:xfrm>
            <a:prstGeom prst="rect">
              <a:avLst/>
            </a:prstGeom>
            <a:solidFill>
              <a:srgbClr val="FFCC00"/>
            </a:solidFill>
            <a:ln w="9525">
              <a:solidFill>
                <a:schemeClr val="tx1"/>
              </a:solidFill>
              <a:miter lim="800000"/>
            </a:ln>
          </p:spPr>
          <p:txBody>
            <a:bodyPr wrap="none" anchor="ctr"/>
            <a:lstStyle/>
            <a:p>
              <a:endParaRPr lang="en-US"/>
            </a:p>
          </p:txBody>
        </p:sp>
        <p:sp>
          <p:nvSpPr>
            <p:cNvPr id="20556" name="Text Box 9"/>
            <p:cNvSpPr txBox="1">
              <a:spLocks noChangeArrowheads="1"/>
            </p:cNvSpPr>
            <p:nvPr/>
          </p:nvSpPr>
          <p:spPr bwMode="auto">
            <a:xfrm>
              <a:off x="500" y="2729"/>
              <a:ext cx="244" cy="231"/>
            </a:xfrm>
            <a:prstGeom prst="rect">
              <a:avLst/>
            </a:prstGeom>
            <a:solidFill>
              <a:srgbClr val="FFCC00"/>
            </a:solid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IP</a:t>
              </a:r>
            </a:p>
          </p:txBody>
        </p:sp>
      </p:grpSp>
      <p:sp>
        <p:nvSpPr>
          <p:cNvPr id="20489" name="Rectangle 11"/>
          <p:cNvSpPr>
            <a:spLocks noChangeArrowheads="1"/>
          </p:cNvSpPr>
          <p:nvPr/>
        </p:nvSpPr>
        <p:spPr bwMode="auto">
          <a:xfrm>
            <a:off x="669925" y="4968875"/>
            <a:ext cx="906463" cy="606425"/>
          </a:xfrm>
          <a:prstGeom prst="rect">
            <a:avLst/>
          </a:prstGeom>
          <a:solidFill>
            <a:srgbClr val="CCFFCC"/>
          </a:solidFill>
          <a:ln w="9525">
            <a:solidFill>
              <a:schemeClr val="tx1"/>
            </a:solidFill>
            <a:miter lim="800000"/>
          </a:ln>
        </p:spPr>
        <p:txBody>
          <a:bodyPr wrap="none" anchor="ctr"/>
          <a:lstStyle/>
          <a:p>
            <a:endParaRPr lang="en-US"/>
          </a:p>
        </p:txBody>
      </p:sp>
      <p:sp>
        <p:nvSpPr>
          <p:cNvPr id="20490" name="Text Box 12"/>
          <p:cNvSpPr txBox="1">
            <a:spLocks noChangeArrowheads="1"/>
          </p:cNvSpPr>
          <p:nvPr/>
        </p:nvSpPr>
        <p:spPr bwMode="auto">
          <a:xfrm>
            <a:off x="677863" y="5006975"/>
            <a:ext cx="898525" cy="531813"/>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nSpc>
                <a:spcPct val="90000"/>
              </a:lnSpc>
            </a:pPr>
            <a:r>
              <a:rPr lang="en-US" sz="1600" b="0">
                <a:latin typeface="Times New Roman" panose="02020503050405090304" pitchFamily="18" charset="0"/>
              </a:rPr>
              <a:t>Ethernet</a:t>
            </a:r>
          </a:p>
          <a:p>
            <a:pPr>
              <a:lnSpc>
                <a:spcPct val="90000"/>
              </a:lnSpc>
            </a:pPr>
            <a:r>
              <a:rPr lang="en-US" sz="1600" b="0">
                <a:latin typeface="Times New Roman" panose="02020503050405090304" pitchFamily="18" charset="0"/>
              </a:rPr>
              <a:t>interface</a:t>
            </a:r>
          </a:p>
        </p:txBody>
      </p:sp>
      <p:sp>
        <p:nvSpPr>
          <p:cNvPr id="20491" name="Line 13"/>
          <p:cNvSpPr>
            <a:spLocks noChangeShapeType="1"/>
          </p:cNvSpPr>
          <p:nvPr/>
        </p:nvSpPr>
        <p:spPr bwMode="auto">
          <a:xfrm>
            <a:off x="1147763" y="1933575"/>
            <a:ext cx="0"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492" name="Line 14"/>
          <p:cNvSpPr>
            <a:spLocks noChangeShapeType="1"/>
          </p:cNvSpPr>
          <p:nvPr/>
        </p:nvSpPr>
        <p:spPr bwMode="auto">
          <a:xfrm>
            <a:off x="1147763" y="3140075"/>
            <a:ext cx="0"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493" name="Line 15"/>
          <p:cNvSpPr>
            <a:spLocks noChangeShapeType="1"/>
          </p:cNvSpPr>
          <p:nvPr/>
        </p:nvSpPr>
        <p:spPr bwMode="auto">
          <a:xfrm>
            <a:off x="1147763" y="4332288"/>
            <a:ext cx="0"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494" name="Rectangle 16"/>
          <p:cNvSpPr>
            <a:spLocks noChangeArrowheads="1"/>
          </p:cNvSpPr>
          <p:nvPr/>
        </p:nvSpPr>
        <p:spPr bwMode="auto">
          <a:xfrm>
            <a:off x="538163" y="1157288"/>
            <a:ext cx="1303337" cy="4848225"/>
          </a:xfrm>
          <a:prstGeom prst="rect">
            <a:avLst/>
          </a:prstGeom>
          <a:noFill/>
          <a:ln w="9525">
            <a:solidFill>
              <a:srgbClr val="3333FF"/>
            </a:solidFill>
            <a:prstDash val="sysDot"/>
            <a:miter lim="800000"/>
          </a:ln>
        </p:spPr>
        <p:txBody>
          <a:bodyPr wrap="none" anchor="ctr"/>
          <a:lstStyle/>
          <a:p>
            <a:endParaRPr lang="en-US"/>
          </a:p>
        </p:txBody>
      </p:sp>
      <p:sp>
        <p:nvSpPr>
          <p:cNvPr id="20495" name="Rectangle 17"/>
          <p:cNvSpPr>
            <a:spLocks noChangeArrowheads="1"/>
          </p:cNvSpPr>
          <p:nvPr/>
        </p:nvSpPr>
        <p:spPr bwMode="auto">
          <a:xfrm>
            <a:off x="7648575" y="1358900"/>
            <a:ext cx="914400" cy="582613"/>
          </a:xfrm>
          <a:prstGeom prst="rect">
            <a:avLst/>
          </a:prstGeom>
          <a:solidFill>
            <a:srgbClr val="FF7C80"/>
          </a:solidFill>
          <a:ln w="9525">
            <a:solidFill>
              <a:schemeClr val="tx1"/>
            </a:solidFill>
            <a:miter lim="800000"/>
          </a:ln>
        </p:spPr>
        <p:txBody>
          <a:bodyPr wrap="none" anchor="ctr"/>
          <a:lstStyle/>
          <a:p>
            <a:endParaRPr lang="en-US"/>
          </a:p>
        </p:txBody>
      </p:sp>
      <p:sp>
        <p:nvSpPr>
          <p:cNvPr id="20496" name="Rectangle 18"/>
          <p:cNvSpPr>
            <a:spLocks noChangeArrowheads="1"/>
          </p:cNvSpPr>
          <p:nvPr/>
        </p:nvSpPr>
        <p:spPr bwMode="auto">
          <a:xfrm>
            <a:off x="7658100" y="2551113"/>
            <a:ext cx="914400" cy="582612"/>
          </a:xfrm>
          <a:prstGeom prst="rect">
            <a:avLst/>
          </a:prstGeom>
          <a:solidFill>
            <a:srgbClr val="FFFF99"/>
          </a:solidFill>
          <a:ln w="9525">
            <a:solidFill>
              <a:schemeClr val="tx1"/>
            </a:solidFill>
            <a:miter lim="800000"/>
          </a:ln>
        </p:spPr>
        <p:txBody>
          <a:bodyPr wrap="none" anchor="ctr"/>
          <a:lstStyle/>
          <a:p>
            <a:endParaRPr lang="en-US"/>
          </a:p>
        </p:txBody>
      </p:sp>
      <p:sp>
        <p:nvSpPr>
          <p:cNvPr id="20497" name="Rectangle 19"/>
          <p:cNvSpPr>
            <a:spLocks noChangeArrowheads="1"/>
          </p:cNvSpPr>
          <p:nvPr/>
        </p:nvSpPr>
        <p:spPr bwMode="auto">
          <a:xfrm>
            <a:off x="7643813" y="3738563"/>
            <a:ext cx="914400" cy="582612"/>
          </a:xfrm>
          <a:prstGeom prst="rect">
            <a:avLst/>
          </a:prstGeom>
          <a:solidFill>
            <a:srgbClr val="FFCC00"/>
          </a:solidFill>
          <a:ln w="9525">
            <a:solidFill>
              <a:schemeClr val="tx1"/>
            </a:solidFill>
            <a:miter lim="800000"/>
          </a:ln>
        </p:spPr>
        <p:txBody>
          <a:bodyPr wrap="none" anchor="ctr"/>
          <a:lstStyle/>
          <a:p>
            <a:endParaRPr lang="en-US"/>
          </a:p>
        </p:txBody>
      </p:sp>
      <p:sp>
        <p:nvSpPr>
          <p:cNvPr id="20498" name="Rectangle 20"/>
          <p:cNvSpPr>
            <a:spLocks noChangeArrowheads="1"/>
          </p:cNvSpPr>
          <p:nvPr/>
        </p:nvSpPr>
        <p:spPr bwMode="auto">
          <a:xfrm>
            <a:off x="7659688" y="4929188"/>
            <a:ext cx="906462" cy="606425"/>
          </a:xfrm>
          <a:prstGeom prst="rect">
            <a:avLst/>
          </a:prstGeom>
          <a:solidFill>
            <a:srgbClr val="CCFFCC"/>
          </a:solidFill>
          <a:ln w="9525">
            <a:solidFill>
              <a:schemeClr val="tx1"/>
            </a:solidFill>
            <a:miter lim="800000"/>
          </a:ln>
        </p:spPr>
        <p:txBody>
          <a:bodyPr wrap="none" anchor="ctr"/>
          <a:lstStyle/>
          <a:p>
            <a:endParaRPr lang="en-US"/>
          </a:p>
        </p:txBody>
      </p:sp>
      <p:sp>
        <p:nvSpPr>
          <p:cNvPr id="20499" name="Text Box 21"/>
          <p:cNvSpPr txBox="1">
            <a:spLocks noChangeArrowheads="1"/>
          </p:cNvSpPr>
          <p:nvPr/>
        </p:nvSpPr>
        <p:spPr bwMode="auto">
          <a:xfrm>
            <a:off x="7761288" y="1458913"/>
            <a:ext cx="755650" cy="366712"/>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HTTP</a:t>
            </a:r>
          </a:p>
        </p:txBody>
      </p:sp>
      <p:sp>
        <p:nvSpPr>
          <p:cNvPr id="20500" name="Text Box 22"/>
          <p:cNvSpPr txBox="1">
            <a:spLocks noChangeArrowheads="1"/>
          </p:cNvSpPr>
          <p:nvPr/>
        </p:nvSpPr>
        <p:spPr bwMode="auto">
          <a:xfrm>
            <a:off x="7845425" y="2649538"/>
            <a:ext cx="603250" cy="366712"/>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TCP</a:t>
            </a:r>
          </a:p>
        </p:txBody>
      </p:sp>
      <p:sp>
        <p:nvSpPr>
          <p:cNvPr id="20501" name="Text Box 23"/>
          <p:cNvSpPr txBox="1">
            <a:spLocks noChangeArrowheads="1"/>
          </p:cNvSpPr>
          <p:nvPr/>
        </p:nvSpPr>
        <p:spPr bwMode="auto">
          <a:xfrm>
            <a:off x="7940675" y="3854450"/>
            <a:ext cx="387350" cy="366713"/>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IP</a:t>
            </a:r>
          </a:p>
        </p:txBody>
      </p:sp>
      <p:sp>
        <p:nvSpPr>
          <p:cNvPr id="20502" name="Text Box 24"/>
          <p:cNvSpPr txBox="1">
            <a:spLocks noChangeArrowheads="1"/>
          </p:cNvSpPr>
          <p:nvPr/>
        </p:nvSpPr>
        <p:spPr bwMode="auto">
          <a:xfrm>
            <a:off x="7683500" y="4968875"/>
            <a:ext cx="898525" cy="53340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nSpc>
                <a:spcPct val="90000"/>
              </a:lnSpc>
            </a:pPr>
            <a:r>
              <a:rPr lang="en-US" sz="1600" b="0">
                <a:latin typeface="Times New Roman" panose="02020503050405090304" pitchFamily="18" charset="0"/>
              </a:rPr>
              <a:t>Ethernet</a:t>
            </a:r>
          </a:p>
          <a:p>
            <a:pPr>
              <a:lnSpc>
                <a:spcPct val="90000"/>
              </a:lnSpc>
            </a:pPr>
            <a:r>
              <a:rPr lang="en-US" sz="1600" b="0">
                <a:latin typeface="Times New Roman" panose="02020503050405090304" pitchFamily="18" charset="0"/>
              </a:rPr>
              <a:t>interface</a:t>
            </a:r>
          </a:p>
        </p:txBody>
      </p:sp>
      <p:sp>
        <p:nvSpPr>
          <p:cNvPr id="20503" name="Line 25"/>
          <p:cNvSpPr>
            <a:spLocks noChangeShapeType="1"/>
          </p:cNvSpPr>
          <p:nvPr/>
        </p:nvSpPr>
        <p:spPr bwMode="auto">
          <a:xfrm>
            <a:off x="8102600" y="1933575"/>
            <a:ext cx="0"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504" name="Line 26"/>
          <p:cNvSpPr>
            <a:spLocks noChangeShapeType="1"/>
          </p:cNvSpPr>
          <p:nvPr/>
        </p:nvSpPr>
        <p:spPr bwMode="auto">
          <a:xfrm>
            <a:off x="8102600" y="3140075"/>
            <a:ext cx="0"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505" name="Line 27"/>
          <p:cNvSpPr>
            <a:spLocks noChangeShapeType="1"/>
          </p:cNvSpPr>
          <p:nvPr/>
        </p:nvSpPr>
        <p:spPr bwMode="auto">
          <a:xfrm>
            <a:off x="8102600" y="4332288"/>
            <a:ext cx="0"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506" name="Rectangle 28"/>
          <p:cNvSpPr>
            <a:spLocks noChangeArrowheads="1"/>
          </p:cNvSpPr>
          <p:nvPr/>
        </p:nvSpPr>
        <p:spPr bwMode="auto">
          <a:xfrm>
            <a:off x="7493000" y="1157288"/>
            <a:ext cx="1303338" cy="4848225"/>
          </a:xfrm>
          <a:prstGeom prst="rect">
            <a:avLst/>
          </a:prstGeom>
          <a:noFill/>
          <a:ln w="9525">
            <a:solidFill>
              <a:srgbClr val="3333FF"/>
            </a:solidFill>
            <a:prstDash val="sysDot"/>
            <a:miter lim="800000"/>
          </a:ln>
        </p:spPr>
        <p:txBody>
          <a:bodyPr wrap="none" anchor="ctr"/>
          <a:lstStyle/>
          <a:p>
            <a:endParaRPr lang="en-US"/>
          </a:p>
        </p:txBody>
      </p:sp>
      <p:sp>
        <p:nvSpPr>
          <p:cNvPr id="20507" name="Line 29"/>
          <p:cNvSpPr>
            <a:spLocks noChangeShapeType="1"/>
          </p:cNvSpPr>
          <p:nvPr/>
        </p:nvSpPr>
        <p:spPr bwMode="auto">
          <a:xfrm>
            <a:off x="1139825" y="5554663"/>
            <a:ext cx="0" cy="373062"/>
          </a:xfrm>
          <a:prstGeom prst="line">
            <a:avLst/>
          </a:prstGeom>
          <a:noFill/>
          <a:ln w="25400">
            <a:solidFill>
              <a:schemeClr val="tx1"/>
            </a:solidFill>
            <a:round/>
          </a:ln>
        </p:spPr>
        <p:txBody>
          <a:bodyPr/>
          <a:lstStyle/>
          <a:p>
            <a:endParaRPr lang="en-US"/>
          </a:p>
        </p:txBody>
      </p:sp>
      <p:sp>
        <p:nvSpPr>
          <p:cNvPr id="20508" name="Line 30"/>
          <p:cNvSpPr>
            <a:spLocks noChangeShapeType="1"/>
          </p:cNvSpPr>
          <p:nvPr/>
        </p:nvSpPr>
        <p:spPr bwMode="auto">
          <a:xfrm>
            <a:off x="808038" y="5927725"/>
            <a:ext cx="2327275" cy="0"/>
          </a:xfrm>
          <a:prstGeom prst="line">
            <a:avLst/>
          </a:prstGeom>
          <a:noFill/>
          <a:ln w="25400">
            <a:solidFill>
              <a:schemeClr val="tx1"/>
            </a:solidFill>
            <a:round/>
          </a:ln>
        </p:spPr>
        <p:txBody>
          <a:bodyPr/>
          <a:lstStyle/>
          <a:p>
            <a:endParaRPr lang="en-US"/>
          </a:p>
        </p:txBody>
      </p:sp>
      <p:grpSp>
        <p:nvGrpSpPr>
          <p:cNvPr id="20509" name="Group 31"/>
          <p:cNvGrpSpPr/>
          <p:nvPr/>
        </p:nvGrpSpPr>
        <p:grpSpPr bwMode="auto">
          <a:xfrm>
            <a:off x="2905125" y="3767138"/>
            <a:ext cx="914400" cy="582612"/>
            <a:chOff x="323" y="2664"/>
            <a:chExt cx="576" cy="367"/>
          </a:xfrm>
        </p:grpSpPr>
        <p:sp>
          <p:nvSpPr>
            <p:cNvPr id="20553" name="Rectangle 32"/>
            <p:cNvSpPr>
              <a:spLocks noChangeArrowheads="1"/>
            </p:cNvSpPr>
            <p:nvPr/>
          </p:nvSpPr>
          <p:spPr bwMode="auto">
            <a:xfrm>
              <a:off x="323" y="2664"/>
              <a:ext cx="576" cy="367"/>
            </a:xfrm>
            <a:prstGeom prst="rect">
              <a:avLst/>
            </a:prstGeom>
            <a:solidFill>
              <a:srgbClr val="FFCC00"/>
            </a:solidFill>
            <a:ln w="9525">
              <a:solidFill>
                <a:schemeClr val="tx1"/>
              </a:solidFill>
              <a:miter lim="800000"/>
            </a:ln>
          </p:spPr>
          <p:txBody>
            <a:bodyPr wrap="none" anchor="ctr"/>
            <a:lstStyle/>
            <a:p>
              <a:endParaRPr lang="en-US"/>
            </a:p>
          </p:txBody>
        </p:sp>
        <p:sp>
          <p:nvSpPr>
            <p:cNvPr id="20554" name="Text Box 33"/>
            <p:cNvSpPr txBox="1">
              <a:spLocks noChangeArrowheads="1"/>
            </p:cNvSpPr>
            <p:nvPr/>
          </p:nvSpPr>
          <p:spPr bwMode="auto">
            <a:xfrm>
              <a:off x="500" y="2729"/>
              <a:ext cx="244" cy="231"/>
            </a:xfrm>
            <a:prstGeom prst="rect">
              <a:avLst/>
            </a:prstGeom>
            <a:solidFill>
              <a:srgbClr val="FFCC00"/>
            </a:solid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IP</a:t>
              </a:r>
            </a:p>
          </p:txBody>
        </p:sp>
      </p:grpSp>
      <p:grpSp>
        <p:nvGrpSpPr>
          <p:cNvPr id="20510" name="Group 34"/>
          <p:cNvGrpSpPr/>
          <p:nvPr/>
        </p:nvGrpSpPr>
        <p:grpSpPr bwMode="auto">
          <a:xfrm>
            <a:off x="5549900" y="3767138"/>
            <a:ext cx="914400" cy="582612"/>
            <a:chOff x="323" y="2664"/>
            <a:chExt cx="576" cy="367"/>
          </a:xfrm>
        </p:grpSpPr>
        <p:sp>
          <p:nvSpPr>
            <p:cNvPr id="20551" name="Rectangle 35"/>
            <p:cNvSpPr>
              <a:spLocks noChangeArrowheads="1"/>
            </p:cNvSpPr>
            <p:nvPr/>
          </p:nvSpPr>
          <p:spPr bwMode="auto">
            <a:xfrm>
              <a:off x="323" y="2664"/>
              <a:ext cx="576" cy="367"/>
            </a:xfrm>
            <a:prstGeom prst="rect">
              <a:avLst/>
            </a:prstGeom>
            <a:solidFill>
              <a:srgbClr val="FFCC00"/>
            </a:solidFill>
            <a:ln w="9525">
              <a:solidFill>
                <a:schemeClr val="tx1"/>
              </a:solidFill>
              <a:miter lim="800000"/>
            </a:ln>
          </p:spPr>
          <p:txBody>
            <a:bodyPr wrap="none" anchor="ctr"/>
            <a:lstStyle/>
            <a:p>
              <a:endParaRPr lang="en-US"/>
            </a:p>
          </p:txBody>
        </p:sp>
        <p:sp>
          <p:nvSpPr>
            <p:cNvPr id="20552" name="Text Box 36"/>
            <p:cNvSpPr txBox="1">
              <a:spLocks noChangeArrowheads="1"/>
            </p:cNvSpPr>
            <p:nvPr/>
          </p:nvSpPr>
          <p:spPr bwMode="auto">
            <a:xfrm>
              <a:off x="500" y="2729"/>
              <a:ext cx="244" cy="231"/>
            </a:xfrm>
            <a:prstGeom prst="rect">
              <a:avLst/>
            </a:prstGeom>
            <a:solidFill>
              <a:srgbClr val="FFCC00"/>
            </a:solid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b="0">
                  <a:latin typeface="Times New Roman" panose="02020503050405090304" pitchFamily="18" charset="0"/>
                </a:rPr>
                <a:t>IP</a:t>
              </a:r>
            </a:p>
          </p:txBody>
        </p:sp>
      </p:grpSp>
      <p:sp>
        <p:nvSpPr>
          <p:cNvPr id="20511" name="Rectangle 38"/>
          <p:cNvSpPr>
            <a:spLocks noChangeArrowheads="1"/>
          </p:cNvSpPr>
          <p:nvPr/>
        </p:nvSpPr>
        <p:spPr bwMode="auto">
          <a:xfrm>
            <a:off x="2306638" y="4968875"/>
            <a:ext cx="906462" cy="606425"/>
          </a:xfrm>
          <a:prstGeom prst="rect">
            <a:avLst/>
          </a:prstGeom>
          <a:solidFill>
            <a:srgbClr val="CCFFCC"/>
          </a:solidFill>
          <a:ln w="9525">
            <a:solidFill>
              <a:schemeClr val="tx1"/>
            </a:solidFill>
            <a:miter lim="800000"/>
          </a:ln>
        </p:spPr>
        <p:txBody>
          <a:bodyPr wrap="none" anchor="ctr"/>
          <a:lstStyle/>
          <a:p>
            <a:endParaRPr lang="en-US"/>
          </a:p>
        </p:txBody>
      </p:sp>
      <p:sp>
        <p:nvSpPr>
          <p:cNvPr id="20512" name="Text Box 39"/>
          <p:cNvSpPr txBox="1">
            <a:spLocks noChangeArrowheads="1"/>
          </p:cNvSpPr>
          <p:nvPr/>
        </p:nvSpPr>
        <p:spPr bwMode="auto">
          <a:xfrm>
            <a:off x="2306638" y="4968875"/>
            <a:ext cx="898525" cy="531813"/>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nSpc>
                <a:spcPct val="90000"/>
              </a:lnSpc>
            </a:pPr>
            <a:r>
              <a:rPr lang="en-US" sz="1600" b="0">
                <a:latin typeface="Times New Roman" panose="02020503050405090304" pitchFamily="18" charset="0"/>
              </a:rPr>
              <a:t>Ethernet</a:t>
            </a:r>
          </a:p>
          <a:p>
            <a:pPr>
              <a:lnSpc>
                <a:spcPct val="90000"/>
              </a:lnSpc>
            </a:pPr>
            <a:r>
              <a:rPr lang="en-US" sz="1600" b="0">
                <a:latin typeface="Times New Roman" panose="02020503050405090304" pitchFamily="18" charset="0"/>
              </a:rPr>
              <a:t>interface</a:t>
            </a:r>
          </a:p>
        </p:txBody>
      </p:sp>
      <p:grpSp>
        <p:nvGrpSpPr>
          <p:cNvPr id="20513" name="Group 40"/>
          <p:cNvGrpSpPr/>
          <p:nvPr/>
        </p:nvGrpSpPr>
        <p:grpSpPr bwMode="auto">
          <a:xfrm>
            <a:off x="6205538" y="4943475"/>
            <a:ext cx="914400" cy="606425"/>
            <a:chOff x="323" y="3421"/>
            <a:chExt cx="581" cy="367"/>
          </a:xfrm>
        </p:grpSpPr>
        <p:sp>
          <p:nvSpPr>
            <p:cNvPr id="20549" name="Rectangle 41"/>
            <p:cNvSpPr>
              <a:spLocks noChangeArrowheads="1"/>
            </p:cNvSpPr>
            <p:nvPr/>
          </p:nvSpPr>
          <p:spPr bwMode="auto">
            <a:xfrm>
              <a:off x="323" y="3421"/>
              <a:ext cx="576" cy="367"/>
            </a:xfrm>
            <a:prstGeom prst="rect">
              <a:avLst/>
            </a:prstGeom>
            <a:solidFill>
              <a:srgbClr val="CCFFCC"/>
            </a:solidFill>
            <a:ln w="9525">
              <a:solidFill>
                <a:schemeClr val="tx1"/>
              </a:solidFill>
              <a:miter lim="800000"/>
            </a:ln>
          </p:spPr>
          <p:txBody>
            <a:bodyPr wrap="none" anchor="ctr"/>
            <a:lstStyle/>
            <a:p>
              <a:endParaRPr lang="en-US"/>
            </a:p>
          </p:txBody>
        </p:sp>
        <p:sp>
          <p:nvSpPr>
            <p:cNvPr id="20550" name="Text Box 42"/>
            <p:cNvSpPr txBox="1">
              <a:spLocks noChangeArrowheads="1"/>
            </p:cNvSpPr>
            <p:nvPr/>
          </p:nvSpPr>
          <p:spPr bwMode="auto">
            <a:xfrm>
              <a:off x="333" y="3429"/>
              <a:ext cx="571" cy="322"/>
            </a:xfrm>
            <a:prstGeom prst="rect">
              <a:avLst/>
            </a:prstGeom>
            <a:solidFill>
              <a:srgbClr val="CCFFCC"/>
            </a:solid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nSpc>
                  <a:spcPct val="90000"/>
                </a:lnSpc>
              </a:pPr>
              <a:r>
                <a:rPr lang="en-US" sz="1600" b="0">
                  <a:latin typeface="Times New Roman" panose="02020503050405090304" pitchFamily="18" charset="0"/>
                </a:rPr>
                <a:t>Ethernet</a:t>
              </a:r>
            </a:p>
            <a:p>
              <a:pPr>
                <a:lnSpc>
                  <a:spcPct val="90000"/>
                </a:lnSpc>
              </a:pPr>
              <a:r>
                <a:rPr lang="en-US" sz="1600" b="0">
                  <a:latin typeface="Times New Roman" panose="02020503050405090304" pitchFamily="18" charset="0"/>
                </a:rPr>
                <a:t>interface</a:t>
              </a:r>
            </a:p>
          </p:txBody>
        </p:sp>
      </p:grpSp>
      <p:sp>
        <p:nvSpPr>
          <p:cNvPr id="20514" name="Line 43"/>
          <p:cNvSpPr>
            <a:spLocks noChangeShapeType="1"/>
          </p:cNvSpPr>
          <p:nvPr/>
        </p:nvSpPr>
        <p:spPr bwMode="auto">
          <a:xfrm flipH="1">
            <a:off x="2744788" y="5583238"/>
            <a:ext cx="1587" cy="330200"/>
          </a:xfrm>
          <a:prstGeom prst="line">
            <a:avLst/>
          </a:prstGeom>
          <a:noFill/>
          <a:ln w="25400">
            <a:solidFill>
              <a:schemeClr val="tx1"/>
            </a:solidFill>
            <a:round/>
          </a:ln>
        </p:spPr>
        <p:txBody>
          <a:bodyPr/>
          <a:lstStyle/>
          <a:p>
            <a:endParaRPr lang="en-US"/>
          </a:p>
        </p:txBody>
      </p:sp>
      <p:sp>
        <p:nvSpPr>
          <p:cNvPr id="20515" name="Line 44"/>
          <p:cNvSpPr>
            <a:spLocks noChangeShapeType="1"/>
          </p:cNvSpPr>
          <p:nvPr/>
        </p:nvSpPr>
        <p:spPr bwMode="auto">
          <a:xfrm flipH="1">
            <a:off x="2725738" y="4346575"/>
            <a:ext cx="541337"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516" name="Line 45"/>
          <p:cNvSpPr>
            <a:spLocks noChangeShapeType="1"/>
          </p:cNvSpPr>
          <p:nvPr/>
        </p:nvSpPr>
        <p:spPr bwMode="auto">
          <a:xfrm>
            <a:off x="3529013" y="4360863"/>
            <a:ext cx="541337"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517" name="Rectangle 46"/>
          <p:cNvSpPr>
            <a:spLocks noChangeArrowheads="1"/>
          </p:cNvSpPr>
          <p:nvPr/>
        </p:nvSpPr>
        <p:spPr bwMode="auto">
          <a:xfrm>
            <a:off x="3614738" y="4943475"/>
            <a:ext cx="906462" cy="606425"/>
          </a:xfrm>
          <a:prstGeom prst="rect">
            <a:avLst/>
          </a:prstGeom>
          <a:solidFill>
            <a:srgbClr val="CCFFCC"/>
          </a:solidFill>
          <a:ln w="9525">
            <a:solidFill>
              <a:schemeClr val="tx1"/>
            </a:solidFill>
            <a:miter lim="800000"/>
          </a:ln>
        </p:spPr>
        <p:txBody>
          <a:bodyPr wrap="none" anchor="ctr"/>
          <a:lstStyle/>
          <a:p>
            <a:endParaRPr lang="en-US"/>
          </a:p>
        </p:txBody>
      </p:sp>
      <p:sp>
        <p:nvSpPr>
          <p:cNvPr id="20518" name="Text Box 47"/>
          <p:cNvSpPr txBox="1">
            <a:spLocks noChangeArrowheads="1"/>
          </p:cNvSpPr>
          <p:nvPr/>
        </p:nvSpPr>
        <p:spPr bwMode="auto">
          <a:xfrm>
            <a:off x="3635375" y="4968875"/>
            <a:ext cx="898525" cy="53340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nSpc>
                <a:spcPct val="90000"/>
              </a:lnSpc>
            </a:pPr>
            <a:r>
              <a:rPr lang="en-US" sz="1600" b="0">
                <a:latin typeface="Times New Roman" panose="02020503050405090304" pitchFamily="18" charset="0"/>
              </a:rPr>
              <a:t>SONET</a:t>
            </a:r>
          </a:p>
          <a:p>
            <a:pPr>
              <a:lnSpc>
                <a:spcPct val="90000"/>
              </a:lnSpc>
            </a:pPr>
            <a:r>
              <a:rPr lang="en-US" sz="1600" b="0">
                <a:latin typeface="Times New Roman" panose="02020503050405090304" pitchFamily="18" charset="0"/>
              </a:rPr>
              <a:t>interface</a:t>
            </a:r>
          </a:p>
        </p:txBody>
      </p:sp>
      <p:sp>
        <p:nvSpPr>
          <p:cNvPr id="20519" name="Rectangle 48"/>
          <p:cNvSpPr>
            <a:spLocks noChangeArrowheads="1"/>
          </p:cNvSpPr>
          <p:nvPr/>
        </p:nvSpPr>
        <p:spPr bwMode="auto">
          <a:xfrm>
            <a:off x="4889500" y="4956175"/>
            <a:ext cx="906463" cy="606425"/>
          </a:xfrm>
          <a:prstGeom prst="rect">
            <a:avLst/>
          </a:prstGeom>
          <a:solidFill>
            <a:srgbClr val="CCFFCC"/>
          </a:solidFill>
          <a:ln w="9525">
            <a:solidFill>
              <a:schemeClr val="tx1"/>
            </a:solidFill>
            <a:miter lim="800000"/>
          </a:ln>
        </p:spPr>
        <p:txBody>
          <a:bodyPr wrap="none" anchor="ctr"/>
          <a:lstStyle/>
          <a:p>
            <a:endParaRPr lang="en-US"/>
          </a:p>
        </p:txBody>
      </p:sp>
      <p:sp>
        <p:nvSpPr>
          <p:cNvPr id="20520" name="Text Box 49"/>
          <p:cNvSpPr txBox="1">
            <a:spLocks noChangeArrowheads="1"/>
          </p:cNvSpPr>
          <p:nvPr/>
        </p:nvSpPr>
        <p:spPr bwMode="auto">
          <a:xfrm>
            <a:off x="4902200" y="5006975"/>
            <a:ext cx="898525" cy="53340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nSpc>
                <a:spcPct val="90000"/>
              </a:lnSpc>
            </a:pPr>
            <a:r>
              <a:rPr lang="en-US" sz="1600" b="0">
                <a:latin typeface="Times New Roman" panose="02020503050405090304" pitchFamily="18" charset="0"/>
              </a:rPr>
              <a:t>SONET</a:t>
            </a:r>
          </a:p>
          <a:p>
            <a:pPr>
              <a:lnSpc>
                <a:spcPct val="90000"/>
              </a:lnSpc>
            </a:pPr>
            <a:r>
              <a:rPr lang="en-US" sz="1600" b="0">
                <a:latin typeface="Times New Roman" panose="02020503050405090304" pitchFamily="18" charset="0"/>
              </a:rPr>
              <a:t>interface</a:t>
            </a:r>
          </a:p>
        </p:txBody>
      </p:sp>
      <p:sp>
        <p:nvSpPr>
          <p:cNvPr id="20521" name="Line 50"/>
          <p:cNvSpPr>
            <a:spLocks noChangeShapeType="1"/>
          </p:cNvSpPr>
          <p:nvPr/>
        </p:nvSpPr>
        <p:spPr bwMode="auto">
          <a:xfrm flipH="1">
            <a:off x="6680200" y="5543550"/>
            <a:ext cx="0" cy="360363"/>
          </a:xfrm>
          <a:prstGeom prst="line">
            <a:avLst/>
          </a:prstGeom>
          <a:noFill/>
          <a:ln w="25400">
            <a:solidFill>
              <a:schemeClr val="tx1"/>
            </a:solidFill>
            <a:round/>
          </a:ln>
        </p:spPr>
        <p:txBody>
          <a:bodyPr/>
          <a:lstStyle/>
          <a:p>
            <a:endParaRPr lang="en-US"/>
          </a:p>
        </p:txBody>
      </p:sp>
      <p:sp>
        <p:nvSpPr>
          <p:cNvPr id="20522" name="Line 51"/>
          <p:cNvSpPr>
            <a:spLocks noChangeShapeType="1"/>
          </p:cNvSpPr>
          <p:nvPr/>
        </p:nvSpPr>
        <p:spPr bwMode="auto">
          <a:xfrm flipH="1">
            <a:off x="6223000" y="5889625"/>
            <a:ext cx="2327275" cy="0"/>
          </a:xfrm>
          <a:prstGeom prst="line">
            <a:avLst/>
          </a:prstGeom>
          <a:noFill/>
          <a:ln w="25400">
            <a:solidFill>
              <a:schemeClr val="tx1"/>
            </a:solidFill>
            <a:round/>
          </a:ln>
        </p:spPr>
        <p:txBody>
          <a:bodyPr/>
          <a:lstStyle/>
          <a:p>
            <a:endParaRPr lang="en-US"/>
          </a:p>
        </p:txBody>
      </p:sp>
      <p:sp>
        <p:nvSpPr>
          <p:cNvPr id="20523" name="Line 52"/>
          <p:cNvSpPr>
            <a:spLocks noChangeShapeType="1"/>
          </p:cNvSpPr>
          <p:nvPr/>
        </p:nvSpPr>
        <p:spPr bwMode="auto">
          <a:xfrm>
            <a:off x="8132763" y="5546725"/>
            <a:ext cx="1587" cy="330200"/>
          </a:xfrm>
          <a:prstGeom prst="line">
            <a:avLst/>
          </a:prstGeom>
          <a:noFill/>
          <a:ln w="25400">
            <a:solidFill>
              <a:schemeClr val="tx1"/>
            </a:solidFill>
            <a:round/>
          </a:ln>
        </p:spPr>
        <p:txBody>
          <a:bodyPr/>
          <a:lstStyle/>
          <a:p>
            <a:endParaRPr lang="en-US"/>
          </a:p>
        </p:txBody>
      </p:sp>
      <p:sp>
        <p:nvSpPr>
          <p:cNvPr id="20524" name="Line 53"/>
          <p:cNvSpPr>
            <a:spLocks noChangeShapeType="1"/>
          </p:cNvSpPr>
          <p:nvPr/>
        </p:nvSpPr>
        <p:spPr bwMode="auto">
          <a:xfrm flipH="1">
            <a:off x="5302250" y="4373563"/>
            <a:ext cx="541338" cy="622300"/>
          </a:xfrm>
          <a:prstGeom prst="line">
            <a:avLst/>
          </a:prstGeom>
          <a:noFill/>
          <a:ln w="9525">
            <a:solidFill>
              <a:schemeClr val="tx1"/>
            </a:solidFill>
            <a:round/>
            <a:headEnd type="triangle" w="med" len="med"/>
            <a:tailEnd type="triangle" w="med" len="med"/>
          </a:ln>
        </p:spPr>
        <p:txBody>
          <a:bodyPr/>
          <a:lstStyle/>
          <a:p>
            <a:endParaRPr lang="en-US"/>
          </a:p>
        </p:txBody>
      </p:sp>
      <p:sp>
        <p:nvSpPr>
          <p:cNvPr id="20525" name="Line 54"/>
          <p:cNvSpPr>
            <a:spLocks noChangeShapeType="1"/>
          </p:cNvSpPr>
          <p:nvPr/>
        </p:nvSpPr>
        <p:spPr bwMode="auto">
          <a:xfrm>
            <a:off x="6119813" y="4373563"/>
            <a:ext cx="527050" cy="595312"/>
          </a:xfrm>
          <a:prstGeom prst="line">
            <a:avLst/>
          </a:prstGeom>
          <a:noFill/>
          <a:ln w="9525">
            <a:solidFill>
              <a:schemeClr val="tx1"/>
            </a:solidFill>
            <a:round/>
            <a:headEnd type="triangle" w="med" len="med"/>
            <a:tailEnd type="triangle" w="med" len="med"/>
          </a:ln>
        </p:spPr>
        <p:txBody>
          <a:bodyPr/>
          <a:lstStyle/>
          <a:p>
            <a:endParaRPr lang="en-US"/>
          </a:p>
        </p:txBody>
      </p:sp>
      <p:sp>
        <p:nvSpPr>
          <p:cNvPr id="20526" name="Rectangle 55"/>
          <p:cNvSpPr>
            <a:spLocks noChangeArrowheads="1"/>
          </p:cNvSpPr>
          <p:nvPr/>
        </p:nvSpPr>
        <p:spPr bwMode="auto">
          <a:xfrm>
            <a:off x="2144713" y="3567113"/>
            <a:ext cx="2522537" cy="2162175"/>
          </a:xfrm>
          <a:prstGeom prst="rect">
            <a:avLst/>
          </a:prstGeom>
          <a:noFill/>
          <a:ln w="25400">
            <a:solidFill>
              <a:srgbClr val="FF0000"/>
            </a:solidFill>
            <a:prstDash val="sysDot"/>
            <a:miter lim="800000"/>
          </a:ln>
        </p:spPr>
        <p:txBody>
          <a:bodyPr wrap="none" anchor="ctr"/>
          <a:lstStyle/>
          <a:p>
            <a:endParaRPr lang="en-US"/>
          </a:p>
        </p:txBody>
      </p:sp>
      <p:sp>
        <p:nvSpPr>
          <p:cNvPr id="20527" name="Rectangle 56"/>
          <p:cNvSpPr>
            <a:spLocks noChangeArrowheads="1"/>
          </p:cNvSpPr>
          <p:nvPr/>
        </p:nvSpPr>
        <p:spPr bwMode="auto">
          <a:xfrm>
            <a:off x="4776788" y="3567113"/>
            <a:ext cx="2522537" cy="2162175"/>
          </a:xfrm>
          <a:prstGeom prst="rect">
            <a:avLst/>
          </a:prstGeom>
          <a:noFill/>
          <a:ln w="25400">
            <a:solidFill>
              <a:srgbClr val="FF0000"/>
            </a:solidFill>
            <a:prstDash val="sysDot"/>
            <a:miter lim="800000"/>
          </a:ln>
        </p:spPr>
        <p:txBody>
          <a:bodyPr wrap="none" anchor="ctr"/>
          <a:lstStyle/>
          <a:p>
            <a:endParaRPr lang="en-US"/>
          </a:p>
        </p:txBody>
      </p:sp>
      <p:sp>
        <p:nvSpPr>
          <p:cNvPr id="20528" name="Line 57"/>
          <p:cNvSpPr>
            <a:spLocks noChangeShapeType="1"/>
          </p:cNvSpPr>
          <p:nvPr/>
        </p:nvSpPr>
        <p:spPr bwMode="auto">
          <a:xfrm flipH="1">
            <a:off x="4054475" y="5545138"/>
            <a:ext cx="1588" cy="330200"/>
          </a:xfrm>
          <a:prstGeom prst="line">
            <a:avLst/>
          </a:prstGeom>
          <a:noFill/>
          <a:ln w="25400">
            <a:solidFill>
              <a:schemeClr val="tx1"/>
            </a:solidFill>
            <a:round/>
          </a:ln>
        </p:spPr>
        <p:txBody>
          <a:bodyPr/>
          <a:lstStyle/>
          <a:p>
            <a:endParaRPr lang="en-US"/>
          </a:p>
        </p:txBody>
      </p:sp>
      <p:sp>
        <p:nvSpPr>
          <p:cNvPr id="20529" name="Line 58"/>
          <p:cNvSpPr>
            <a:spLocks noChangeShapeType="1"/>
          </p:cNvSpPr>
          <p:nvPr/>
        </p:nvSpPr>
        <p:spPr bwMode="auto">
          <a:xfrm flipH="1">
            <a:off x="5314950" y="5557838"/>
            <a:ext cx="1588" cy="330200"/>
          </a:xfrm>
          <a:prstGeom prst="line">
            <a:avLst/>
          </a:prstGeom>
          <a:noFill/>
          <a:ln w="25400">
            <a:solidFill>
              <a:schemeClr val="tx1"/>
            </a:solidFill>
            <a:round/>
          </a:ln>
        </p:spPr>
        <p:txBody>
          <a:bodyPr/>
          <a:lstStyle/>
          <a:p>
            <a:endParaRPr lang="en-US"/>
          </a:p>
        </p:txBody>
      </p:sp>
      <p:sp>
        <p:nvSpPr>
          <p:cNvPr id="20530" name="Line 59"/>
          <p:cNvSpPr>
            <a:spLocks noChangeShapeType="1"/>
          </p:cNvSpPr>
          <p:nvPr/>
        </p:nvSpPr>
        <p:spPr bwMode="auto">
          <a:xfrm>
            <a:off x="4071938" y="5889625"/>
            <a:ext cx="1246187" cy="0"/>
          </a:xfrm>
          <a:prstGeom prst="line">
            <a:avLst/>
          </a:prstGeom>
          <a:noFill/>
          <a:ln w="25400">
            <a:solidFill>
              <a:schemeClr val="tx1"/>
            </a:solidFill>
            <a:round/>
          </a:ln>
        </p:spPr>
        <p:txBody>
          <a:bodyPr/>
          <a:lstStyle/>
          <a:p>
            <a:endParaRPr lang="en-US"/>
          </a:p>
        </p:txBody>
      </p:sp>
      <p:sp>
        <p:nvSpPr>
          <p:cNvPr id="20531" name="Text Box 60"/>
          <p:cNvSpPr txBox="1">
            <a:spLocks noChangeArrowheads="1"/>
          </p:cNvSpPr>
          <p:nvPr/>
        </p:nvSpPr>
        <p:spPr bwMode="auto">
          <a:xfrm>
            <a:off x="798513" y="781050"/>
            <a:ext cx="725487"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a:solidFill>
                  <a:srgbClr val="3333FF"/>
                </a:solidFill>
                <a:latin typeface="Arial" panose="020B0604020202090204" pitchFamily="34" charset="0"/>
                <a:cs typeface="Arial" panose="020B0604020202090204" pitchFamily="34" charset="0"/>
              </a:rPr>
              <a:t>host</a:t>
            </a:r>
          </a:p>
        </p:txBody>
      </p:sp>
      <p:sp>
        <p:nvSpPr>
          <p:cNvPr id="20532" name="Text Box 61"/>
          <p:cNvSpPr txBox="1">
            <a:spLocks noChangeArrowheads="1"/>
          </p:cNvSpPr>
          <p:nvPr/>
        </p:nvSpPr>
        <p:spPr bwMode="auto">
          <a:xfrm>
            <a:off x="7716838" y="766763"/>
            <a:ext cx="725487"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a:solidFill>
                  <a:srgbClr val="3333FF"/>
                </a:solidFill>
                <a:latin typeface="Arial" panose="020B0604020202090204" pitchFamily="34" charset="0"/>
                <a:cs typeface="Arial" panose="020B0604020202090204" pitchFamily="34" charset="0"/>
              </a:rPr>
              <a:t>host</a:t>
            </a:r>
          </a:p>
        </p:txBody>
      </p:sp>
      <p:sp>
        <p:nvSpPr>
          <p:cNvPr id="20533" name="Text Box 62"/>
          <p:cNvSpPr txBox="1">
            <a:spLocks noChangeArrowheads="1"/>
          </p:cNvSpPr>
          <p:nvPr/>
        </p:nvSpPr>
        <p:spPr bwMode="auto">
          <a:xfrm>
            <a:off x="2917825" y="3163888"/>
            <a:ext cx="928688"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a:solidFill>
                  <a:srgbClr val="FF0000"/>
                </a:solidFill>
                <a:latin typeface="Arial" panose="020B0604020202090204" pitchFamily="34" charset="0"/>
                <a:cs typeface="Arial" panose="020B0604020202090204" pitchFamily="34" charset="0"/>
              </a:rPr>
              <a:t>router</a:t>
            </a:r>
          </a:p>
        </p:txBody>
      </p:sp>
      <p:sp>
        <p:nvSpPr>
          <p:cNvPr id="20534" name="Text Box 63"/>
          <p:cNvSpPr txBox="1">
            <a:spLocks noChangeArrowheads="1"/>
          </p:cNvSpPr>
          <p:nvPr/>
        </p:nvSpPr>
        <p:spPr bwMode="auto">
          <a:xfrm>
            <a:off x="5548313" y="3178175"/>
            <a:ext cx="928687"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a:solidFill>
                  <a:srgbClr val="FF0000"/>
                </a:solidFill>
                <a:latin typeface="Arial" panose="020B0604020202090204" pitchFamily="34" charset="0"/>
                <a:cs typeface="Arial" panose="020B0604020202090204" pitchFamily="34" charset="0"/>
              </a:rPr>
              <a:t>router</a:t>
            </a:r>
          </a:p>
        </p:txBody>
      </p:sp>
      <p:sp>
        <p:nvSpPr>
          <p:cNvPr id="20535" name="Line 64"/>
          <p:cNvSpPr>
            <a:spLocks noChangeShapeType="1"/>
          </p:cNvSpPr>
          <p:nvPr/>
        </p:nvSpPr>
        <p:spPr bwMode="auto">
          <a:xfrm>
            <a:off x="1619250" y="1655763"/>
            <a:ext cx="6040438"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20536" name="Line 65"/>
          <p:cNvSpPr>
            <a:spLocks noChangeShapeType="1"/>
          </p:cNvSpPr>
          <p:nvPr/>
        </p:nvSpPr>
        <p:spPr bwMode="auto">
          <a:xfrm>
            <a:off x="1647825" y="2846388"/>
            <a:ext cx="6040438"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20537" name="Text Box 66"/>
          <p:cNvSpPr txBox="1">
            <a:spLocks noChangeArrowheads="1"/>
          </p:cNvSpPr>
          <p:nvPr/>
        </p:nvSpPr>
        <p:spPr bwMode="auto">
          <a:xfrm>
            <a:off x="3711575" y="1219200"/>
            <a:ext cx="2019300"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a:solidFill>
                  <a:srgbClr val="FF9900"/>
                </a:solidFill>
                <a:latin typeface="Arial" panose="020B0604020202090204" pitchFamily="34" charset="0"/>
                <a:cs typeface="Arial" panose="020B0604020202090204" pitchFamily="34" charset="0"/>
              </a:rPr>
              <a:t>HTTP message</a:t>
            </a:r>
          </a:p>
        </p:txBody>
      </p:sp>
      <p:sp>
        <p:nvSpPr>
          <p:cNvPr id="20538" name="Text Box 67"/>
          <p:cNvSpPr txBox="1">
            <a:spLocks noChangeArrowheads="1"/>
          </p:cNvSpPr>
          <p:nvPr/>
        </p:nvSpPr>
        <p:spPr bwMode="auto">
          <a:xfrm>
            <a:off x="3810000" y="2424113"/>
            <a:ext cx="1819275"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a:solidFill>
                  <a:srgbClr val="FF9900"/>
                </a:solidFill>
                <a:latin typeface="Arial" panose="020B0604020202090204" pitchFamily="34" charset="0"/>
                <a:cs typeface="Arial" panose="020B0604020202090204" pitchFamily="34" charset="0"/>
              </a:rPr>
              <a:t>TCP segment</a:t>
            </a:r>
          </a:p>
        </p:txBody>
      </p:sp>
      <p:sp>
        <p:nvSpPr>
          <p:cNvPr id="20539" name="Line 68"/>
          <p:cNvSpPr>
            <a:spLocks noChangeShapeType="1"/>
          </p:cNvSpPr>
          <p:nvPr/>
        </p:nvSpPr>
        <p:spPr bwMode="auto">
          <a:xfrm flipV="1">
            <a:off x="1620838" y="4051300"/>
            <a:ext cx="1301750"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20540" name="Line 69"/>
          <p:cNvSpPr>
            <a:spLocks noChangeShapeType="1"/>
          </p:cNvSpPr>
          <p:nvPr/>
        </p:nvSpPr>
        <p:spPr bwMode="auto">
          <a:xfrm flipV="1">
            <a:off x="3851275" y="4065588"/>
            <a:ext cx="1744663"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20541" name="Line 70"/>
          <p:cNvSpPr>
            <a:spLocks noChangeShapeType="1"/>
          </p:cNvSpPr>
          <p:nvPr/>
        </p:nvSpPr>
        <p:spPr bwMode="auto">
          <a:xfrm flipV="1">
            <a:off x="6469063" y="4051300"/>
            <a:ext cx="1176337" cy="0"/>
          </a:xfrm>
          <a:prstGeom prst="line">
            <a:avLst/>
          </a:prstGeom>
          <a:noFill/>
          <a:ln w="9525">
            <a:solidFill>
              <a:schemeClr val="tx1"/>
            </a:solidFill>
            <a:prstDash val="dash"/>
            <a:round/>
            <a:headEnd type="arrow" w="med" len="med"/>
            <a:tailEnd type="arrow" w="med" len="med"/>
          </a:ln>
        </p:spPr>
        <p:txBody>
          <a:bodyPr/>
          <a:lstStyle/>
          <a:p>
            <a:endParaRPr lang="en-US"/>
          </a:p>
        </p:txBody>
      </p:sp>
      <p:sp>
        <p:nvSpPr>
          <p:cNvPr id="20542" name="Text Box 71"/>
          <p:cNvSpPr txBox="1">
            <a:spLocks noChangeArrowheads="1"/>
          </p:cNvSpPr>
          <p:nvPr/>
        </p:nvSpPr>
        <p:spPr bwMode="auto">
          <a:xfrm>
            <a:off x="1677988" y="3697288"/>
            <a:ext cx="1196975" cy="369887"/>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a:solidFill>
                  <a:srgbClr val="FF9900"/>
                </a:solidFill>
                <a:latin typeface="Arial" panose="020B0604020202090204" pitchFamily="34" charset="0"/>
                <a:cs typeface="Arial" panose="020B0604020202090204" pitchFamily="34" charset="0"/>
              </a:rPr>
              <a:t>IP packet</a:t>
            </a:r>
          </a:p>
        </p:txBody>
      </p:sp>
      <p:sp>
        <p:nvSpPr>
          <p:cNvPr id="20543" name="Text Box 72"/>
          <p:cNvSpPr txBox="1">
            <a:spLocks noChangeArrowheads="1"/>
          </p:cNvSpPr>
          <p:nvPr/>
        </p:nvSpPr>
        <p:spPr bwMode="auto">
          <a:xfrm>
            <a:off x="6454775" y="3697288"/>
            <a:ext cx="1196975" cy="369887"/>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a:solidFill>
                  <a:srgbClr val="FF9900"/>
                </a:solidFill>
                <a:latin typeface="Arial" panose="020B0604020202090204" pitchFamily="34" charset="0"/>
                <a:cs typeface="Arial" panose="020B0604020202090204" pitchFamily="34" charset="0"/>
              </a:rPr>
              <a:t>IP packet</a:t>
            </a:r>
          </a:p>
        </p:txBody>
      </p:sp>
      <p:sp>
        <p:nvSpPr>
          <p:cNvPr id="20544" name="Text Box 73"/>
          <p:cNvSpPr txBox="1">
            <a:spLocks noChangeArrowheads="1"/>
          </p:cNvSpPr>
          <p:nvPr/>
        </p:nvSpPr>
        <p:spPr bwMode="auto">
          <a:xfrm>
            <a:off x="4137025" y="3697288"/>
            <a:ext cx="1196975" cy="369887"/>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algn="l"/>
            <a:r>
              <a:rPr lang="en-US" sz="1800">
                <a:solidFill>
                  <a:srgbClr val="FF9900"/>
                </a:solidFill>
                <a:latin typeface="Arial" panose="020B0604020202090204" pitchFamily="34" charset="0"/>
                <a:cs typeface="Arial" panose="020B0604020202090204" pitchFamily="34" charset="0"/>
              </a:rPr>
              <a:t>IP packet</a:t>
            </a:r>
          </a:p>
        </p:txBody>
      </p:sp>
      <p:sp>
        <p:nvSpPr>
          <p:cNvPr id="20545" name="TextBox 72"/>
          <p:cNvSpPr txBox="1">
            <a:spLocks noChangeArrowheads="1"/>
          </p:cNvSpPr>
          <p:nvPr/>
        </p:nvSpPr>
        <p:spPr bwMode="auto">
          <a:xfrm>
            <a:off x="976313" y="5981700"/>
            <a:ext cx="1995487"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eaLnBrk="1" hangingPunct="1"/>
            <a:r>
              <a:rPr lang="en-US">
                <a:latin typeface="Arial" panose="020B0604020202090204" pitchFamily="34" charset="0"/>
                <a:cs typeface="Arial" panose="020B0604020202090204" pitchFamily="34" charset="0"/>
              </a:rPr>
              <a:t>Ethernet frame</a:t>
            </a:r>
          </a:p>
        </p:txBody>
      </p:sp>
      <p:sp>
        <p:nvSpPr>
          <p:cNvPr id="20546" name="TextBox 73"/>
          <p:cNvSpPr txBox="1">
            <a:spLocks noChangeArrowheads="1"/>
          </p:cNvSpPr>
          <p:nvPr/>
        </p:nvSpPr>
        <p:spPr bwMode="auto">
          <a:xfrm>
            <a:off x="6386513" y="5981700"/>
            <a:ext cx="1995487"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eaLnBrk="1" hangingPunct="1"/>
            <a:r>
              <a:rPr lang="en-US">
                <a:latin typeface="Arial" panose="020B0604020202090204" pitchFamily="34" charset="0"/>
                <a:cs typeface="Arial" panose="020B0604020202090204" pitchFamily="34" charset="0"/>
              </a:rPr>
              <a:t>Ethernet frame</a:t>
            </a:r>
          </a:p>
        </p:txBody>
      </p:sp>
      <p:sp>
        <p:nvSpPr>
          <p:cNvPr id="20547" name="TextBox 74"/>
          <p:cNvSpPr txBox="1">
            <a:spLocks noChangeArrowheads="1"/>
          </p:cNvSpPr>
          <p:nvPr/>
        </p:nvSpPr>
        <p:spPr bwMode="auto">
          <a:xfrm>
            <a:off x="3733800" y="6000750"/>
            <a:ext cx="1838325" cy="400050"/>
          </a:xfrm>
          <a:prstGeom prst="rect">
            <a:avLst/>
          </a:prstGeom>
          <a:noFill/>
          <a:ln>
            <a:noFill/>
          </a:ln>
        </p:spPr>
        <p:txBody>
          <a:bodyPr wrap="none">
            <a:spAutoFit/>
          </a:bodyPr>
          <a:lstStyle>
            <a:lvl1pPr eaLnBrk="0" hangingPunct="0">
              <a:defRPr sz="2000" b="1">
                <a:solidFill>
                  <a:schemeClr val="tx1"/>
                </a:solidFill>
                <a:latin typeface="Courier New" panose="02070409020205090404" charset="0"/>
                <a:ea typeface="MS PGothic" charset="0"/>
                <a:cs typeface="MS PGothic" charset="0"/>
              </a:defRPr>
            </a:lvl1pPr>
            <a:lvl2pPr marL="37931725" indent="-37474525" eaLnBrk="0" hangingPunct="0">
              <a:defRPr sz="2000" b="1">
                <a:solidFill>
                  <a:schemeClr val="tx1"/>
                </a:solidFill>
                <a:latin typeface="Courier New" panose="02070409020205090404" charset="0"/>
                <a:ea typeface="MS PGothic" charset="0"/>
              </a:defRPr>
            </a:lvl2pPr>
            <a:lvl3pPr eaLnBrk="0" hangingPunct="0">
              <a:defRPr sz="2000" b="1">
                <a:solidFill>
                  <a:schemeClr val="tx1"/>
                </a:solidFill>
                <a:latin typeface="Courier New" panose="02070409020205090404" charset="0"/>
                <a:ea typeface="MS PGothic" charset="0"/>
              </a:defRPr>
            </a:lvl3pPr>
            <a:lvl4pPr eaLnBrk="0" hangingPunct="0">
              <a:defRPr sz="2000" b="1">
                <a:solidFill>
                  <a:schemeClr val="tx1"/>
                </a:solidFill>
                <a:latin typeface="Courier New" panose="02070409020205090404" charset="0"/>
                <a:ea typeface="MS PGothic" charset="0"/>
              </a:defRPr>
            </a:lvl4pPr>
            <a:lvl5pPr eaLnBrk="0" hangingPunct="0">
              <a:defRPr sz="2000" b="1">
                <a:solidFill>
                  <a:schemeClr val="tx1"/>
                </a:solidFill>
                <a:latin typeface="Courier New" panose="02070409020205090404" charset="0"/>
                <a:ea typeface="MS PGothic" charset="0"/>
              </a:defRPr>
            </a:lvl5pPr>
            <a:lvl6pPr marL="457200" eaLnBrk="0" fontAlgn="base" hangingPunct="0">
              <a:spcBef>
                <a:spcPct val="0"/>
              </a:spcBef>
              <a:spcAft>
                <a:spcPct val="0"/>
              </a:spcAft>
              <a:defRPr sz="2000" b="1">
                <a:solidFill>
                  <a:schemeClr val="tx1"/>
                </a:solidFill>
                <a:latin typeface="Courier New" panose="02070409020205090404" charset="0"/>
                <a:ea typeface="MS PGothic" charset="0"/>
              </a:defRPr>
            </a:lvl6pPr>
            <a:lvl7pPr marL="914400" eaLnBrk="0" fontAlgn="base" hangingPunct="0">
              <a:spcBef>
                <a:spcPct val="0"/>
              </a:spcBef>
              <a:spcAft>
                <a:spcPct val="0"/>
              </a:spcAft>
              <a:defRPr sz="2000" b="1">
                <a:solidFill>
                  <a:schemeClr val="tx1"/>
                </a:solidFill>
                <a:latin typeface="Courier New" panose="02070409020205090404" charset="0"/>
                <a:ea typeface="MS PGothic" charset="0"/>
              </a:defRPr>
            </a:lvl7pPr>
            <a:lvl8pPr marL="1371600" eaLnBrk="0" fontAlgn="base" hangingPunct="0">
              <a:spcBef>
                <a:spcPct val="0"/>
              </a:spcBef>
              <a:spcAft>
                <a:spcPct val="0"/>
              </a:spcAft>
              <a:defRPr sz="2000" b="1">
                <a:solidFill>
                  <a:schemeClr val="tx1"/>
                </a:solidFill>
                <a:latin typeface="Courier New" panose="02070409020205090404" charset="0"/>
                <a:ea typeface="MS PGothic" charset="0"/>
              </a:defRPr>
            </a:lvl8pPr>
            <a:lvl9pPr marL="1828800" eaLnBrk="0" fontAlgn="base" hangingPunct="0">
              <a:spcBef>
                <a:spcPct val="0"/>
              </a:spcBef>
              <a:spcAft>
                <a:spcPct val="0"/>
              </a:spcAft>
              <a:defRPr sz="2000" b="1">
                <a:solidFill>
                  <a:schemeClr val="tx1"/>
                </a:solidFill>
                <a:latin typeface="Courier New" panose="02070409020205090404" charset="0"/>
                <a:ea typeface="MS PGothic" charset="0"/>
              </a:defRPr>
            </a:lvl9pPr>
          </a:lstStyle>
          <a:p>
            <a:pPr eaLnBrk="1" hangingPunct="1"/>
            <a:r>
              <a:rPr lang="en-US">
                <a:latin typeface="Arial" panose="020B0604020202090204" pitchFamily="34" charset="0"/>
                <a:cs typeface="Arial" panose="020B0604020202090204" pitchFamily="34" charset="0"/>
              </a:rPr>
              <a:t>SONET frame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（2）安全性问题</a:t>
            </a:r>
          </a:p>
        </p:txBody>
      </p:sp>
      <p:sp>
        <p:nvSpPr>
          <p:cNvPr id="3" name="Content Placeholder 2"/>
          <p:cNvSpPr>
            <a:spLocks noGrp="1"/>
          </p:cNvSpPr>
          <p:nvPr>
            <p:ph idx="1"/>
          </p:nvPr>
        </p:nvSpPr>
        <p:spPr/>
        <p:txBody>
          <a:bodyPr/>
          <a:lstStyle/>
          <a:p>
            <a:r>
              <a:rPr lang="en-US"/>
              <a:t>由于互 联网最初设计的主要目标是实现鲁棒性互联和资源共享，并未充分考虑到网络的 安全需求，虽然通过“打补丁”的方式在互联网中部署防火墙或陆续有 IPSec、 SSL/TLS、DNSSec、RADIUS 等技术被提出以加强网络安全性，但整个互联网 的安全保障仍处于被动应对的状态。</a:t>
            </a:r>
          </a:p>
          <a:p>
            <a:r>
              <a:rPr lang="en-US"/>
              <a:t>随着应用的增多，漏洞也在不断增多</a:t>
            </a:r>
            <a:r>
              <a:rPr lang="zh-CN" altLang="en-US"/>
              <a:t>，</a:t>
            </a:r>
            <a:r>
              <a:rPr lang="en-US"/>
              <a:t>包括恶意软件、分布式拒绝服务（DDoS）攻击、钓鱼软件、应用程序漏洞等安全威胁。</a:t>
            </a:r>
          </a:p>
          <a:p>
            <a:r>
              <a:rPr lang="en-US"/>
              <a:t>网络的安全性问题始终缺乏系统化、内生化的网络 安全体系。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（3）可管可控性与服务质量保障问题</a:t>
            </a:r>
          </a:p>
        </p:txBody>
      </p:sp>
      <p:sp>
        <p:nvSpPr>
          <p:cNvPr id="3" name="Content Placeholder 2"/>
          <p:cNvSpPr>
            <a:spLocks noGrp="1"/>
          </p:cNvSpPr>
          <p:nvPr>
            <p:ph idx="1"/>
          </p:nvPr>
        </p:nvSpPr>
        <p:spPr/>
        <p:txBody>
          <a:bodyPr/>
          <a:lstStyle/>
          <a:p>
            <a:r>
              <a:rPr lang="en-US"/>
              <a:t>互联网采取了“尽力而为”的 服务机制，网络本身缺乏感知和测量功能。</a:t>
            </a:r>
          </a:p>
          <a:p>
            <a:r>
              <a:rPr lang="en-US"/>
              <a:t>同时 TCP/IP 网络采用分布式架构， 由端系统负责复杂的网络功能，即遵循将服务连接的维护管理工作交由终端完成 的设计原则，缺乏对网络资源的全局控制与管理，也没有真正有效的控制与资源 调度手段，如流量工程、操作维护、故障检测、容灾抗毁、资源管理功能以及业 务差异化等，越来越无法满足未来新型网络应用的需求。</a:t>
            </a:r>
          </a:p>
          <a:p>
            <a:r>
              <a:rPr lang="en-US"/>
              <a:t>随着网络规模越来越大， 如何实现网络系统的高效管控、自诊断、自恢复也成为亟需解决的关键难题。</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（4）移动性问题</a:t>
            </a:r>
          </a:p>
        </p:txBody>
      </p:sp>
      <p:sp>
        <p:nvSpPr>
          <p:cNvPr id="3" name="Content Placeholder 2"/>
          <p:cNvSpPr>
            <a:spLocks noGrp="1"/>
          </p:cNvSpPr>
          <p:nvPr>
            <p:ph idx="1"/>
          </p:nvPr>
        </p:nvSpPr>
        <p:spPr/>
        <p:txBody>
          <a:bodyPr/>
          <a:lstStyle/>
          <a:p>
            <a:r>
              <a:rPr lang="en-US"/>
              <a:t>早期互联网主要为以计算机为代表的具有一定处理能力 的固定终端提供数据交换服务。</a:t>
            </a:r>
          </a:p>
          <a:p>
            <a:r>
              <a:rPr lang="en-US"/>
              <a:t>目前，随着便携式移动设备和物联网、泛在网的 出现，互联网的终端形态发生了很大变化，突出表现为终端的移动性显著增加， 数据传输路径频繁变换</a:t>
            </a:r>
          </a:p>
          <a:p>
            <a:r>
              <a:rPr lang="en-US"/>
              <a:t>传统 TCP/IP 网络身份地址双重语义的设计规则不利于频繁的切换服务，无法保证低时延、不丢包的会话场景，尤其是对于高速移动的 车辆等服务对象，严重破坏了上层应用服务的连续性，甚至难以保证传统意义上 的端到端传输。</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（5）高效服务分发问题</a:t>
            </a:r>
          </a:p>
        </p:txBody>
      </p:sp>
      <p:sp>
        <p:nvSpPr>
          <p:cNvPr id="3" name="Content Placeholder 2"/>
          <p:cNvSpPr>
            <a:spLocks noGrp="1"/>
          </p:cNvSpPr>
          <p:nvPr>
            <p:ph idx="1"/>
          </p:nvPr>
        </p:nvSpPr>
        <p:spPr/>
        <p:txBody>
          <a:bodyPr/>
          <a:lstStyle/>
          <a:p>
            <a:r>
              <a:rPr lang="en-US"/>
              <a:t>过去十年推动互联网发展的主要趋势就是服务的多样性</a:t>
            </a:r>
          </a:p>
          <a:p>
            <a:r>
              <a:rPr lang="en-US"/>
              <a:t>视频服务如 UHD（超高清）、4K/8K 视频业务正在不断演进，导致视频服务面临着电视使用率不断减少、联网设备使用率和流传输不断增加的现状。</a:t>
            </a:r>
          </a:p>
          <a:p>
            <a:r>
              <a:rPr lang="en-US"/>
              <a:t>因此面对大量的服务需求，现有网络面临的一项重要挑 战就是如何实现高效的服务分发能力。</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The original design of the Internet emerged almost 30 years ago, a time that predates both the personal computer and local area networks. </a:t>
            </a:r>
          </a:p>
          <a:p>
            <a:r>
              <a:rPr lang="en-US"/>
              <a:t>Fiber optics had yet to emerge from the lab, the fastest cross-country circuit commercially available was about 50 kb/s</a:t>
            </a:r>
          </a:p>
          <a:p>
            <a:r>
              <a:rPr lang="en-US"/>
              <a:t>text was the only common user interface modality, and computing had not begun to reach the masses.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（6）绿色与节能问题</a:t>
            </a:r>
          </a:p>
        </p:txBody>
      </p:sp>
      <p:sp>
        <p:nvSpPr>
          <p:cNvPr id="3" name="Content Placeholder 2"/>
          <p:cNvSpPr>
            <a:spLocks noGrp="1"/>
          </p:cNvSpPr>
          <p:nvPr>
            <p:ph idx="1"/>
          </p:nvPr>
        </p:nvSpPr>
        <p:spPr/>
        <p:txBody>
          <a:bodyPr/>
          <a:lstStyle/>
          <a:p>
            <a:r>
              <a:rPr lang="zh-CN" altLang="en-US"/>
              <a:t>传统互联网设计并未考虑能耗问题 </a:t>
            </a:r>
          </a:p>
          <a:p>
            <a:endParaRPr lang="zh-CN" altLang="en-US"/>
          </a:p>
          <a:p>
            <a:r>
              <a:rPr lang="en-US">
                <a:sym typeface="+mn-ea"/>
              </a:rPr>
              <a:t>互联网设备芯片容量与速度的提升，意味着更高的工作频率和复杂的加 工工艺，直接导致芯片耗电量的增大，从而增加了设备的功耗</a:t>
            </a:r>
            <a:r>
              <a:rPr lang="zh-CN" altLang="en-US">
                <a:sym typeface="+mn-ea"/>
              </a:rPr>
              <a:t>。</a:t>
            </a:r>
            <a:endParaRPr lang="zh-CN" altLang="en-US"/>
          </a:p>
          <a:p>
            <a:endParaRPr lang="zh-CN" altLang="en-US"/>
          </a:p>
          <a:p>
            <a:r>
              <a:rPr lang="en-US"/>
              <a:t>思科公司的分析报告显示，一些高端路由器能耗 甚至已高达兆瓦级。预测显示，全球互联网数据中心的用电功率可能达 300 亿瓦 特，相当于 30 个核电站的供电功率</a:t>
            </a:r>
          </a:p>
          <a:p>
            <a:endParaRPr lang="en-US"/>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改变互联网</a:t>
            </a:r>
          </a:p>
        </p:txBody>
      </p:sp>
      <p:sp>
        <p:nvSpPr>
          <p:cNvPr id="3" name="Content Placeholder 2"/>
          <p:cNvSpPr>
            <a:spLocks noGrp="1"/>
          </p:cNvSpPr>
          <p:nvPr>
            <p:ph idx="1"/>
          </p:nvPr>
        </p:nvSpPr>
        <p:spPr/>
        <p:txBody>
          <a:bodyPr/>
          <a:lstStyle/>
          <a:p>
            <a:r>
              <a:rPr lang="en-US"/>
              <a:t>随着网络规模持续扩大、用户数量不断增长、新型互联网业务层出不穷，传统 IP网络架构</a:t>
            </a:r>
            <a:r>
              <a:rPr lang="zh-CN" altLang="en-US"/>
              <a:t>面临上述挑战 </a:t>
            </a:r>
            <a:endParaRPr lang="en-US"/>
          </a:p>
          <a:p>
            <a:endParaRPr lang="en-US"/>
          </a:p>
          <a:p>
            <a:r>
              <a:rPr lang="en-US"/>
              <a:t>在此背景下，为了应对传统互联网体系结构逐渐暴露出的这些问题，世界各国已经实施了多项未来网络相关的研 究项目，提出了“演进型”和“革命型”两大类的技术路线和解决思路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路线之争</a:t>
            </a:r>
            <a:r>
              <a:rPr lang="en-US"/>
              <a:t> </a:t>
            </a:r>
          </a:p>
        </p:txBody>
      </p:sp>
      <p:sp>
        <p:nvSpPr>
          <p:cNvPr id="3" name="Content Placeholder 2"/>
          <p:cNvSpPr>
            <a:spLocks noGrp="1"/>
          </p:cNvSpPr>
          <p:nvPr>
            <p:ph idx="1"/>
          </p:nvPr>
        </p:nvSpPr>
        <p:spPr/>
        <p:txBody>
          <a:bodyPr/>
          <a:lstStyle/>
          <a:p>
            <a:r>
              <a:rPr lang="en-US"/>
              <a:t> </a:t>
            </a:r>
            <a:r>
              <a:rPr lang="en-US">
                <a:sym typeface="+mn-ea"/>
              </a:rPr>
              <a:t>One Debate</a:t>
            </a:r>
            <a:endParaRPr lang="en-US"/>
          </a:p>
          <a:p>
            <a:endParaRPr lang="en-US"/>
          </a:p>
          <a:p>
            <a:endParaRPr lang="en-US"/>
          </a:p>
          <a:p>
            <a:endParaRPr lang="en-US"/>
          </a:p>
          <a:p>
            <a:endParaRPr lang="en-US"/>
          </a:p>
          <a:p>
            <a:endParaRPr lang="en-US"/>
          </a:p>
          <a:p>
            <a:endParaRPr lang="en-US"/>
          </a:p>
          <a:p>
            <a:r>
              <a:rPr lang="en-US">
                <a:sym typeface="+mn-ea"/>
              </a:rPr>
              <a:t>“革命型” </a:t>
            </a:r>
            <a:r>
              <a:rPr lang="zh-CN" altLang="en-US">
                <a:sym typeface="+mn-ea"/>
              </a:rPr>
              <a:t>、</a:t>
            </a:r>
            <a:r>
              <a:rPr lang="en-US">
                <a:sym typeface="+mn-ea"/>
              </a:rPr>
              <a:t>“演进型” </a:t>
            </a:r>
          </a:p>
          <a:p>
            <a:r>
              <a:rPr lang="en-US"/>
              <a:t>“clean slate” and “evolutionary” </a:t>
            </a:r>
          </a:p>
          <a:p>
            <a:endParaRPr lang="en-US"/>
          </a:p>
        </p:txBody>
      </p:sp>
      <p:sp>
        <p:nvSpPr>
          <p:cNvPr id="4" name="Text Box 3"/>
          <p:cNvSpPr txBox="1"/>
          <p:nvPr/>
        </p:nvSpPr>
        <p:spPr>
          <a:xfrm>
            <a:off x="875665" y="1904365"/>
            <a:ext cx="7392670" cy="2306955"/>
          </a:xfrm>
          <a:prstGeom prst="rect">
            <a:avLst/>
          </a:prstGeom>
          <a:noFill/>
        </p:spPr>
        <p:txBody>
          <a:bodyPr wrap="square" rtlCol="0" anchor="t">
            <a:spAutoFit/>
          </a:bodyPr>
          <a:lstStyle/>
          <a:p>
            <a:r>
              <a:rPr lang="en-US" sz="3600">
                <a:solidFill>
                  <a:srgbClr val="FF0000"/>
                </a:solidFill>
                <a:sym typeface="+mn-ea"/>
              </a:rPr>
              <a:t>Should researchers focus on designing new network architectures or improving the current Internet?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“演进型”技术路线</a:t>
            </a:r>
          </a:p>
        </p:txBody>
      </p:sp>
      <p:sp>
        <p:nvSpPr>
          <p:cNvPr id="3" name="Content Placeholder 2"/>
          <p:cNvSpPr>
            <a:spLocks noGrp="1"/>
          </p:cNvSpPr>
          <p:nvPr>
            <p:ph idx="1"/>
          </p:nvPr>
        </p:nvSpPr>
        <p:spPr/>
        <p:txBody>
          <a:bodyPr/>
          <a:lstStyle/>
          <a:p>
            <a:r>
              <a:rPr lang="en-US"/>
              <a:t>主张在现有互联网网络体系架构下进行“补 丁式”的修补，即基于现有的 TCP/IP 协议栈，</a:t>
            </a:r>
          </a:p>
          <a:p>
            <a:pPr lvl="1"/>
            <a:r>
              <a:rPr lang="en-US"/>
              <a:t>（1）提出新的组网技术，改变现 有网络形态，包括对网络设备或拓扑进行改造；</a:t>
            </a:r>
          </a:p>
          <a:p>
            <a:pPr lvl="1"/>
            <a:r>
              <a:rPr lang="en-US"/>
              <a:t>（2）对已有的网络通信协议进行升级；</a:t>
            </a:r>
          </a:p>
          <a:p>
            <a:pPr lvl="1"/>
            <a:r>
              <a:rPr lang="en-US"/>
              <a:t>（3）在现有网络中应用如人工智能、区块链、大数据等新技术手段。 </a:t>
            </a:r>
          </a:p>
          <a:p>
            <a:r>
              <a:rPr lang="en-US"/>
              <a:t>从而暂时解决现网中日益暴露的各种问题，使得现有网络架构仍然能够在一定程 度上适应新的发展需求。</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“革命型”技术路线</a:t>
            </a:r>
          </a:p>
        </p:txBody>
      </p:sp>
      <p:sp>
        <p:nvSpPr>
          <p:cNvPr id="3" name="Content Placeholder 2"/>
          <p:cNvSpPr>
            <a:spLocks noGrp="1"/>
          </p:cNvSpPr>
          <p:nvPr>
            <p:ph idx="1"/>
          </p:nvPr>
        </p:nvSpPr>
        <p:spPr/>
        <p:txBody>
          <a:bodyPr/>
          <a:lstStyle/>
          <a:p>
            <a:r>
              <a:rPr lang="en-US"/>
              <a:t>认为任何技术体系都有它的生命周期，经过若干年就 可能发生较大的革新，IP 网络体系结构也不例外。</a:t>
            </a:r>
          </a:p>
          <a:p>
            <a:pPr lvl="1"/>
            <a:r>
              <a:rPr lang="en-US"/>
              <a:t>由于 IP 网络体系结构在设计 的时候并没有充分考虑到当前网络应用的复杂性，因此“革命型”技术路线主张采取“Clean Slate”（从头再来）的策略，即在不受现有互联网约束的基础上探 讨新的网络体系结构，重新设计网络通信协议，并将其定义为未来网络体系架构</a:t>
            </a:r>
            <a:r>
              <a:rPr lang="zh-CN" altLang="en-US"/>
              <a:t>。</a:t>
            </a:r>
          </a:p>
          <a:p>
            <a:r>
              <a:rPr lang="en-US"/>
              <a:t>目标是为了从根本上克服传统互联网体系结构在可扩展性、安全性、可管可控与 QoS 保障、移动性、服务分发以及绿色节能等方面的问题，更好地适应未来发展 需要，实现网络的可持续发展。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D36E-DE30-6547-8983-23A36561C92F}"/>
              </a:ext>
            </a:extLst>
          </p:cNvPr>
          <p:cNvSpPr>
            <a:spLocks noGrp="1"/>
          </p:cNvSpPr>
          <p:nvPr>
            <p:ph type="title"/>
          </p:nvPr>
        </p:nvSpPr>
        <p:spPr/>
        <p:txBody>
          <a:bodyPr/>
          <a:lstStyle/>
          <a:p>
            <a:r>
              <a:rPr lang="en-CN" dirty="0"/>
              <a:t>Today’s  talk</a:t>
            </a:r>
          </a:p>
        </p:txBody>
      </p:sp>
      <p:sp>
        <p:nvSpPr>
          <p:cNvPr id="3" name="Content Placeholder 2">
            <a:extLst>
              <a:ext uri="{FF2B5EF4-FFF2-40B4-BE49-F238E27FC236}">
                <a16:creationId xmlns:a16="http://schemas.microsoft.com/office/drawing/2014/main" id="{F23EAC49-C6FF-0B45-B96E-F12D81BE64E9}"/>
              </a:ext>
            </a:extLst>
          </p:cNvPr>
          <p:cNvSpPr>
            <a:spLocks noGrp="1"/>
          </p:cNvSpPr>
          <p:nvPr>
            <p:ph idx="1"/>
          </p:nvPr>
        </p:nvSpPr>
        <p:spPr/>
        <p:txBody>
          <a:bodyPr/>
          <a:lstStyle/>
          <a:p>
            <a:r>
              <a:rPr lang="zh-CN" altLang="en-US" dirty="0"/>
              <a:t>面临挑战 </a:t>
            </a:r>
            <a:endParaRPr lang="en-US" altLang="zh-CN" dirty="0"/>
          </a:p>
          <a:p>
            <a:endParaRPr lang="en-US" altLang="zh-CN" dirty="0"/>
          </a:p>
          <a:p>
            <a:r>
              <a:rPr lang="en-US" dirty="0">
                <a:sym typeface="+mn-ea"/>
              </a:rPr>
              <a:t>“</a:t>
            </a:r>
            <a:r>
              <a:rPr lang="en-US" dirty="0" err="1">
                <a:sym typeface="+mn-ea"/>
              </a:rPr>
              <a:t>革命型</a:t>
            </a:r>
            <a:r>
              <a:rPr lang="en-US" dirty="0">
                <a:sym typeface="+mn-ea"/>
              </a:rPr>
              <a:t>” </a:t>
            </a:r>
            <a:r>
              <a:rPr lang="zh-CN" altLang="en-US" dirty="0">
                <a:sym typeface="+mn-ea"/>
              </a:rPr>
              <a:t>、</a:t>
            </a:r>
            <a:r>
              <a:rPr lang="en-US" dirty="0">
                <a:sym typeface="+mn-ea"/>
              </a:rPr>
              <a:t>“</a:t>
            </a:r>
            <a:r>
              <a:rPr lang="en-US" dirty="0" err="1">
                <a:sym typeface="+mn-ea"/>
              </a:rPr>
              <a:t>演进型</a:t>
            </a:r>
            <a:r>
              <a:rPr lang="en-US" dirty="0">
                <a:sym typeface="+mn-ea"/>
              </a:rPr>
              <a:t>” </a:t>
            </a:r>
            <a:r>
              <a:rPr lang="zh-CN" altLang="en-US" dirty="0">
                <a:sym typeface="+mn-ea"/>
              </a:rPr>
              <a:t>路线</a:t>
            </a:r>
            <a:r>
              <a:rPr lang="en-US" dirty="0">
                <a:sym typeface="+mn-ea"/>
              </a:rPr>
              <a:t> </a:t>
            </a:r>
          </a:p>
          <a:p>
            <a:pPr marL="0" indent="0">
              <a:buNone/>
            </a:pPr>
            <a:endParaRPr lang="en-CN" dirty="0"/>
          </a:p>
        </p:txBody>
      </p:sp>
    </p:spTree>
    <p:extLst>
      <p:ext uri="{BB962C8B-B14F-4D97-AF65-F5344CB8AC3E}">
        <p14:creationId xmlns:p14="http://schemas.microsoft.com/office/powerpoint/2010/main" val="35860005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争论</a:t>
            </a:r>
          </a:p>
        </p:txBody>
      </p:sp>
      <p:sp>
        <p:nvSpPr>
          <p:cNvPr id="3" name="Content Placeholder 2"/>
          <p:cNvSpPr>
            <a:spLocks noGrp="1"/>
          </p:cNvSpPr>
          <p:nvPr>
            <p:ph idx="1"/>
          </p:nvPr>
        </p:nvSpPr>
        <p:spPr/>
        <p:txBody>
          <a:bodyPr/>
          <a:lstStyle/>
          <a:p>
            <a:r>
              <a:rPr lang="en-US"/>
              <a:t>虽然业界提出了“演进型”与“革命型”两大技术路线以解决当前网络面临 的问题，但是关于这两种技术路线的争议却很大，它们各有各的缺陷。</a:t>
            </a:r>
          </a:p>
          <a:p>
            <a:pPr lvl="1"/>
            <a:r>
              <a:rPr lang="en-US"/>
              <a:t>“演进型” 技术路线会使得原本简洁的网络结构变得日益复杂和臃肿；</a:t>
            </a:r>
          </a:p>
          <a:p>
            <a:pPr lvl="1"/>
            <a:r>
              <a:rPr lang="en-US"/>
              <a:t>而“革命型”技术路 线会减慢实际部署的步伐。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noChangeArrowheads="1"/>
          </p:cNvSpPr>
          <p:nvPr>
            <p:ph type="subTitle" idx="1"/>
          </p:nvPr>
        </p:nvSpPr>
        <p:spPr/>
        <p:txBody>
          <a:bodyPr/>
          <a:lstStyle/>
          <a:p>
            <a:endParaRPr lang="en-US"/>
          </a:p>
        </p:txBody>
      </p:sp>
      <p:sp>
        <p:nvSpPr>
          <p:cNvPr id="5" name="Title 4"/>
          <p:cNvSpPr>
            <a:spLocks noGrp="1" noChangeArrowheads="1"/>
          </p:cNvSpPr>
          <p:nvPr>
            <p:ph type="ctrTitle"/>
          </p:nvPr>
        </p:nvSpPr>
        <p:spPr/>
        <p:txBody>
          <a:bodyPr/>
          <a:lstStyle/>
          <a:p>
            <a:r>
              <a:rPr lang="zh-CN" altLang="en-US"/>
              <a:t>谢谢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Helvetica" charset="0"/>
                <a:ea typeface="MS PGothic" charset="0"/>
                <a:cs typeface="MS PGothic" charset="0"/>
              </a:rPr>
              <a:t>The Internet: A Remarkable Story</a:t>
            </a:r>
            <a:endParaRPr lang="en-US" dirty="0"/>
          </a:p>
        </p:txBody>
      </p:sp>
      <p:sp>
        <p:nvSpPr>
          <p:cNvPr id="3" name="Content Placeholder 2"/>
          <p:cNvSpPr>
            <a:spLocks noGrp="1"/>
          </p:cNvSpPr>
          <p:nvPr>
            <p:ph idx="1"/>
          </p:nvPr>
        </p:nvSpPr>
        <p:spPr>
          <a:xfrm>
            <a:off x="457199" y="1600200"/>
            <a:ext cx="8442739" cy="4525963"/>
          </a:xfrm>
        </p:spPr>
        <p:txBody>
          <a:bodyPr>
            <a:normAutofit/>
          </a:bodyPr>
          <a:lstStyle/>
          <a:p>
            <a:r>
              <a:rPr lang="en-US" dirty="0">
                <a:latin typeface="Arial" panose="020B0604020202090204" pitchFamily="34" charset="0"/>
                <a:cs typeface="Arial" panose="020B0604020202090204" pitchFamily="34" charset="0"/>
              </a:rPr>
              <a:t>Tremendous success</a:t>
            </a:r>
          </a:p>
          <a:p>
            <a:pPr lvl="1"/>
            <a:r>
              <a:rPr lang="en-US" dirty="0">
                <a:latin typeface="Arial" panose="020B0604020202090204" pitchFamily="34" charset="0"/>
                <a:ea typeface="Arial" panose="020B0604020202090204" pitchFamily="34" charset="0"/>
                <a:cs typeface="Arial" panose="020B0604020202090204" pitchFamily="34" charset="0"/>
              </a:rPr>
              <a:t>From research experiment </a:t>
            </a:r>
            <a:br>
              <a:rPr lang="en-US" dirty="0">
                <a:latin typeface="Arial" panose="020B0604020202090204" pitchFamily="34" charset="0"/>
                <a:ea typeface="Arial" panose="020B0604020202090204" pitchFamily="34" charset="0"/>
                <a:cs typeface="Arial" panose="020B0604020202090204" pitchFamily="34" charset="0"/>
              </a:rPr>
            </a:br>
            <a:r>
              <a:rPr lang="en-US" dirty="0">
                <a:latin typeface="Arial" panose="020B0604020202090204" pitchFamily="34" charset="0"/>
                <a:ea typeface="Arial" panose="020B0604020202090204" pitchFamily="34" charset="0"/>
                <a:cs typeface="Arial" panose="020B0604020202090204" pitchFamily="34" charset="0"/>
              </a:rPr>
              <a:t>to global infrastructure</a:t>
            </a:r>
          </a:p>
          <a:p>
            <a:r>
              <a:rPr lang="en-US" dirty="0">
                <a:latin typeface="Arial" panose="020B0604020202090204" pitchFamily="34" charset="0"/>
                <a:cs typeface="Arial" panose="020B0604020202090204" pitchFamily="34" charset="0"/>
              </a:rPr>
              <a:t>Brilliance of under-specifying</a:t>
            </a:r>
          </a:p>
          <a:p>
            <a:pPr lvl="1"/>
            <a:r>
              <a:rPr lang="en-US" dirty="0">
                <a:latin typeface="Arial" panose="020B0604020202090204" pitchFamily="34" charset="0"/>
                <a:ea typeface="Arial" panose="020B0604020202090204" pitchFamily="34" charset="0"/>
                <a:cs typeface="Arial" panose="020B0604020202090204" pitchFamily="34" charset="0"/>
              </a:rPr>
              <a:t>Network: best-effort packet delivery</a:t>
            </a:r>
          </a:p>
          <a:p>
            <a:pPr lvl="1"/>
            <a:r>
              <a:rPr lang="en-US" dirty="0">
                <a:latin typeface="Arial" panose="020B0604020202090204" pitchFamily="34" charset="0"/>
                <a:ea typeface="Arial" panose="020B0604020202090204" pitchFamily="34" charset="0"/>
                <a:cs typeface="Arial" panose="020B0604020202090204" pitchFamily="34" charset="0"/>
              </a:rPr>
              <a:t>Programmable hosts: arbitrary applications</a:t>
            </a:r>
          </a:p>
          <a:p>
            <a:r>
              <a:rPr lang="en-US" dirty="0">
                <a:latin typeface="Arial" panose="020B0604020202090204" pitchFamily="34" charset="0"/>
                <a:cs typeface="Arial" panose="020B0604020202090204" pitchFamily="34" charset="0"/>
              </a:rPr>
              <a:t>Enables innovation</a:t>
            </a:r>
          </a:p>
          <a:p>
            <a:pPr lvl="1"/>
            <a:r>
              <a:rPr lang="en-US" dirty="0">
                <a:latin typeface="Arial" panose="020B0604020202090204" pitchFamily="34" charset="0"/>
                <a:ea typeface="Arial" panose="020B0604020202090204" pitchFamily="34" charset="0"/>
                <a:cs typeface="Arial" panose="020B0604020202090204" pitchFamily="34" charset="0"/>
              </a:rPr>
              <a:t>Apps: Web, P2P, VoIP, social networks, …</a:t>
            </a:r>
          </a:p>
          <a:p>
            <a:pPr lvl="1"/>
            <a:r>
              <a:rPr lang="en-US" dirty="0">
                <a:latin typeface="Arial" panose="020B0604020202090204" pitchFamily="34" charset="0"/>
                <a:ea typeface="Arial" panose="020B0604020202090204" pitchFamily="34" charset="0"/>
                <a:cs typeface="Arial" panose="020B0604020202090204" pitchFamily="34" charset="0"/>
              </a:rPr>
              <a:t>Links: Ethernet, fiber optics, </a:t>
            </a:r>
            <a:r>
              <a:rPr lang="en-US" dirty="0" err="1">
                <a:latin typeface="Arial" panose="020B0604020202090204" pitchFamily="34" charset="0"/>
                <a:ea typeface="Arial" panose="020B0604020202090204" pitchFamily="34" charset="0"/>
                <a:cs typeface="Arial" panose="020B0604020202090204" pitchFamily="34" charset="0"/>
              </a:rPr>
              <a:t>WiFi</a:t>
            </a:r>
            <a:r>
              <a:rPr lang="en-US" dirty="0">
                <a:latin typeface="Arial" panose="020B0604020202090204" pitchFamily="34" charset="0"/>
                <a:ea typeface="Arial" panose="020B0604020202090204" pitchFamily="34" charset="0"/>
                <a:cs typeface="Arial" panose="020B0604020202090204" pitchFamily="34" charset="0"/>
              </a:rPr>
              <a:t>, cellular, …</a:t>
            </a:r>
          </a:p>
        </p:txBody>
      </p:sp>
      <p:sp>
        <p:nvSpPr>
          <p:cNvPr id="4" name="Slide Number Placeholder 3"/>
          <p:cNvSpPr>
            <a:spLocks noGrp="1"/>
          </p:cNvSpPr>
          <p:nvPr>
            <p:ph type="sldNum" sz="quarter" idx="12"/>
          </p:nvPr>
        </p:nvSpPr>
        <p:spPr>
          <a:xfrm>
            <a:off x="6553200" y="6356350"/>
            <a:ext cx="2133600" cy="365125"/>
          </a:xfrm>
        </p:spPr>
        <p:txBody>
          <a:bodyPr/>
          <a:lstStyle/>
          <a:p>
            <a:fld id="{502431CD-A83D-384C-97C7-66FF0CCEF56F}" type="slidenum">
              <a:rPr lang="en-US" smtClean="0"/>
              <a:t>6</a:t>
            </a:fld>
            <a:endParaRPr lang="en-US" dirty="0"/>
          </a:p>
        </p:txBody>
      </p:sp>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6260536" y="1600200"/>
            <a:ext cx="2540000" cy="254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A History of Internet Evolution</a:t>
            </a:r>
            <a:endParaRPr lang="en-US"/>
          </a:p>
        </p:txBody>
      </p:sp>
      <p:sp>
        <p:nvSpPr>
          <p:cNvPr id="16386" name="Content Placeholder 5"/>
          <p:cNvSpPr>
            <a:spLocks noGrp="1"/>
          </p:cNvSpPr>
          <p:nvPr>
            <p:ph idx="1"/>
          </p:nvPr>
        </p:nvSpPr>
        <p:spPr>
          <a:xfrm>
            <a:off x="457200" y="5181600"/>
            <a:ext cx="8229600" cy="1143000"/>
          </a:xfrm>
        </p:spPr>
        <p:txBody>
          <a:bodyPr vert="horz" wrap="square" lIns="91440" tIns="45720" rIns="91440" bIns="45720" anchor="t"/>
          <a:lstStyle/>
          <a:p>
            <a:r>
              <a:rPr lang="en-US" altLang="en-US" b="1"/>
              <a:t>Hard to change IP</a:t>
            </a:r>
          </a:p>
          <a:p>
            <a:pPr lvl="1"/>
            <a:r>
              <a:rPr lang="en-US" altLang="en-US">
                <a:sym typeface="Wingdings" panose="05000000000000000000" pitchFamily="2" charset="2"/>
              </a:rPr>
              <a:t>…especially after 1990 </a:t>
            </a:r>
            <a:endParaRPr lang="en-US" altLang="en-US"/>
          </a:p>
          <a:p>
            <a:endParaRPr lang="en-US" altLang="en-US"/>
          </a:p>
        </p:txBody>
      </p:sp>
      <p:pic>
        <p:nvPicPr>
          <p:cNvPr id="16388" name="Picture 3"/>
          <p:cNvPicPr>
            <a:picLocks noChangeAspect="1"/>
          </p:cNvPicPr>
          <p:nvPr/>
        </p:nvPicPr>
        <p:blipFill>
          <a:blip r:embed="rId2"/>
          <a:stretch>
            <a:fillRect/>
          </a:stretch>
        </p:blipFill>
        <p:spPr>
          <a:xfrm>
            <a:off x="838200" y="1981200"/>
            <a:ext cx="1827213" cy="3048000"/>
          </a:xfrm>
          <a:prstGeom prst="rect">
            <a:avLst/>
          </a:prstGeom>
          <a:noFill/>
          <a:ln w="9525">
            <a:noFill/>
          </a:ln>
        </p:spPr>
      </p:pic>
      <p:sp>
        <p:nvSpPr>
          <p:cNvPr id="16389" name="TextBox 4"/>
          <p:cNvSpPr txBox="1"/>
          <p:nvPr/>
        </p:nvSpPr>
        <p:spPr>
          <a:xfrm>
            <a:off x="3886200" y="3214688"/>
            <a:ext cx="582613" cy="5857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00"/>
              </a:buClr>
              <a:buChar char="•"/>
              <a:defRPr sz="2800">
                <a:solidFill>
                  <a:srgbClr val="000000"/>
                </a:solidFill>
                <a:latin typeface="+mn-lt"/>
                <a:ea typeface="MS PGothic" charset="-128"/>
                <a:cs typeface="MS PGothic" charset="-128"/>
              </a:defRPr>
            </a:lvl1pPr>
            <a:lvl2pPr marL="742950" indent="-285750" algn="l" rtl="0" eaLnBrk="0" fontAlgn="base" hangingPunct="0">
              <a:spcBef>
                <a:spcPct val="20000"/>
              </a:spcBef>
              <a:spcAft>
                <a:spcPct val="0"/>
              </a:spcAft>
              <a:buClr>
                <a:srgbClr val="000000"/>
              </a:buClr>
              <a:buChar char="•"/>
              <a:defRPr sz="2400">
                <a:solidFill>
                  <a:srgbClr val="000000"/>
                </a:solidFill>
                <a:latin typeface="+mn-lt"/>
                <a:ea typeface="MS PGothic" charset="-128"/>
              </a:defRPr>
            </a:lvl2pPr>
            <a:lvl3pPr marL="11430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3pPr>
            <a:lvl4pPr marL="16002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4pPr>
            <a:lvl5pPr marL="20574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5pPr>
          </a:lstStyle>
          <a:p>
            <a:pPr marL="0" lvl="0" indent="0" eaLnBrk="1" hangingPunct="1">
              <a:spcBef>
                <a:spcPct val="0"/>
              </a:spcBef>
              <a:buClrTx/>
              <a:buNone/>
            </a:pPr>
            <a:r>
              <a:rPr lang="en-US" altLang="en-US" sz="3200" b="1">
                <a:latin typeface="Times New Roman" panose="02020503050405090304" pitchFamily="18" charset="0"/>
              </a:rPr>
              <a:t>IP</a:t>
            </a:r>
          </a:p>
        </p:txBody>
      </p:sp>
      <p:cxnSp>
        <p:nvCxnSpPr>
          <p:cNvPr id="8" name="Straight Arrow Connector 7"/>
          <p:cNvCxnSpPr>
            <a:stCxn id="16389" idx="1"/>
          </p:cNvCxnSpPr>
          <p:nvPr/>
        </p:nvCxnSpPr>
        <p:spPr>
          <a:xfrm flipH="1">
            <a:off x="2057400" y="3506788"/>
            <a:ext cx="1828800" cy="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16391" name="TextBox 8"/>
          <p:cNvSpPr txBox="1"/>
          <p:nvPr/>
        </p:nvSpPr>
        <p:spPr>
          <a:xfrm>
            <a:off x="2921000" y="1981200"/>
            <a:ext cx="229076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00"/>
              </a:buClr>
              <a:buChar char="•"/>
              <a:defRPr sz="2800">
                <a:solidFill>
                  <a:srgbClr val="000000"/>
                </a:solidFill>
                <a:latin typeface="+mn-lt"/>
                <a:ea typeface="MS PGothic" charset="-128"/>
                <a:cs typeface="MS PGothic" charset="-128"/>
              </a:defRPr>
            </a:lvl1pPr>
            <a:lvl2pPr marL="742950" indent="-285750" algn="l" rtl="0" eaLnBrk="0" fontAlgn="base" hangingPunct="0">
              <a:spcBef>
                <a:spcPct val="20000"/>
              </a:spcBef>
              <a:spcAft>
                <a:spcPct val="0"/>
              </a:spcAft>
              <a:buClr>
                <a:srgbClr val="000000"/>
              </a:buClr>
              <a:buChar char="•"/>
              <a:defRPr sz="2400">
                <a:solidFill>
                  <a:srgbClr val="000000"/>
                </a:solidFill>
                <a:latin typeface="+mn-lt"/>
                <a:ea typeface="MS PGothic" charset="-128"/>
              </a:defRPr>
            </a:lvl2pPr>
            <a:lvl3pPr marL="11430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3pPr>
            <a:lvl4pPr marL="16002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4pPr>
            <a:lvl5pPr marL="20574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5pPr>
          </a:lstStyle>
          <a:p>
            <a:pPr marL="0" lvl="0" indent="0" eaLnBrk="1" hangingPunct="1">
              <a:spcBef>
                <a:spcPct val="0"/>
              </a:spcBef>
              <a:buClrTx/>
              <a:buNone/>
            </a:pPr>
            <a:r>
              <a:rPr lang="en-US" altLang="en-US" sz="3200">
                <a:latin typeface="Times New Roman" panose="02020503050405090304" pitchFamily="18" charset="0"/>
              </a:rPr>
              <a:t>Applications</a:t>
            </a:r>
          </a:p>
        </p:txBody>
      </p:sp>
      <p:sp>
        <p:nvSpPr>
          <p:cNvPr id="16392" name="TextBox 9"/>
          <p:cNvSpPr txBox="1"/>
          <p:nvPr/>
        </p:nvSpPr>
        <p:spPr>
          <a:xfrm>
            <a:off x="2963863" y="4445000"/>
            <a:ext cx="2116137"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00"/>
              </a:buClr>
              <a:buChar char="•"/>
              <a:defRPr sz="2800">
                <a:solidFill>
                  <a:srgbClr val="000000"/>
                </a:solidFill>
                <a:latin typeface="+mn-lt"/>
                <a:ea typeface="MS PGothic" charset="-128"/>
                <a:cs typeface="MS PGothic" charset="-128"/>
              </a:defRPr>
            </a:lvl1pPr>
            <a:lvl2pPr marL="742950" indent="-285750" algn="l" rtl="0" eaLnBrk="0" fontAlgn="base" hangingPunct="0">
              <a:spcBef>
                <a:spcPct val="20000"/>
              </a:spcBef>
              <a:spcAft>
                <a:spcPct val="0"/>
              </a:spcAft>
              <a:buClr>
                <a:srgbClr val="000000"/>
              </a:buClr>
              <a:buChar char="•"/>
              <a:defRPr sz="2400">
                <a:solidFill>
                  <a:srgbClr val="000000"/>
                </a:solidFill>
                <a:latin typeface="+mn-lt"/>
                <a:ea typeface="MS PGothic" charset="-128"/>
              </a:defRPr>
            </a:lvl2pPr>
            <a:lvl3pPr marL="11430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3pPr>
            <a:lvl4pPr marL="16002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4pPr>
            <a:lvl5pPr marL="20574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5pPr>
          </a:lstStyle>
          <a:p>
            <a:pPr marL="0" lvl="0" indent="0" eaLnBrk="1" hangingPunct="1">
              <a:spcBef>
                <a:spcPct val="0"/>
              </a:spcBef>
              <a:buClrTx/>
              <a:buNone/>
            </a:pPr>
            <a:r>
              <a:rPr lang="en-US" altLang="en-US" sz="3200">
                <a:latin typeface="Times New Roman" panose="02020503050405090304" pitchFamily="18" charset="0"/>
              </a:rPr>
              <a:t>Technology</a:t>
            </a:r>
          </a:p>
        </p:txBody>
      </p:sp>
      <p:sp>
        <p:nvSpPr>
          <p:cNvPr id="16393" name="TextBox 12"/>
          <p:cNvSpPr txBox="1"/>
          <p:nvPr/>
        </p:nvSpPr>
        <p:spPr>
          <a:xfrm>
            <a:off x="5105400" y="2960688"/>
            <a:ext cx="3446463" cy="10779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000000"/>
              </a:buClr>
              <a:buChar char="•"/>
              <a:defRPr sz="2800">
                <a:solidFill>
                  <a:srgbClr val="000000"/>
                </a:solidFill>
                <a:latin typeface="+mn-lt"/>
                <a:ea typeface="MS PGothic" charset="-128"/>
                <a:cs typeface="MS PGothic" charset="-128"/>
              </a:defRPr>
            </a:lvl1pPr>
            <a:lvl2pPr marL="742950" indent="-285750" algn="l" rtl="0" eaLnBrk="0" fontAlgn="base" hangingPunct="0">
              <a:spcBef>
                <a:spcPct val="20000"/>
              </a:spcBef>
              <a:spcAft>
                <a:spcPct val="0"/>
              </a:spcAft>
              <a:buClr>
                <a:srgbClr val="000000"/>
              </a:buClr>
              <a:buChar char="•"/>
              <a:defRPr sz="2400">
                <a:solidFill>
                  <a:srgbClr val="000000"/>
                </a:solidFill>
                <a:latin typeface="+mn-lt"/>
                <a:ea typeface="MS PGothic" charset="-128"/>
              </a:defRPr>
            </a:lvl2pPr>
            <a:lvl3pPr marL="11430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3pPr>
            <a:lvl4pPr marL="16002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4pPr>
            <a:lvl5pPr marL="2057400" indent="-228600" algn="l" rtl="0" eaLnBrk="0" fontAlgn="base" hangingPunct="0">
              <a:spcBef>
                <a:spcPct val="20000"/>
              </a:spcBef>
              <a:spcAft>
                <a:spcPct val="0"/>
              </a:spcAft>
              <a:buClr>
                <a:srgbClr val="000000"/>
              </a:buClr>
              <a:buChar char="•"/>
              <a:defRPr sz="2000">
                <a:solidFill>
                  <a:srgbClr val="000000"/>
                </a:solidFill>
                <a:latin typeface="+mn-lt"/>
                <a:ea typeface="MS PGothic" charset="-128"/>
              </a:defRPr>
            </a:lvl5pPr>
          </a:lstStyle>
          <a:p>
            <a:pPr marL="0" lvl="0" indent="0" algn="ctr" eaLnBrk="1" hangingPunct="1">
              <a:spcBef>
                <a:spcPct val="0"/>
              </a:spcBef>
              <a:buClrTx/>
              <a:buNone/>
            </a:pPr>
            <a:r>
              <a:rPr lang="en-US" altLang="en-US" sz="3200">
                <a:latin typeface="Times New Roman" panose="02020503050405090304" pitchFamily="18" charset="0"/>
              </a:rPr>
              <a:t>Innovation both</a:t>
            </a:r>
            <a:br>
              <a:rPr lang="en-US" altLang="en-US" sz="3200">
                <a:latin typeface="Times New Roman" panose="02020503050405090304" pitchFamily="18" charset="0"/>
              </a:rPr>
            </a:br>
            <a:r>
              <a:rPr lang="en-US" altLang="en-US" sz="3200">
                <a:latin typeface="Times New Roman" panose="02020503050405090304" pitchFamily="18" charset="0"/>
              </a:rPr>
              <a:t>above and below 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互联网的发展</a:t>
            </a:r>
          </a:p>
        </p:txBody>
      </p:sp>
      <p:sp>
        <p:nvSpPr>
          <p:cNvPr id="3" name="Content Placeholder 2"/>
          <p:cNvSpPr>
            <a:spLocks noGrp="1"/>
          </p:cNvSpPr>
          <p:nvPr>
            <p:ph idx="1"/>
          </p:nvPr>
        </p:nvSpPr>
        <p:spPr/>
        <p:txBody>
          <a:bodyPr/>
          <a:lstStyle/>
          <a:p>
            <a:r>
              <a:rPr lang="en-US"/>
              <a:t>经过 50 年的不断发展、应用和完善，Internet 从最初的单一军用网络不断在向包括军用、民用、商用等的各个方面普及</a:t>
            </a:r>
          </a:p>
          <a:p>
            <a:endParaRPr lang="en-US"/>
          </a:p>
          <a:p>
            <a:r>
              <a:rPr lang="zh-CN" altLang="en-US"/>
              <a:t>互联网的核心是</a:t>
            </a:r>
            <a:r>
              <a:rPr lang="en-US" altLang="zh-CN"/>
              <a:t>TCP/IP</a:t>
            </a:r>
            <a:r>
              <a:rPr lang="zh-CN" altLang="en-US"/>
              <a:t>协议栈</a:t>
            </a:r>
          </a:p>
          <a:p>
            <a:pPr lvl="1"/>
            <a:r>
              <a:rPr lang="en-US"/>
              <a:t>传统 TCP/IP 网络设计目的是进行</a:t>
            </a:r>
            <a:r>
              <a:rPr lang="zh-CN" altLang="en-US"/>
              <a:t>可靠</a:t>
            </a:r>
            <a:r>
              <a:rPr lang="en-US"/>
              <a:t>的数据传输，因此 </a:t>
            </a:r>
          </a:p>
          <a:p>
            <a:pPr lvl="1"/>
            <a:r>
              <a:rPr lang="en-US"/>
              <a:t>IP 协议是一种无连接的、基于数据报文的传输模式， 提供“尽力而为”的服务</a:t>
            </a:r>
          </a:p>
          <a:p>
            <a:pPr lvl="1"/>
            <a:r>
              <a:rPr lang="en-US"/>
              <a:t>TCP 使用的重传和滑动窗口机制给实时数据的传输带来难以预料的时间延迟以及抖动，无法保证吞吐量和传送时延等服务质量 （QoS）要求。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面临的挑战</a:t>
            </a:r>
          </a:p>
        </p:txBody>
      </p:sp>
      <p:sp>
        <p:nvSpPr>
          <p:cNvPr id="3" name="Content Placeholder 2"/>
          <p:cNvSpPr>
            <a:spLocks noGrp="1"/>
          </p:cNvSpPr>
          <p:nvPr>
            <p:ph idx="1"/>
          </p:nvPr>
        </p:nvSpPr>
        <p:spPr/>
        <p:txBody>
          <a:bodyPr/>
          <a:lstStyle/>
          <a:p>
            <a:r>
              <a:rPr lang="en-US"/>
              <a:t>随着网络用户的不断增多，网络规模不断扩大，网络承载了多种多样的新型业务，呈现出了不断变化的需求，传统网络无法很好地满足这些新业务和新需求， 并逐渐暴露出一系列问题</a:t>
            </a:r>
            <a:r>
              <a:rPr lang="zh-CN" altLang="en-US"/>
              <a:t>。</a:t>
            </a:r>
          </a:p>
          <a:p>
            <a:endParaRPr lang="zh-CN" altLang="en-US"/>
          </a:p>
          <a:p>
            <a:r>
              <a:rPr lang="zh-CN" altLang="en-US"/>
              <a:t>导致现有互联网正面临着前所未有的挑战，包括</a:t>
            </a:r>
          </a:p>
          <a:p>
            <a:pPr lvl="1"/>
            <a:r>
              <a:rPr lang="zh-CN" altLang="en-US"/>
              <a:t>可扩展性、安全性、管控性、移动性、 服务分发能力、绿色节能等一系列问题。</a:t>
            </a:r>
          </a:p>
          <a:p>
            <a:pPr lvl="1"/>
            <a:endParaRPr lang="zh-CN" altLang="en-US"/>
          </a:p>
          <a:p>
            <a:pPr lvl="0"/>
            <a:r>
              <a:rPr lang="zh-CN" altLang="en-US"/>
              <a:t>为什么会这样 ？</a:t>
            </a:r>
          </a:p>
          <a:p>
            <a:pPr lvl="1"/>
            <a:r>
              <a:rPr lang="zh-CN" altLang="en-US"/>
              <a:t>体系结构的问题</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FDU">
  <a:themeElements>
    <a:clrScheme name="UMass.Tilman.Arial 13">
      <a:dk1>
        <a:srgbClr val="000000"/>
      </a:dk1>
      <a:lt1>
        <a:srgbClr val="FFFFFF"/>
      </a:lt1>
      <a:dk2>
        <a:srgbClr val="000000"/>
      </a:dk2>
      <a:lt2>
        <a:srgbClr val="CCCCCC"/>
      </a:lt2>
      <a:accent1>
        <a:srgbClr val="881C1C"/>
      </a:accent1>
      <a:accent2>
        <a:srgbClr val="333399"/>
      </a:accent2>
      <a:accent3>
        <a:srgbClr val="FFFFFF"/>
      </a:accent3>
      <a:accent4>
        <a:srgbClr val="000000"/>
      </a:accent4>
      <a:accent5>
        <a:srgbClr val="C3ABAB"/>
      </a:accent5>
      <a:accent6>
        <a:srgbClr val="2D2D8A"/>
      </a:accent6>
      <a:hlink>
        <a:srgbClr val="000000"/>
      </a:hlink>
      <a:folHlink>
        <a:srgbClr val="B2B2B2"/>
      </a:folHlink>
    </a:clrScheme>
    <a:fontScheme name="UMass.Tilman.Arial">
      <a:majorFont>
        <a:latin typeface="幼圆"/>
        <a:ea typeface="幼圆"/>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0">
          <a:solidFill>
            <a:srgbClr val="969696"/>
          </a:solidFill>
          <a:round/>
        </a:ln>
      </a:spPr>
      <a:bodyPr wrap="none" anchor="ctr"/>
      <a:lstStyle>
        <a:defPPr algn="ctr" eaLnBrk="0" hangingPunct="0">
          <a:lnSpc>
            <a:spcPct val="90000"/>
          </a:lnSpc>
          <a:spcBef>
            <a:spcPct val="20000"/>
          </a:spcBef>
          <a:defRPr>
            <a:latin typeface="Arial" panose="020B0604020202090204" pitchFamily="34" charset="0"/>
            <a:cs typeface="Arial" panose="020B0604020202090204"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90000"/>
          </a:lnSpc>
          <a:spcBef>
            <a:spcPct val="20000"/>
          </a:spcBef>
          <a:spcAft>
            <a:spcPct val="0"/>
          </a:spcAft>
          <a:buClrTx/>
          <a:buSzTx/>
          <a:buFontTx/>
          <a:buNone/>
          <a:defRPr kumimoji="0" lang="en-US" sz="900" b="0" i="0" u="none" strike="noStrike" cap="none" normalizeH="0" baseline="0" smtClean="0">
            <a:ln>
              <a:noFill/>
            </a:ln>
            <a:solidFill>
              <a:schemeClr val="bg1"/>
            </a:solidFill>
            <a:effectLst/>
            <a:latin typeface="Arial" panose="020B0604020202090204" pitchFamily="34" charset="0"/>
            <a:ea typeface="SimSun" pitchFamily="2" charset="-122"/>
            <a:cs typeface="Arial" panose="020B0604020202090204" pitchFamily="34" charset="0"/>
          </a:defRPr>
        </a:defPPr>
      </a:lstStyle>
    </a:lnDef>
  </a:objectDefaults>
  <a:extraClrSchemeLst>
    <a:extraClrScheme>
      <a:clrScheme name="UMass.Tilman.Ari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Mass.Tilman.Ari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Mass.Tilman.Ari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Mass.Tilman.Ari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Mass.Tilman.Ari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Mass.Tilman.Ari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Mass.Tilman.Aria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Mass.Tilman.Ari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Mass.Tilman.Ari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Mass.Tilman.Ari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Mass.Tilman.Ari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Mass.Tilman.Ari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Mass.Tilman.Arial 13">
        <a:dk1>
          <a:srgbClr val="000000"/>
        </a:dk1>
        <a:lt1>
          <a:srgbClr val="FFFFFF"/>
        </a:lt1>
        <a:dk2>
          <a:srgbClr val="000000"/>
        </a:dk2>
        <a:lt2>
          <a:srgbClr val="CCCCCC"/>
        </a:lt2>
        <a:accent1>
          <a:srgbClr val="881C1C"/>
        </a:accent1>
        <a:accent2>
          <a:srgbClr val="333399"/>
        </a:accent2>
        <a:accent3>
          <a:srgbClr val="FFFFFF"/>
        </a:accent3>
        <a:accent4>
          <a:srgbClr val="000000"/>
        </a:accent4>
        <a:accent5>
          <a:srgbClr val="C3ABAB"/>
        </a:accent5>
        <a:accent6>
          <a:srgbClr val="2D2D8A"/>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UMass.Tilman.Arial</Template>
  <TotalTime>3</TotalTime>
  <Words>2721</Words>
  <Application>Microsoft Macintosh PowerPoint</Application>
  <PresentationFormat>On-screen Show (4:3)</PresentationFormat>
  <Paragraphs>364</Paragraphs>
  <Slides>51</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51</vt:i4>
      </vt:variant>
    </vt:vector>
  </HeadingPairs>
  <TitlesOfParts>
    <vt:vector size="63" baseType="lpstr">
      <vt:lpstr>幼圆</vt:lpstr>
      <vt:lpstr>Arial</vt:lpstr>
      <vt:lpstr>Calibri</vt:lpstr>
      <vt:lpstr>Comic Sans MS</vt:lpstr>
      <vt:lpstr>Courier New</vt:lpstr>
      <vt:lpstr>Geneva</vt:lpstr>
      <vt:lpstr>Helvetica</vt:lpstr>
      <vt:lpstr>Times</vt:lpstr>
      <vt:lpstr>Times New Roman</vt:lpstr>
      <vt:lpstr>Verdana</vt:lpstr>
      <vt:lpstr>Wingdings</vt:lpstr>
      <vt:lpstr>FDU</vt:lpstr>
      <vt:lpstr>COMP130177.01 互联网体系结构  2. 挑战和技术路线</vt:lpstr>
      <vt:lpstr>Review on last week</vt:lpstr>
      <vt:lpstr>Layering</vt:lpstr>
      <vt:lpstr>Layering: End-to-End</vt:lpstr>
      <vt:lpstr>Today’s  talk</vt:lpstr>
      <vt:lpstr>The Internet: A Remarkable Story</vt:lpstr>
      <vt:lpstr>A History of Internet Evolution</vt:lpstr>
      <vt:lpstr>互联网的发展</vt:lpstr>
      <vt:lpstr>面临的挑战</vt:lpstr>
      <vt:lpstr>回顾互联网体系结构的设计目标</vt:lpstr>
      <vt:lpstr>Network  of Networks</vt:lpstr>
      <vt:lpstr>Decisions</vt:lpstr>
      <vt:lpstr>Packet switching</vt:lpstr>
      <vt:lpstr>Packet switching</vt:lpstr>
      <vt:lpstr>Statistical Multiplexing: Example</vt:lpstr>
      <vt:lpstr>Interconnection</vt:lpstr>
      <vt:lpstr>The “Curse of the Narrow Waist”</vt:lpstr>
      <vt:lpstr>Second Level Goals</vt:lpstr>
      <vt:lpstr>The original text in SIGCOMM paper</vt:lpstr>
      <vt:lpstr>Is there any priority order?</vt:lpstr>
      <vt:lpstr>Goal #1  Survivability </vt:lpstr>
      <vt:lpstr>State</vt:lpstr>
      <vt:lpstr>Design options </vt:lpstr>
      <vt:lpstr>Replication</vt:lpstr>
      <vt:lpstr>Fate-sharing</vt:lpstr>
      <vt:lpstr>Benefits</vt:lpstr>
      <vt:lpstr>Two design consequences</vt:lpstr>
      <vt:lpstr>PowerPoint Presentation</vt:lpstr>
      <vt:lpstr>Goal #2: Heterogeneous Services</vt:lpstr>
      <vt:lpstr>Topic: Voice and Video over Networks</vt:lpstr>
      <vt:lpstr>Goal #3: Heterogeneous Networks</vt:lpstr>
      <vt:lpstr>Goal #4: Distributed Management</vt:lpstr>
      <vt:lpstr>No Owner, No Responsible Party</vt:lpstr>
      <vt:lpstr>PowerPoint Presentation</vt:lpstr>
      <vt:lpstr>Goal #5: Cost Effectiveness</vt:lpstr>
      <vt:lpstr>Goal #6: Ease of Attachment</vt:lpstr>
      <vt:lpstr>Goal #7: Accountability</vt:lpstr>
      <vt:lpstr>What’s Missing?</vt:lpstr>
      <vt:lpstr>（1）可扩展性问题</vt:lpstr>
      <vt:lpstr>（2）安全性问题</vt:lpstr>
      <vt:lpstr>（3）可管可控性与服务质量保障问题</vt:lpstr>
      <vt:lpstr>（4）移动性问题</vt:lpstr>
      <vt:lpstr>（5）高效服务分发问题</vt:lpstr>
      <vt:lpstr>PowerPoint Presentation</vt:lpstr>
      <vt:lpstr>（6）绿色与节能问题</vt:lpstr>
      <vt:lpstr>改变互联网</vt:lpstr>
      <vt:lpstr>路线之争 </vt:lpstr>
      <vt:lpstr>“演进型”技术路线</vt:lpstr>
      <vt:lpstr>“革命型”技术路线</vt:lpstr>
      <vt:lpstr>争论</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FDU</dc:subject>
  <dc:creator>Jin</dc:creator>
  <cp:lastModifiedBy>Microsoft Office User</cp:lastModifiedBy>
  <cp:revision>668</cp:revision>
  <dcterms:created xsi:type="dcterms:W3CDTF">2022-03-09T06:16:24Z</dcterms:created>
  <dcterms:modified xsi:type="dcterms:W3CDTF">2022-03-09T06:21:07Z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1033-3.6.1.5768</vt:lpwstr>
  </property>
</Properties>
</file>