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8" r:id="rId2"/>
    <p:sldId id="419" r:id="rId3"/>
    <p:sldId id="411" r:id="rId4"/>
    <p:sldId id="409" r:id="rId5"/>
    <p:sldId id="412" r:id="rId6"/>
    <p:sldId id="413" r:id="rId7"/>
    <p:sldId id="415" r:id="rId8"/>
    <p:sldId id="414" r:id="rId9"/>
    <p:sldId id="418" r:id="rId10"/>
    <p:sldId id="407" r:id="rId11"/>
    <p:sldId id="408" r:id="rId12"/>
    <p:sldId id="410" r:id="rId13"/>
    <p:sldId id="420" r:id="rId14"/>
    <p:sldId id="421" r:id="rId15"/>
    <p:sldId id="423" r:id="rId16"/>
    <p:sldId id="429" r:id="rId17"/>
    <p:sldId id="350" r:id="rId18"/>
    <p:sldId id="378" r:id="rId19"/>
    <p:sldId id="379" r:id="rId20"/>
    <p:sldId id="424" r:id="rId21"/>
    <p:sldId id="380" r:id="rId22"/>
    <p:sldId id="425" r:id="rId23"/>
    <p:sldId id="426" r:id="rId24"/>
    <p:sldId id="427" r:id="rId25"/>
    <p:sldId id="433" r:id="rId26"/>
    <p:sldId id="428" r:id="rId27"/>
    <p:sldId id="430" r:id="rId28"/>
    <p:sldId id="431" r:id="rId29"/>
    <p:sldId id="432" r:id="rId30"/>
    <p:sldId id="381" r:id="rId31"/>
    <p:sldId id="382" r:id="rId32"/>
    <p:sldId id="383" r:id="rId33"/>
    <p:sldId id="384" r:id="rId34"/>
    <p:sldId id="385" r:id="rId35"/>
    <p:sldId id="386" r:id="rId36"/>
    <p:sldId id="387" r:id="rId37"/>
    <p:sldId id="388" r:id="rId38"/>
    <p:sldId id="389" r:id="rId39"/>
    <p:sldId id="390" r:id="rId40"/>
    <p:sldId id="391" r:id="rId41"/>
    <p:sldId id="392" r:id="rId42"/>
    <p:sldId id="393" r:id="rId43"/>
    <p:sldId id="394" r:id="rId44"/>
    <p:sldId id="395" r:id="rId45"/>
    <p:sldId id="396" r:id="rId46"/>
    <p:sldId id="397" r:id="rId47"/>
    <p:sldId id="398" r:id="rId48"/>
    <p:sldId id="399" r:id="rId49"/>
    <p:sldId id="400" r:id="rId50"/>
    <p:sldId id="401" r:id="rId51"/>
    <p:sldId id="402" r:id="rId52"/>
    <p:sldId id="403" r:id="rId53"/>
    <p:sldId id="404" r:id="rId54"/>
    <p:sldId id="289" r:id="rId5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900" b="0" i="0" u="none" kern="1200" baseline="0">
        <a:solidFill>
          <a:schemeClr val="bg1"/>
        </a:solidFill>
        <a:latin typeface="Arial" panose="020B0604020202090204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CCECFF"/>
    <a:srgbClr val="6699FF"/>
    <a:srgbClr val="FF7C80"/>
    <a:srgbClr val="FFFF99"/>
    <a:srgbClr val="9933FF"/>
    <a:srgbClr val="66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9"/>
  </p:normalViewPr>
  <p:slideViewPr>
    <p:cSldViewPr showGuides="1">
      <p:cViewPr varScale="1">
        <p:scale>
          <a:sx n="112" d="100"/>
          <a:sy n="112" d="100"/>
        </p:scale>
        <p:origin x="1640" y="192"/>
      </p:cViewPr>
      <p:guideLst>
        <p:guide orient="horz" pos="1968"/>
        <p:guide pos="290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  <a:ea typeface="SimSun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 algn="r" fontAlgn="base">
              <a:buClrTx/>
            </a:pPr>
            <a:endParaRPr lang="zh-CN" altLang="en-US" sz="1200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  <a:ea typeface="SimSun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fontAlgn="base">
              <a:buClrTx/>
            </a:pPr>
            <a:fld id="{9A0DB2DC-4C9A-4742-B13C-FB6460FD3503}" type="slidenum">
              <a:rPr lang="zh-CN" altLang="en-US" sz="1200" strike="noStrike" noProof="1" dirty="0">
                <a:latin typeface="Arial" panose="020B0604020202090204" pitchFamily="34" charset="0"/>
                <a:ea typeface="SimSun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1268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90204" pitchFamily="34" charset="0"/>
                <a:ea typeface="Arial" panose="020B0604020202090204" pitchFamily="34" charset="0"/>
                <a:cs typeface="Arial" panose="020B0604020202090204" pitchFamily="34" charset="0"/>
              </a:rPr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pitchFamily="2" charset="-122"/>
              <a:cs typeface="Arial" panose="020B0604020202090204" pitchFamily="34" charset="0"/>
            </a:endParaRPr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indent="0" algn="r"/>
            <a:r>
              <a:rPr lang="zh-CN" altLang="en-US" sz="1200" dirty="0">
                <a:solidFill>
                  <a:schemeClr val="tx1"/>
                </a:solidFill>
              </a:rPr>
              <a:t>*</a:t>
            </a:r>
            <a:endParaRPr lang="zh-CN" altLang="en-US" sz="1200" dirty="0">
              <a:solidFill>
                <a:schemeClr val="tx1"/>
              </a:solidFill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SimSun" charset="0"/>
        <a:cs typeface="Arial" panose="020B060402020209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Arial" panose="020B060402020209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>
              <a:ea typeface="SimSun" pitchFamily="2" charset="-122"/>
            </a:endParaRPr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pPr lvl="0" indent="0" algn="r"/>
            <a:r>
              <a:rPr lang="zh-CN" altLang="en-US" sz="1200" dirty="0">
                <a:solidFill>
                  <a:schemeClr val="tx1"/>
                </a:solidFill>
                <a:latin typeface="Arial" panose="020B0604020202090204" pitchFamily="34" charset="0"/>
                <a:ea typeface="SimSun" pitchFamily="2" charset="-122"/>
              </a:rPr>
              <a:t>*</a:t>
            </a:r>
            <a:endParaRPr lang="zh-CN" altLang="en-US" sz="1200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Slide Image Placeholder 24166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41667" name="Text Placeholder 2416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Image Placeholder 20275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02755" name="Text Placeholder 2027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Slide Image Placeholder 24371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43715" name="Text Placeholder 2437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Slide Image Placeholder 24576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45763" name="Text Placeholder 2457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Slide Image Placeholder 24780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47811" name="Text Placeholder 2478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Slide Image Placeholder 20480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04803" name="Text Placeholder 2048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Slide Image Placeholder 24985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49859" name="Text Placeholder 2498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Slide Image Placeholder 25190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51907" name="Text Placeholder 2519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Slide Image Placeholder 20684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06851" name="Text Placeholder 2068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Slide Image Placeholder 25395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53955" name="Text Placeholder 25395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美国</a:t>
            </a:r>
            <a:r>
              <a:rPr lang="en-US" altLang="zh-CN" dirty="0"/>
              <a:t>NSF</a:t>
            </a:r>
            <a:r>
              <a:rPr lang="zh-CN" altLang="en-US" dirty="0"/>
              <a:t>长期支持互联网体系结构基础研究。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美国</a:t>
            </a:r>
            <a:r>
              <a:rPr lang="en-US" altLang="zh-CN" dirty="0"/>
              <a:t>NSF</a:t>
            </a:r>
            <a:r>
              <a:rPr lang="zh-CN" altLang="en-US" dirty="0"/>
              <a:t>在</a:t>
            </a:r>
            <a:r>
              <a:rPr lang="en-US" altLang="zh-CN" dirty="0"/>
              <a:t>1986</a:t>
            </a:r>
            <a:r>
              <a:rPr lang="zh-CN" altLang="en-US" dirty="0"/>
              <a:t>年率先支持采用</a:t>
            </a:r>
            <a:r>
              <a:rPr lang="en-US" altLang="zh-CN" dirty="0"/>
              <a:t>IPv4</a:t>
            </a:r>
            <a:r>
              <a:rPr lang="zh-CN" altLang="en-US" dirty="0"/>
              <a:t>互联网体系结构全球第一个大规模互联网</a:t>
            </a:r>
            <a:r>
              <a:rPr lang="en-US" altLang="zh-CN" dirty="0"/>
              <a:t>NSFNET</a:t>
            </a:r>
            <a:r>
              <a:rPr lang="zh-CN" altLang="en-US" dirty="0"/>
              <a:t>，使互联网迅速战胜其他网络体系结构，取得今天的成功。从</a:t>
            </a:r>
            <a:r>
              <a:rPr lang="en-US" altLang="zh-CN" dirty="0"/>
              <a:t>2000</a:t>
            </a:r>
            <a:r>
              <a:rPr lang="zh-CN" altLang="en-US" dirty="0"/>
              <a:t>开始，</a:t>
            </a:r>
            <a:r>
              <a:rPr lang="en-US" altLang="zh-CN" dirty="0"/>
              <a:t>NSF</a:t>
            </a:r>
            <a:r>
              <a:rPr lang="zh-CN" altLang="en-US" dirty="0"/>
              <a:t>又每五年资助一个新的互联网体系结构项目，不断解决互联网的技术挑战。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SimSun" charset="0"/>
              </a:rPr>
              <a:t>现在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SimSun" charset="0"/>
              </a:rPr>
              <a:t>美国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SimSun" charset="0"/>
              </a:rPr>
              <a:t>又在探索新的互联网体系结构。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SimSun" charset="0"/>
            </a:endParaRPr>
          </a:p>
          <a:p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SimSun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SimSun" charset="0"/>
              </a:rPr>
              <a:t>因此，我们可以看到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SimSun" charset="0"/>
              </a:rPr>
              <a:t>互联网的研究从来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SimSun" charset="0"/>
              </a:rPr>
              <a:t>就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SimSun" charset="0"/>
              </a:rPr>
              <a:t>没有停止过，随着互联网规模和应用地不断扩大，挑战越来越有难度，竞争也越来越激烈。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SimSun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SimSun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SimSun" charset="0"/>
              </a:rPr>
              <a:t>那么我们分析互联网究竟面临什么样挑战呢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SimSun" charset="0"/>
              </a:rPr>
              <a:t>？</a:t>
            </a:r>
            <a:r>
              <a:rPr kumimoji="1"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SimSun" charset="0"/>
              </a:rPr>
              <a:t>经过分析存在诸多挑战，其中四个方面是重要而且迫切的。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SimSun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BD4D9F-113A-49AD-B3C8-2C86A8FB4F06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Slide Image Placeholder 25600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56003" name="Text Placeholder 25600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Slide Image Placeholder 20889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08899" name="Text Placeholder 2088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Slide Image Placeholder 25804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58051" name="Text Placeholder 25805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Slide Image Placeholder 26009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60099" name="Text Placeholder 26009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Slide Image Placeholder 21094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10947" name="Text Placeholder 2109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Slide Image Placeholder 21299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12995" name="Text Placeholder 2129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Slide Image Placeholder 21504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15043" name="Text Placeholder 2150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Slide Image Placeholder 21708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17091" name="Text Placeholder 2170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Slide Image Placeholder 21913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19139" name="Text Placeholder 2191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Slide Image Placeholder 26214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62147" name="Text Placeholder 26214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06820C-03C0-4087-A42D-1F025EDEB409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Slide Image Placeholder 26419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64195" name="Text Placeholder 2641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Slide Image Placeholder 22732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27331" name="Text Placeholder 22733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Slide Image Placeholder 22937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29379" name="Text Placeholder 22937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Slide Image Placeholder 198657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198659" name="Text Placeholder 1986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Slide Image Placeholder 20070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00707" name="Text Placeholder 20070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Slide Image Placeholder 233473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33475" name="Text Placeholder 23347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Slide Image Placeholder 237569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237571" name="Text Placeholder 2375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676400" y="830263"/>
            <a:ext cx="1219200" cy="473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  <a:cs typeface="SimSun" charset="0"/>
              </a:defRPr>
            </a:lvl1pPr>
            <a:lvl2pPr marL="742950" indent="-28575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2pPr>
            <a:lvl3pPr marL="1143000" indent="-22860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3pPr>
            <a:lvl4pPr marL="1600200" indent="-22860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4pPr>
            <a:lvl5pPr marL="2057400" indent="-228600"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900">
                <a:solidFill>
                  <a:schemeClr val="bg1"/>
                </a:solidFill>
                <a:latin typeface="Arial" panose="020B0604020202090204" pitchFamily="34" charset="0"/>
                <a:ea typeface="SimSun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eneva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2051" name="Freeform 34"/>
          <p:cNvSpPr/>
          <p:nvPr userDrawn="1"/>
        </p:nvSpPr>
        <p:spPr>
          <a:xfrm rot="10800000">
            <a:off x="-1587" y="0"/>
            <a:ext cx="9147175" cy="914400"/>
          </a:xfrm>
          <a:custGeom>
            <a:avLst/>
            <a:gdLst/>
            <a:ahLst/>
            <a:cxnLst>
              <a:cxn ang="0">
                <a:pos x="0" y="720473177"/>
              </a:cxn>
              <a:cxn ang="0">
                <a:pos x="2147483647" y="672020137"/>
              </a:cxn>
              <a:cxn ang="0">
                <a:pos x="2147483647" y="0"/>
              </a:cxn>
              <a:cxn ang="0">
                <a:pos x="2147483647" y="1327186286"/>
              </a:cxn>
              <a:cxn ang="0">
                <a:pos x="0" y="1327186286"/>
              </a:cxn>
              <a:cxn ang="0">
                <a:pos x="0" y="720473177"/>
              </a:cxn>
            </a:cxnLst>
            <a:rect l="0" t="0" r="0" b="0"/>
            <a:pathLst>
              <a:path w="5760" h="630">
                <a:moveTo>
                  <a:pt x="0" y="342"/>
                </a:moveTo>
                <a:cubicBezTo>
                  <a:pt x="1014" y="359"/>
                  <a:pt x="2029" y="376"/>
                  <a:pt x="2989" y="319"/>
                </a:cubicBezTo>
                <a:cubicBezTo>
                  <a:pt x="3949" y="262"/>
                  <a:pt x="5013" y="171"/>
                  <a:pt x="5760" y="0"/>
                </a:cubicBezTo>
                <a:cubicBezTo>
                  <a:pt x="5760" y="315"/>
                  <a:pt x="5760" y="630"/>
                  <a:pt x="5760" y="630"/>
                </a:cubicBezTo>
                <a:lnTo>
                  <a:pt x="0" y="630"/>
                </a:lnTo>
                <a:lnTo>
                  <a:pt x="0" y="342"/>
                </a:lnTo>
                <a:close/>
              </a:path>
            </a:pathLst>
          </a:custGeom>
          <a:solidFill>
            <a:srgbClr val="FF7200"/>
          </a:solidFill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52" name="Line 17"/>
          <p:cNvSpPr/>
          <p:nvPr userDrawn="1">
            <p:custDataLst>
              <p:tags r:id="rId1"/>
            </p:custDataLst>
          </p:nvPr>
        </p:nvSpPr>
        <p:spPr>
          <a:xfrm>
            <a:off x="0" y="6672263"/>
            <a:ext cx="9144000" cy="0"/>
          </a:xfrm>
          <a:prstGeom prst="line">
            <a:avLst/>
          </a:prstGeom>
          <a:ln w="381000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10000"/>
            <a:ext cx="6858000" cy="12192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67ABD"/>
                </a:solidFill>
                <a:latin typeface="Verdana" panose="020B0804030504040204" charset="0"/>
              </a:defRPr>
            </a:lvl1pPr>
          </a:lstStyle>
          <a:p>
            <a:pPr fontAlgn="base"/>
            <a:r>
              <a:rPr lang="en-US" altLang="zh-CN" strike="noStrike" noProof="1"/>
              <a:t>Click to edit Master subtitle style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ctrTitle"/>
          </p:nvPr>
        </p:nvSpPr>
        <p:spPr>
          <a:xfrm>
            <a:off x="533400" y="1219200"/>
            <a:ext cx="8077200" cy="1676400"/>
          </a:xfrm>
        </p:spPr>
        <p:txBody>
          <a:bodyPr anchor="b"/>
          <a:lstStyle>
            <a:lvl1pPr algn="ctr">
              <a:defRPr sz="4000">
                <a:latin typeface="Verdana" panose="020B0804030504040204" charset="0"/>
              </a:defRPr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</a:p>
        </p:txBody>
      </p:sp>
      <p:sp>
        <p:nvSpPr>
          <p:cNvPr id="12" name="Rectangle 14"/>
          <p:cNvSpPr>
            <a:spLocks noGrp="1" noChangeArrowheads="1"/>
          </p:cNvSpPr>
          <p:nvPr>
            <p:ph type="dt" sz="quarter" idx="2"/>
            <p:custDataLst>
              <p:tags r:id="rId2"/>
            </p:custDataLst>
          </p:nvPr>
        </p:nvSpPr>
        <p:spPr bwMode="auto">
          <a:xfrm>
            <a:off x="2057400" y="5638800"/>
            <a:ext cx="5029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defRPr sz="1800" smtClean="0">
                <a:solidFill>
                  <a:schemeClr val="tx1"/>
                </a:solidFill>
                <a:cs typeface="Arial Unicode MS" panose="020B0604020202020204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charset="0"/>
              <a:cs typeface="Arial Unicode MS" panose="020B060402020202020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90204" pitchFamily="34" charset="0"/>
                <a:cs typeface="Arial" panose="020B0604020202090204" pitchFamily="34" charset="0"/>
              </a:defRPr>
            </a:lvl1pPr>
            <a:lvl2pPr>
              <a:defRPr>
                <a:latin typeface="Arial" panose="020B0604020202090204" pitchFamily="34" charset="0"/>
                <a:cs typeface="Arial" panose="020B0604020202090204" pitchFamily="34" charset="0"/>
              </a:defRPr>
            </a:lvl2pPr>
            <a:lvl3pPr>
              <a:defRPr>
                <a:latin typeface="Arial" panose="020B0604020202090204" pitchFamily="34" charset="0"/>
                <a:cs typeface="Arial" panose="020B0604020202090204" pitchFamily="34" charset="0"/>
              </a:defRPr>
            </a:lvl3pPr>
            <a:lvl4pPr>
              <a:defRPr>
                <a:latin typeface="Arial" panose="020B0604020202090204" pitchFamily="34" charset="0"/>
                <a:cs typeface="Arial" panose="020B0604020202090204" pitchFamily="34" charset="0"/>
              </a:defRPr>
            </a:lvl4pPr>
            <a:lvl5pPr>
              <a:defRPr>
                <a:latin typeface="Arial" panose="020B0604020202090204" pitchFamily="34" charset="0"/>
                <a:cs typeface="Arial" panose="020B0604020202090204" pitchFamily="34" charset="0"/>
              </a:defRPr>
            </a:lvl5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1925"/>
            <a:ext cx="8915400" cy="6762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86300" y="1066800"/>
            <a:ext cx="4381500" cy="255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86300" y="3771900"/>
            <a:ext cx="4381500" cy="25527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1925"/>
            <a:ext cx="8915400" cy="6762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86300" y="1066800"/>
            <a:ext cx="4381500" cy="5257800"/>
          </a:xfrm>
        </p:spPr>
        <p:txBody>
          <a:bodyPr vert="horz" wrap="square" lIns="90488" tIns="44450" rIns="90488" bIns="4445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40C22"/>
              </a:buClr>
              <a:buSzPct val="100000"/>
              <a:buFont typeface="Wingdings" panose="05000000000000000000" charset="0"/>
              <a:buChar char="§"/>
              <a:defRPr/>
            </a:pPr>
            <a:endParaRPr kumimoji="1" lang="zh-CN" altLang="en-US" sz="2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90204" pitchFamily="34" charset="0"/>
              <a:ea typeface="SimSun" charset="0"/>
              <a:cs typeface="Arial" panose="020B060402020209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61925"/>
            <a:ext cx="8915400" cy="67627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381500" cy="5257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/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"/>
          <p:cNvSpPr>
            <a:spLocks noGrp="1"/>
          </p:cNvSpPr>
          <p:nvPr>
            <p:ph type="body"/>
            <p:custDataLst>
              <p:tags r:id="rId11"/>
            </p:custDataLst>
          </p:nvPr>
        </p:nvSpPr>
        <p:spPr>
          <a:xfrm>
            <a:off x="152400" y="1189038"/>
            <a:ext cx="8915400" cy="5257800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t"/>
          <a:lstStyle/>
          <a:p>
            <a:pPr lvl="0" indent="-342900"/>
            <a:r>
              <a:rPr lang="en-US" altLang="zh-CN" dirty="0"/>
              <a:t>Click to edit Master text styles</a:t>
            </a:r>
          </a:p>
          <a:p>
            <a:pPr lvl="1" indent="-285750"/>
            <a:r>
              <a:rPr lang="en-US" altLang="zh-CN" dirty="0"/>
              <a:t>Second level</a:t>
            </a:r>
          </a:p>
          <a:p>
            <a:pPr lvl="2" indent="-228600"/>
            <a:r>
              <a:rPr lang="en-US" altLang="zh-CN" dirty="0"/>
              <a:t>Third level</a:t>
            </a:r>
          </a:p>
          <a:p>
            <a:pPr lvl="3" indent="-228600"/>
            <a:r>
              <a:rPr lang="en-US" altLang="zh-CN" dirty="0"/>
              <a:t>Fourth level</a:t>
            </a:r>
          </a:p>
          <a:p>
            <a:pPr lvl="4" indent="-228600"/>
            <a:r>
              <a:rPr lang="en-US" altLang="zh-CN" dirty="0"/>
              <a:t>Fifth level</a:t>
            </a:r>
          </a:p>
        </p:txBody>
      </p:sp>
      <p:sp>
        <p:nvSpPr>
          <p:cNvPr id="1027" name="Line 12"/>
          <p:cNvSpPr/>
          <p:nvPr>
            <p:custDataLst>
              <p:tags r:id="rId12"/>
            </p:custDataLst>
          </p:nvPr>
        </p:nvSpPr>
        <p:spPr>
          <a:xfrm>
            <a:off x="0" y="122238"/>
            <a:ext cx="9144000" cy="0"/>
          </a:xfrm>
          <a:prstGeom prst="line">
            <a:avLst/>
          </a:prstGeom>
          <a:ln w="254000" cap="flat" cmpd="sng">
            <a:solidFill>
              <a:srgbClr val="96969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8" name="Freeform 34"/>
          <p:cNvSpPr/>
          <p:nvPr/>
        </p:nvSpPr>
        <p:spPr>
          <a:xfrm>
            <a:off x="0" y="6553200"/>
            <a:ext cx="9144000" cy="304800"/>
          </a:xfrm>
          <a:custGeom>
            <a:avLst/>
            <a:gdLst/>
            <a:ahLst/>
            <a:cxnLst>
              <a:cxn ang="0">
                <a:pos x="0" y="80052575"/>
              </a:cxn>
              <a:cxn ang="0">
                <a:pos x="2147483647" y="74668743"/>
              </a:cxn>
              <a:cxn ang="0">
                <a:pos x="2147483647" y="0"/>
              </a:cxn>
              <a:cxn ang="0">
                <a:pos x="2147483647" y="147465143"/>
              </a:cxn>
              <a:cxn ang="0">
                <a:pos x="0" y="147465143"/>
              </a:cxn>
              <a:cxn ang="0">
                <a:pos x="0" y="80052575"/>
              </a:cxn>
            </a:cxnLst>
            <a:rect l="0" t="0" r="0" b="0"/>
            <a:pathLst>
              <a:path w="5760" h="630">
                <a:moveTo>
                  <a:pt x="0" y="342"/>
                </a:moveTo>
                <a:cubicBezTo>
                  <a:pt x="1014" y="359"/>
                  <a:pt x="2029" y="376"/>
                  <a:pt x="2989" y="319"/>
                </a:cubicBezTo>
                <a:cubicBezTo>
                  <a:pt x="3949" y="262"/>
                  <a:pt x="5013" y="171"/>
                  <a:pt x="5760" y="0"/>
                </a:cubicBezTo>
                <a:cubicBezTo>
                  <a:pt x="5760" y="315"/>
                  <a:pt x="5760" y="630"/>
                  <a:pt x="5760" y="630"/>
                </a:cubicBezTo>
                <a:lnTo>
                  <a:pt x="0" y="630"/>
                </a:lnTo>
                <a:lnTo>
                  <a:pt x="0" y="342"/>
                </a:lnTo>
                <a:close/>
              </a:path>
            </a:pathLst>
          </a:custGeom>
          <a:solidFill>
            <a:srgbClr val="EE6C00"/>
          </a:solidFill>
          <a:ln w="12700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29" name="Rectangle 8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0" y="295275"/>
            <a:ext cx="8915400" cy="676275"/>
          </a:xfrm>
          <a:prstGeom prst="rect">
            <a:avLst/>
          </a:prstGeom>
          <a:noFill/>
          <a:ln w="12700">
            <a:noFill/>
          </a:ln>
        </p:spPr>
        <p:txBody>
          <a:bodyPr lIns="90488" tIns="44450" rIns="90488" bIns="44450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34842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 rot="10800000" flipV="1">
            <a:off x="5943600" y="-31750"/>
            <a:ext cx="3189288" cy="323850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vert="horz" wrap="square" lIns="0" tIns="0" rIns="0" bIns="0" numCol="1" anchor="ctr" anchorCtr="0" compatLnSpc="1"/>
          <a:lstStyle>
            <a:lvl1pPr algn="ctr">
              <a:defRPr sz="1400" b="1"/>
            </a:lvl1pPr>
          </a:lstStyle>
          <a:p>
            <a:pPr lvl="0" eaLnBrk="0" fontAlgn="base" hangingPunct="0">
              <a:lnSpc>
                <a:spcPct val="90000"/>
              </a:lnSpc>
              <a:spcBef>
                <a:spcPct val="20000"/>
              </a:spcBef>
              <a:buClrTx/>
            </a:pPr>
            <a:r>
              <a:rPr lang="en-US" altLang="zh-CN" strike="noStrike" noProof="1">
                <a:latin typeface="Arial" panose="020B0604020202090204" pitchFamily="34" charset="0"/>
                <a:ea typeface="SimSun" pitchFamily="2" charset="-122"/>
                <a:cs typeface="Arial" panose="020B0604020202090204" pitchFamily="34" charset="0"/>
              </a:rPr>
              <a:t>Fudan University</a:t>
            </a:r>
            <a:endParaRPr lang="zh-CN" altLang="en-US" sz="1400" b="1" strike="noStrike" noProof="1">
              <a:latin typeface="Arial" panose="020B0604020202090204" pitchFamily="34" charset="0"/>
              <a:ea typeface="幼圆" pitchFamily="1" charset="-122"/>
            </a:endParaRPr>
          </a:p>
        </p:txBody>
      </p:sp>
      <p:sp>
        <p:nvSpPr>
          <p:cNvPr id="1031" name="Text Box 11"/>
          <p:cNvSpPr txBox="1"/>
          <p:nvPr/>
        </p:nvSpPr>
        <p:spPr>
          <a:xfrm>
            <a:off x="8229600" y="6553200"/>
            <a:ext cx="609600" cy="304800"/>
          </a:xfrm>
          <a:prstGeom prst="rect">
            <a:avLst/>
          </a:prstGeom>
          <a:noFill/>
          <a:ln w="12700">
            <a:noFill/>
          </a:ln>
        </p:spPr>
        <p:txBody>
          <a:bodyPr anchor="t">
            <a:spAutoFit/>
          </a:bodyPr>
          <a:lstStyle/>
          <a:p>
            <a:pPr lvl="0" indent="0" algn="r" eaLnBrk="0" hangingPunct="0">
              <a:spcBef>
                <a:spcPct val="50000"/>
              </a:spcBef>
            </a:pPr>
            <a:r>
              <a:rPr lang="zh-CN" altLang="en-US" sz="1400" b="1" dirty="0">
                <a:latin typeface="Arial" panose="020B0604020202090204" pitchFamily="34" charset="0"/>
              </a:rPr>
              <a:t>*</a:t>
            </a:r>
          </a:p>
        </p:txBody>
      </p:sp>
      <p:sp>
        <p:nvSpPr>
          <p:cNvPr id="1032" name="Line 12"/>
          <p:cNvSpPr/>
          <p:nvPr userDrawn="1">
            <p:custDataLst>
              <p:tags r:id="rId14"/>
            </p:custDataLst>
          </p:nvPr>
        </p:nvSpPr>
        <p:spPr>
          <a:xfrm>
            <a:off x="0" y="120650"/>
            <a:ext cx="1439863" cy="0"/>
          </a:xfrm>
          <a:prstGeom prst="line">
            <a:avLst/>
          </a:prstGeom>
          <a:ln w="2540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67ABD"/>
          </a:solidFill>
          <a:latin typeface="幼圆" pitchFamily="1" charset="-122"/>
          <a:ea typeface="幼圆" pitchFamily="1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Wingdings" panose="05000000000000000000" charset="0"/>
        <a:buChar char="§"/>
        <a:defRPr kumimoji="1" sz="2800">
          <a:solidFill>
            <a:schemeClr val="tx1"/>
          </a:solidFill>
          <a:latin typeface="Arial" panose="020B0604020202090204" pitchFamily="34" charset="0"/>
          <a:ea typeface="SimSun" charset="0"/>
          <a:cs typeface="Arial" panose="020B060402020209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kumimoji="1" sz="24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−"/>
        <a:defRPr kumimoji="1" sz="20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kumimoji="1" sz="20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kumimoji="1" sz="1600">
          <a:solidFill>
            <a:schemeClr val="tx1"/>
          </a:solidFill>
          <a:latin typeface="Arial" panose="020B0604020202090204" pitchFamily="34" charset="0"/>
          <a:ea typeface="Arial" panose="020B0604020202090204" pitchFamily="34" charset="0"/>
          <a:cs typeface="Arial" panose="020B0604020202090204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840C22"/>
        </a:buClr>
        <a:buSzPct val="100000"/>
        <a:buFont typeface="Times" panose="00000500000000020000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4"/>
          <p:cNvSpPr>
            <a:spLocks noGrp="1"/>
          </p:cNvSpPr>
          <p:nvPr>
            <p:ph type="ctrTitle"/>
          </p:nvPr>
        </p:nvSpPr>
        <p:spPr>
          <a:xfrm>
            <a:off x="533400" y="964565"/>
            <a:ext cx="8077200" cy="2540635"/>
          </a:xfrm>
        </p:spPr>
        <p:txBody>
          <a:bodyPr vert="horz" wrap="square" lIns="90488" tIns="44450" rIns="90488" bIns="44450" anchor="b"/>
          <a:lstStyle/>
          <a:p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COMP130177.01</a:t>
            </a:r>
            <a:b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</a:br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互联网体系结构</a:t>
            </a:r>
            <a:b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</a:br>
            <a:b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</a:br>
            <a:r>
              <a:rPr lang="zh-CN" altLang="en-US" sz="3600">
                <a:latin typeface="Arial" panose="020B0604020202090204" pitchFamily="34" charset="0"/>
                <a:ea typeface="SimSun" charset="0"/>
                <a:cs typeface="Arial" panose="020B0604020202090204" pitchFamily="34" charset="0"/>
              </a:rPr>
              <a:t>内容为中心的网络</a:t>
            </a:r>
          </a:p>
        </p:txBody>
      </p:sp>
      <p:sp>
        <p:nvSpPr>
          <p:cNvPr id="12290" name="Rectangle 5"/>
          <p:cNvSpPr>
            <a:spLocks noGrp="1"/>
          </p:cNvSpPr>
          <p:nvPr>
            <p:ph type="subTitle" idx="1"/>
          </p:nvPr>
        </p:nvSpPr>
        <p:spPr>
          <a:xfrm>
            <a:off x="381000" y="4267200"/>
            <a:ext cx="8382000" cy="685800"/>
          </a:xfrm>
        </p:spPr>
        <p:txBody>
          <a:bodyPr vert="horz" wrap="square" lIns="90488" tIns="44450" rIns="90488" bIns="44450" anchor="t"/>
          <a:lstStyle/>
          <a:p>
            <a:pPr>
              <a:buSzPct val="100000"/>
              <a:buFont typeface="Wingdings" panose="05000000000000000000" charset="0"/>
            </a:pPr>
            <a:r>
              <a:rPr kumimoji="1" lang="zh-CN" altLang="en-US" b="1" dirty="0">
                <a:solidFill>
                  <a:srgbClr val="FF9933"/>
                </a:solidFill>
                <a:latin typeface="Verdana" panose="020B0804030504040204" charset="0"/>
                <a:ea typeface="SimSun" charset="0"/>
                <a:cs typeface="Arial" panose="020B0604020202090204" pitchFamily="34" charset="0"/>
              </a:rPr>
              <a:t>赵进</a:t>
            </a:r>
          </a:p>
        </p:txBody>
      </p:sp>
      <p:sp>
        <p:nvSpPr>
          <p:cNvPr id="12291" name="Rectangle 7"/>
          <p:cNvSpPr/>
          <p:nvPr/>
        </p:nvSpPr>
        <p:spPr>
          <a:xfrm>
            <a:off x="4038600" y="5791200"/>
            <a:ext cx="1539875" cy="295275"/>
          </a:xfrm>
          <a:prstGeom prst="rect">
            <a:avLst/>
          </a:prstGeom>
          <a:noFill/>
          <a:ln w="12700">
            <a:noFill/>
          </a:ln>
        </p:spPr>
        <p:txBody>
          <a:bodyPr wrap="none" lIns="0" tIns="0" rIns="0" bIns="0" anchor="t">
            <a:spAutoFit/>
          </a:bodyPr>
          <a:lstStyle/>
          <a:p>
            <a:pPr indent="0" algn="ctr" eaLnBrk="0" hangingPunct="0">
              <a:lnSpc>
                <a:spcPct val="80000"/>
              </a:lnSpc>
              <a:spcBef>
                <a:spcPct val="20000"/>
              </a:spcBef>
              <a:buClr>
                <a:srgbClr val="840C22"/>
              </a:buClr>
              <a:buFont typeface="Wingdings" panose="05000000000000000000" pitchFamily="2" charset="2"/>
              <a:buNone/>
            </a:pPr>
            <a:r>
              <a:rPr lang="en-US" altLang="zh-CN" sz="2400" dirty="0">
                <a:latin typeface="Verdana" panose="020B0804030504040204" charset="0"/>
                <a:ea typeface="幼圆" pitchFamily="1" charset="-122"/>
              </a:rPr>
              <a:t>School of </a:t>
            </a:r>
            <a:endParaRPr lang="zh-CN" altLang="en-US" sz="2400" dirty="0">
              <a:latin typeface="Verdana" panose="020B0804030504040204" charset="0"/>
              <a:ea typeface="幼圆" pitchFamily="1" charset="-122"/>
            </a:endParaRPr>
          </a:p>
        </p:txBody>
      </p:sp>
      <p:sp>
        <p:nvSpPr>
          <p:cNvPr id="12292" name="矩形 20"/>
          <p:cNvSpPr/>
          <p:nvPr/>
        </p:nvSpPr>
        <p:spPr>
          <a:xfrm>
            <a:off x="685800" y="6477000"/>
            <a:ext cx="7924800" cy="33813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indent="0" algn="ctr"/>
            <a:r>
              <a:rPr lang="en-US" altLang="zh-CN" sz="1600" b="1" dirty="0">
                <a:latin typeface="Arial" panose="020B0604020202090204" pitchFamily="34" charset="0"/>
              </a:rPr>
              <a:t>School of Computer Science, Fudan University</a:t>
            </a:r>
            <a:endParaRPr lang="zh-CN" altLang="en-US" sz="1600" b="1" dirty="0">
              <a:latin typeface="Arial" panose="020B0604020202090204" pitchFamily="34" charset="0"/>
              <a:ea typeface="SimSun" pitchFamily="2" charset="-122"/>
            </a:endParaRPr>
          </a:p>
        </p:txBody>
      </p:sp>
      <p:pic>
        <p:nvPicPr>
          <p:cNvPr id="12293" name="Picture 20" descr="C:\Users\Jin\Desktop\未标题-2副本.gif"/>
          <p:cNvPicPr>
            <a:picLocks noChangeAspect="1"/>
          </p:cNvPicPr>
          <p:nvPr/>
        </p:nvPicPr>
        <p:blipFill>
          <a:blip r:embed="rId3">
            <a:lum bright="10001" contrast="10000"/>
          </a:blip>
          <a:stretch>
            <a:fillRect/>
          </a:stretch>
        </p:blipFill>
        <p:spPr>
          <a:xfrm>
            <a:off x="7853363" y="457200"/>
            <a:ext cx="1290637" cy="1290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Tm="1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495300" y="5247235"/>
            <a:ext cx="8143875" cy="0"/>
          </a:xfrm>
          <a:prstGeom prst="line">
            <a:avLst/>
          </a:prstGeom>
          <a:noFill/>
          <a:ln w="190500">
            <a:solidFill>
              <a:schemeClr val="tx2">
                <a:lumMod val="60000"/>
                <a:lumOff val="40000"/>
              </a:schemeClr>
            </a:solidFill>
            <a:round/>
            <a:tailEnd type="triangle" w="med" len="med"/>
          </a:ln>
        </p:spPr>
        <p:txBody>
          <a:bodyPr/>
          <a:lstStyle/>
          <a:p>
            <a:endParaRPr lang="zh-CN" altLang="en-US" sz="675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947670" y="5288915"/>
            <a:ext cx="768985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</a:rPr>
              <a:t>2000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277995" y="5288915"/>
            <a:ext cx="768985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</a:rPr>
              <a:t>2005</a:t>
            </a:r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1696720" y="5288915"/>
            <a:ext cx="799465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</a:rPr>
              <a:t>1986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958330" y="5288915"/>
            <a:ext cx="692150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</a:rPr>
              <a:t>2016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608320" y="5288915"/>
            <a:ext cx="768985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</a:rPr>
              <a:t>2010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8422" y="4519781"/>
            <a:ext cx="2034276" cy="55308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NSF</a:t>
            </a:r>
            <a:r>
              <a:rPr lang="zh-CN" altLang="en-US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资助采用互联网体系结构的</a:t>
            </a:r>
            <a:r>
              <a:rPr lang="en-US" altLang="zh-CN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NSFNET</a:t>
            </a:r>
          </a:p>
        </p:txBody>
      </p:sp>
      <p:sp>
        <p:nvSpPr>
          <p:cNvPr id="24" name="Text Box 7"/>
          <p:cNvSpPr txBox="1">
            <a:spLocks noChangeArrowheads="1"/>
          </p:cNvSpPr>
          <p:nvPr/>
        </p:nvSpPr>
        <p:spPr bwMode="auto">
          <a:xfrm>
            <a:off x="453390" y="5274310"/>
            <a:ext cx="799465" cy="3067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tx1"/>
                </a:solidFill>
                <a:latin typeface="黑体" panose="02010609060101010101" pitchFamily="49" charset="-122"/>
              </a:rPr>
              <a:t>1969</a:t>
            </a:r>
          </a:p>
        </p:txBody>
      </p:sp>
      <p:cxnSp>
        <p:nvCxnSpPr>
          <p:cNvPr id="30" name="直接连接符 29"/>
          <p:cNvCxnSpPr/>
          <p:nvPr/>
        </p:nvCxnSpPr>
        <p:spPr>
          <a:xfrm>
            <a:off x="2154690" y="5044672"/>
            <a:ext cx="0" cy="1697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3379296" y="4398769"/>
            <a:ext cx="9498" cy="8484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H="1">
            <a:off x="4711018" y="3820544"/>
            <a:ext cx="9308" cy="14073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042223" y="3227123"/>
            <a:ext cx="9255" cy="19637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56074" y="1802579"/>
            <a:ext cx="1674186" cy="78359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NSF</a:t>
            </a:r>
            <a:r>
              <a:rPr lang="zh-CN" altLang="en-US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研究互联网体系结构下一步资助</a:t>
            </a:r>
          </a:p>
        </p:txBody>
      </p:sp>
      <p:cxnSp>
        <p:nvCxnSpPr>
          <p:cNvPr id="43" name="直接连接符 42"/>
          <p:cNvCxnSpPr/>
          <p:nvPr/>
        </p:nvCxnSpPr>
        <p:spPr>
          <a:xfrm>
            <a:off x="7324675" y="2352796"/>
            <a:ext cx="6887" cy="28522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317894" y="3531569"/>
            <a:ext cx="2564904" cy="321945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NSF</a:t>
            </a:r>
            <a:r>
              <a:rPr lang="zh-CN" altLang="en-US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资助</a:t>
            </a:r>
            <a:r>
              <a:rPr lang="en-US" altLang="zh-CN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FIND</a:t>
            </a:r>
            <a:r>
              <a:rPr lang="zh-CN" altLang="en-US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和</a:t>
            </a:r>
            <a:r>
              <a:rPr lang="en-US" altLang="zh-CN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GENI</a:t>
            </a:r>
            <a:r>
              <a:rPr lang="zh-CN" altLang="en-US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项目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302125" y="2727960"/>
            <a:ext cx="3449955" cy="50673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NSF</a:t>
            </a:r>
            <a:r>
              <a:rPr lang="zh-CN" altLang="en-US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资助</a:t>
            </a:r>
            <a:r>
              <a:rPr lang="en-US" altLang="zh-CN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4</a:t>
            </a:r>
            <a:r>
              <a:rPr lang="zh-CN" altLang="en-US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个未来互联网体系结构项目</a:t>
            </a:r>
            <a:endParaRPr lang="en-US" altLang="zh-CN" sz="1500" b="1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algn="ctr">
              <a:buFont typeface="Wingdings" panose="05000000000000000000" pitchFamily="2" charset="2"/>
              <a:buChar char="n"/>
            </a:pPr>
            <a:r>
              <a:rPr lang="en-US" altLang="zh-CN" sz="12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NDN, Mobility First, Nebula, XIA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993478" y="4129004"/>
            <a:ext cx="2214246" cy="321945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NSF</a:t>
            </a:r>
            <a:r>
              <a:rPr lang="zh-CN" altLang="en-US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资助</a:t>
            </a:r>
            <a:r>
              <a:rPr lang="en-US" altLang="zh-CN" sz="1500" b="1" dirty="0" err="1">
                <a:solidFill>
                  <a:schemeClr val="tx1"/>
                </a:solidFill>
                <a:latin typeface="微软雅黑" charset="-122"/>
                <a:ea typeface="微软雅黑" charset="-122"/>
              </a:rPr>
              <a:t>NewArch</a:t>
            </a:r>
            <a:r>
              <a:rPr lang="zh-CN" altLang="en-US" sz="15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项目</a:t>
            </a:r>
          </a:p>
        </p:txBody>
      </p:sp>
      <p:cxnSp>
        <p:nvCxnSpPr>
          <p:cNvPr id="7" name="直接箭头连接符 6"/>
          <p:cNvCxnSpPr>
            <a:stCxn id="6" idx="6"/>
          </p:cNvCxnSpPr>
          <p:nvPr/>
        </p:nvCxnSpPr>
        <p:spPr>
          <a:xfrm>
            <a:off x="4915378" y="2158432"/>
            <a:ext cx="16406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3883744" y="2578406"/>
            <a:ext cx="13181" cy="953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3005826" y="2456892"/>
            <a:ext cx="0" cy="165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4648572" y="2456892"/>
            <a:ext cx="0" cy="26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>
            <a:off x="2701132" y="1698417"/>
            <a:ext cx="2214246" cy="976026"/>
            <a:chOff x="611560" y="2492896"/>
            <a:chExt cx="2952328" cy="1301368"/>
          </a:xfrm>
        </p:grpSpPr>
        <p:sp>
          <p:nvSpPr>
            <p:cNvPr id="6" name="椭圆 5"/>
            <p:cNvSpPr/>
            <p:nvPr/>
          </p:nvSpPr>
          <p:spPr>
            <a:xfrm>
              <a:off x="611560" y="2492896"/>
              <a:ext cx="2952328" cy="1225013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675">
                <a:solidFill>
                  <a:schemeClr val="tx1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722988" y="2564904"/>
              <a:ext cx="2715260" cy="1229360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互联网成功后</a:t>
              </a:r>
              <a:endParaRPr lang="en-US" altLang="zh-CN" sz="1800" b="1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en-US" altLang="zh-CN" sz="1800" b="1" dirty="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NSF</a:t>
              </a:r>
              <a:r>
                <a:rPr lang="zh-CN" altLang="en-US" sz="1800" b="1" dirty="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仍每五年资助</a:t>
              </a:r>
              <a:endParaRPr lang="en-US" altLang="zh-CN" sz="1800" b="1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新项目</a:t>
              </a:r>
            </a:p>
          </p:txBody>
        </p:sp>
      </p:grp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297815" y="417195"/>
            <a:ext cx="7830820" cy="67246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/>
          <a:p>
            <a:r>
              <a:rPr lang="zh-CN" altLang="en-US" dirty="0"/>
              <a:t>美国</a:t>
            </a:r>
            <a:r>
              <a:rPr lang="en-US" altLang="zh-CN" dirty="0"/>
              <a:t>NSF</a:t>
            </a:r>
            <a:r>
              <a:rPr lang="zh-CN" altLang="en-US" dirty="0"/>
              <a:t>长期支持互联网基础研究</a:t>
            </a:r>
          </a:p>
        </p:txBody>
      </p:sp>
      <p:sp>
        <p:nvSpPr>
          <p:cNvPr id="32" name="Text Box 53"/>
          <p:cNvSpPr txBox="1">
            <a:spLocks noChangeArrowheads="1"/>
          </p:cNvSpPr>
          <p:nvPr/>
        </p:nvSpPr>
        <p:spPr bwMode="auto">
          <a:xfrm>
            <a:off x="1151255" y="5693074"/>
            <a:ext cx="6831378" cy="47029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  <a:latin typeface="+mn-lt"/>
                <a:ea typeface="+mn-ea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互联网研究从未停止，竞争愈演愈烈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/>
          <p:cNvSpPr/>
          <p:nvPr/>
        </p:nvSpPr>
        <p:spPr>
          <a:xfrm>
            <a:off x="1115616" y="4239818"/>
            <a:ext cx="7128792" cy="93464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75">
              <a:solidFill>
                <a:srgbClr val="C00000"/>
              </a:solidFill>
            </a:endParaRPr>
          </a:p>
        </p:txBody>
      </p:sp>
      <p:sp>
        <p:nvSpPr>
          <p:cNvPr id="31" name="标题 1"/>
          <p:cNvSpPr txBox="1"/>
          <p:nvPr/>
        </p:nvSpPr>
        <p:spPr bwMode="auto">
          <a:xfrm>
            <a:off x="563981" y="513513"/>
            <a:ext cx="5813227" cy="450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>
            <a:lvl1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2060"/>
                </a:solidFill>
                <a:latin typeface="微软雅黑" charset="-122"/>
                <a:ea typeface="微软雅黑" charset="-122"/>
                <a:cs typeface="+mj-cs"/>
              </a:defRPr>
            </a:lvl1pPr>
            <a:lvl2pPr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微软雅黑" charset="-122"/>
                <a:ea typeface="微软雅黑" charset="-122"/>
              </a:defRPr>
            </a:lvl2pPr>
            <a:lvl3pPr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微软雅黑" charset="-122"/>
                <a:ea typeface="微软雅黑" charset="-122"/>
              </a:defRPr>
            </a:lvl3pPr>
            <a:lvl4pPr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微软雅黑" charset="-122"/>
                <a:ea typeface="微软雅黑" charset="-122"/>
              </a:defRPr>
            </a:lvl4pPr>
            <a:lvl5pPr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微软雅黑" charset="-122"/>
                <a:ea typeface="微软雅黑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微软雅黑" charset="-122"/>
                <a:ea typeface="微软雅黑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微软雅黑" charset="-122"/>
                <a:ea typeface="微软雅黑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微软雅黑" charset="-122"/>
                <a:ea typeface="微软雅黑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微软雅黑" charset="-122"/>
                <a:ea typeface="微软雅黑" charset="-122"/>
              </a:defRPr>
            </a:lvl9pPr>
          </a:lstStyle>
          <a:p>
            <a:r>
              <a:rPr lang="zh-CN" altLang="en-US" sz="3000" dirty="0">
                <a:solidFill>
                  <a:schemeClr val="tx1"/>
                </a:solidFill>
              </a:rPr>
              <a:t>革命性路线技术现状及趋势</a:t>
            </a:r>
          </a:p>
        </p:txBody>
      </p:sp>
      <p:sp>
        <p:nvSpPr>
          <p:cNvPr id="32" name="矩形 18"/>
          <p:cNvSpPr>
            <a:spLocks noChangeArrowheads="1"/>
          </p:cNvSpPr>
          <p:nvPr/>
        </p:nvSpPr>
        <p:spPr bwMode="auto">
          <a:xfrm>
            <a:off x="1051917" y="1952075"/>
            <a:ext cx="3512344" cy="5067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  <a:miter lim="800000"/>
          </a:ln>
        </p:spPr>
        <p:txBody>
          <a:bodyPr>
            <a:spAutoFit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kumimoji="1" sz="2800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kumimoji="1" sz="2400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kumimoji="1" sz="2000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kumimoji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marL="0" lvl="1"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lang="en-US" altLang="zh-CN" sz="1350" b="1" dirty="0">
                <a:latin typeface="微软雅黑" charset="-122"/>
                <a:ea typeface="微软雅黑" charset="-122"/>
              </a:rPr>
              <a:t>NDN</a:t>
            </a:r>
            <a:r>
              <a:rPr lang="zh-CN" altLang="en-US" sz="1350" b="1" dirty="0">
                <a:latin typeface="微软雅黑" charset="-122"/>
                <a:ea typeface="微软雅黑" charset="-122"/>
              </a:rPr>
              <a:t>（</a:t>
            </a:r>
            <a:r>
              <a:rPr lang="en-US" altLang="zh-CN" sz="1350" b="1" dirty="0">
                <a:latin typeface="微软雅黑" charset="-122"/>
                <a:ea typeface="微软雅黑" charset="-122"/>
              </a:rPr>
              <a:t>Named Data Networking</a:t>
            </a:r>
            <a:r>
              <a:rPr lang="zh-CN" altLang="en-US" sz="1350" b="1" dirty="0">
                <a:latin typeface="微软雅黑" charset="-122"/>
                <a:ea typeface="微软雅黑" charset="-122"/>
              </a:rPr>
              <a:t>）：</a:t>
            </a:r>
            <a:endParaRPr lang="en-US" altLang="zh-CN" sz="1350" b="1" dirty="0">
              <a:latin typeface="微软雅黑" charset="-122"/>
              <a:ea typeface="微软雅黑" charset="-122"/>
            </a:endParaRPr>
          </a:p>
          <a:p>
            <a:pPr marL="0" lvl="1" indent="0" algn="ctr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None/>
              <a:defRPr/>
            </a:pPr>
            <a:r>
              <a:rPr kumimoji="0" lang="zh-CN" altLang="en-US" sz="1350" b="1" dirty="0">
                <a:latin typeface="微软雅黑" charset="-122"/>
                <a:ea typeface="微软雅黑" charset="-122"/>
                <a:cs typeface="SimSun" pitchFamily="2" charset="-122"/>
              </a:rPr>
              <a:t>内容命名取代</a:t>
            </a:r>
            <a:r>
              <a:rPr kumimoji="0" lang="en-US" altLang="zh-CN" sz="1350" b="1" dirty="0">
                <a:latin typeface="微软雅黑" charset="-122"/>
                <a:ea typeface="微软雅黑" charset="-122"/>
                <a:cs typeface="SimSun" pitchFamily="2" charset="-122"/>
              </a:rPr>
              <a:t>IP</a:t>
            </a:r>
            <a:r>
              <a:rPr kumimoji="0" lang="zh-CN" altLang="en-US" sz="1350" b="1" dirty="0">
                <a:latin typeface="微软雅黑" charset="-122"/>
                <a:ea typeface="微软雅黑" charset="-122"/>
                <a:cs typeface="SimSun" pitchFamily="2" charset="-122"/>
              </a:rPr>
              <a:t>地址作为内容标识</a:t>
            </a:r>
            <a:endParaRPr kumimoji="0" lang="en-US" altLang="zh-CN" sz="1350" b="1" dirty="0">
              <a:latin typeface="微软雅黑" charset="-122"/>
              <a:ea typeface="微软雅黑" charset="-122"/>
              <a:cs typeface="SimSun" pitchFamily="2" charset="-122"/>
            </a:endParaRPr>
          </a:p>
        </p:txBody>
      </p:sp>
      <p:sp>
        <p:nvSpPr>
          <p:cNvPr id="33" name="矩形 18"/>
          <p:cNvSpPr>
            <a:spLocks noChangeArrowheads="1"/>
          </p:cNvSpPr>
          <p:nvPr/>
        </p:nvSpPr>
        <p:spPr bwMode="auto">
          <a:xfrm>
            <a:off x="629058" y="5347974"/>
            <a:ext cx="2646294" cy="607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defRPr/>
            </a:pPr>
            <a:r>
              <a:rPr kumimoji="1" lang="en-US" altLang="zh-CN" sz="14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XIA</a:t>
            </a:r>
            <a:r>
              <a:rPr kumimoji="1" lang="zh-CN" altLang="en-US" sz="14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：可演进和内嵌安全机制的网络体系</a:t>
            </a:r>
          </a:p>
        </p:txBody>
      </p:sp>
      <p:sp>
        <p:nvSpPr>
          <p:cNvPr id="34" name="矩形 18"/>
          <p:cNvSpPr>
            <a:spLocks noChangeArrowheads="1"/>
          </p:cNvSpPr>
          <p:nvPr/>
        </p:nvSpPr>
        <p:spPr bwMode="auto">
          <a:xfrm>
            <a:off x="5990694" y="5346552"/>
            <a:ext cx="2674023" cy="607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defRPr/>
            </a:pPr>
            <a:r>
              <a:rPr kumimoji="1" lang="en-US" altLang="zh-CN" sz="14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NFV&amp;SDN</a:t>
            </a:r>
            <a:r>
              <a:rPr kumimoji="1" lang="zh-CN" altLang="en-US" sz="14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：通用计算和存储实现网络功能定制</a:t>
            </a:r>
          </a:p>
        </p:txBody>
      </p:sp>
      <p:sp>
        <p:nvSpPr>
          <p:cNvPr id="35" name="矩形 18"/>
          <p:cNvSpPr>
            <a:spLocks noChangeArrowheads="1"/>
          </p:cNvSpPr>
          <p:nvPr/>
        </p:nvSpPr>
        <p:spPr bwMode="auto">
          <a:xfrm>
            <a:off x="4841240" y="1952075"/>
            <a:ext cx="3224808" cy="5219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marL="0" lvl="1" algn="ctr">
              <a:buClr>
                <a:schemeClr val="tx1"/>
              </a:buClr>
              <a:defRPr/>
            </a:pPr>
            <a:r>
              <a:rPr kumimoji="1" lang="en-US" altLang="zh-CN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MF(Mobility First)</a:t>
            </a:r>
            <a:r>
              <a:rPr kumimoji="1" lang="zh-CN" altLang="en-US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</a:t>
            </a:r>
            <a:endParaRPr kumimoji="1" lang="en-US" altLang="zh-CN" sz="1400" dirty="0">
              <a:solidFill>
                <a:schemeClr val="tx1"/>
              </a:solidFill>
              <a:latin typeface="微软雅黑" charset="-122"/>
              <a:ea typeface="微软雅黑" charset="-122"/>
            </a:endParaRPr>
          </a:p>
          <a:p>
            <a:pPr marL="0" lvl="1" algn="ctr">
              <a:buClr>
                <a:schemeClr val="tx1"/>
              </a:buClr>
              <a:defRPr/>
            </a:pPr>
            <a:r>
              <a:rPr kumimoji="1" lang="zh-CN" altLang="en-US" sz="1400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平滑无缝的移动性支持</a:t>
            </a:r>
          </a:p>
        </p:txBody>
      </p:sp>
      <p:sp>
        <p:nvSpPr>
          <p:cNvPr id="36" name="矩形 18"/>
          <p:cNvSpPr>
            <a:spLocks noChangeArrowheads="1"/>
          </p:cNvSpPr>
          <p:nvPr/>
        </p:nvSpPr>
        <p:spPr bwMode="auto">
          <a:xfrm>
            <a:off x="3372865" y="5354290"/>
            <a:ext cx="2509819" cy="6076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noFill/>
            <a:miter lim="800000"/>
          </a:ln>
        </p:spPr>
        <p:txBody>
          <a:bodyPr wrap="square">
            <a:spAutoFit/>
          </a:bodyPr>
          <a:lstStyle/>
          <a:p>
            <a:pPr marL="0" lvl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defRPr/>
            </a:pPr>
            <a:r>
              <a:rPr kumimoji="1" lang="en-US" altLang="zh-CN" sz="14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NEBULA</a:t>
            </a:r>
            <a:r>
              <a:rPr kumimoji="1" lang="zh-CN" altLang="en-US" sz="14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：一种安全且有弹性的网络架构</a:t>
            </a:r>
          </a:p>
        </p:txBody>
      </p:sp>
      <p:sp>
        <p:nvSpPr>
          <p:cNvPr id="37" name="TextBox 5"/>
          <p:cNvSpPr txBox="1">
            <a:spLocks noChangeArrowheads="1"/>
          </p:cNvSpPr>
          <p:nvPr/>
        </p:nvSpPr>
        <p:spPr bwMode="auto">
          <a:xfrm>
            <a:off x="2797969" y="1576390"/>
            <a:ext cx="4138613" cy="368300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zh-CN"/>
            </a:defPPr>
            <a:lvl1pPr>
              <a:defRPr sz="2800">
                <a:solidFill>
                  <a:srgbClr val="FFFF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pPr>
              <a:defRPr/>
            </a:pPr>
            <a:r>
              <a:rPr lang="zh-CN" altLang="en-US" sz="1800" b="1" dirty="0">
                <a:solidFill>
                  <a:schemeClr val="tx1"/>
                </a:solidFill>
                <a:latin typeface="微软雅黑" charset="-122"/>
                <a:ea typeface="微软雅黑" charset="-122"/>
              </a:rPr>
              <a:t>国际上代表性互联网基础研究项目</a:t>
            </a:r>
          </a:p>
        </p:txBody>
      </p:sp>
      <p:sp>
        <p:nvSpPr>
          <p:cNvPr id="38" name="矩形 37"/>
          <p:cNvSpPr/>
          <p:nvPr/>
        </p:nvSpPr>
        <p:spPr>
          <a:xfrm>
            <a:off x="4123135" y="4474369"/>
            <a:ext cx="1204913" cy="3333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500" b="1" dirty="0">
                <a:solidFill>
                  <a:schemeClr val="accent1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泛在感知</a:t>
            </a:r>
            <a:endParaRPr lang="en-US" altLang="zh-CN" sz="1500" b="1" dirty="0">
              <a:solidFill>
                <a:schemeClr val="accent1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24125" y="4464846"/>
            <a:ext cx="1204913" cy="3548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500" b="1" dirty="0">
                <a:solidFill>
                  <a:schemeClr val="accent1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泛在存储</a:t>
            </a:r>
            <a:endParaRPr lang="en-US" altLang="zh-CN" sz="1500" b="1" dirty="0">
              <a:solidFill>
                <a:schemeClr val="accent1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5672140" y="4491040"/>
            <a:ext cx="1150144" cy="3119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zh-CN" altLang="en-US" sz="1500" b="1" dirty="0">
                <a:solidFill>
                  <a:schemeClr val="accent1">
                    <a:lumMod val="50000"/>
                  </a:schemeClr>
                </a:solidFill>
                <a:latin typeface="微软雅黑" charset="-122"/>
                <a:ea typeface="微软雅黑" charset="-122"/>
              </a:rPr>
              <a:t>泛在计算</a:t>
            </a:r>
            <a:endParaRPr lang="en-US" altLang="zh-CN" sz="1500" b="1" dirty="0">
              <a:solidFill>
                <a:schemeClr val="accent1">
                  <a:lumMod val="50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41" name="图片 3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83531" y="2588419"/>
            <a:ext cx="2449116" cy="15109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2" name="图片 2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95888" y="2631281"/>
            <a:ext cx="2433638" cy="1425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3" name="组合 67"/>
          <p:cNvGrpSpPr/>
          <p:nvPr/>
        </p:nvGrpSpPr>
        <p:grpSpPr bwMode="auto">
          <a:xfrm>
            <a:off x="1588294" y="2580087"/>
            <a:ext cx="3157538" cy="1958578"/>
            <a:chOff x="565123" y="2212863"/>
            <a:chExt cx="4210983" cy="2609588"/>
          </a:xfrm>
        </p:grpSpPr>
        <p:sp>
          <p:nvSpPr>
            <p:cNvPr id="44" name="椭圆 43"/>
            <p:cNvSpPr/>
            <p:nvPr/>
          </p:nvSpPr>
          <p:spPr>
            <a:xfrm>
              <a:off x="685800" y="2212863"/>
              <a:ext cx="1308390" cy="35693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675"/>
            </a:p>
          </p:txBody>
        </p:sp>
        <p:cxnSp>
          <p:nvCxnSpPr>
            <p:cNvPr id="45" name="直接箭头连接符 44"/>
            <p:cNvCxnSpPr>
              <a:endCxn id="39" idx="0"/>
            </p:cNvCxnSpPr>
            <p:nvPr/>
          </p:nvCxnSpPr>
          <p:spPr>
            <a:xfrm>
              <a:off x="1513071" y="2553933"/>
              <a:ext cx="1132138" cy="2257414"/>
            </a:xfrm>
            <a:prstGeom prst="straightConnector1">
              <a:avLst/>
            </a:prstGeom>
            <a:ln w="38100">
              <a:solidFill>
                <a:srgbClr val="F98E8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椭圆 45"/>
            <p:cNvSpPr/>
            <p:nvPr/>
          </p:nvSpPr>
          <p:spPr>
            <a:xfrm>
              <a:off x="565123" y="2804581"/>
              <a:ext cx="1308390" cy="35693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675"/>
            </a:p>
          </p:txBody>
        </p:sp>
        <p:cxnSp>
          <p:nvCxnSpPr>
            <p:cNvPr id="47" name="直接箭头连接符 46"/>
            <p:cNvCxnSpPr>
              <a:endCxn id="38" idx="0"/>
            </p:cNvCxnSpPr>
            <p:nvPr/>
          </p:nvCxnSpPr>
          <p:spPr>
            <a:xfrm>
              <a:off x="1941791" y="2952114"/>
              <a:ext cx="2834315" cy="1870337"/>
            </a:xfrm>
            <a:prstGeom prst="straightConnector1">
              <a:avLst/>
            </a:prstGeom>
            <a:ln w="38100">
              <a:solidFill>
                <a:srgbClr val="F98E8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58"/>
          <p:cNvGrpSpPr/>
          <p:nvPr/>
        </p:nvGrpSpPr>
        <p:grpSpPr bwMode="auto">
          <a:xfrm>
            <a:off x="2853931" y="3458768"/>
            <a:ext cx="2230040" cy="535781"/>
            <a:chOff x="2313432" y="3374136"/>
            <a:chExt cx="2972268" cy="713232"/>
          </a:xfrm>
        </p:grpSpPr>
        <p:cxnSp>
          <p:nvCxnSpPr>
            <p:cNvPr id="49" name="直接连接符 48"/>
            <p:cNvCxnSpPr/>
            <p:nvPr/>
          </p:nvCxnSpPr>
          <p:spPr>
            <a:xfrm flipV="1">
              <a:off x="2313432" y="3374136"/>
              <a:ext cx="1644031" cy="713232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3938420" y="3374136"/>
              <a:ext cx="134728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H="1">
              <a:off x="3351266" y="3374136"/>
              <a:ext cx="587154" cy="548396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>
            <a:spLocks noChangeArrowheads="1"/>
          </p:cNvSpPr>
          <p:nvPr/>
        </p:nvSpPr>
        <p:spPr bwMode="auto">
          <a:xfrm>
            <a:off x="4144568" y="2983706"/>
            <a:ext cx="887015" cy="30035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r>
              <a:rPr lang="zh-CN" altLang="en-US" sz="675">
                <a:solidFill>
                  <a:srgbClr val="C00000"/>
                </a:solidFill>
                <a:latin typeface="微软雅黑" charset="-122"/>
                <a:ea typeface="微软雅黑" charset="-122"/>
              </a:rPr>
              <a:t>内容聚合</a:t>
            </a:r>
            <a:endParaRPr lang="en-US" altLang="zh-CN" sz="675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  <a:p>
            <a:r>
              <a:rPr lang="zh-CN" altLang="en-US" sz="675">
                <a:solidFill>
                  <a:srgbClr val="C00000"/>
                </a:solidFill>
                <a:latin typeface="微软雅黑" charset="-122"/>
                <a:ea typeface="微软雅黑" charset="-122"/>
              </a:rPr>
              <a:t>消除低冗</a:t>
            </a:r>
          </a:p>
        </p:txBody>
      </p:sp>
      <p:grpSp>
        <p:nvGrpSpPr>
          <p:cNvPr id="53" name="组合 79"/>
          <p:cNvGrpSpPr/>
          <p:nvPr/>
        </p:nvGrpSpPr>
        <p:grpSpPr bwMode="auto">
          <a:xfrm>
            <a:off x="3115868" y="3053956"/>
            <a:ext cx="4736306" cy="1497806"/>
            <a:chOff x="2644410" y="2849229"/>
            <a:chExt cx="6315790" cy="1995959"/>
          </a:xfrm>
        </p:grpSpPr>
        <p:sp>
          <p:nvSpPr>
            <p:cNvPr id="54" name="椭圆 53"/>
            <p:cNvSpPr/>
            <p:nvPr/>
          </p:nvSpPr>
          <p:spPr>
            <a:xfrm>
              <a:off x="7278847" y="2849229"/>
              <a:ext cx="904977" cy="356987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675"/>
            </a:p>
          </p:txBody>
        </p:sp>
        <p:cxnSp>
          <p:nvCxnSpPr>
            <p:cNvPr id="55" name="直接箭头连接符 54"/>
            <p:cNvCxnSpPr>
              <a:endCxn id="39" idx="0"/>
            </p:cNvCxnSpPr>
            <p:nvPr/>
          </p:nvCxnSpPr>
          <p:spPr>
            <a:xfrm flipH="1">
              <a:off x="2644410" y="3172898"/>
              <a:ext cx="4966262" cy="163738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endCxn id="40" idx="0"/>
            </p:cNvCxnSpPr>
            <p:nvPr/>
          </p:nvCxnSpPr>
          <p:spPr>
            <a:xfrm flipH="1">
              <a:off x="6805718" y="3206216"/>
              <a:ext cx="766850" cy="163897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77"/>
            <p:cNvGrpSpPr/>
            <p:nvPr/>
          </p:nvGrpSpPr>
          <p:grpSpPr bwMode="auto">
            <a:xfrm>
              <a:off x="6558582" y="3648456"/>
              <a:ext cx="2401618" cy="739873"/>
              <a:chOff x="6558582" y="3648456"/>
              <a:chExt cx="2401618" cy="739873"/>
            </a:xfrm>
          </p:grpSpPr>
          <p:grpSp>
            <p:nvGrpSpPr>
              <p:cNvPr id="58" name="组合 70"/>
              <p:cNvGrpSpPr/>
              <p:nvPr/>
            </p:nvGrpSpPr>
            <p:grpSpPr bwMode="auto">
              <a:xfrm>
                <a:off x="6558582" y="3648456"/>
                <a:ext cx="2401618" cy="739873"/>
                <a:chOff x="3553612" y="3525861"/>
                <a:chExt cx="2401618" cy="739873"/>
              </a:xfrm>
            </p:grpSpPr>
            <p:cxnSp>
              <p:nvCxnSpPr>
                <p:cNvPr id="60" name="直接连接符 59"/>
                <p:cNvCxnSpPr/>
                <p:nvPr/>
              </p:nvCxnSpPr>
              <p:spPr>
                <a:xfrm>
                  <a:off x="3553070" y="3526287"/>
                  <a:ext cx="1071684" cy="739361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接连接符 60"/>
                <p:cNvCxnSpPr/>
                <p:nvPr/>
              </p:nvCxnSpPr>
              <p:spPr>
                <a:xfrm>
                  <a:off x="4607289" y="4260888"/>
                  <a:ext cx="1347941" cy="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直接连接符 61"/>
                <p:cNvCxnSpPr/>
                <p:nvPr/>
              </p:nvCxnSpPr>
              <p:spPr>
                <a:xfrm flipH="1" flipV="1">
                  <a:off x="4299279" y="3751586"/>
                  <a:ext cx="308010" cy="483916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9" name="文本框 78"/>
              <p:cNvSpPr txBox="1">
                <a:spLocks noChangeArrowheads="1"/>
              </p:cNvSpPr>
              <p:nvPr/>
            </p:nvSpPr>
            <p:spPr bwMode="auto">
              <a:xfrm>
                <a:off x="7582200" y="4030107"/>
                <a:ext cx="1358282" cy="26062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>
                <a:spAutoFit/>
              </a:bodyPr>
              <a:lstStyle/>
              <a:p>
                <a:r>
                  <a:rPr lang="zh-CN" altLang="en-US" sz="675">
                    <a:solidFill>
                      <a:srgbClr val="C00000"/>
                    </a:solidFill>
                    <a:latin typeface="微软雅黑" charset="-122"/>
                    <a:ea typeface="微软雅黑" charset="-122"/>
                  </a:rPr>
                  <a:t>移动性支持</a:t>
                </a:r>
              </a:p>
            </p:txBody>
          </p:sp>
        </p:grpSp>
      </p:grpSp>
      <p:sp>
        <p:nvSpPr>
          <p:cNvPr id="63" name="上箭头 62"/>
          <p:cNvSpPr/>
          <p:nvPr/>
        </p:nvSpPr>
        <p:spPr>
          <a:xfrm>
            <a:off x="2669384" y="5091113"/>
            <a:ext cx="184545" cy="24512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75"/>
          </a:p>
        </p:txBody>
      </p:sp>
      <p:sp>
        <p:nvSpPr>
          <p:cNvPr id="64" name="上箭头 63"/>
          <p:cNvSpPr/>
          <p:nvPr/>
        </p:nvSpPr>
        <p:spPr>
          <a:xfrm>
            <a:off x="4514850" y="5100637"/>
            <a:ext cx="184547" cy="2355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75"/>
          </a:p>
        </p:txBody>
      </p:sp>
      <p:sp>
        <p:nvSpPr>
          <p:cNvPr id="65" name="上箭头 64"/>
          <p:cNvSpPr/>
          <p:nvPr/>
        </p:nvSpPr>
        <p:spPr>
          <a:xfrm>
            <a:off x="6360319" y="5100637"/>
            <a:ext cx="185738" cy="22964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75"/>
          </a:p>
        </p:txBody>
      </p:sp>
      <p:grpSp>
        <p:nvGrpSpPr>
          <p:cNvPr id="66" name="组合 94"/>
          <p:cNvGrpSpPr/>
          <p:nvPr/>
        </p:nvGrpSpPr>
        <p:grpSpPr bwMode="auto">
          <a:xfrm>
            <a:off x="1763688" y="4274346"/>
            <a:ext cx="6706421" cy="838525"/>
            <a:chOff x="812753" y="4555530"/>
            <a:chExt cx="9105049" cy="1119078"/>
          </a:xfrm>
        </p:grpSpPr>
        <p:sp>
          <p:nvSpPr>
            <p:cNvPr id="67" name="文本框 91"/>
            <p:cNvSpPr txBox="1">
              <a:spLocks noChangeArrowheads="1"/>
            </p:cNvSpPr>
            <p:nvPr/>
          </p:nvSpPr>
          <p:spPr bwMode="auto">
            <a:xfrm>
              <a:off x="3130216" y="5244947"/>
              <a:ext cx="6787586" cy="4296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>
              <a:spAutoFit/>
            </a:bodyPr>
            <a:lstStyle/>
            <a:p>
              <a:r>
                <a:rPr lang="zh-CN" altLang="en-US" sz="1500" b="1" dirty="0">
                  <a:solidFill>
                    <a:schemeClr val="accent2"/>
                  </a:solidFill>
                  <a:latin typeface="微软雅黑" charset="-122"/>
                  <a:ea typeface="微软雅黑" charset="-122"/>
                </a:rPr>
                <a:t>互联网发展演进的三个核心思想</a:t>
              </a:r>
            </a:p>
          </p:txBody>
        </p:sp>
        <p:sp>
          <p:nvSpPr>
            <p:cNvPr id="68" name="矩形 67"/>
            <p:cNvSpPr/>
            <p:nvPr/>
          </p:nvSpPr>
          <p:spPr>
            <a:xfrm>
              <a:off x="812753" y="4555530"/>
              <a:ext cx="7772118" cy="1080508"/>
            </a:xfrm>
            <a:prstGeom prst="rect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675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典型的</a:t>
            </a:r>
            <a:r>
              <a:rPr lang="en-US" altLang="zh-CN"/>
              <a:t>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 algn="just">
              <a:lnSpc>
                <a:spcPct val="12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C00000"/>
                </a:solidFill>
                <a:latin typeface="微软雅黑" charset="-122"/>
                <a:ea typeface="微软雅黑" charset="-122"/>
                <a:sym typeface="+mn-ea"/>
              </a:rPr>
              <a:t>NDN</a:t>
            </a:r>
            <a:r>
              <a:rPr lang="en-US" altLang="zh-CN" sz="2800" dirty="0">
                <a:latin typeface="微软雅黑" charset="-122"/>
                <a:ea typeface="微软雅黑" charset="-122"/>
                <a:sym typeface="+mn-ea"/>
              </a:rPr>
              <a:t>(Named Data Networking): </a:t>
            </a:r>
            <a:r>
              <a:rPr lang="zh-CN" altLang="en-US" sz="2800" dirty="0">
                <a:latin typeface="微软雅黑" charset="-122"/>
                <a:ea typeface="微软雅黑" charset="-122"/>
                <a:sym typeface="+mn-ea"/>
              </a:rPr>
              <a:t>注重内容为中心，将</a:t>
            </a:r>
            <a:r>
              <a:rPr lang="en-US" altLang="zh-CN" sz="2800" dirty="0">
                <a:latin typeface="微软雅黑" charset="-122"/>
                <a:ea typeface="微软雅黑" charset="-122"/>
                <a:sym typeface="+mn-ea"/>
              </a:rPr>
              <a:t>IP</a:t>
            </a:r>
            <a:r>
              <a:rPr lang="zh-CN" altLang="en-US" sz="2800" dirty="0">
                <a:latin typeface="微软雅黑" charset="-122"/>
                <a:ea typeface="微软雅黑" charset="-122"/>
                <a:sym typeface="+mn-ea"/>
              </a:rPr>
              <a:t>寻址转变为内容寻址的体系结构</a:t>
            </a:r>
            <a:endParaRPr lang="en-US" altLang="zh-CN" sz="2800" dirty="0">
              <a:latin typeface="微软雅黑" charset="-122"/>
              <a:ea typeface="微软雅黑" charset="-122"/>
            </a:endParaRPr>
          </a:p>
          <a:p>
            <a:pPr marL="800100" lvl="1" indent="-342900" algn="just">
              <a:lnSpc>
                <a:spcPct val="12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C00000"/>
                </a:solidFill>
                <a:latin typeface="微软雅黑" charset="-122"/>
                <a:ea typeface="微软雅黑" charset="-122"/>
                <a:sym typeface="+mn-ea"/>
              </a:rPr>
              <a:t>XIA</a:t>
            </a:r>
            <a:r>
              <a:rPr lang="en-US" altLang="zh-CN" sz="2800" dirty="0">
                <a:latin typeface="微软雅黑" charset="-122"/>
                <a:ea typeface="微软雅黑" charset="-122"/>
                <a:sym typeface="+mn-ea"/>
              </a:rPr>
              <a:t>(</a:t>
            </a:r>
            <a:r>
              <a:rPr lang="en-US" altLang="zh-CN" sz="2800" dirty="0" err="1">
                <a:latin typeface="微软雅黑" charset="-122"/>
                <a:ea typeface="微软雅黑" charset="-122"/>
                <a:sym typeface="+mn-ea"/>
              </a:rPr>
              <a:t>eXpressive</a:t>
            </a:r>
            <a:r>
              <a:rPr lang="en-US" altLang="zh-CN" sz="2800" dirty="0">
                <a:latin typeface="微软雅黑" charset="-122"/>
                <a:ea typeface="微软雅黑" charset="-122"/>
                <a:sym typeface="+mn-ea"/>
              </a:rPr>
              <a:t> Internet Architecture): </a:t>
            </a:r>
            <a:r>
              <a:rPr lang="zh-CN" altLang="en-US" sz="2800" dirty="0">
                <a:latin typeface="微软雅黑" charset="-122"/>
                <a:ea typeface="微软雅黑" charset="-122"/>
                <a:sym typeface="+mn-ea"/>
              </a:rPr>
              <a:t>注重支持多样性，设计多样化的</a:t>
            </a:r>
            <a:r>
              <a:rPr lang="en-US" altLang="zh-CN" sz="2800" dirty="0">
                <a:latin typeface="微软雅黑" charset="-122"/>
                <a:ea typeface="微软雅黑" charset="-122"/>
                <a:sym typeface="+mn-ea"/>
              </a:rPr>
              <a:t>API</a:t>
            </a:r>
            <a:r>
              <a:rPr lang="zh-CN" altLang="en-US" sz="2800" dirty="0">
                <a:latin typeface="微软雅黑" charset="-122"/>
                <a:ea typeface="微软雅黑" charset="-122"/>
                <a:sym typeface="+mn-ea"/>
              </a:rPr>
              <a:t>编程接口</a:t>
            </a:r>
            <a:endParaRPr lang="en-US" altLang="zh-CN" sz="2800" dirty="0">
              <a:latin typeface="微软雅黑" charset="-122"/>
              <a:ea typeface="微软雅黑" charset="-122"/>
            </a:endParaRPr>
          </a:p>
          <a:p>
            <a:pPr marL="800100" lvl="1" indent="-342900" algn="just">
              <a:lnSpc>
                <a:spcPct val="12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dirty="0" err="1">
                <a:solidFill>
                  <a:srgbClr val="C00000"/>
                </a:solidFill>
                <a:latin typeface="微软雅黑" charset="-122"/>
                <a:ea typeface="微软雅黑" charset="-122"/>
                <a:sym typeface="+mn-ea"/>
              </a:rPr>
              <a:t>MobilityFirst</a:t>
            </a:r>
            <a:r>
              <a:rPr lang="en-US" altLang="zh-CN" sz="2800" dirty="0">
                <a:solidFill>
                  <a:srgbClr val="C00000"/>
                </a:solidFill>
                <a:latin typeface="微软雅黑" charset="-122"/>
                <a:ea typeface="微软雅黑" charset="-122"/>
                <a:sym typeface="+mn-ea"/>
              </a:rPr>
              <a:t> </a:t>
            </a:r>
            <a:r>
              <a:rPr lang="en-US" altLang="zh-CN" sz="2800" dirty="0">
                <a:latin typeface="微软雅黑" charset="-122"/>
                <a:ea typeface="微软雅黑" charset="-122"/>
                <a:sym typeface="+mn-ea"/>
              </a:rPr>
              <a:t>: </a:t>
            </a:r>
            <a:r>
              <a:rPr lang="zh-CN" altLang="en-US" sz="2800" dirty="0">
                <a:latin typeface="微软雅黑" charset="-122"/>
                <a:ea typeface="微软雅黑" charset="-122"/>
                <a:sym typeface="+mn-ea"/>
              </a:rPr>
              <a:t>注重移动性，设计与位置分离的新标识符空间和相关映射技术</a:t>
            </a:r>
            <a:endParaRPr lang="en-US" altLang="zh-CN" sz="2800" dirty="0">
              <a:latin typeface="微软雅黑" charset="-122"/>
              <a:ea typeface="微软雅黑" charset="-122"/>
            </a:endParaRPr>
          </a:p>
          <a:p>
            <a:pPr marL="800100" lvl="1" indent="-342900" algn="just">
              <a:lnSpc>
                <a:spcPct val="12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rgbClr val="C00000"/>
                </a:solidFill>
                <a:latin typeface="微软雅黑" charset="-122"/>
                <a:ea typeface="微软雅黑" charset="-122"/>
                <a:sym typeface="+mn-ea"/>
              </a:rPr>
              <a:t>Nebula</a:t>
            </a:r>
            <a:r>
              <a:rPr lang="en-US" altLang="zh-CN" sz="2800" dirty="0">
                <a:latin typeface="微软雅黑" charset="-122"/>
                <a:ea typeface="微软雅黑" charset="-122"/>
                <a:sym typeface="+mn-ea"/>
              </a:rPr>
              <a:t>: </a:t>
            </a:r>
            <a:r>
              <a:rPr lang="zh-CN" altLang="en-US" sz="2800" dirty="0">
                <a:latin typeface="微软雅黑" charset="-122"/>
                <a:ea typeface="微软雅黑" charset="-122"/>
                <a:sym typeface="+mn-ea"/>
              </a:rPr>
              <a:t>注重云计算，设计云计算的可信数据中心架构</a:t>
            </a:r>
            <a:endParaRPr lang="en-US" altLang="zh-CN" sz="2800" dirty="0">
              <a:latin typeface="微软雅黑" charset="-122"/>
              <a:ea typeface="微软雅黑" charset="-122"/>
            </a:endParaRPr>
          </a:p>
          <a:p>
            <a:pPr marL="457200" lvl="1" indent="0" algn="just">
              <a:lnSpc>
                <a:spcPct val="120000"/>
              </a:lnSpc>
              <a:buClr>
                <a:srgbClr val="C00000"/>
              </a:buClr>
              <a:buSzPct val="60000"/>
              <a:buFont typeface="Wingdings" panose="05000000000000000000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内容为中心的网络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r>
              <a:rPr lang="zh-CN" altLang="en-US"/>
              <a:t>现</a:t>
            </a:r>
            <a:r>
              <a:rPr lang="en-US"/>
              <a:t>有 互 联 网 以 IP 为 基 础 ，需 要 指 定 源 主 机 的 IP 地址、目标主机的 IP 地址，建 立 主 机 之 间的通话。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但经过 50 多年的发展， 互联网已经成为一个内容分享的平台，例如 Web 网络、视频流媒体和社交网络等</a:t>
            </a:r>
            <a:r>
              <a:rPr lang="zh-CN" altLang="en-US"/>
              <a:t>。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用户不再关心由哪一台主机提供服务，而是关心如何更快、更准确和更高效地获取数据。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核心思想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在这个“内容为王”的时代，传统互联网架构将面临挑战。</a:t>
            </a:r>
          </a:p>
          <a:p>
            <a:r>
              <a:rPr lang="en-US"/>
              <a:t>内容中心网络</a:t>
            </a:r>
            <a:r>
              <a:rPr lang="zh-CN" altLang="en-US"/>
              <a:t>（</a:t>
            </a:r>
            <a:r>
              <a:rPr lang="en-US" altLang="zh-CN"/>
              <a:t>CCN</a:t>
            </a:r>
            <a:r>
              <a:rPr lang="zh-CN" altLang="en-US"/>
              <a:t>）</a:t>
            </a:r>
            <a:r>
              <a:rPr lang="en-US"/>
              <a:t>， 也称为信息中心网络（information-centric networking，ICN）或 数 据 命 名 网 络 （named data networking， NDN），都是将信息对象作为构建网络的基础，分离信息的位置信息与内容识别， </a:t>
            </a:r>
          </a:p>
          <a:p>
            <a:pPr lvl="1"/>
            <a:r>
              <a:rPr lang="en-US"/>
              <a:t>通过内容名字而不是主机 IP 地址获取数据。</a:t>
            </a:r>
          </a:p>
          <a:p>
            <a:pPr lvl="1"/>
            <a:r>
              <a:rPr lang="en-US"/>
              <a:t>利用网络内置缓存提高传输效率，而不关心数 据存储位置 </a:t>
            </a:r>
          </a:p>
          <a:p>
            <a:pPr lvl="1"/>
            <a:r>
              <a:rPr lang="en-US"/>
              <a:t>通过发布／订阅模式请求数据，使供给者和消 费者在空间、时间上解耦合。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这种新的网络架构专注于信息对象、信息属性和用户兴趣，采用“信息共享通信模型”， 从而实现高效、可靠的信息分发</a:t>
            </a:r>
          </a:p>
          <a:p>
            <a:r>
              <a:rPr lang="en-US"/>
              <a:t>通过信息的名字进行标识每一个信息。</a:t>
            </a:r>
          </a:p>
          <a:p>
            <a:r>
              <a:rPr lang="en-US"/>
              <a:t>对网络来说，其中流动的都是有名字的信息，网络能区别每一个信息，但具体信息意义，网络并不知道，靠信息的生产者和消费者的上层应用解释</a:t>
            </a:r>
          </a:p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15" y="4572000"/>
            <a:ext cx="7734935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51E3-F3EB-8943-AA5F-E97E4499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0CE2-AF6E-3241-9D14-513041C6C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核心思想：</a:t>
            </a:r>
            <a:endParaRPr lang="en-US" altLang="zh-CN" dirty="0"/>
          </a:p>
          <a:p>
            <a:pPr lvl="1"/>
            <a:r>
              <a:rPr lang="zh-CN" altLang="en-US" dirty="0"/>
              <a:t>用户程序只提供数据的名字，无需目的地址；</a:t>
            </a:r>
          </a:p>
          <a:p>
            <a:pPr lvl="1"/>
            <a:r>
              <a:rPr lang="zh-CN" altLang="en-US" dirty="0"/>
              <a:t>数据可以来自任何节点；（不用都从服务器拿数据，可以从就近的缓存获取）</a:t>
            </a:r>
          </a:p>
          <a:p>
            <a:pPr lvl="1"/>
            <a:r>
              <a:rPr lang="zh-CN" altLang="en-US" dirty="0"/>
              <a:t>每个数据包必须有数字签名；（保证安全可靠）</a:t>
            </a:r>
          </a:p>
          <a:p>
            <a:endParaRPr lang="en-CN" dirty="0"/>
          </a:p>
        </p:txBody>
      </p:sp>
      <p:pic>
        <p:nvPicPr>
          <p:cNvPr id="1026" name="Picture 2" descr="数据为核心">
            <a:extLst>
              <a:ext uri="{FF2B5EF4-FFF2-40B4-BE49-F238E27FC236}">
                <a16:creationId xmlns:a16="http://schemas.microsoft.com/office/drawing/2014/main" id="{77C2A5B7-F9F3-0443-84F0-90FA3244C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62" y="4267178"/>
            <a:ext cx="3619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747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err="1">
                <a:effectLst/>
                <a:sym typeface="+mn-ea"/>
              </a:rPr>
              <a:t>Based on and pictures borrowed from: Jacobson, V.; Smetters, D. K.; Thornton, J. D.; Plass, M. F.; Briggs, N.; Braynard, R. Networking named content. Proceedings of the 5th ACM International Conference on Emerging Networking Experiments and Technologies (CoNEXT</a:t>
            </a:r>
            <a:r>
              <a:rPr>
                <a:effectLst/>
                <a:sym typeface="+mn-ea"/>
              </a:rPr>
              <a:t> 2009); 2009 December 1-4; Rome, Italy. NY: ACM; 2009; 1-12. </a:t>
            </a:r>
          </a:p>
          <a:p>
            <a:endParaRPr lang="en-US"/>
          </a:p>
          <a:p>
            <a:pPr marL="862330" indent="-644525" defTabSz="0">
              <a:buClr>
                <a:srgbClr val="F57900"/>
              </a:buClr>
              <a:buSzPct val="45000"/>
              <a:buFont typeface="Wingdings" panose="05000000000000000000" pitchFamily="2" charset="2"/>
              <a:buChar char=""/>
              <a:tabLst>
                <a:tab pos="862330" algn="l"/>
                <a:tab pos="967105" algn="l"/>
                <a:tab pos="1416050" algn="l"/>
                <a:tab pos="1865630" algn="l"/>
                <a:tab pos="2314575" algn="l"/>
                <a:tab pos="2764155" algn="l"/>
                <a:tab pos="3213100" algn="l"/>
                <a:tab pos="3662680" algn="l"/>
                <a:tab pos="4111625" algn="l"/>
                <a:tab pos="4561205" algn="l"/>
                <a:tab pos="5010150" algn="l"/>
                <a:tab pos="5459730" algn="l"/>
                <a:tab pos="5908675" algn="l"/>
                <a:tab pos="6358255" algn="l"/>
                <a:tab pos="6807200" algn="l"/>
                <a:tab pos="7256780" algn="l"/>
                <a:tab pos="7705725" algn="l"/>
                <a:tab pos="8155305" algn="l"/>
                <a:tab pos="8604250" algn="l"/>
                <a:tab pos="9053830" algn="l"/>
                <a:tab pos="9502775" algn="l"/>
              </a:tabLst>
            </a:pP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Title 22630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>
                <a:effectLst/>
              </a:rPr>
              <a:t>主机为中心的网络</a:t>
            </a:r>
          </a:p>
        </p:txBody>
      </p:sp>
      <p:sp>
        <p:nvSpPr>
          <p:cNvPr id="226307" name="Text Placeholder 226306"/>
          <p:cNvSpPr>
            <a:spLocks noGrp="1"/>
          </p:cNvSpPr>
          <p:nvPr>
            <p:ph type="body"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r>
              <a:rPr>
                <a:effectLst/>
              </a:rPr>
              <a:t>In 1960’s and 1970’s – resource sharing</a:t>
            </a:r>
          </a:p>
          <a:p>
            <a:r>
              <a:rPr>
                <a:effectLst/>
              </a:rPr>
              <a:t>Computers, disk drives, tape drives, printers etc. needed to be shared</a:t>
            </a:r>
          </a:p>
          <a:p>
            <a:r>
              <a:rPr>
                <a:effectLst/>
              </a:rPr>
              <a:t>This lead into a communication model with two machines – one using and one providing resources over the network</a:t>
            </a:r>
          </a:p>
          <a:p>
            <a:endParaRPr>
              <a:effectLst/>
            </a:endParaRPr>
          </a:p>
          <a:p>
            <a:r>
              <a:rPr>
                <a:effectLst/>
              </a:rPr>
              <a:t>IP packets with source and destination</a:t>
            </a:r>
          </a:p>
          <a:p>
            <a:endParaRPr>
              <a:effectLst/>
            </a:endParaRPr>
          </a:p>
          <a:p>
            <a:r>
              <a:rPr>
                <a:effectLst/>
              </a:rPr>
              <a:t>Most of the traffic is TCP connections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18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Title 22835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sz="4000">
                <a:effectLst/>
              </a:rPr>
              <a:t>内容为中心的网络</a:t>
            </a:r>
            <a:r>
              <a:rPr sz="4000">
                <a:effectLst/>
              </a:rPr>
              <a:t> (CCN)</a:t>
            </a:r>
          </a:p>
        </p:txBody>
      </p:sp>
      <p:sp>
        <p:nvSpPr>
          <p:cNvPr id="228355" name="Text Placeholder 228354"/>
          <p:cNvSpPr>
            <a:spLocks noGrp="1"/>
          </p:cNvSpPr>
          <p:nvPr>
            <p:ph type="body" idx="1"/>
          </p:nvPr>
        </p:nvSpPr>
        <p:spPr>
          <a:xfrm>
            <a:off x="457200" y="1495425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err="1">
                <a:effectLst/>
              </a:rPr>
              <a:t>In 2009 alone 500 exabytes</a:t>
            </a:r>
            <a:r>
              <a:rPr>
                <a:effectLst/>
              </a:rPr>
              <a:t> (5 x 10</a:t>
            </a:r>
            <a:r>
              <a:rPr baseline="30000">
                <a:effectLst/>
              </a:rPr>
              <a:t>20</a:t>
            </a:r>
            <a:r>
              <a:rPr>
                <a:effectLst/>
              </a:rPr>
              <a:t> B) </a:t>
            </a:r>
            <a:br>
              <a:rPr>
                <a:effectLst/>
              </a:rPr>
            </a:br>
            <a:r>
              <a:rPr>
                <a:effectLst/>
              </a:rPr>
              <a:t>of content created (source: RFC 5401)</a:t>
            </a:r>
          </a:p>
          <a:p>
            <a:pPr>
              <a:lnSpc>
                <a:spcPct val="90000"/>
              </a:lnSpc>
            </a:pPr>
            <a:endParaRPr>
              <a:effectLst/>
            </a:endParaRPr>
          </a:p>
          <a:p>
            <a:pPr>
              <a:lnSpc>
                <a:spcPct val="90000"/>
              </a:lnSpc>
            </a:pPr>
            <a:r>
              <a:rPr>
                <a:effectLst/>
              </a:rPr>
              <a:t>Users are interested in </a:t>
            </a:r>
            <a:r>
              <a:rPr b="1" i="1">
                <a:effectLst/>
              </a:rPr>
              <a:t>what</a:t>
            </a:r>
            <a:r>
              <a:rPr>
                <a:effectLst/>
              </a:rPr>
              <a:t> content – </a:t>
            </a:r>
            <a:br>
              <a:rPr>
                <a:effectLst/>
              </a:rPr>
            </a:br>
            <a:r>
              <a:rPr>
                <a:effectLst/>
              </a:rPr>
              <a:t>not </a:t>
            </a:r>
            <a:r>
              <a:rPr b="1" i="1">
                <a:effectLst/>
              </a:rPr>
              <a:t>where</a:t>
            </a:r>
            <a:r>
              <a:rPr>
                <a:effectLst/>
              </a:rPr>
              <a:t> it is</a:t>
            </a:r>
          </a:p>
          <a:p>
            <a:pPr>
              <a:lnSpc>
                <a:spcPct val="90000"/>
              </a:lnSpc>
            </a:pPr>
            <a:endParaRPr>
              <a:effectLst/>
            </a:endParaRPr>
          </a:p>
          <a:p>
            <a:pPr>
              <a:lnSpc>
                <a:spcPct val="90000"/>
              </a:lnSpc>
            </a:pPr>
            <a:r>
              <a:rPr>
                <a:effectLst/>
              </a:rPr>
              <a:t>CCN – a communication architecture </a:t>
            </a:r>
            <a:br>
              <a:rPr>
                <a:effectLst/>
              </a:rPr>
            </a:br>
            <a:r>
              <a:rPr>
                <a:effectLst/>
              </a:rPr>
              <a:t>built on named data</a:t>
            </a:r>
          </a:p>
          <a:p>
            <a:pPr>
              <a:lnSpc>
                <a:spcPct val="90000"/>
              </a:lnSpc>
            </a:pPr>
            <a:r>
              <a:rPr>
                <a:effectLst/>
              </a:rPr>
              <a:t>“Address” names content – not location</a:t>
            </a:r>
          </a:p>
          <a:p>
            <a:pPr>
              <a:lnSpc>
                <a:spcPct val="90000"/>
              </a:lnSpc>
            </a:pPr>
            <a:r>
              <a:rPr>
                <a:effectLst/>
              </a:rPr>
              <a:t>Preserve the design decisions that make TCP/IP simple, robust and scalable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互联网体系结构的基本原理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分组交换</a:t>
            </a:r>
          </a:p>
          <a:p>
            <a:endParaRPr lang="zh-CN" altLang="en-US"/>
          </a:p>
          <a:p>
            <a:r>
              <a:rPr lang="zh-CN" altLang="en-US"/>
              <a:t>端到端</a:t>
            </a:r>
          </a:p>
          <a:p>
            <a:endParaRPr lang="zh-CN" altLang="en-US"/>
          </a:p>
          <a:p>
            <a:r>
              <a:rPr lang="zh-CN" altLang="en-US"/>
              <a:t>尽力而为</a:t>
            </a:r>
          </a:p>
          <a:p>
            <a:endParaRPr lang="zh-CN" altLang="en-US"/>
          </a:p>
          <a:p>
            <a:r>
              <a:rPr lang="zh-CN" altLang="en-US"/>
              <a:t>简单的</a:t>
            </a:r>
            <a:r>
              <a:rPr lang="en-US" altLang="zh-CN"/>
              <a:t>IP</a:t>
            </a:r>
            <a:r>
              <a:rPr lang="zh-CN" altLang="en-US"/>
              <a:t>层，不提供可靠、安全、</a:t>
            </a:r>
            <a:r>
              <a:rPr lang="en-US" altLang="zh-CN"/>
              <a:t>QoS</a:t>
            </a:r>
          </a:p>
          <a:p>
            <a:pPr lvl="1"/>
            <a:endParaRPr lang="en-US" altLang="zh-CN"/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CCN 体系结构的外形和当今 TCP/IP 网络很相似，都是沙漏模型，最大的不同是在“瘦腰”处用内容块（Contentchunk）代替了 IP。</a:t>
            </a:r>
          </a:p>
          <a:p>
            <a:endParaRPr lang="en-US"/>
          </a:p>
          <a:p>
            <a:r>
              <a:rPr lang="zh-CN" altLang="en-US"/>
              <a:t>传统的</a:t>
            </a:r>
            <a:r>
              <a:rPr lang="en-US" altLang="zh-CN"/>
              <a:t>IP</a:t>
            </a:r>
            <a:r>
              <a:rPr lang="zh-CN" altLang="en-US"/>
              <a:t>体系结构</a:t>
            </a:r>
            <a:r>
              <a:rPr lang="en-US"/>
              <a:t>其在设计之初适 应用户少、设备昂贵、应用简单、流量小等特点，确立了简 洁清晰的 IP“细腰”网络结构，这些对于当时的网络使用需 求是非常合适的。 </a:t>
            </a:r>
          </a:p>
          <a:p>
            <a:r>
              <a:rPr lang="en-US"/>
              <a:t>不过随着网络规模和提供的应用类型飞 速增长，IP 网络架构也因此逐步添加了各种功能来满足用户需求， 原本简洁干净的层次架构已经变得越来越复杂。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Title 1976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effectLst/>
              </a:rPr>
              <a:t>TCP/IP and CCN Protocol Stacks</a:t>
            </a:r>
          </a:p>
        </p:txBody>
      </p:sp>
      <p:sp>
        <p:nvSpPr>
          <p:cNvPr id="197635" name="Text Placeholder 197634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1081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>
                <a:effectLst/>
              </a:rPr>
              <a:t>From IP to chunks of named content</a:t>
            </a:r>
          </a:p>
          <a:p>
            <a:pPr>
              <a:lnSpc>
                <a:spcPct val="90000"/>
              </a:lnSpc>
            </a:pPr>
            <a:r>
              <a:rPr>
                <a:effectLst/>
              </a:rPr>
              <a:t>Only layer 3 requires universal agreement</a:t>
            </a:r>
          </a:p>
        </p:txBody>
      </p:sp>
      <p:pic>
        <p:nvPicPr>
          <p:cNvPr id="197637" name="Picture 197636" descr="CCN protocol stac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188" y="2420938"/>
            <a:ext cx="7921625" cy="4024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内容中心网络将 原 本的 IP 层 取 代 为内容标 识 层 </a:t>
            </a:r>
          </a:p>
          <a:p>
            <a:r>
              <a:rPr lang="en-US"/>
              <a:t>对“细腰”处的中间层进行颠覆式的改进，</a:t>
            </a:r>
          </a:p>
          <a:p>
            <a:r>
              <a:rPr lang="en-US"/>
              <a:t>这种改进的核心关键在于完全舍弃了基于IP地址的通信方式，采用基于内容本身的通信方式，根据内容本身对网络中的所有内容数据进行命名</a:t>
            </a:r>
          </a:p>
          <a:p>
            <a:r>
              <a:rPr lang="en-US"/>
              <a:t>在转发路由机制中通过对内容数据的名字匹配检索获取信息，从而建立一个分布式网络。</a:t>
            </a:r>
          </a:p>
          <a:p>
            <a:endParaRPr lang="en-US"/>
          </a:p>
          <a:p>
            <a:r>
              <a:rPr lang="en-US"/>
              <a:t>这样的通信方式不再关心内容数据的存储位置，而直接提供面向内容的服务。NDN的网络架构有效解决了许多网络中现存的通信兼容问题。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主要优势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（1）数据命名：根据内容本身内容数据直接进行层次命名，实现了对内容数据的共享；支持高效的分发</a:t>
            </a:r>
            <a:r>
              <a:rPr lang="zh-CN" altLang="en-US" dirty="0"/>
              <a:t>：多源多路径，组播发送，有缓存。</a:t>
            </a:r>
            <a:endParaRPr lang="en-US" dirty="0"/>
          </a:p>
          <a:p>
            <a:r>
              <a:rPr lang="en-US" dirty="0"/>
              <a:t>（2）安全性：对内容数据直接进行加密及数字签名实现对数据安全的控制；</a:t>
            </a:r>
          </a:p>
          <a:p>
            <a:r>
              <a:rPr lang="en-US" dirty="0"/>
              <a:t>（3）网络节点存储模块：更好的支持时变、断续连接和移动性等环境。</a:t>
            </a:r>
            <a:r>
              <a:rPr lang="zh-CN" altLang="en-US" dirty="0"/>
              <a:t>适合现代场景如移动互联网、物联网、灾害救援、时延容忍网络</a:t>
            </a:r>
            <a:r>
              <a:rPr lang="en-US" altLang="zh-CN" dirty="0"/>
              <a:t>(</a:t>
            </a:r>
            <a:r>
              <a:rPr lang="en-US" dirty="0"/>
              <a:t>DTN）</a:t>
            </a:r>
            <a:r>
              <a:rPr lang="zh-CN" altLang="en-US" dirty="0"/>
              <a:t>等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基本通信模式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NDN 中有两类角色，分别为消费者（Consumer）和生产者（Producer）；</a:t>
            </a:r>
          </a:p>
          <a:p>
            <a:r>
              <a:rPr lang="en-US"/>
              <a:t>有两类包，分别为Interest 包和Data 包；内容（Content）均由名字（Name）作为标识。</a:t>
            </a:r>
          </a:p>
          <a:p>
            <a:endParaRPr lang="en-US"/>
          </a:p>
          <a:p>
            <a:r>
              <a:rPr lang="en-US"/>
              <a:t>消费者若要请求某内容，则产生带有相应名字的 Interest包，通过网络转发，到达存有此内容的结点，此结点收到Interest包后，沿着此 Interest 包的反向路径返回携带相应名字的Data包。</a:t>
            </a:r>
          </a:p>
          <a:p>
            <a:r>
              <a:rPr lang="en-US"/>
              <a:t>因此，NDN 采用的是接收者驱动即拉（Pull）机制。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548B-5840-C24E-8331-104CF8FB6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数据包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CF5EE-4784-0948-A285-B573B341E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数据包命名，</a:t>
            </a:r>
            <a:r>
              <a:rPr lang="zh-CN" altLang="en-US" sz="2400" dirty="0"/>
              <a:t>名字由程序应用生产，对网络层透明。它包括：</a:t>
            </a:r>
          </a:p>
          <a:p>
            <a:pPr lvl="1"/>
            <a:r>
              <a:rPr lang="zh-CN" altLang="en-US" sz="2000" dirty="0"/>
              <a:t>数据包大小。</a:t>
            </a:r>
            <a:endParaRPr lang="en-US" altLang="zh-CN" sz="2000" dirty="0"/>
          </a:p>
          <a:p>
            <a:pPr lvl="1"/>
            <a:r>
              <a:rPr lang="zh-CN" altLang="en-US" sz="2000" dirty="0"/>
              <a:t>多层级。（就像文件夹分层一样，方便匹配前缀）</a:t>
            </a:r>
          </a:p>
          <a:p>
            <a:pPr lvl="1"/>
            <a:r>
              <a:rPr lang="zh-CN" altLang="en-US" sz="2000" dirty="0"/>
              <a:t>签名。（和名字、秘钥紧密关联，保证安全可靠）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zh-CN" altLang="en-US" sz="2000" dirty="0"/>
              <a:t>服务端注册名字。数据发布者需要注册一个名字前缀（</a:t>
            </a:r>
            <a:r>
              <a:rPr lang="en-US" altLang="zh-CN" sz="2000" dirty="0"/>
              <a:t>name prefix</a:t>
            </a:r>
            <a:r>
              <a:rPr lang="zh-CN" altLang="en-US" sz="2000" dirty="0"/>
              <a:t>），比如</a:t>
            </a:r>
            <a:r>
              <a:rPr lang="en-US" altLang="zh-CN" sz="2000" dirty="0"/>
              <a:t>YouTube</a:t>
            </a:r>
            <a:r>
              <a:rPr lang="zh-CN" altLang="en-US" sz="2000" dirty="0"/>
              <a:t>注册了一个</a:t>
            </a:r>
            <a:r>
              <a:rPr lang="en-US" altLang="zh-CN" sz="2000" dirty="0"/>
              <a:t>YouTube/……</a:t>
            </a:r>
          </a:p>
          <a:p>
            <a:pPr lvl="1"/>
            <a:r>
              <a:rPr lang="zh-CN" altLang="en-US" sz="2000" dirty="0"/>
              <a:t>路由器根据名字建表。路由器能计算出到达每个名字前缀的路径，建立起路由表。</a:t>
            </a:r>
          </a:p>
          <a:p>
            <a:pPr lvl="1"/>
            <a:r>
              <a:rPr lang="zh-CN" altLang="en-US" sz="2000" dirty="0"/>
              <a:t>用户端拿名字请求数据。数据消费者发送兴趣包来请求数据，路由器根据名字和路由表匹配</a:t>
            </a:r>
            <a:r>
              <a:rPr lang="zh-CN" altLang="en-US" dirty="0"/>
              <a:t>转发。</a:t>
            </a:r>
          </a:p>
          <a:p>
            <a:pPr lvl="1"/>
            <a:endParaRPr lang="zh-CN" altLang="en-US" dirty="0"/>
          </a:p>
          <a:p>
            <a:endParaRPr lang="en-CN" dirty="0"/>
          </a:p>
        </p:txBody>
      </p:sp>
      <p:pic>
        <p:nvPicPr>
          <p:cNvPr id="4098" name="Picture 2" descr="NDN数据包名称举例：一个视频数据名">
            <a:extLst>
              <a:ext uri="{FF2B5EF4-FFF2-40B4-BE49-F238E27FC236}">
                <a16:creationId xmlns:a16="http://schemas.microsoft.com/office/drawing/2014/main" id="{54A4ADEE-DC33-5644-804E-ED8CD3864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84" y="2743218"/>
            <a:ext cx="5588000" cy="165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525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网络中间节点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与传统</a:t>
            </a:r>
            <a:r>
              <a:rPr lang="en-US" dirty="0"/>
              <a:t> IP </a:t>
            </a:r>
            <a:r>
              <a:rPr lang="en-US" dirty="0" err="1"/>
              <a:t>网络不同的是，NDN</a:t>
            </a:r>
            <a:r>
              <a:rPr lang="en-US" dirty="0"/>
              <a:t> </a:t>
            </a:r>
            <a:r>
              <a:rPr lang="en-US" dirty="0" err="1"/>
              <a:t>中间结点即路由器支持缓存（Cache</a:t>
            </a:r>
            <a:r>
              <a:rPr lang="en-US" dirty="0"/>
              <a:t>），</a:t>
            </a:r>
          </a:p>
          <a:p>
            <a:r>
              <a:rPr lang="en-US" dirty="0" err="1"/>
              <a:t>每个结点都维护三个模块，分别是</a:t>
            </a:r>
            <a:endParaRPr lang="en-US" dirty="0"/>
          </a:p>
          <a:p>
            <a:pPr lvl="1"/>
            <a:r>
              <a:rPr lang="en-US" dirty="0" err="1"/>
              <a:t>内容存储</a:t>
            </a:r>
            <a:r>
              <a:rPr lang="en-US" dirty="0"/>
              <a:t> （Content Store, CS）、</a:t>
            </a:r>
          </a:p>
          <a:p>
            <a:pPr lvl="1"/>
            <a:r>
              <a:rPr lang="en-US" dirty="0" err="1"/>
              <a:t>待定</a:t>
            </a:r>
            <a:r>
              <a:rPr lang="en-US" dirty="0"/>
              <a:t> Interest </a:t>
            </a:r>
            <a:r>
              <a:rPr lang="en-US" dirty="0" err="1"/>
              <a:t>表</a:t>
            </a:r>
            <a:r>
              <a:rPr lang="en-US" dirty="0"/>
              <a:t> （Pending Interest Table, PIT）</a:t>
            </a:r>
          </a:p>
          <a:p>
            <a:pPr lvl="1"/>
            <a:r>
              <a:rPr lang="en-US" dirty="0" err="1"/>
              <a:t>转发信息库（Forwarding</a:t>
            </a:r>
            <a:r>
              <a:rPr lang="en-US" dirty="0"/>
              <a:t> Information Base, FIB）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CS：</a:t>
            </a:r>
            <a:r>
              <a:rPr lang="zh-CN" altLang="en-US" dirty="0"/>
              <a:t>是否已经有缓存了；</a:t>
            </a:r>
            <a:endParaRPr lang="en-US" altLang="zh-CN" dirty="0"/>
          </a:p>
          <a:p>
            <a:pPr lvl="1"/>
            <a:r>
              <a:rPr lang="en-US" dirty="0"/>
              <a:t>PIT：</a:t>
            </a:r>
            <a:r>
              <a:rPr lang="zh-CN" altLang="en-US" dirty="0"/>
              <a:t>是否已经有其他人请求过了，那就不用再重复发请求了，只需记录一下，在包回来时给所有请求都分一份就行；</a:t>
            </a:r>
            <a:endParaRPr lang="en-US" altLang="zh-CN" dirty="0"/>
          </a:p>
          <a:p>
            <a:pPr lvl="1"/>
            <a:r>
              <a:rPr lang="en-US" dirty="0"/>
              <a:t>FIB：</a:t>
            </a:r>
            <a:r>
              <a:rPr lang="zh-CN" altLang="en-US" dirty="0"/>
              <a:t>查询哪条路径能满足请求，把兴趣包转发下去。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2268-D4F1-5146-8CF3-1054137C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7DAD-B31E-FA44-85AB-F844900F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内容缓存可以尽可能长时间的缓存已经转发的数据包，以供其他 消费者使用</a:t>
            </a:r>
            <a:endParaRPr lang="en-US" altLang="zh-CN" dirty="0"/>
          </a:p>
          <a:p>
            <a:endParaRPr lang="en-US" altLang="zh-CN" dirty="0"/>
          </a:p>
          <a:p>
            <a:r>
              <a:rPr lang="en-US" dirty="0"/>
              <a:t>PIT </a:t>
            </a:r>
            <a:r>
              <a:rPr lang="zh-CN" altLang="en-US" dirty="0"/>
              <a:t>记录已经转发但尚未被响应的 </a:t>
            </a:r>
            <a:r>
              <a:rPr lang="en-US" dirty="0"/>
              <a:t>Interest </a:t>
            </a:r>
            <a:r>
              <a:rPr lang="zh-CN" altLang="en-US" dirty="0"/>
              <a:t>包及其到达接口，目的是为了让响应数据包能准确到达其请求者，当响应数据包利用某 </a:t>
            </a:r>
            <a:r>
              <a:rPr lang="en-US" dirty="0"/>
              <a:t>PIT </a:t>
            </a:r>
            <a:r>
              <a:rPr lang="zh-CN" altLang="en-US" dirty="0"/>
              <a:t>条目转发后，或者某 </a:t>
            </a:r>
            <a:r>
              <a:rPr lang="en-US" dirty="0"/>
              <a:t>PIT </a:t>
            </a:r>
            <a:r>
              <a:rPr lang="zh-CN" altLang="en-US" dirty="0"/>
              <a:t>条目超出 时间阈值，该条目被擦除。</a:t>
            </a:r>
          </a:p>
          <a:p>
            <a:endParaRPr lang="zh-CN" altLang="en-US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860458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88A5-C6A5-3A49-9F57-FD5435CE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节点工作过程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B4DD9-AFF3-1948-A2C6-0C8F7117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当一个 </a:t>
            </a:r>
            <a:r>
              <a:rPr lang="en-US" sz="2400" dirty="0"/>
              <a:t>Interest </a:t>
            </a:r>
            <a:r>
              <a:rPr lang="zh-CN" altLang="en-US" sz="2400" dirty="0"/>
              <a:t>包到达，路由器根据 </a:t>
            </a:r>
            <a:r>
              <a:rPr lang="en-US" sz="2400" dirty="0"/>
              <a:t>Interest </a:t>
            </a:r>
            <a:r>
              <a:rPr lang="zh-CN" altLang="en-US" sz="2400" dirty="0"/>
              <a:t>中的 </a:t>
            </a:r>
            <a:r>
              <a:rPr lang="en-US" sz="2400" dirty="0"/>
              <a:t>Content Name，</a:t>
            </a:r>
            <a:r>
              <a:rPr lang="zh-CN" altLang="en-US" sz="2400" dirty="0"/>
              <a:t>首先查找内容缓存， 如果缓存中有被请求的内容，则响应该请求，并丢弃该 </a:t>
            </a:r>
            <a:r>
              <a:rPr lang="en-US" sz="2400" dirty="0"/>
              <a:t>Interest </a:t>
            </a:r>
            <a:r>
              <a:rPr lang="zh-CN" altLang="en-US" sz="2400" dirty="0"/>
              <a:t>包</a:t>
            </a:r>
            <a:endParaRPr lang="en-US" altLang="zh-CN" sz="2400" dirty="0"/>
          </a:p>
          <a:p>
            <a:r>
              <a:rPr lang="zh-CN" altLang="en-US" sz="2400" dirty="0"/>
              <a:t>如果内容缓存中没有被 请求的内容，则查找 </a:t>
            </a:r>
            <a:r>
              <a:rPr lang="en-US" sz="2400" dirty="0"/>
              <a:t>PIT，</a:t>
            </a:r>
            <a:r>
              <a:rPr lang="zh-CN" altLang="en-US" sz="2400" dirty="0"/>
              <a:t>如果 </a:t>
            </a:r>
            <a:r>
              <a:rPr lang="en-US" sz="2400" dirty="0"/>
              <a:t>PIT </a:t>
            </a:r>
            <a:r>
              <a:rPr lang="zh-CN" altLang="en-US" sz="2400" dirty="0"/>
              <a:t>中有该 </a:t>
            </a:r>
            <a:r>
              <a:rPr lang="en-US" sz="2400" dirty="0"/>
              <a:t>Content Name </a:t>
            </a:r>
            <a:r>
              <a:rPr lang="zh-CN" altLang="en-US" sz="2400" dirty="0"/>
              <a:t>条目，则在该 </a:t>
            </a:r>
            <a:r>
              <a:rPr lang="en-US" sz="2400" dirty="0"/>
              <a:t>Content Name </a:t>
            </a:r>
            <a:r>
              <a:rPr lang="zh-CN" altLang="en-US" sz="2400" dirty="0"/>
              <a:t>条目 中增加 </a:t>
            </a:r>
            <a:r>
              <a:rPr lang="en-US" sz="2400" dirty="0"/>
              <a:t>face，</a:t>
            </a:r>
            <a:r>
              <a:rPr lang="zh-CN" altLang="en-US" sz="2400" dirty="0"/>
              <a:t>并丢弃该 </a:t>
            </a:r>
            <a:r>
              <a:rPr lang="en-US" sz="2400" dirty="0"/>
              <a:t>interest </a:t>
            </a:r>
            <a:r>
              <a:rPr lang="zh-CN" altLang="en-US" sz="2400" dirty="0"/>
              <a:t>包；</a:t>
            </a:r>
            <a:endParaRPr lang="en-US" altLang="zh-CN" sz="2400" dirty="0"/>
          </a:p>
          <a:p>
            <a:r>
              <a:rPr lang="zh-CN" altLang="en-US" sz="2400" dirty="0"/>
              <a:t>如果 </a:t>
            </a:r>
            <a:r>
              <a:rPr lang="en-US" sz="2400" dirty="0"/>
              <a:t>PIT </a:t>
            </a:r>
            <a:r>
              <a:rPr lang="zh-CN" altLang="en-US" sz="2400" dirty="0"/>
              <a:t>中没有该 </a:t>
            </a:r>
            <a:r>
              <a:rPr lang="en-US" sz="2400" dirty="0"/>
              <a:t>Content Name </a:t>
            </a:r>
            <a:r>
              <a:rPr lang="zh-CN" altLang="en-US" sz="2400" dirty="0"/>
              <a:t>条目，则查找 </a:t>
            </a:r>
            <a:r>
              <a:rPr lang="en-US" sz="2400" dirty="0"/>
              <a:t>FIB，</a:t>
            </a:r>
            <a:r>
              <a:rPr lang="zh-CN" altLang="en-US" sz="2400" dirty="0"/>
              <a:t>如 果在 </a:t>
            </a:r>
            <a:r>
              <a:rPr lang="en-US" sz="2400" dirty="0"/>
              <a:t>FIB </a:t>
            </a:r>
            <a:r>
              <a:rPr lang="zh-CN" altLang="en-US" sz="2400" dirty="0"/>
              <a:t>中找到，则按照查找到的所有 </a:t>
            </a:r>
            <a:r>
              <a:rPr lang="en-US" sz="2400" dirty="0"/>
              <a:t>face </a:t>
            </a:r>
            <a:r>
              <a:rPr lang="zh-CN" altLang="en-US" sz="2400" dirty="0"/>
              <a:t>口转发 </a:t>
            </a:r>
            <a:r>
              <a:rPr lang="en-US" sz="2400" dirty="0"/>
              <a:t>Interest，</a:t>
            </a:r>
            <a:r>
              <a:rPr lang="zh-CN" altLang="en-US" sz="2400" dirty="0"/>
              <a:t>并在 </a:t>
            </a:r>
            <a:r>
              <a:rPr lang="en-US" sz="2400" dirty="0"/>
              <a:t>PIT </a:t>
            </a:r>
            <a:r>
              <a:rPr lang="zh-CN" altLang="en-US" sz="2400" dirty="0"/>
              <a:t>中记录。如果 </a:t>
            </a:r>
            <a:r>
              <a:rPr lang="en-US" sz="2400" dirty="0"/>
              <a:t>FIB </a:t>
            </a:r>
            <a:r>
              <a:rPr lang="zh-CN" altLang="en-US" sz="2400" dirty="0"/>
              <a:t>中也没有该 </a:t>
            </a:r>
            <a:r>
              <a:rPr lang="en-US" sz="2400" dirty="0"/>
              <a:t>Content Name </a:t>
            </a:r>
            <a:r>
              <a:rPr lang="zh-CN" altLang="en-US" sz="2400" dirty="0"/>
              <a:t>条目，则丢弃该 </a:t>
            </a:r>
            <a:r>
              <a:rPr lang="en-US" sz="2400" dirty="0"/>
              <a:t>Interest </a:t>
            </a:r>
            <a:r>
              <a:rPr lang="zh-CN" altLang="en-US" sz="2400" dirty="0"/>
              <a:t>包。</a:t>
            </a:r>
          </a:p>
          <a:p>
            <a:endParaRPr lang="en-CN" dirty="0"/>
          </a:p>
        </p:txBody>
      </p:sp>
      <p:pic>
        <p:nvPicPr>
          <p:cNvPr id="2050" name="Picture 2" descr="兴趣包路由">
            <a:extLst>
              <a:ext uri="{FF2B5EF4-FFF2-40B4-BE49-F238E27FC236}">
                <a16:creationId xmlns:a16="http://schemas.microsoft.com/office/drawing/2014/main" id="{410AA7CD-EBA0-3F4E-B310-25E28C40B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84" y="5114925"/>
            <a:ext cx="5918200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8632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DDAF-076F-5D4F-98CD-24A0A687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dirty="0"/>
              <a:t>数据包查询步骤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FCCF2-6341-574E-8237-783CE6595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数据包结构如下，查询步骤是：</a:t>
            </a:r>
            <a:br>
              <a:rPr lang="zh-CN" altLang="en-US" dirty="0"/>
            </a:br>
            <a:r>
              <a:rPr lang="en-US" dirty="0"/>
              <a:t>PIT：</a:t>
            </a:r>
            <a:r>
              <a:rPr lang="zh-CN" altLang="en-US" dirty="0"/>
              <a:t>若有该数据的请求，发给所有请求列表；若无则直接丢弃。</a:t>
            </a:r>
            <a:br>
              <a:rPr lang="zh-CN" altLang="en-US" dirty="0"/>
            </a:br>
            <a:r>
              <a:rPr lang="en-US" dirty="0"/>
              <a:t>CS：</a:t>
            </a:r>
            <a:r>
              <a:rPr lang="zh-CN" altLang="en-US" dirty="0"/>
              <a:t>留一份缓存后，继续转发。</a:t>
            </a:r>
            <a:endParaRPr lang="en-CN" dirty="0"/>
          </a:p>
        </p:txBody>
      </p:sp>
      <p:pic>
        <p:nvPicPr>
          <p:cNvPr id="3074" name="Picture 2" descr="数据包路由">
            <a:extLst>
              <a:ext uri="{FF2B5EF4-FFF2-40B4-BE49-F238E27FC236}">
                <a16:creationId xmlns:a16="http://schemas.microsoft.com/office/drawing/2014/main" id="{1BF7D12C-6B8D-5545-B13A-B268A1FF8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80" y="3817938"/>
            <a:ext cx="5448300" cy="207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99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互联网体系结构面临的挑战</a:t>
            </a:r>
          </a:p>
        </p:txBody>
      </p:sp>
      <p:sp>
        <p:nvSpPr>
          <p:cNvPr id="4" name="灯片编号占位符 2"/>
          <p:cNvSpPr txBox="1"/>
          <p:nvPr/>
        </p:nvSpPr>
        <p:spPr>
          <a:xfrm>
            <a:off x="6457950" y="5624513"/>
            <a:ext cx="2057400" cy="273844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15CE2E0-6DDF-4FAE-9DBA-F1C48BF5C133}" type="slidenum">
              <a:rPr lang="zh-CN" altLang="en-US" sz="900" smtClean="0">
                <a:solidFill>
                  <a:srgbClr val="000000">
                    <a:tint val="75000"/>
                  </a:srgbClr>
                </a:solidFill>
                <a:latin typeface="Arial" panose="020B0604020202090204"/>
                <a:ea typeface="微软雅黑 Light"/>
              </a:rPr>
              <a:t>3</a:t>
            </a:fld>
            <a:endParaRPr lang="zh-CN" altLang="en-US" sz="900">
              <a:solidFill>
                <a:srgbClr val="000000">
                  <a:tint val="75000"/>
                </a:srgbClr>
              </a:solidFill>
              <a:latin typeface="Arial" panose="020B0604020202090204"/>
              <a:ea typeface="微软雅黑 Light"/>
            </a:endParaRPr>
          </a:p>
        </p:txBody>
      </p:sp>
      <p:sp>
        <p:nvSpPr>
          <p:cNvPr id="5" name="右箭头 28"/>
          <p:cNvSpPr/>
          <p:nvPr/>
        </p:nvSpPr>
        <p:spPr>
          <a:xfrm>
            <a:off x="3056832" y="4513864"/>
            <a:ext cx="2671220" cy="276225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75"/>
          </a:p>
        </p:txBody>
      </p:sp>
      <p:sp>
        <p:nvSpPr>
          <p:cNvPr id="6" name="TextBox 30"/>
          <p:cNvSpPr txBox="1">
            <a:spLocks noChangeArrowheads="1"/>
          </p:cNvSpPr>
          <p:nvPr/>
        </p:nvSpPr>
        <p:spPr bwMode="auto">
          <a:xfrm>
            <a:off x="3493027" y="4165918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32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800" b="1">
                <a:solidFill>
                  <a:srgbClr val="000099"/>
                </a:solidFill>
                <a:latin typeface="Calibri" charset="0"/>
                <a:ea typeface="SimSun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24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应用需求最迫切</a:t>
            </a:r>
          </a:p>
        </p:txBody>
      </p:sp>
      <p:grpSp>
        <p:nvGrpSpPr>
          <p:cNvPr id="7" name="组合 31"/>
          <p:cNvGrpSpPr/>
          <p:nvPr/>
        </p:nvGrpSpPr>
        <p:grpSpPr bwMode="auto">
          <a:xfrm>
            <a:off x="521869" y="3566857"/>
            <a:ext cx="2316680" cy="2097152"/>
            <a:chOff x="460199" y="2620974"/>
            <a:chExt cx="1886697" cy="3158883"/>
          </a:xfrm>
        </p:grpSpPr>
        <p:sp>
          <p:nvSpPr>
            <p:cNvPr id="8" name="圆角矩形 32"/>
            <p:cNvSpPr/>
            <p:nvPr/>
          </p:nvSpPr>
          <p:spPr bwMode="auto">
            <a:xfrm>
              <a:off x="699961" y="2620974"/>
              <a:ext cx="1646935" cy="3158883"/>
            </a:xfrm>
            <a:prstGeom prst="roundRect">
              <a:avLst>
                <a:gd name="adj" fmla="val 7051"/>
              </a:avLst>
            </a:prstGeom>
            <a:solidFill>
              <a:srgbClr val="FFFFFF"/>
            </a:solidFill>
            <a:ln w="28575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27000" tIns="27000" rIns="27000" bIns="27000" anchor="ctr"/>
            <a:lstStyle/>
            <a:p>
              <a:pPr indent="266700" algn="ctr">
                <a:spcBef>
                  <a:spcPts val="600"/>
                </a:spcBef>
                <a:buClr>
                  <a:srgbClr val="C00000"/>
                </a:buClr>
                <a:buSzPct val="60000"/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扩展性</a:t>
              </a:r>
            </a:p>
            <a:p>
              <a:pPr indent="266700" algn="ctr">
                <a:spcBef>
                  <a:spcPts val="600"/>
                </a:spcBef>
                <a:buClr>
                  <a:srgbClr val="C00000"/>
                </a:buClr>
                <a:buSzPct val="60000"/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安全性</a:t>
              </a:r>
            </a:p>
            <a:p>
              <a:pPr indent="266700" algn="ctr">
                <a:spcBef>
                  <a:spcPts val="600"/>
                </a:spcBef>
                <a:buClr>
                  <a:srgbClr val="C00000"/>
                </a:buClr>
                <a:buSzPct val="60000"/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实时性</a:t>
              </a:r>
              <a:endParaRPr lang="en-US" altLang="zh-CN" sz="1800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  <a:p>
              <a:pPr indent="266700" algn="ctr">
                <a:spcBef>
                  <a:spcPts val="600"/>
                </a:spcBef>
                <a:buClr>
                  <a:srgbClr val="C00000"/>
                </a:buClr>
                <a:buSzPct val="60000"/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高性能</a:t>
              </a:r>
            </a:p>
            <a:p>
              <a:pPr indent="266700" algn="ctr">
                <a:spcBef>
                  <a:spcPts val="600"/>
                </a:spcBef>
                <a:buClr>
                  <a:srgbClr val="C00000"/>
                </a:buClr>
                <a:buSzPct val="60000"/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移动性</a:t>
              </a:r>
              <a:endParaRPr lang="en-US" altLang="zh-CN" sz="1800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  <a:p>
              <a:pPr indent="266700" algn="ctr">
                <a:spcBef>
                  <a:spcPts val="600"/>
                </a:spcBef>
                <a:buClr>
                  <a:srgbClr val="C00000"/>
                </a:buClr>
                <a:buSzPct val="60000"/>
                <a:defRPr/>
              </a:pPr>
              <a:r>
                <a:rPr lang="zh-CN" altLang="en-US" sz="1800" dirty="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管理性</a:t>
              </a:r>
              <a:endParaRPr lang="zh-CN" altLang="en-US" sz="1800" kern="0" dirty="0">
                <a:solidFill>
                  <a:schemeClr val="tx1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9" name="矩形 8"/>
            <p:cNvSpPr/>
            <p:nvPr/>
          </p:nvSpPr>
          <p:spPr bwMode="auto">
            <a:xfrm>
              <a:off x="460199" y="2816455"/>
              <a:ext cx="481365" cy="2767921"/>
            </a:xfrm>
            <a:prstGeom prst="rect">
              <a:avLst/>
            </a:prstGeom>
            <a:solidFill>
              <a:srgbClr val="7030A0"/>
            </a:solidFill>
            <a:ln w="9525" cap="flat" cmpd="sng" algn="ctr">
              <a:solidFill>
                <a:srgbClr val="D0F4D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800" kern="0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重</a:t>
              </a:r>
              <a:endParaRPr lang="en-US" altLang="zh-CN" sz="1800" kern="0" dirty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  <a:p>
              <a:pPr algn="ctr">
                <a:defRPr/>
              </a:pPr>
              <a:r>
                <a:rPr lang="zh-CN" altLang="en-US" sz="1800" kern="0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大</a:t>
              </a:r>
              <a:endParaRPr lang="en-US" altLang="zh-CN" sz="1800" kern="0" dirty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  <a:p>
              <a:pPr algn="ctr">
                <a:defRPr/>
              </a:pPr>
              <a:r>
                <a:rPr lang="zh-CN" altLang="en-US" sz="1800" kern="0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技</a:t>
              </a:r>
              <a:endParaRPr lang="en-US" altLang="zh-CN" sz="1800" kern="0" dirty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  <a:p>
              <a:pPr algn="ctr">
                <a:defRPr/>
              </a:pPr>
              <a:r>
                <a:rPr lang="zh-CN" altLang="en-US" sz="1800" kern="0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术</a:t>
              </a:r>
              <a:endParaRPr lang="en-US" altLang="zh-CN" sz="1800" kern="0" dirty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  <a:p>
              <a:pPr algn="ctr">
                <a:defRPr/>
              </a:pPr>
              <a:r>
                <a:rPr lang="zh-CN" altLang="en-US" sz="1800" kern="0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挑</a:t>
              </a:r>
              <a:endParaRPr lang="en-US" altLang="zh-CN" sz="1800" kern="0" dirty="0">
                <a:solidFill>
                  <a:schemeClr val="bg1"/>
                </a:solidFill>
                <a:latin typeface="微软雅黑" charset="-122"/>
                <a:ea typeface="微软雅黑" charset="-122"/>
              </a:endParaRPr>
            </a:p>
            <a:p>
              <a:pPr algn="ctr">
                <a:defRPr/>
              </a:pPr>
              <a:r>
                <a:rPr lang="zh-CN" altLang="en-US" sz="1800" kern="0" dirty="0">
                  <a:solidFill>
                    <a:schemeClr val="bg1"/>
                  </a:solidFill>
                  <a:latin typeface="微软雅黑" charset="-122"/>
                  <a:ea typeface="微软雅黑" charset="-122"/>
                </a:rPr>
                <a:t>战</a:t>
              </a:r>
            </a:p>
          </p:txBody>
        </p:sp>
      </p:grpSp>
      <p:sp>
        <p:nvSpPr>
          <p:cNvPr id="10" name="圆角右箭头 5"/>
          <p:cNvSpPr/>
          <p:nvPr/>
        </p:nvSpPr>
        <p:spPr bwMode="auto">
          <a:xfrm rot="16200000">
            <a:off x="4059438" y="2360154"/>
            <a:ext cx="621506" cy="617934"/>
          </a:xfrm>
          <a:prstGeom prst="bentArrow">
            <a:avLst>
              <a:gd name="adj1" fmla="val 0"/>
              <a:gd name="adj2" fmla="val 4310"/>
              <a:gd name="adj3" fmla="val 0"/>
              <a:gd name="adj4" fmla="val 55336"/>
            </a:avLst>
          </a:prstGeom>
          <a:solidFill>
            <a:srgbClr val="0070C0"/>
          </a:solidFill>
          <a:ln w="101600" cmpd="sng">
            <a:solidFill>
              <a:srgbClr val="0070C0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675"/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4642483" y="2963636"/>
            <a:ext cx="3636103" cy="14543"/>
          </a:xfrm>
          <a:prstGeom prst="straightConnector1">
            <a:avLst/>
          </a:prstGeom>
          <a:solidFill>
            <a:srgbClr val="0070C0"/>
          </a:solidFill>
          <a:ln w="101600" cmpd="sng">
            <a:solidFill>
              <a:srgbClr val="0070C0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 bwMode="auto">
          <a:xfrm flipV="1">
            <a:off x="6112631" y="3452505"/>
            <a:ext cx="2901731" cy="2834"/>
          </a:xfrm>
          <a:prstGeom prst="straightConnector1">
            <a:avLst/>
          </a:prstGeom>
          <a:ln w="101600" cmpd="sng">
            <a:solidFill>
              <a:srgbClr val="0070C0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 bwMode="auto">
          <a:xfrm flipV="1">
            <a:off x="1438277" y="2114550"/>
            <a:ext cx="5934073" cy="34268"/>
          </a:xfrm>
          <a:prstGeom prst="straightConnector1">
            <a:avLst/>
          </a:prstGeom>
          <a:ln w="101600" cmpd="sng">
            <a:solidFill>
              <a:srgbClr val="0070C0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4" name="Picture 35" descr="s19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932" y="1761319"/>
            <a:ext cx="1247900" cy="821960"/>
          </a:xfrm>
          <a:prstGeom prst="rect">
            <a:avLst/>
          </a:prstGeom>
          <a:solidFill>
            <a:srgbClr val="99CCFF"/>
          </a:solidFill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2193985" y="1518679"/>
            <a:ext cx="409376" cy="129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00" tIns="8100" rIns="13500" bIns="8100"/>
          <a:lstStyle>
            <a:lvl1pPr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32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800" b="1">
                <a:solidFill>
                  <a:srgbClr val="000099"/>
                </a:solidFill>
                <a:latin typeface="Calibri" charset="0"/>
                <a:ea typeface="SimSun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24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350" b="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1986</a:t>
            </a:r>
          </a:p>
        </p:txBody>
      </p:sp>
      <p:pic>
        <p:nvPicPr>
          <p:cNvPr id="16" name="Picture 38" descr="s196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8"/>
          <a:stretch>
            <a:fillRect/>
          </a:stretch>
        </p:blipFill>
        <p:spPr bwMode="auto">
          <a:xfrm>
            <a:off x="397715" y="1761319"/>
            <a:ext cx="1218980" cy="821960"/>
          </a:xfrm>
          <a:prstGeom prst="rect">
            <a:avLst/>
          </a:prstGeom>
          <a:solidFill>
            <a:srgbClr val="99CCFF"/>
          </a:solidFill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796298" y="1518679"/>
            <a:ext cx="1079671" cy="222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00" tIns="8100" rIns="13500" bIns="8100"/>
          <a:lstStyle>
            <a:lvl1pPr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32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800" b="1">
                <a:solidFill>
                  <a:srgbClr val="000099"/>
                </a:solidFill>
                <a:latin typeface="Calibri" charset="0"/>
                <a:ea typeface="SimSun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24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350" b="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1969</a:t>
            </a:r>
          </a:p>
        </p:txBody>
      </p:sp>
      <p:pic>
        <p:nvPicPr>
          <p:cNvPr id="18" name="Picture 41" descr="s199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681" y="1761319"/>
            <a:ext cx="1242020" cy="821960"/>
          </a:xfrm>
          <a:prstGeom prst="rect">
            <a:avLst/>
          </a:prstGeom>
          <a:solidFill>
            <a:srgbClr val="99CCFF"/>
          </a:solidFill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3645030" y="1518679"/>
            <a:ext cx="436541" cy="132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00" tIns="8100" rIns="13500" bIns="8100"/>
          <a:lstStyle>
            <a:lvl1pPr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32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800" b="1">
                <a:solidFill>
                  <a:srgbClr val="000099"/>
                </a:solidFill>
                <a:latin typeface="Calibri" charset="0"/>
                <a:ea typeface="SimSun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24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350" b="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1994</a:t>
            </a:r>
          </a:p>
        </p:txBody>
      </p:sp>
      <p:sp>
        <p:nvSpPr>
          <p:cNvPr id="20" name="Text Box 46"/>
          <p:cNvSpPr txBox="1">
            <a:spLocks noChangeArrowheads="1"/>
          </p:cNvSpPr>
          <p:nvPr/>
        </p:nvSpPr>
        <p:spPr bwMode="auto">
          <a:xfrm>
            <a:off x="5966882" y="1794209"/>
            <a:ext cx="1164218" cy="24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00" tIns="8100" rIns="13500" bIns="8100"/>
          <a:lstStyle>
            <a:lvl1pPr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32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800" b="1">
                <a:solidFill>
                  <a:srgbClr val="000099"/>
                </a:solidFill>
                <a:latin typeface="Calibri" charset="0"/>
                <a:ea typeface="SimSun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24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500" b="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IPv4</a:t>
            </a:r>
            <a:r>
              <a:rPr lang="zh-CN" altLang="en-US" sz="1500" b="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互联网</a:t>
            </a:r>
            <a:endParaRPr lang="en-US" altLang="zh-CN" sz="1500" b="0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1" name="Text Box 85"/>
          <p:cNvSpPr txBox="1">
            <a:spLocks noChangeArrowheads="1"/>
          </p:cNvSpPr>
          <p:nvPr/>
        </p:nvSpPr>
        <p:spPr bwMode="auto">
          <a:xfrm>
            <a:off x="7471936" y="2000348"/>
            <a:ext cx="458793" cy="198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66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3500" tIns="8100" rIns="13500" bIns="8100"/>
          <a:lstStyle>
            <a:lvl1pPr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32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800" b="1">
                <a:solidFill>
                  <a:srgbClr val="000099"/>
                </a:solidFill>
                <a:latin typeface="Calibri" charset="0"/>
                <a:ea typeface="SimSun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24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500" b="0" dirty="0">
                <a:latin typeface="微软雅黑" charset="-122"/>
                <a:ea typeface="微软雅黑" charset="-122"/>
              </a:rPr>
              <a:t>2012</a:t>
            </a:r>
            <a:endParaRPr lang="en-US" altLang="zh-CN" sz="1200" b="0" dirty="0">
              <a:latin typeface="微软雅黑" charset="-122"/>
              <a:ea typeface="微软雅黑" charset="-122"/>
            </a:endParaRPr>
          </a:p>
        </p:txBody>
      </p:sp>
      <p:sp>
        <p:nvSpPr>
          <p:cNvPr id="22" name="Line 104"/>
          <p:cNvSpPr>
            <a:spLocks noChangeShapeType="1"/>
          </p:cNvSpPr>
          <p:nvPr/>
        </p:nvSpPr>
        <p:spPr bwMode="auto">
          <a:xfrm flipH="1">
            <a:off x="7401360" y="1989991"/>
            <a:ext cx="0" cy="259190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</a:ln>
          <a:effectLst>
            <a:prstShdw prst="shdw17" dist="17961" dir="2700000">
              <a:srgbClr val="990000"/>
            </a:prst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sz="675"/>
          </a:p>
        </p:txBody>
      </p:sp>
      <p:sp>
        <p:nvSpPr>
          <p:cNvPr id="23" name="Text Box 46"/>
          <p:cNvSpPr txBox="1">
            <a:spLocks noChangeArrowheads="1"/>
          </p:cNvSpPr>
          <p:nvPr/>
        </p:nvSpPr>
        <p:spPr bwMode="auto">
          <a:xfrm>
            <a:off x="6360655" y="2368405"/>
            <a:ext cx="1420973" cy="584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00" tIns="8100" rIns="13500" bIns="8100"/>
          <a:lstStyle>
            <a:lvl1pPr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32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800" b="1">
                <a:solidFill>
                  <a:srgbClr val="000099"/>
                </a:solidFill>
                <a:latin typeface="Calibri" charset="0"/>
                <a:ea typeface="SimSun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24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500" b="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下一代互联网</a:t>
            </a:r>
            <a:br>
              <a:rPr lang="en-US" altLang="zh-CN" sz="1500" b="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</a:br>
            <a:r>
              <a:rPr lang="en-US" altLang="zh-CN" sz="1500" b="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(IPv6</a:t>
            </a:r>
            <a:r>
              <a:rPr lang="zh-CN" altLang="en-US" sz="1500" b="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互联网</a:t>
            </a:r>
            <a:r>
              <a:rPr lang="en-US" altLang="zh-CN" sz="1500" b="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)</a:t>
            </a:r>
          </a:p>
        </p:txBody>
      </p:sp>
      <p:sp>
        <p:nvSpPr>
          <p:cNvPr id="24" name="Text Box 46"/>
          <p:cNvSpPr txBox="1">
            <a:spLocks noChangeArrowheads="1"/>
          </p:cNvSpPr>
          <p:nvPr/>
        </p:nvSpPr>
        <p:spPr bwMode="auto">
          <a:xfrm>
            <a:off x="6925301" y="3139794"/>
            <a:ext cx="1206165" cy="248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00" tIns="8100" rIns="13500" bIns="8100"/>
          <a:lstStyle>
            <a:lvl1pPr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32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800" b="1">
                <a:solidFill>
                  <a:srgbClr val="000099"/>
                </a:solidFill>
                <a:latin typeface="Calibri" charset="0"/>
                <a:ea typeface="SimSun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24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1500" b="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未来互联网</a:t>
            </a:r>
            <a:r>
              <a:rPr lang="en-US" altLang="zh-CN" sz="1500" b="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/</a:t>
            </a:r>
            <a:r>
              <a:rPr lang="zh-CN" altLang="en-US" sz="1500" b="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未来网络</a:t>
            </a:r>
            <a:endParaRPr lang="en-US" altLang="zh-CN" sz="1500" b="0" dirty="0">
              <a:solidFill>
                <a:srgbClr val="C00000"/>
              </a:solidFill>
              <a:latin typeface="微软雅黑" charset="-122"/>
              <a:ea typeface="微软雅黑" charset="-122"/>
            </a:endParaRPr>
          </a:p>
        </p:txBody>
      </p:sp>
      <p:pic>
        <p:nvPicPr>
          <p:cNvPr id="25" name="Picture 2" descr="C:\Users\yxia\Desktop\as2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685" y="2744897"/>
            <a:ext cx="1188486" cy="821960"/>
          </a:xfrm>
          <a:prstGeom prst="rect">
            <a:avLst/>
          </a:prstGeom>
          <a:solidFill>
            <a:srgbClr val="99CCFF"/>
          </a:solidFill>
          <a:ln w="9525">
            <a:solidFill>
              <a:srgbClr val="0070C0"/>
            </a:solidFill>
            <a:miter lim="800000"/>
            <a:headEnd/>
            <a:tailEnd/>
          </a:ln>
        </p:spPr>
      </p:pic>
      <p:sp>
        <p:nvSpPr>
          <p:cNvPr id="26" name="TextBox 2"/>
          <p:cNvSpPr txBox="1">
            <a:spLocks noChangeArrowheads="1"/>
          </p:cNvSpPr>
          <p:nvPr/>
        </p:nvSpPr>
        <p:spPr bwMode="auto">
          <a:xfrm>
            <a:off x="1114842" y="2755142"/>
            <a:ext cx="238950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32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800" b="1">
                <a:solidFill>
                  <a:srgbClr val="000099"/>
                </a:solidFill>
                <a:latin typeface="Calibri" charset="0"/>
                <a:ea typeface="SimSun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24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0" dirty="0">
                <a:latin typeface="微软雅黑" charset="-122"/>
                <a:ea typeface="微软雅黑" charset="-122"/>
              </a:rPr>
              <a:t>计算机网络 </a:t>
            </a:r>
            <a:r>
              <a:rPr lang="zh-CN" altLang="en-US" sz="1800" dirty="0">
                <a:solidFill>
                  <a:srgbClr val="6A2D97"/>
                </a:solidFill>
                <a:latin typeface="微软雅黑" charset="-122"/>
                <a:ea typeface="微软雅黑" charset="-122"/>
              </a:rPr>
              <a:t>→</a:t>
            </a:r>
            <a:r>
              <a:rPr lang="zh-CN" altLang="en-US" sz="1800" b="0" dirty="0">
                <a:latin typeface="微软雅黑" charset="-122"/>
                <a:ea typeface="微软雅黑" charset="-122"/>
              </a:rPr>
              <a:t> 互联网</a:t>
            </a:r>
          </a:p>
        </p:txBody>
      </p:sp>
      <p:sp>
        <p:nvSpPr>
          <p:cNvPr id="27" name="椭圆 26"/>
          <p:cNvSpPr/>
          <p:nvPr/>
        </p:nvSpPr>
        <p:spPr>
          <a:xfrm>
            <a:off x="6106127" y="2299887"/>
            <a:ext cx="1895900" cy="61277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675" dirty="0"/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4806842" y="1518679"/>
            <a:ext cx="941698" cy="21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00" tIns="8100" rIns="13500" bIns="8100"/>
          <a:lstStyle>
            <a:lvl1pPr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32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800" b="1">
                <a:solidFill>
                  <a:srgbClr val="000099"/>
                </a:solidFill>
                <a:latin typeface="Calibri" charset="0"/>
                <a:ea typeface="SimSun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24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1500" b="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2000</a:t>
            </a:r>
            <a:endParaRPr lang="en-US" altLang="zh-CN" sz="1200" b="0" dirty="0">
              <a:solidFill>
                <a:srgbClr val="7030A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5511083" y="3313765"/>
            <a:ext cx="941698" cy="210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3500" tIns="8100" rIns="13500" bIns="8100"/>
          <a:lstStyle>
            <a:lvl1pPr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32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800" b="1">
                <a:solidFill>
                  <a:srgbClr val="000099"/>
                </a:solidFill>
                <a:latin typeface="Calibri" charset="0"/>
                <a:ea typeface="SimSun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24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800" b="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2005</a:t>
            </a:r>
            <a:endParaRPr lang="en-US" altLang="zh-CN" sz="1200" b="0" dirty="0">
              <a:solidFill>
                <a:srgbClr val="7030A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30" name="TextBox 30"/>
          <p:cNvSpPr txBox="1">
            <a:spLocks noChangeArrowheads="1"/>
          </p:cNvSpPr>
          <p:nvPr/>
        </p:nvSpPr>
        <p:spPr bwMode="auto">
          <a:xfrm>
            <a:off x="3523364" y="4779984"/>
            <a:ext cx="178308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32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800" b="1">
                <a:solidFill>
                  <a:srgbClr val="000099"/>
                </a:solidFill>
                <a:latin typeface="Calibri" charset="0"/>
                <a:ea typeface="SimSun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90204" pitchFamily="34" charset="0"/>
              <a:buChar char="•"/>
              <a:defRPr sz="24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90204" pitchFamily="34" charset="0"/>
              <a:buChar char="–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90204" pitchFamily="34" charset="0"/>
              <a:buChar char="»"/>
              <a:defRPr sz="2000" b="1">
                <a:solidFill>
                  <a:schemeClr val="tx1"/>
                </a:solidFill>
                <a:latin typeface="Calibri" charset="0"/>
                <a:ea typeface="SimSun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0" dirty="0">
                <a:solidFill>
                  <a:srgbClr val="C00000"/>
                </a:solidFill>
                <a:latin typeface="微软雅黑" charset="-122"/>
                <a:ea typeface="微软雅黑" charset="-122"/>
              </a:rPr>
              <a:t>用户体验最相关</a:t>
            </a:r>
          </a:p>
        </p:txBody>
      </p:sp>
      <p:grpSp>
        <p:nvGrpSpPr>
          <p:cNvPr id="31" name="组合 30"/>
          <p:cNvGrpSpPr/>
          <p:nvPr/>
        </p:nvGrpSpPr>
        <p:grpSpPr>
          <a:xfrm>
            <a:off x="5058054" y="3577198"/>
            <a:ext cx="3483822" cy="2332170"/>
            <a:chOff x="4500273" y="3785333"/>
            <a:chExt cx="4645096" cy="3109560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2456" y="4200026"/>
              <a:ext cx="2708164" cy="2293024"/>
            </a:xfrm>
            <a:prstGeom prst="rect">
              <a:avLst/>
            </a:prstGeom>
          </p:spPr>
        </p:pic>
        <p:sp>
          <p:nvSpPr>
            <p:cNvPr id="33" name="TextBox 84"/>
            <p:cNvSpPr>
              <a:spLocks noChangeArrowheads="1"/>
            </p:cNvSpPr>
            <p:nvPr/>
          </p:nvSpPr>
          <p:spPr bwMode="auto">
            <a:xfrm>
              <a:off x="6251284" y="3785333"/>
              <a:ext cx="1310508" cy="4910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800" b="1" dirty="0">
                  <a:solidFill>
                    <a:schemeClr val="tx1"/>
                  </a:solidFill>
                  <a:latin typeface="微软雅黑" charset="-122"/>
                  <a:ea typeface="微软雅黑" charset="-122"/>
                  <a:sym typeface="Arial" panose="020B0604020202090204" pitchFamily="34" charset="0"/>
                </a:rPr>
                <a:t>扩展性</a:t>
              </a:r>
            </a:p>
          </p:txBody>
        </p:sp>
        <p:sp>
          <p:nvSpPr>
            <p:cNvPr id="34" name="TextBox 84"/>
            <p:cNvSpPr>
              <a:spLocks noChangeArrowheads="1"/>
            </p:cNvSpPr>
            <p:nvPr/>
          </p:nvSpPr>
          <p:spPr bwMode="auto">
            <a:xfrm>
              <a:off x="8166412" y="6150440"/>
              <a:ext cx="978957" cy="4910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0" rIns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dirty="0">
                  <a:solidFill>
                    <a:schemeClr val="tx1"/>
                  </a:solidFill>
                  <a:latin typeface="微软雅黑" charset="-122"/>
                  <a:ea typeface="微软雅黑" charset="-122"/>
                  <a:sym typeface="Arial" panose="020B0604020202090204" pitchFamily="34" charset="0"/>
                </a:rPr>
                <a:t>实时性</a:t>
              </a:r>
            </a:p>
          </p:txBody>
        </p:sp>
        <p:sp>
          <p:nvSpPr>
            <p:cNvPr id="35" name="TextBox 84"/>
            <p:cNvSpPr>
              <a:spLocks noChangeArrowheads="1"/>
            </p:cNvSpPr>
            <p:nvPr/>
          </p:nvSpPr>
          <p:spPr bwMode="auto">
            <a:xfrm>
              <a:off x="4500273" y="6150440"/>
              <a:ext cx="1310508" cy="49106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800" b="1" dirty="0">
                  <a:solidFill>
                    <a:schemeClr val="tx1"/>
                  </a:solidFill>
                  <a:latin typeface="微软雅黑" charset="-122"/>
                  <a:ea typeface="微软雅黑" charset="-122"/>
                  <a:sym typeface="Arial" panose="020B0604020202090204" pitchFamily="34" charset="0"/>
                </a:rPr>
                <a:t>安全性</a:t>
              </a:r>
            </a:p>
          </p:txBody>
        </p:sp>
        <p:sp>
          <p:nvSpPr>
            <p:cNvPr id="36" name="矩形 35"/>
            <p:cNvSpPr/>
            <p:nvPr/>
          </p:nvSpPr>
          <p:spPr>
            <a:xfrm rot="18033025">
              <a:off x="4418448" y="5248126"/>
              <a:ext cx="2987040" cy="306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1">
                <a:spcBef>
                  <a:spcPct val="2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安全与数据共享之间的天然鸿沟</a:t>
              </a:r>
            </a:p>
          </p:txBody>
        </p:sp>
        <p:sp>
          <p:nvSpPr>
            <p:cNvPr id="37" name="矩形 36"/>
            <p:cNvSpPr/>
            <p:nvPr/>
          </p:nvSpPr>
          <p:spPr>
            <a:xfrm rot="3583463">
              <a:off x="6681858" y="5062895"/>
              <a:ext cx="2377440" cy="3064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lvl="1">
                <a:spcBef>
                  <a:spcPct val="2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规模扩展下网络实时性难以保障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5542182" y="6506236"/>
              <a:ext cx="2704842" cy="3064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7800" lvl="1">
                <a:spcBef>
                  <a:spcPct val="20000"/>
                </a:spcBef>
              </a:pPr>
              <a:r>
                <a:rPr lang="zh-CN" altLang="en-US" dirty="0">
                  <a:solidFill>
                    <a:schemeClr val="tx1"/>
                  </a:solidFill>
                  <a:latin typeface="微软雅黑" charset="-122"/>
                  <a:ea typeface="微软雅黑" charset="-122"/>
                </a:rPr>
                <a:t>安全机制不可避免地牺牲实时性</a:t>
              </a:r>
            </a:p>
          </p:txBody>
        </p:sp>
        <p:grpSp>
          <p:nvGrpSpPr>
            <p:cNvPr id="39" name="组合 38"/>
            <p:cNvGrpSpPr/>
            <p:nvPr/>
          </p:nvGrpSpPr>
          <p:grpSpPr>
            <a:xfrm>
              <a:off x="6381050" y="4885653"/>
              <a:ext cx="1047421" cy="1001922"/>
              <a:chOff x="1879156" y="1909719"/>
              <a:chExt cx="1177557" cy="1177557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1879156" y="1909719"/>
                <a:ext cx="1177557" cy="1177557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3">
                <a:scrgbClr r="0" g="0" b="0"/>
              </a:fillRef>
              <a:effectRef idx="2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1" name="椭圆 4"/>
              <p:cNvSpPr/>
              <p:nvPr/>
            </p:nvSpPr>
            <p:spPr>
              <a:xfrm>
                <a:off x="1887016" y="2071663"/>
                <a:ext cx="1168976" cy="9463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9050" tIns="19050" rIns="19050" bIns="19050" numCol="1" spcCol="1270" anchor="ctr" anchorCtr="0">
                <a:noAutofit/>
              </a:bodyPr>
              <a:lstStyle/>
              <a:p>
                <a:pPr algn="ctr" defTabSz="889000">
                  <a:spcBef>
                    <a:spcPts val="600"/>
                  </a:spcBef>
                  <a:spcAft>
                    <a:spcPct val="35000"/>
                  </a:spcAft>
                </a:pPr>
                <a:r>
                  <a:rPr lang="zh-CN" altLang="en-US" sz="1200" b="1" dirty="0">
                    <a:solidFill>
                      <a:schemeClr val="tx1"/>
                    </a:solidFill>
                    <a:latin typeface="微软雅黑" charset="-122"/>
                    <a:ea typeface="微软雅黑" charset="-122"/>
                  </a:rPr>
                  <a:t>体系结构协同优化</a:t>
                </a:r>
              </a:p>
            </p:txBody>
          </p:sp>
        </p:grpSp>
      </p:grpSp>
      <p:pic>
        <p:nvPicPr>
          <p:cNvPr id="42" name="图片 4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9069" y="1761319"/>
            <a:ext cx="1215374" cy="821960"/>
          </a:xfrm>
          <a:prstGeom prst="rect">
            <a:avLst/>
          </a:prstGeom>
          <a:solidFill>
            <a:srgbClr val="99CCFF"/>
          </a:solidFill>
          <a:ln w="9525">
            <a:solidFill>
              <a:srgbClr val="0070C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le 1996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Interest and Data packets</a:t>
            </a:r>
          </a:p>
        </p:txBody>
      </p:sp>
      <p:sp>
        <p:nvSpPr>
          <p:cNvPr id="199683" name="Text Placeholder 199682"/>
          <p:cNvSpPr>
            <a:spLocks noGrp="1"/>
          </p:cNvSpPr>
          <p:nvPr>
            <p:ph type="body" idx="1"/>
          </p:nvPr>
        </p:nvSpPr>
        <p:spPr>
          <a:xfrm>
            <a:off x="457200" y="1268413"/>
            <a:ext cx="8229600" cy="15128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>
                <a:effectLst/>
              </a:rPr>
              <a:t>There are two types of CCN packets:</a:t>
            </a:r>
          </a:p>
          <a:p>
            <a:pPr lvl="1">
              <a:lnSpc>
                <a:spcPct val="90000"/>
              </a:lnSpc>
            </a:pPr>
            <a:r>
              <a:rPr>
                <a:effectLst/>
              </a:rPr>
              <a:t>Interest packets</a:t>
            </a:r>
          </a:p>
          <a:p>
            <a:pPr lvl="1">
              <a:lnSpc>
                <a:spcPct val="90000"/>
              </a:lnSpc>
            </a:pPr>
            <a:r>
              <a:rPr>
                <a:effectLst/>
              </a:rPr>
              <a:t>Data packets</a:t>
            </a:r>
          </a:p>
        </p:txBody>
      </p:sp>
      <p:pic>
        <p:nvPicPr>
          <p:cNvPr id="199685" name="Picture 199684" descr="Figure 2 CCN packet typ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2852738"/>
            <a:ext cx="8647113" cy="3538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itle 23244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CCN Node Model</a:t>
            </a:r>
          </a:p>
        </p:txBody>
      </p:sp>
      <p:sp>
        <p:nvSpPr>
          <p:cNvPr id="232451" name="Text Placeholder 232450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824413"/>
          </a:xfrm>
        </p:spPr>
        <p:txBody>
          <a:bodyPr/>
          <a:lstStyle/>
          <a:p>
            <a:r>
              <a:rPr>
                <a:effectLst/>
              </a:rPr>
              <a:t>There are two types of CCN packets:</a:t>
            </a:r>
          </a:p>
          <a:p>
            <a:pPr lvl="1"/>
            <a:r>
              <a:rPr>
                <a:effectLst/>
              </a:rPr>
              <a:t>Interest packets</a:t>
            </a:r>
          </a:p>
          <a:p>
            <a:pPr lvl="1"/>
            <a:r>
              <a:rPr>
                <a:effectLst/>
              </a:rPr>
              <a:t>Data packets</a:t>
            </a:r>
          </a:p>
          <a:p>
            <a:r>
              <a:rPr>
                <a:effectLst/>
              </a:rPr>
              <a:t>Consumer broadcasts its Interest over all available connectivity</a:t>
            </a:r>
          </a:p>
          <a:p>
            <a:r>
              <a:rPr>
                <a:effectLst/>
              </a:rPr>
              <a:t>Data is transmitted only in response to and Interest and consumes that Interest</a:t>
            </a:r>
          </a:p>
          <a:p>
            <a:r>
              <a:rPr err="1">
                <a:effectLst/>
              </a:rPr>
              <a:t>Data satisfies an Interest if ContentName</a:t>
            </a:r>
            <a:r>
              <a:rPr>
                <a:effectLst/>
              </a:rPr>
              <a:t> in the Interest is a prefix of that in the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itle 23654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CCN Node Model</a:t>
            </a:r>
          </a:p>
        </p:txBody>
      </p:sp>
      <p:sp>
        <p:nvSpPr>
          <p:cNvPr id="236547" name="Text Placeholder 236546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824413"/>
          </a:xfrm>
        </p:spPr>
        <p:txBody>
          <a:bodyPr/>
          <a:lstStyle/>
          <a:p>
            <a:r>
              <a:rPr err="1">
                <a:effectLst/>
              </a:rPr>
              <a:t>Hierarchical name space (cmp</a:t>
            </a:r>
            <a:r>
              <a:rPr>
                <a:effectLst/>
              </a:rPr>
              <a:t> w/ URI)</a:t>
            </a:r>
          </a:p>
          <a:p>
            <a:r>
              <a:rPr>
                <a:effectLst/>
              </a:rPr>
              <a:t>When a packet arrives on a </a:t>
            </a:r>
            <a:r>
              <a:rPr i="1">
                <a:effectLst/>
              </a:rPr>
              <a:t>face</a:t>
            </a:r>
            <a:r>
              <a:rPr>
                <a:effectLst/>
              </a:rPr>
              <a:t> a longest-match lookup is made</a:t>
            </a:r>
          </a:p>
          <a:p>
            <a:r>
              <a:rPr>
                <a:effectLst/>
              </a:rPr>
              <a:t>Forwarding engine with 3 data structures:</a:t>
            </a:r>
          </a:p>
          <a:p>
            <a:pPr lvl="1"/>
            <a:r>
              <a:rPr>
                <a:effectLst/>
              </a:rPr>
              <a:t>Forwarding Information Base (FIB)</a:t>
            </a:r>
          </a:p>
          <a:p>
            <a:pPr lvl="1"/>
            <a:r>
              <a:rPr>
                <a:effectLst/>
              </a:rPr>
              <a:t>Content Store (buffer memory)</a:t>
            </a:r>
          </a:p>
          <a:p>
            <a:pPr lvl="1"/>
            <a:r>
              <a:rPr>
                <a:effectLst/>
              </a:rPr>
              <a:t>Pending Interest Table (PIT)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itle 2406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CCN Node Model</a:t>
            </a:r>
          </a:p>
        </p:txBody>
      </p:sp>
      <p:sp>
        <p:nvSpPr>
          <p:cNvPr id="240643" name="Text Placeholder 240642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82441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>
                <a:effectLst/>
              </a:rPr>
              <a:t>FIB allows a list of outgoing interfaces – multiple sources of data</a:t>
            </a:r>
          </a:p>
          <a:p>
            <a:pPr>
              <a:lnSpc>
                <a:spcPct val="90000"/>
              </a:lnSpc>
            </a:pPr>
            <a:r>
              <a:rPr>
                <a:effectLst/>
              </a:rPr>
              <a:t>Content Store w/ LRU or LFU replacement</a:t>
            </a:r>
          </a:p>
          <a:p>
            <a:pPr>
              <a:lnSpc>
                <a:spcPct val="90000"/>
              </a:lnSpc>
            </a:pPr>
            <a:r>
              <a:rPr>
                <a:effectLst/>
              </a:rPr>
              <a:t>PIT keeps track of Interest forwarded up-stream =&gt; Data can be sent downstream</a:t>
            </a:r>
          </a:p>
          <a:p>
            <a:pPr>
              <a:lnSpc>
                <a:spcPct val="90000"/>
              </a:lnSpc>
            </a:pPr>
            <a:r>
              <a:rPr>
                <a:effectLst/>
              </a:rPr>
              <a:t>Interest packets are routed upstream – Data packets follow the same path down</a:t>
            </a:r>
          </a:p>
          <a:p>
            <a:pPr>
              <a:lnSpc>
                <a:spcPct val="90000"/>
              </a:lnSpc>
            </a:pPr>
            <a:r>
              <a:rPr>
                <a:effectLst/>
              </a:rPr>
              <a:t>Each PIT entry is a “bread crumb” marking the path and is erased after it’s been used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Title 2017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CCN Forwarding Engine</a:t>
            </a:r>
          </a:p>
        </p:txBody>
      </p:sp>
      <p:pic>
        <p:nvPicPr>
          <p:cNvPr id="201733" name="Picture 201732" descr="Figure 3 CCN forwarding engine mode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0" y="1300163"/>
            <a:ext cx="8145463" cy="5081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itle 2426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CCN Node Model</a:t>
            </a:r>
          </a:p>
        </p:txBody>
      </p:sp>
      <p:sp>
        <p:nvSpPr>
          <p:cNvPr id="242691" name="Text Placeholder 242690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824413"/>
          </a:xfrm>
        </p:spPr>
        <p:txBody>
          <a:bodyPr/>
          <a:lstStyle/>
          <a:p>
            <a:r>
              <a:rPr sz="2800" err="1">
                <a:effectLst/>
              </a:rPr>
              <a:t>When an Interest packet arrives, longest-match lookup is done on its ContentName</a:t>
            </a:r>
            <a:endParaRPr sz="2800">
              <a:effectLst/>
            </a:endParaRPr>
          </a:p>
          <a:p>
            <a:r>
              <a:rPr sz="2800" err="1">
                <a:effectLst/>
              </a:rPr>
              <a:t>ContentStore</a:t>
            </a:r>
            <a:r>
              <a:rPr sz="2800">
                <a:effectLst/>
              </a:rPr>
              <a:t> match is preferred over a PIT match, preferred over a FIB match</a:t>
            </a:r>
          </a:p>
          <a:p>
            <a:pPr lvl="1"/>
            <a:r>
              <a:rPr sz="2400" err="1">
                <a:effectLst/>
              </a:rPr>
              <a:t>Matching Data packet in ContentStore</a:t>
            </a:r>
            <a:r>
              <a:rPr sz="2400">
                <a:effectLst/>
              </a:rPr>
              <a:t> =&gt; send it out on the Interest arrival face </a:t>
            </a:r>
          </a:p>
          <a:p>
            <a:pPr lvl="1"/>
            <a:r>
              <a:rPr sz="2400">
                <a:effectLst/>
              </a:rPr>
              <a:t>Else, if there is an exact-match PIT entry =&gt; add the arrival face to the PIT entry’s list</a:t>
            </a:r>
          </a:p>
          <a:p>
            <a:pPr lvl="1"/>
            <a:r>
              <a:rPr sz="2400">
                <a:effectLst/>
              </a:rPr>
              <a:t>Else, if there is a matching FIB entry =&gt; </a:t>
            </a:r>
            <a:br>
              <a:rPr sz="2400">
                <a:effectLst/>
              </a:rPr>
            </a:br>
            <a:r>
              <a:rPr sz="2400">
                <a:effectLst/>
              </a:rPr>
              <a:t>send the Interest up-stream towards the data</a:t>
            </a:r>
          </a:p>
          <a:p>
            <a:pPr lvl="1"/>
            <a:r>
              <a:rPr sz="2400">
                <a:effectLst/>
              </a:rPr>
              <a:t>Else =&gt; discard the Interest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itle 24473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CCN Transport</a:t>
            </a:r>
          </a:p>
        </p:txBody>
      </p:sp>
      <p:sp>
        <p:nvSpPr>
          <p:cNvPr id="244739" name="Text Placeholder 244738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>
                <a:effectLst/>
              </a:rPr>
              <a:t>CCN transport is designed to operate on unreliable packet delivery services</a:t>
            </a:r>
          </a:p>
          <a:p>
            <a:pPr>
              <a:lnSpc>
                <a:spcPct val="90000"/>
              </a:lnSpc>
            </a:pPr>
            <a:r>
              <a:rPr>
                <a:effectLst/>
              </a:rPr>
              <a:t>Senders are stateless </a:t>
            </a:r>
          </a:p>
          <a:p>
            <a:pPr>
              <a:lnSpc>
                <a:spcPct val="90000"/>
              </a:lnSpc>
            </a:pPr>
            <a:r>
              <a:rPr>
                <a:effectLst/>
              </a:rPr>
              <a:t>Receivers keep track of unsatisfied Interests and ask again after a time-out</a:t>
            </a:r>
          </a:p>
          <a:p>
            <a:pPr>
              <a:lnSpc>
                <a:spcPct val="90000"/>
              </a:lnSpc>
            </a:pPr>
            <a:r>
              <a:rPr>
                <a:effectLst/>
              </a:rPr>
              <a:t>The receiver’s strategy layer is responsible for retransmission, selecting faces, limiting the number of unsatisfied Interests, priority</a:t>
            </a:r>
          </a:p>
          <a:p>
            <a:pPr>
              <a:lnSpc>
                <a:spcPct val="90000"/>
              </a:lnSpc>
            </a:pPr>
            <a:r>
              <a:rPr>
                <a:effectLst/>
              </a:rPr>
              <a:t>One Interest retrieves at most one Data packet =&gt; </a:t>
            </a:r>
            <a:r>
              <a:rPr b="1" i="1">
                <a:effectLst/>
              </a:rPr>
              <a:t>flow balance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itle 24678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Reliability and Flow Control</a:t>
            </a:r>
          </a:p>
        </p:txBody>
      </p:sp>
      <p:sp>
        <p:nvSpPr>
          <p:cNvPr id="246787" name="Text Placeholder 246786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229600" cy="4895850"/>
          </a:xfrm>
        </p:spPr>
        <p:txBody>
          <a:bodyPr/>
          <a:lstStyle/>
          <a:p>
            <a:r>
              <a:rPr>
                <a:effectLst/>
              </a:rPr>
              <a:t>Flow balance allows for efficient communication between machines with highly different speeds</a:t>
            </a:r>
          </a:p>
          <a:p>
            <a:r>
              <a:rPr>
                <a:effectLst/>
              </a:rPr>
              <a:t>It is possible to overlap data and requests</a:t>
            </a:r>
          </a:p>
          <a:p>
            <a:r>
              <a:rPr>
                <a:effectLst/>
              </a:rPr>
              <a:t>In CCN, all communication is local and flow balance is maintained over each hop</a:t>
            </a:r>
          </a:p>
          <a:p>
            <a:r>
              <a:rPr>
                <a:effectLst/>
              </a:rPr>
              <a:t>This leads into end-to-end flow control without any end-to-end mechanisms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37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le 2037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Naming</a:t>
            </a:r>
          </a:p>
        </p:txBody>
      </p:sp>
      <p:sp>
        <p:nvSpPr>
          <p:cNvPr id="203779" name="Text Placeholder 203778"/>
          <p:cNvSpPr>
            <a:spLocks noGrp="1"/>
          </p:cNvSpPr>
          <p:nvPr>
            <p:ph type="body" idx="1"/>
          </p:nvPr>
        </p:nvSpPr>
        <p:spPr>
          <a:xfrm>
            <a:off x="323850" y="1412875"/>
            <a:ext cx="8435975" cy="1871663"/>
          </a:xfrm>
        </p:spPr>
        <p:txBody>
          <a:bodyPr/>
          <a:lstStyle/>
          <a:p>
            <a:r>
              <a:rPr err="1">
                <a:effectLst/>
              </a:rPr>
              <a:t>CCN is based on hierarchical, aggregatable</a:t>
            </a:r>
            <a:r>
              <a:rPr>
                <a:effectLst/>
              </a:rPr>
              <a:t> names at least partly meaningful to humans</a:t>
            </a:r>
          </a:p>
          <a:p>
            <a:r>
              <a:rPr>
                <a:effectLst/>
              </a:rPr>
              <a:t>The name notation used is like URI</a:t>
            </a:r>
          </a:p>
        </p:txBody>
      </p:sp>
      <p:pic>
        <p:nvPicPr>
          <p:cNvPr id="203781" name="Picture 203780" descr="Figure 4 Example Data nam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8" y="3357563"/>
            <a:ext cx="8328025" cy="29543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38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itle 24883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Naming and Sequencing</a:t>
            </a:r>
          </a:p>
        </p:txBody>
      </p:sp>
      <p:sp>
        <p:nvSpPr>
          <p:cNvPr id="248835" name="Text Placeholder 248834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435975" cy="4895850"/>
          </a:xfrm>
        </p:spPr>
        <p:txBody>
          <a:bodyPr/>
          <a:lstStyle/>
          <a:p>
            <a:r>
              <a:rPr>
                <a:effectLst/>
              </a:rPr>
              <a:t>An Interest can specify the content exactly</a:t>
            </a:r>
          </a:p>
          <a:p>
            <a:r>
              <a:rPr>
                <a:effectLst/>
              </a:rPr>
              <a:t>Content names can contain automatically generated endings used like sequence #s</a:t>
            </a:r>
          </a:p>
          <a:p>
            <a:r>
              <a:rPr>
                <a:effectLst/>
              </a:rPr>
              <a:t>The last part of the name is incremented for the next chunk (e.g. a video frame)</a:t>
            </a:r>
          </a:p>
          <a:p>
            <a:r>
              <a:rPr>
                <a:effectLst/>
              </a:rPr>
              <a:t>The names form a tree which is traversed in preorder</a:t>
            </a:r>
          </a:p>
          <a:p>
            <a:r>
              <a:rPr>
                <a:effectLst/>
              </a:rPr>
              <a:t>In this way, the receiver can ask for the </a:t>
            </a:r>
            <a:br>
              <a:rPr>
                <a:effectLst/>
              </a:rPr>
            </a:br>
            <a:r>
              <a:rPr i="1">
                <a:effectLst/>
              </a:rPr>
              <a:t>next</a:t>
            </a:r>
            <a:r>
              <a:rPr>
                <a:effectLst/>
              </a:rPr>
              <a:t> Data packet in his Interest packet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39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互联网体系结构发展思路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28547" y="1808820"/>
            <a:ext cx="7510628" cy="3338847"/>
            <a:chOff x="-75883" y="1105247"/>
            <a:chExt cx="10014171" cy="4451796"/>
          </a:xfrm>
        </p:grpSpPr>
        <p:sp>
          <p:nvSpPr>
            <p:cNvPr id="6" name="立方体 5"/>
            <p:cNvSpPr/>
            <p:nvPr/>
          </p:nvSpPr>
          <p:spPr>
            <a:xfrm>
              <a:off x="-75883" y="4065587"/>
              <a:ext cx="3655166" cy="1491456"/>
            </a:xfrm>
            <a:prstGeom prst="cube">
              <a:avLst/>
            </a:prstGeom>
            <a:solidFill>
              <a:srgbClr val="4BACC6">
                <a:lumMod val="75000"/>
              </a:srgbClr>
            </a:solidFill>
            <a:ln w="50800">
              <a:noFill/>
              <a:round/>
              <a:headEnd type="triangle"/>
            </a:ln>
          </p:spPr>
          <p:txBody>
            <a:bodyPr anchor="ctr"/>
            <a:lstStyle/>
            <a:p>
              <a:pPr marL="285750" indent="-285750">
                <a:lnSpc>
                  <a:spcPct val="120000"/>
                </a:lnSpc>
                <a:buFont typeface="Arial" panose="020B0604020202090204" pitchFamily="34" charset="0"/>
                <a:buChar char="•"/>
                <a:defRPr/>
              </a:pPr>
              <a:r>
                <a:rPr lang="zh-CN" altLang="en-US" sz="1500" b="1" kern="0" dirty="0">
                  <a:solidFill>
                    <a:prstClr val="white"/>
                  </a:solidFill>
                  <a:latin typeface="微软雅黑" charset="-122"/>
                  <a:ea typeface="微软雅黑" charset="-122"/>
                </a:rPr>
                <a:t>无法根本解决问题</a:t>
              </a:r>
              <a:endParaRPr lang="en-US" altLang="zh-CN" sz="1500" b="1" kern="0" dirty="0">
                <a:solidFill>
                  <a:prstClr val="white"/>
                </a:solidFill>
                <a:latin typeface="微软雅黑" charset="-122"/>
                <a:ea typeface="微软雅黑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90204" pitchFamily="34" charset="0"/>
                <a:buChar char="•"/>
                <a:defRPr/>
              </a:pPr>
              <a:r>
                <a:rPr lang="zh-CN" altLang="en-US" sz="1500" b="1" kern="0" dirty="0">
                  <a:solidFill>
                    <a:prstClr val="white"/>
                  </a:solidFill>
                  <a:latin typeface="微软雅黑" charset="-122"/>
                  <a:ea typeface="微软雅黑" charset="-122"/>
                </a:rPr>
                <a:t>破坏沙漏</a:t>
              </a:r>
              <a:r>
                <a:rPr lang="en-US" altLang="zh-CN" sz="1500" b="1" kern="0" dirty="0">
                  <a:solidFill>
                    <a:prstClr val="white"/>
                  </a:solidFill>
                  <a:latin typeface="微软雅黑" charset="-122"/>
                  <a:ea typeface="微软雅黑" charset="-122"/>
                </a:rPr>
                <a:t>,</a:t>
              </a:r>
              <a:r>
                <a:rPr lang="zh-CN" altLang="en-US" sz="1500" b="1" kern="0" dirty="0">
                  <a:solidFill>
                    <a:prstClr val="white"/>
                  </a:solidFill>
                  <a:latin typeface="微软雅黑" charset="-122"/>
                  <a:ea typeface="微软雅黑" charset="-122"/>
                </a:rPr>
                <a:t>复杂可扩展性问题</a:t>
              </a: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H="1">
              <a:off x="4232212" y="3614851"/>
              <a:ext cx="5706076" cy="0"/>
            </a:xfrm>
            <a:prstGeom prst="straightConnector1">
              <a:avLst/>
            </a:prstGeom>
            <a:noFill/>
            <a:ln w="50800">
              <a:solidFill>
                <a:srgbClr val="F79646">
                  <a:lumMod val="75000"/>
                </a:srgbClr>
              </a:solidFill>
              <a:round/>
              <a:head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8" name="直接箭头连接符 7"/>
            <p:cNvCxnSpPr/>
            <p:nvPr/>
          </p:nvCxnSpPr>
          <p:spPr>
            <a:xfrm>
              <a:off x="4294955" y="1603439"/>
              <a:ext cx="1589" cy="2011412"/>
            </a:xfrm>
            <a:prstGeom prst="straightConnector1">
              <a:avLst/>
            </a:prstGeom>
            <a:noFill/>
            <a:ln w="50800">
              <a:solidFill>
                <a:srgbClr val="4BACC6">
                  <a:lumMod val="75000"/>
                </a:srgbClr>
              </a:solidFill>
              <a:round/>
              <a:headEnd type="triangle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9" name="TextBox 8"/>
            <p:cNvSpPr txBox="1"/>
            <p:nvPr/>
          </p:nvSpPr>
          <p:spPr>
            <a:xfrm>
              <a:off x="3924995" y="1105247"/>
              <a:ext cx="935037" cy="49106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1800" b="1" kern="0">
                  <a:solidFill>
                    <a:srgbClr val="0039AC"/>
                  </a:solidFill>
                  <a:latin typeface="微软雅黑" charset="-122"/>
                  <a:ea typeface="微软雅黑" charset="-122"/>
                </a:rPr>
                <a:t>特点</a:t>
              </a:r>
            </a:p>
          </p:txBody>
        </p:sp>
        <p:sp>
          <p:nvSpPr>
            <p:cNvPr id="11" name="立方体 10"/>
            <p:cNvSpPr/>
            <p:nvPr/>
          </p:nvSpPr>
          <p:spPr>
            <a:xfrm>
              <a:off x="5274321" y="4004782"/>
              <a:ext cx="3686190" cy="1516856"/>
            </a:xfrm>
            <a:prstGeom prst="cube">
              <a:avLst/>
            </a:prstGeom>
            <a:solidFill>
              <a:srgbClr val="F79646">
                <a:lumMod val="75000"/>
              </a:srgbClr>
            </a:solidFill>
            <a:ln w="50800">
              <a:noFill/>
              <a:round/>
              <a:headEnd type="triangle"/>
            </a:ln>
          </p:spPr>
          <p:txBody>
            <a:bodyPr anchor="ctr"/>
            <a:lstStyle/>
            <a:p>
              <a:pPr marL="285750" indent="-285750">
                <a:lnSpc>
                  <a:spcPct val="120000"/>
                </a:lnSpc>
                <a:buFont typeface="Arial" panose="020B0604020202090204" pitchFamily="34" charset="0"/>
                <a:buChar char="•"/>
                <a:defRPr/>
              </a:pPr>
              <a:r>
                <a:rPr lang="zh-CN" altLang="en-US" sz="1500" b="1" kern="0" dirty="0">
                  <a:solidFill>
                    <a:prstClr val="white"/>
                  </a:solidFill>
                  <a:latin typeface="微软雅黑" charset="-122"/>
                  <a:ea typeface="微软雅黑" charset="-122"/>
                </a:rPr>
                <a:t>脱离实际，部署代价高</a:t>
              </a:r>
              <a:endParaRPr lang="en-US" altLang="zh-CN" sz="1500" b="1" kern="0" dirty="0">
                <a:solidFill>
                  <a:prstClr val="white"/>
                </a:solidFill>
                <a:latin typeface="微软雅黑" charset="-122"/>
                <a:ea typeface="微软雅黑" charset="-122"/>
              </a:endParaRPr>
            </a:p>
            <a:p>
              <a:pPr marL="285750" indent="-285750">
                <a:lnSpc>
                  <a:spcPct val="120000"/>
                </a:lnSpc>
                <a:buFont typeface="Arial" panose="020B0604020202090204" pitchFamily="34" charset="0"/>
                <a:buChar char="•"/>
                <a:defRPr/>
              </a:pPr>
              <a:r>
                <a:rPr lang="zh-CN" altLang="en-US" sz="1500" b="1" kern="0" dirty="0">
                  <a:solidFill>
                    <a:prstClr val="white"/>
                  </a:solidFill>
                  <a:latin typeface="微软雅黑" charset="-122"/>
                  <a:ea typeface="微软雅黑" charset="-122"/>
                </a:rPr>
                <a:t>仿真模型简单，难以反映现实状态</a:t>
              </a:r>
            </a:p>
          </p:txBody>
        </p:sp>
      </p:grpSp>
      <p:cxnSp>
        <p:nvCxnSpPr>
          <p:cNvPr id="13" name="直接箭头连接符 12"/>
          <p:cNvCxnSpPr/>
          <p:nvPr/>
        </p:nvCxnSpPr>
        <p:spPr>
          <a:xfrm>
            <a:off x="495300" y="3691023"/>
            <a:ext cx="3928678" cy="0"/>
          </a:xfrm>
          <a:prstGeom prst="straightConnector1">
            <a:avLst/>
          </a:prstGeom>
          <a:noFill/>
          <a:ln w="50800">
            <a:solidFill>
              <a:srgbClr val="00B050"/>
            </a:solidFill>
            <a:round/>
            <a:head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cxnSp>
        <p:nvCxnSpPr>
          <p:cNvPr id="14" name="直接箭头连接符 13"/>
          <p:cNvCxnSpPr/>
          <p:nvPr/>
        </p:nvCxnSpPr>
        <p:spPr>
          <a:xfrm flipV="1">
            <a:off x="4407867" y="3665935"/>
            <a:ext cx="0" cy="1583828"/>
          </a:xfrm>
          <a:prstGeom prst="straightConnector1">
            <a:avLst/>
          </a:prstGeom>
          <a:noFill/>
          <a:ln w="50800">
            <a:solidFill>
              <a:srgbClr val="7030A0"/>
            </a:solidFill>
            <a:round/>
            <a:headEnd type="triangle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4100111" y="5266137"/>
            <a:ext cx="701278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800" b="1" kern="0" dirty="0">
                <a:solidFill>
                  <a:srgbClr val="7030A0"/>
                </a:solidFill>
                <a:latin typeface="微软雅黑" charset="-122"/>
                <a:ea typeface="微软雅黑" charset="-122"/>
              </a:rPr>
              <a:t>问题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2065" y="2115910"/>
            <a:ext cx="459740" cy="1358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1800" b="1" dirty="0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-122"/>
                <a:ea typeface="微软雅黑" charset="-122"/>
              </a:rPr>
              <a:t>改 良 式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761502" y="2115909"/>
            <a:ext cx="459740" cy="135886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>
              <a:defRPr sz="2400" b="1">
                <a:solidFill>
                  <a:srgbClr val="0039A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charset="-122"/>
                <a:ea typeface="微软雅黑" charset="-122"/>
              </a:defRPr>
            </a:lvl1pPr>
          </a:lstStyle>
          <a:p>
            <a:r>
              <a:rPr lang="zh-CN" altLang="en-US" sz="1800"/>
              <a:t>革 命 式 </a:t>
            </a:r>
          </a:p>
        </p:txBody>
      </p:sp>
      <p:sp>
        <p:nvSpPr>
          <p:cNvPr id="18" name="未知"/>
          <p:cNvSpPr/>
          <p:nvPr/>
        </p:nvSpPr>
        <p:spPr bwMode="auto">
          <a:xfrm>
            <a:off x="4862219" y="2810156"/>
            <a:ext cx="1021198" cy="416439"/>
          </a:xfrm>
          <a:custGeom>
            <a:avLst/>
            <a:gdLst>
              <a:gd name="T0" fmla="*/ 1301 w 1321"/>
              <a:gd name="T1" fmla="*/ 401 h 712"/>
              <a:gd name="T2" fmla="*/ 1317 w 1321"/>
              <a:gd name="T3" fmla="*/ 442 h 712"/>
              <a:gd name="T4" fmla="*/ 1321 w 1321"/>
              <a:gd name="T5" fmla="*/ 481 h 712"/>
              <a:gd name="T6" fmla="*/ 1315 w 1321"/>
              <a:gd name="T7" fmla="*/ 516 h 712"/>
              <a:gd name="T8" fmla="*/ 1298 w 1321"/>
              <a:gd name="T9" fmla="*/ 550 h 712"/>
              <a:gd name="T10" fmla="*/ 1272 w 1321"/>
              <a:gd name="T11" fmla="*/ 579 h 712"/>
              <a:gd name="T12" fmla="*/ 1239 w 1321"/>
              <a:gd name="T13" fmla="*/ 604 h 712"/>
              <a:gd name="T14" fmla="*/ 1196 w 1321"/>
              <a:gd name="T15" fmla="*/ 628 h 712"/>
              <a:gd name="T16" fmla="*/ 1147 w 1321"/>
              <a:gd name="T17" fmla="*/ 649 h 712"/>
              <a:gd name="T18" fmla="*/ 1092 w 1321"/>
              <a:gd name="T19" fmla="*/ 667 h 712"/>
              <a:gd name="T20" fmla="*/ 1031 w 1321"/>
              <a:gd name="T21" fmla="*/ 683 h 712"/>
              <a:gd name="T22" fmla="*/ 967 w 1321"/>
              <a:gd name="T23" fmla="*/ 694 h 712"/>
              <a:gd name="T24" fmla="*/ 896 w 1321"/>
              <a:gd name="T25" fmla="*/ 704 h 712"/>
              <a:gd name="T26" fmla="*/ 824 w 1321"/>
              <a:gd name="T27" fmla="*/ 710 h 712"/>
              <a:gd name="T28" fmla="*/ 795 w 1321"/>
              <a:gd name="T29" fmla="*/ 712 h 712"/>
              <a:gd name="T30" fmla="*/ 476 w 1321"/>
              <a:gd name="T31" fmla="*/ 712 h 712"/>
              <a:gd name="T32" fmla="*/ 472 w 1321"/>
              <a:gd name="T33" fmla="*/ 712 h 712"/>
              <a:gd name="T34" fmla="*/ 409 w 1321"/>
              <a:gd name="T35" fmla="*/ 708 h 712"/>
              <a:gd name="T36" fmla="*/ 348 w 1321"/>
              <a:gd name="T37" fmla="*/ 704 h 712"/>
              <a:gd name="T38" fmla="*/ 290 w 1321"/>
              <a:gd name="T39" fmla="*/ 696 h 712"/>
              <a:gd name="T40" fmla="*/ 235 w 1321"/>
              <a:gd name="T41" fmla="*/ 689 h 712"/>
              <a:gd name="T42" fmla="*/ 186 w 1321"/>
              <a:gd name="T43" fmla="*/ 677 h 712"/>
              <a:gd name="T44" fmla="*/ 141 w 1321"/>
              <a:gd name="T45" fmla="*/ 663 h 712"/>
              <a:gd name="T46" fmla="*/ 102 w 1321"/>
              <a:gd name="T47" fmla="*/ 648 h 712"/>
              <a:gd name="T48" fmla="*/ 67 w 1321"/>
              <a:gd name="T49" fmla="*/ 630 h 712"/>
              <a:gd name="T50" fmla="*/ 39 w 1321"/>
              <a:gd name="T51" fmla="*/ 608 h 712"/>
              <a:gd name="T52" fmla="*/ 18 w 1321"/>
              <a:gd name="T53" fmla="*/ 583 h 712"/>
              <a:gd name="T54" fmla="*/ 6 w 1321"/>
              <a:gd name="T55" fmla="*/ 554 h 712"/>
              <a:gd name="T56" fmla="*/ 0 w 1321"/>
              <a:gd name="T57" fmla="*/ 524 h 712"/>
              <a:gd name="T58" fmla="*/ 0 w 1321"/>
              <a:gd name="T59" fmla="*/ 520 h 712"/>
              <a:gd name="T60" fmla="*/ 4 w 1321"/>
              <a:gd name="T61" fmla="*/ 487 h 712"/>
              <a:gd name="T62" fmla="*/ 16 w 1321"/>
              <a:gd name="T63" fmla="*/ 446 h 712"/>
              <a:gd name="T64" fmla="*/ 51 w 1321"/>
              <a:gd name="T65" fmla="*/ 370 h 712"/>
              <a:gd name="T66" fmla="*/ 94 w 1321"/>
              <a:gd name="T67" fmla="*/ 299 h 712"/>
              <a:gd name="T68" fmla="*/ 147 w 1321"/>
              <a:gd name="T69" fmla="*/ 235 h 712"/>
              <a:gd name="T70" fmla="*/ 204 w 1321"/>
              <a:gd name="T71" fmla="*/ 176 h 712"/>
              <a:gd name="T72" fmla="*/ 270 w 1321"/>
              <a:gd name="T73" fmla="*/ 125 h 712"/>
              <a:gd name="T74" fmla="*/ 341 w 1321"/>
              <a:gd name="T75" fmla="*/ 82 h 712"/>
              <a:gd name="T76" fmla="*/ 415 w 1321"/>
              <a:gd name="T77" fmla="*/ 47 h 712"/>
              <a:gd name="T78" fmla="*/ 497 w 1321"/>
              <a:gd name="T79" fmla="*/ 21 h 712"/>
              <a:gd name="T80" fmla="*/ 581 w 1321"/>
              <a:gd name="T81" fmla="*/ 6 h 712"/>
              <a:gd name="T82" fmla="*/ 667 w 1321"/>
              <a:gd name="T83" fmla="*/ 0 h 712"/>
              <a:gd name="T84" fmla="*/ 667 w 1321"/>
              <a:gd name="T85" fmla="*/ 0 h 712"/>
              <a:gd name="T86" fmla="*/ 759 w 1321"/>
              <a:gd name="T87" fmla="*/ 6 h 712"/>
              <a:gd name="T88" fmla="*/ 847 w 1321"/>
              <a:gd name="T89" fmla="*/ 23 h 712"/>
              <a:gd name="T90" fmla="*/ 932 w 1321"/>
              <a:gd name="T91" fmla="*/ 53 h 712"/>
              <a:gd name="T92" fmla="*/ 1010 w 1321"/>
              <a:gd name="T93" fmla="*/ 90 h 712"/>
              <a:gd name="T94" fmla="*/ 1082 w 1321"/>
              <a:gd name="T95" fmla="*/ 137 h 712"/>
              <a:gd name="T96" fmla="*/ 1149 w 1321"/>
              <a:gd name="T97" fmla="*/ 194 h 712"/>
              <a:gd name="T98" fmla="*/ 1208 w 1321"/>
              <a:gd name="T99" fmla="*/ 256 h 712"/>
              <a:gd name="T100" fmla="*/ 1258 w 1321"/>
              <a:gd name="T101" fmla="*/ 325 h 712"/>
              <a:gd name="T102" fmla="*/ 1301 w 1321"/>
              <a:gd name="T103" fmla="*/ 401 h 712"/>
              <a:gd name="T104" fmla="*/ 1301 w 1321"/>
              <a:gd name="T105" fmla="*/ 401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321" h="712">
                <a:moveTo>
                  <a:pt x="1301" y="401"/>
                </a:moveTo>
                <a:lnTo>
                  <a:pt x="1317" y="442"/>
                </a:lnTo>
                <a:lnTo>
                  <a:pt x="1321" y="481"/>
                </a:lnTo>
                <a:lnTo>
                  <a:pt x="1315" y="516"/>
                </a:lnTo>
                <a:lnTo>
                  <a:pt x="1298" y="550"/>
                </a:lnTo>
                <a:lnTo>
                  <a:pt x="1272" y="579"/>
                </a:lnTo>
                <a:lnTo>
                  <a:pt x="1239" y="604"/>
                </a:lnTo>
                <a:lnTo>
                  <a:pt x="1196" y="628"/>
                </a:lnTo>
                <a:lnTo>
                  <a:pt x="1147" y="649"/>
                </a:lnTo>
                <a:lnTo>
                  <a:pt x="1092" y="667"/>
                </a:lnTo>
                <a:lnTo>
                  <a:pt x="1031" y="683"/>
                </a:lnTo>
                <a:lnTo>
                  <a:pt x="967" y="694"/>
                </a:lnTo>
                <a:lnTo>
                  <a:pt x="896" y="704"/>
                </a:lnTo>
                <a:lnTo>
                  <a:pt x="824" y="710"/>
                </a:lnTo>
                <a:lnTo>
                  <a:pt x="795" y="712"/>
                </a:lnTo>
                <a:lnTo>
                  <a:pt x="476" y="712"/>
                </a:lnTo>
                <a:lnTo>
                  <a:pt x="472" y="712"/>
                </a:lnTo>
                <a:lnTo>
                  <a:pt x="409" y="708"/>
                </a:lnTo>
                <a:lnTo>
                  <a:pt x="348" y="704"/>
                </a:lnTo>
                <a:lnTo>
                  <a:pt x="290" y="696"/>
                </a:lnTo>
                <a:lnTo>
                  <a:pt x="235" y="689"/>
                </a:lnTo>
                <a:lnTo>
                  <a:pt x="186" y="677"/>
                </a:lnTo>
                <a:lnTo>
                  <a:pt x="141" y="663"/>
                </a:lnTo>
                <a:lnTo>
                  <a:pt x="102" y="648"/>
                </a:lnTo>
                <a:lnTo>
                  <a:pt x="67" y="630"/>
                </a:lnTo>
                <a:lnTo>
                  <a:pt x="39" y="608"/>
                </a:lnTo>
                <a:lnTo>
                  <a:pt x="18" y="583"/>
                </a:lnTo>
                <a:lnTo>
                  <a:pt x="6" y="554"/>
                </a:lnTo>
                <a:lnTo>
                  <a:pt x="0" y="524"/>
                </a:lnTo>
                <a:lnTo>
                  <a:pt x="0" y="520"/>
                </a:lnTo>
                <a:lnTo>
                  <a:pt x="4" y="487"/>
                </a:lnTo>
                <a:lnTo>
                  <a:pt x="16" y="446"/>
                </a:lnTo>
                <a:lnTo>
                  <a:pt x="51" y="370"/>
                </a:lnTo>
                <a:lnTo>
                  <a:pt x="94" y="299"/>
                </a:lnTo>
                <a:lnTo>
                  <a:pt x="147" y="235"/>
                </a:lnTo>
                <a:lnTo>
                  <a:pt x="204" y="176"/>
                </a:lnTo>
                <a:lnTo>
                  <a:pt x="270" y="125"/>
                </a:lnTo>
                <a:lnTo>
                  <a:pt x="341" y="82"/>
                </a:lnTo>
                <a:lnTo>
                  <a:pt x="415" y="47"/>
                </a:lnTo>
                <a:lnTo>
                  <a:pt x="497" y="21"/>
                </a:lnTo>
                <a:lnTo>
                  <a:pt x="581" y="6"/>
                </a:lnTo>
                <a:lnTo>
                  <a:pt x="667" y="0"/>
                </a:lnTo>
                <a:lnTo>
                  <a:pt x="667" y="0"/>
                </a:lnTo>
                <a:lnTo>
                  <a:pt x="759" y="6"/>
                </a:lnTo>
                <a:lnTo>
                  <a:pt x="847" y="23"/>
                </a:lnTo>
                <a:lnTo>
                  <a:pt x="932" y="53"/>
                </a:lnTo>
                <a:lnTo>
                  <a:pt x="1010" y="90"/>
                </a:lnTo>
                <a:lnTo>
                  <a:pt x="1082" y="137"/>
                </a:lnTo>
                <a:lnTo>
                  <a:pt x="1149" y="194"/>
                </a:lnTo>
                <a:lnTo>
                  <a:pt x="1208" y="256"/>
                </a:lnTo>
                <a:lnTo>
                  <a:pt x="1258" y="325"/>
                </a:lnTo>
                <a:lnTo>
                  <a:pt x="1301" y="401"/>
                </a:lnTo>
                <a:lnTo>
                  <a:pt x="1301" y="401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alpha val="70000"/>
                </a:srgb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grpSp>
        <p:nvGrpSpPr>
          <p:cNvPr id="19" name="组合 18"/>
          <p:cNvGrpSpPr/>
          <p:nvPr/>
        </p:nvGrpSpPr>
        <p:grpSpPr>
          <a:xfrm>
            <a:off x="5181119" y="1900182"/>
            <a:ext cx="2064421" cy="1644617"/>
            <a:chOff x="3352799" y="1684338"/>
            <a:chExt cx="3289300" cy="2704143"/>
          </a:xfrm>
        </p:grpSpPr>
        <p:sp>
          <p:nvSpPr>
            <p:cNvPr id="20" name="Oval 2"/>
            <p:cNvSpPr>
              <a:spLocks noChangeArrowheads="1"/>
            </p:cNvSpPr>
            <p:nvPr/>
          </p:nvSpPr>
          <p:spPr bwMode="auto">
            <a:xfrm>
              <a:off x="3352799" y="2873375"/>
              <a:ext cx="1801813" cy="1515106"/>
            </a:xfrm>
            <a:prstGeom prst="ellipse">
              <a:avLst/>
            </a:prstGeom>
            <a:gradFill rotWithShape="1">
              <a:gsLst>
                <a:gs pos="0">
                  <a:srgbClr val="B2B2B2"/>
                </a:gs>
                <a:gs pos="100000">
                  <a:schemeClr val="bg1"/>
                </a:gs>
              </a:gsLst>
              <a:lin ang="5400000" scaled="1"/>
            </a:gradFill>
            <a:ln w="28575" cmpd="sng">
              <a:solidFill>
                <a:schemeClr val="accent1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1" name="Oval 3"/>
            <p:cNvSpPr>
              <a:spLocks noChangeArrowheads="1"/>
            </p:cNvSpPr>
            <p:nvPr/>
          </p:nvSpPr>
          <p:spPr bwMode="auto">
            <a:xfrm>
              <a:off x="4019549" y="1684338"/>
              <a:ext cx="1801813" cy="1515106"/>
            </a:xfrm>
            <a:prstGeom prst="ellipse">
              <a:avLst/>
            </a:prstGeom>
            <a:gradFill rotWithShape="1">
              <a:gsLst>
                <a:gs pos="0">
                  <a:srgbClr val="B2B2B2">
                    <a:alpha val="70000"/>
                  </a:srgbClr>
                </a:gs>
                <a:gs pos="100000">
                  <a:schemeClr val="bg1"/>
                </a:gs>
              </a:gsLst>
              <a:lin ang="5400000" scaled="1"/>
            </a:gradFill>
            <a:ln w="28575" cmpd="sng">
              <a:solidFill>
                <a:schemeClr val="accent4">
                  <a:lumMod val="75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4840286" y="2873375"/>
              <a:ext cx="1801813" cy="1515106"/>
            </a:xfrm>
            <a:prstGeom prst="ellipse">
              <a:avLst/>
            </a:prstGeom>
            <a:gradFill rotWithShape="1">
              <a:gsLst>
                <a:gs pos="0">
                  <a:srgbClr val="FF9900">
                    <a:alpha val="89000"/>
                  </a:srgbClr>
                </a:gs>
                <a:gs pos="100000">
                  <a:schemeClr val="bg1"/>
                </a:gs>
              </a:gsLst>
              <a:lin ang="5400000" scaled="1"/>
            </a:gradFill>
            <a:ln w="28575" cmpd="sng">
              <a:solidFill>
                <a:schemeClr val="accent6">
                  <a:lumMod val="50000"/>
                </a:schemeClr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23" name="矩形 22"/>
          <p:cNvSpPr/>
          <p:nvPr/>
        </p:nvSpPr>
        <p:spPr>
          <a:xfrm>
            <a:off x="5644401" y="2219037"/>
            <a:ext cx="94742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500" b="1">
                <a:solidFill>
                  <a:srgbClr val="7030A0"/>
                </a:solidFill>
                <a:latin typeface="微软雅黑" charset="-122"/>
                <a:ea typeface="微软雅黑" charset="-122"/>
              </a:rPr>
              <a:t>重新设计</a:t>
            </a:r>
            <a:endParaRPr lang="en-US" altLang="zh-CN" sz="1500" b="1">
              <a:solidFill>
                <a:srgbClr val="7030A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168585" y="2919112"/>
            <a:ext cx="94742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500" b="1" kern="0">
                <a:solidFill>
                  <a:srgbClr val="0070C0"/>
                </a:solidFill>
                <a:latin typeface="微软雅黑" charset="-122"/>
                <a:ea typeface="微软雅黑" charset="-122"/>
              </a:rPr>
              <a:t>持续创新</a:t>
            </a:r>
            <a:endParaRPr lang="en-US" altLang="zh-CN" sz="1500" b="1">
              <a:solidFill>
                <a:srgbClr val="0070C0"/>
              </a:solidFill>
              <a:latin typeface="微软雅黑" charset="-122"/>
              <a:ea typeface="微软雅黑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52236" y="2942191"/>
            <a:ext cx="947420" cy="3219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zh-CN" altLang="en-US" sz="1500" b="1">
                <a:solidFill>
                  <a:schemeClr val="accent6">
                    <a:lumMod val="75000"/>
                  </a:schemeClr>
                </a:solidFill>
                <a:latin typeface="微软雅黑" charset="-122"/>
                <a:ea typeface="微软雅黑" charset="-122"/>
              </a:rPr>
              <a:t>全新体系</a:t>
            </a:r>
            <a:endParaRPr lang="en-US" altLang="zh-CN" sz="1500" b="1">
              <a:solidFill>
                <a:schemeClr val="accent6">
                  <a:lumMod val="75000"/>
                </a:schemeClr>
              </a:solidFill>
              <a:latin typeface="微软雅黑" charset="-122"/>
              <a:ea typeface="微软雅黑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59350" y="2115910"/>
            <a:ext cx="1765679" cy="1403285"/>
            <a:chOff x="323850" y="1772816"/>
            <a:chExt cx="3240088" cy="3024188"/>
          </a:xfrm>
        </p:grpSpPr>
        <p:sp>
          <p:nvSpPr>
            <p:cNvPr id="26" name="Oval 7"/>
            <p:cNvSpPr>
              <a:spLocks noChangeArrowheads="1"/>
            </p:cNvSpPr>
            <p:nvPr/>
          </p:nvSpPr>
          <p:spPr bwMode="auto">
            <a:xfrm>
              <a:off x="1795463" y="1772816"/>
              <a:ext cx="1768475" cy="1765300"/>
            </a:xfrm>
            <a:prstGeom prst="ellipse">
              <a:avLst/>
            </a:prstGeom>
            <a:noFill/>
            <a:ln w="50800">
              <a:solidFill>
                <a:schemeClr val="accent6">
                  <a:lumMod val="75000"/>
                </a:schemeClr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r">
                <a:defRPr/>
              </a:pPr>
              <a:r>
                <a:rPr lang="zh-CN" altLang="en-US" sz="1800" b="1" dirty="0">
                  <a:solidFill>
                    <a:schemeClr val="accent6">
                      <a:lumMod val="75000"/>
                    </a:schemeClr>
                  </a:solidFill>
                  <a:latin typeface="微软雅黑" charset="-122"/>
                  <a:ea typeface="微软雅黑" charset="-122"/>
                </a:rPr>
                <a:t>      </a:t>
              </a:r>
              <a:r>
                <a:rPr lang="zh-CN" altLang="en-US" sz="1500" b="1" dirty="0">
                  <a:solidFill>
                    <a:schemeClr val="accent6">
                      <a:lumMod val="75000"/>
                    </a:schemeClr>
                  </a:solidFill>
                  <a:latin typeface="微软雅黑" charset="-122"/>
                  <a:ea typeface="微软雅黑" charset="-122"/>
                </a:rPr>
                <a:t>打补丁</a:t>
              </a:r>
              <a:endParaRPr lang="en-US" altLang="zh-CN" sz="1500" b="1" dirty="0">
                <a:solidFill>
                  <a:schemeClr val="accent6">
                    <a:lumMod val="75000"/>
                  </a:schemeClr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7" name="Oval 8"/>
            <p:cNvSpPr>
              <a:spLocks noChangeArrowheads="1"/>
            </p:cNvSpPr>
            <p:nvPr/>
          </p:nvSpPr>
          <p:spPr bwMode="auto">
            <a:xfrm>
              <a:off x="323850" y="1772816"/>
              <a:ext cx="1768475" cy="1765300"/>
            </a:xfrm>
            <a:prstGeom prst="ellipse">
              <a:avLst/>
            </a:prstGeom>
            <a:noFill/>
            <a:ln w="50800">
              <a:solidFill>
                <a:srgbClr val="7030A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zh-CN" altLang="en-US" sz="1500" b="1">
                  <a:solidFill>
                    <a:srgbClr val="7030A0"/>
                  </a:solidFill>
                  <a:latin typeface="微软雅黑" charset="-122"/>
                  <a:ea typeface="微软雅黑" charset="-122"/>
                </a:rPr>
                <a:t>可演化</a:t>
              </a:r>
              <a:endParaRPr lang="en-US" altLang="zh-CN" sz="1500" b="1" dirty="0">
                <a:solidFill>
                  <a:srgbClr val="7030A0"/>
                </a:solidFill>
                <a:latin typeface="微软雅黑" charset="-122"/>
                <a:ea typeface="微软雅黑" charset="-122"/>
              </a:endParaRPr>
            </a:p>
          </p:txBody>
        </p:sp>
        <p:sp>
          <p:nvSpPr>
            <p:cNvPr id="28" name="Oval 10"/>
            <p:cNvSpPr>
              <a:spLocks noChangeArrowheads="1"/>
            </p:cNvSpPr>
            <p:nvPr/>
          </p:nvSpPr>
          <p:spPr bwMode="auto">
            <a:xfrm>
              <a:off x="1060450" y="3031704"/>
              <a:ext cx="1766888" cy="1765300"/>
            </a:xfrm>
            <a:prstGeom prst="ellipse">
              <a:avLst/>
            </a:prstGeom>
            <a:noFill/>
            <a:ln w="50800">
              <a:solidFill>
                <a:srgbClr val="0070C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1500" b="1">
                  <a:solidFill>
                    <a:srgbClr val="0070C0"/>
                  </a:solidFill>
                  <a:latin typeface="微软雅黑" charset="-122"/>
                  <a:ea typeface="微软雅黑" charset="-122"/>
                </a:rPr>
                <a:t>增量部署</a:t>
              </a:r>
              <a:endParaRPr lang="en-US" altLang="zh-CN" sz="1500" b="1">
                <a:solidFill>
                  <a:srgbClr val="0070C0"/>
                </a:solidFill>
                <a:latin typeface="微软雅黑" charset="-122"/>
                <a:ea typeface="微软雅黑" charset="-122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itle 25088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Intra-Domain Routing</a:t>
            </a:r>
          </a:p>
        </p:txBody>
      </p:sp>
      <p:sp>
        <p:nvSpPr>
          <p:cNvPr id="250883" name="Text Placeholder 250882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362950" cy="48958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err="1">
                <a:effectLst/>
              </a:rPr>
              <a:t>Like IPv4 and IPv6 addresses, CCN ContentNames are aggregateable</a:t>
            </a:r>
            <a:r>
              <a:rPr>
                <a:effectLst/>
              </a:rPr>
              <a:t> and routed based on longest match</a:t>
            </a:r>
          </a:p>
          <a:p>
            <a:pPr>
              <a:lnSpc>
                <a:spcPct val="90000"/>
              </a:lnSpc>
            </a:pPr>
            <a:r>
              <a:rPr err="1">
                <a:effectLst/>
              </a:rPr>
              <a:t>However, ContentNames</a:t>
            </a:r>
            <a:r>
              <a:rPr>
                <a:effectLst/>
              </a:rPr>
              <a:t> are of varying length and longer than IP addresses</a:t>
            </a:r>
          </a:p>
          <a:p>
            <a:pPr>
              <a:lnSpc>
                <a:spcPct val="90000"/>
              </a:lnSpc>
            </a:pPr>
            <a:r>
              <a:rPr>
                <a:effectLst/>
              </a:rPr>
              <a:t>The TLV (Type Label Value) of OSPF or </a:t>
            </a:r>
            <a:br>
              <a:rPr>
                <a:effectLst/>
              </a:rPr>
            </a:br>
            <a:r>
              <a:rPr>
                <a:effectLst/>
              </a:rPr>
              <a:t>IS-IS can distribute CCN content prefixes</a:t>
            </a:r>
          </a:p>
          <a:p>
            <a:pPr>
              <a:lnSpc>
                <a:spcPct val="90000"/>
              </a:lnSpc>
            </a:pPr>
            <a:r>
              <a:rPr>
                <a:effectLst/>
              </a:rPr>
              <a:t>Therefore, CCN Interest/Data forwarding can be built on existing infrastructure without any modification to the routers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40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Title 2058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Intra-Domain Routing</a:t>
            </a:r>
          </a:p>
        </p:txBody>
      </p:sp>
      <p:sp>
        <p:nvSpPr>
          <p:cNvPr id="205827" name="Text Placeholder 205826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604838"/>
          </a:xfrm>
        </p:spPr>
        <p:txBody>
          <a:bodyPr/>
          <a:lstStyle/>
          <a:p>
            <a:r>
              <a:rPr>
                <a:effectLst/>
              </a:rPr>
              <a:t>An example of intra-domain routing</a:t>
            </a:r>
          </a:p>
        </p:txBody>
      </p:sp>
      <p:pic>
        <p:nvPicPr>
          <p:cNvPr id="205829" name="Picture 205828" descr="Figure 5 Routing Interests to a domain’s media cont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2233613"/>
            <a:ext cx="7732712" cy="41481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41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itle 2529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Inter-Domain Routing</a:t>
            </a:r>
          </a:p>
        </p:txBody>
      </p:sp>
      <p:sp>
        <p:nvSpPr>
          <p:cNvPr id="252931" name="Text Placeholder 252930"/>
          <p:cNvSpPr>
            <a:spLocks noGrp="1"/>
          </p:cNvSpPr>
          <p:nvPr>
            <p:ph type="body" idx="1"/>
          </p:nvPr>
        </p:nvSpPr>
        <p:spPr>
          <a:xfrm>
            <a:off x="457200" y="1341438"/>
            <a:ext cx="8435975" cy="4895850"/>
          </a:xfrm>
        </p:spPr>
        <p:txBody>
          <a:bodyPr/>
          <a:lstStyle/>
          <a:p>
            <a:r>
              <a:rPr>
                <a:effectLst/>
              </a:rPr>
              <a:t>The current BGP version has the equivalent of the IGP TLV mechanism</a:t>
            </a:r>
          </a:p>
          <a:p>
            <a:r>
              <a:rPr>
                <a:effectLst/>
              </a:rPr>
              <a:t>Through this mechanism, it is possible to learn which domains serve Interests in some prefix and what is the closest CCN-capable domain on the paths towards those domains</a:t>
            </a:r>
          </a:p>
          <a:p>
            <a:r>
              <a:rPr>
                <a:effectLst/>
              </a:rPr>
              <a:t>Therefore, it is possible to deploy CCN in the existing BGP infrastructure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42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itle 25497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Content-Based Security</a:t>
            </a:r>
          </a:p>
        </p:txBody>
      </p:sp>
      <p:sp>
        <p:nvSpPr>
          <p:cNvPr id="254979" name="Text Placeholder 254978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895850"/>
          </a:xfrm>
        </p:spPr>
        <p:txBody>
          <a:bodyPr/>
          <a:lstStyle/>
          <a:p>
            <a:r>
              <a:rPr>
                <a:effectLst/>
              </a:rPr>
              <a:t>In CCN, the content itself (rather than its path) is protected</a:t>
            </a:r>
          </a:p>
          <a:p>
            <a:r>
              <a:rPr>
                <a:effectLst/>
              </a:rPr>
              <a:t>One can retrieve the content from the closest source and validate it</a:t>
            </a:r>
          </a:p>
          <a:p>
            <a:r>
              <a:rPr>
                <a:effectLst/>
              </a:rPr>
              <a:t>All content is digitally signed</a:t>
            </a:r>
          </a:p>
          <a:p>
            <a:r>
              <a:rPr>
                <a:effectLst/>
              </a:rPr>
              <a:t>Signed info includes hash of the public key used for signing</a:t>
            </a:r>
          </a:p>
          <a:p>
            <a:r>
              <a:rPr>
                <a:effectLst/>
              </a:rPr>
              <a:t>We still need some kind of a Public Key Infrastructure (PKI)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43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Title 2078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 Trust Establishment</a:t>
            </a:r>
          </a:p>
        </p:txBody>
      </p:sp>
      <p:sp>
        <p:nvSpPr>
          <p:cNvPr id="207875" name="Text Placeholder 207874"/>
          <p:cNvSpPr>
            <a:spLocks noGrp="1"/>
          </p:cNvSpPr>
          <p:nvPr>
            <p:ph type="body" idx="1"/>
          </p:nvPr>
        </p:nvSpPr>
        <p:spPr>
          <a:xfrm>
            <a:off x="468313" y="1268413"/>
            <a:ext cx="8229600" cy="647700"/>
          </a:xfrm>
        </p:spPr>
        <p:txBody>
          <a:bodyPr/>
          <a:lstStyle/>
          <a:p>
            <a:r>
              <a:rPr>
                <a:effectLst/>
              </a:rPr>
              <a:t>Associating name spaces with public keys</a:t>
            </a:r>
          </a:p>
        </p:txBody>
      </p:sp>
      <p:pic>
        <p:nvPicPr>
          <p:cNvPr id="207877" name="Picture 207876" descr="Figure 6 CCN trust establishm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1916113"/>
            <a:ext cx="8556625" cy="4376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44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itle 25702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Evaluation</a:t>
            </a:r>
          </a:p>
        </p:txBody>
      </p:sp>
      <p:sp>
        <p:nvSpPr>
          <p:cNvPr id="257027" name="Text Placeholder 257026"/>
          <p:cNvSpPr>
            <a:spLocks noGrp="1"/>
          </p:cNvSpPr>
          <p:nvPr>
            <p:ph type="body" idx="1"/>
          </p:nvPr>
        </p:nvSpPr>
        <p:spPr>
          <a:xfrm>
            <a:off x="457200" y="1412875"/>
            <a:ext cx="8229600" cy="4895850"/>
          </a:xfrm>
        </p:spPr>
        <p:txBody>
          <a:bodyPr/>
          <a:lstStyle/>
          <a:p>
            <a:r>
              <a:rPr>
                <a:effectLst/>
              </a:rPr>
              <a:t>The CCN architecture described has been implemented and evaluated</a:t>
            </a:r>
          </a:p>
          <a:p>
            <a:r>
              <a:rPr>
                <a:effectLst/>
              </a:rPr>
              <a:t>Voice over CCN and Content Distribution were tested with small networks</a:t>
            </a:r>
          </a:p>
          <a:p>
            <a:r>
              <a:rPr>
                <a:effectLst/>
              </a:rPr>
              <a:t>The results are interesting but don’t really tell us anything about the scalability of the design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45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itle 25907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Voice over CCN</a:t>
            </a:r>
          </a:p>
        </p:txBody>
      </p:sp>
      <p:sp>
        <p:nvSpPr>
          <p:cNvPr id="259075" name="Text Placeholder 259074"/>
          <p:cNvSpPr>
            <a:spLocks noGrp="1"/>
          </p:cNvSpPr>
          <p:nvPr>
            <p:ph type="body" idx="1"/>
          </p:nvPr>
        </p:nvSpPr>
        <p:spPr>
          <a:xfrm>
            <a:off x="468313" y="1268413"/>
            <a:ext cx="8208962" cy="5184775"/>
          </a:xfrm>
        </p:spPr>
        <p:txBody>
          <a:bodyPr/>
          <a:lstStyle/>
          <a:p>
            <a:r>
              <a:rPr sz="2800" err="1">
                <a:effectLst/>
              </a:rPr>
              <a:t>Secure Voice over CCN was implemented using Linphone</a:t>
            </a:r>
            <a:r>
              <a:rPr sz="2800">
                <a:effectLst/>
              </a:rPr>
              <a:t> 3.0 and its performance evaluated</a:t>
            </a:r>
          </a:p>
          <a:p>
            <a:r>
              <a:rPr sz="2800">
                <a:effectLst/>
              </a:rPr>
              <a:t>Caller encodes SIP INVITE as CCN name and sends it as an interest</a:t>
            </a:r>
          </a:p>
          <a:p>
            <a:r>
              <a:rPr sz="2800" err="1">
                <a:effectLst/>
              </a:rPr>
              <a:t>On receipt of the INVITE, the callee</a:t>
            </a:r>
            <a:r>
              <a:rPr sz="2800">
                <a:effectLst/>
              </a:rPr>
              <a:t> generates a signed Data packet with the INVITE name as its name and the SIP response as its payload</a:t>
            </a:r>
          </a:p>
          <a:p>
            <a:r>
              <a:rPr sz="2800">
                <a:effectLst/>
              </a:rPr>
              <a:t>From the SIP messages, the parties derive paired name prefixes under which they write RTP packets</a:t>
            </a:r>
          </a:p>
          <a:p>
            <a:r>
              <a:rPr sz="2800">
                <a:effectLst/>
              </a:rPr>
              <a:t>There is a separate paper on Voice over CCN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46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itle 2099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>
                <a:effectLst/>
              </a:rPr>
              <a:t>Voice over CCN – </a:t>
            </a:r>
            <a:br>
              <a:rPr sz="4000">
                <a:effectLst/>
              </a:rPr>
            </a:br>
            <a:r>
              <a:rPr sz="4000">
                <a:effectLst/>
              </a:rPr>
              <a:t>Automatic Failover</a:t>
            </a:r>
          </a:p>
        </p:txBody>
      </p:sp>
      <p:pic>
        <p:nvPicPr>
          <p:cNvPr id="209925" name="Picture 209924" descr="Figure 7 CCN automatic network interface failov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3" y="1484313"/>
            <a:ext cx="7019925" cy="4897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47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Title 2119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Content Distribution</a:t>
            </a:r>
          </a:p>
        </p:txBody>
      </p:sp>
      <p:pic>
        <p:nvPicPr>
          <p:cNvPr id="211973" name="Picture 211972" descr="Figure 8 Mbps transfer v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298575"/>
            <a:ext cx="7285038" cy="5083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48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itle 2140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Throughput</a:t>
            </a:r>
          </a:p>
        </p:txBody>
      </p:sp>
      <p:pic>
        <p:nvPicPr>
          <p:cNvPr id="214021" name="Picture 214020" descr="Figure 9 CCN pipelining provides high throughpu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316038"/>
            <a:ext cx="7267575" cy="5065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49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改良型的典型思路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>
                <a:effectLst/>
                <a:sym typeface="+mn-ea"/>
              </a:rPr>
              <a:t>IPv6</a:t>
            </a:r>
            <a:r>
              <a:rPr lang="zh-CN">
                <a:effectLst/>
                <a:sym typeface="+mn-ea"/>
              </a:rPr>
              <a:t>：地址空间</a:t>
            </a:r>
            <a:endParaRPr>
              <a:effectLst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>
                <a:effectLst/>
                <a:sym typeface="+mn-ea"/>
              </a:rPr>
              <a:t>IPSEC</a:t>
            </a:r>
            <a:r>
              <a:rPr lang="zh-CN">
                <a:effectLst/>
                <a:sym typeface="+mn-ea"/>
              </a:rPr>
              <a:t>：安全性</a:t>
            </a:r>
            <a:endParaRPr>
              <a:effectLst/>
            </a:endParaRP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err="1">
                <a:effectLst/>
                <a:sym typeface="+mn-ea"/>
              </a:rPr>
              <a:t>DiffServ</a:t>
            </a:r>
            <a:r>
              <a:rPr lang="zh-CN" err="1">
                <a:effectLst/>
                <a:sym typeface="+mn-ea"/>
              </a:rPr>
              <a:t>：</a:t>
            </a:r>
            <a:r>
              <a:rPr lang="en-US" altLang="zh-CN" err="1">
                <a:effectLst/>
                <a:sym typeface="+mn-ea"/>
              </a:rPr>
              <a:t>QoS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Title 2160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Comparing CCN and HTTP</a:t>
            </a:r>
          </a:p>
        </p:txBody>
      </p:sp>
      <p:pic>
        <p:nvPicPr>
          <p:cNvPr id="216069" name="Picture 216068" descr="Table 1 Comparing CCN and HTT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50" y="2060575"/>
            <a:ext cx="8505825" cy="3762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50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itle 2181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Comparing CCN and HTTPS</a:t>
            </a:r>
          </a:p>
        </p:txBody>
      </p:sp>
      <p:pic>
        <p:nvPicPr>
          <p:cNvPr id="218117" name="Picture 218116" descr="Table 2 Comparing CCN and HTTP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2133600"/>
            <a:ext cx="8477250" cy="3705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51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itle 2611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Merits of CCN</a:t>
            </a:r>
          </a:p>
        </p:txBody>
      </p:sp>
      <p:sp>
        <p:nvSpPr>
          <p:cNvPr id="261123" name="Text Placeholder 261122"/>
          <p:cNvSpPr>
            <a:spLocks noGrp="1"/>
          </p:cNvSpPr>
          <p:nvPr>
            <p:ph type="body" idx="1"/>
          </p:nvPr>
        </p:nvSpPr>
        <p:spPr>
          <a:xfrm>
            <a:off x="457200" y="1557338"/>
            <a:ext cx="8229600" cy="4525962"/>
          </a:xfrm>
        </p:spPr>
        <p:txBody>
          <a:bodyPr/>
          <a:lstStyle/>
          <a:p>
            <a:r>
              <a:rPr>
                <a:effectLst/>
              </a:rPr>
              <a:t>Very understandable scheme</a:t>
            </a:r>
          </a:p>
          <a:p>
            <a:r>
              <a:rPr>
                <a:effectLst/>
              </a:rPr>
              <a:t>Shown to work also with streamed media</a:t>
            </a:r>
          </a:p>
          <a:p>
            <a:r>
              <a:rPr>
                <a:effectLst/>
              </a:rPr>
              <a:t>Clever reuse of existing mechanisms</a:t>
            </a:r>
          </a:p>
          <a:p>
            <a:r>
              <a:rPr>
                <a:effectLst/>
              </a:rPr>
              <a:t>Easy to implement based on current routing software</a:t>
            </a:r>
          </a:p>
          <a:p>
            <a:r>
              <a:rPr>
                <a:effectLst/>
              </a:rPr>
              <a:t>Easy to deploy on existing routing protocols and IP networks</a:t>
            </a:r>
          </a:p>
          <a:p>
            <a:r>
              <a:rPr>
                <a:effectLst/>
              </a:rPr>
              <a:t>Easy, human-readable naming scheme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52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itle 2631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effectLst/>
              </a:rPr>
              <a:t>Concerns about CCN</a:t>
            </a:r>
          </a:p>
        </p:txBody>
      </p:sp>
      <p:sp>
        <p:nvSpPr>
          <p:cNvPr id="263171" name="Text Placeholder 263170"/>
          <p:cNvSpPr>
            <a:spLocks noGrp="1"/>
          </p:cNvSpPr>
          <p:nvPr>
            <p:ph type="body" idx="1"/>
          </p:nvPr>
        </p:nvSpPr>
        <p:spPr>
          <a:xfrm>
            <a:off x="457200" y="1270000"/>
            <a:ext cx="8229600" cy="5111750"/>
          </a:xfrm>
        </p:spPr>
        <p:txBody>
          <a:bodyPr/>
          <a:lstStyle/>
          <a:p>
            <a:r>
              <a:rPr sz="2800">
                <a:effectLst/>
              </a:rPr>
              <a:t>The simple hierarchical (URI-like) </a:t>
            </a:r>
            <a:br>
              <a:rPr sz="2800">
                <a:effectLst/>
              </a:rPr>
            </a:br>
            <a:r>
              <a:rPr sz="2800">
                <a:effectLst/>
              </a:rPr>
              <a:t>naming scheme is also a limitation</a:t>
            </a:r>
          </a:p>
          <a:p>
            <a:r>
              <a:rPr sz="2800">
                <a:effectLst/>
              </a:rPr>
              <a:t>Will CCN scale to billions of nodes?</a:t>
            </a:r>
          </a:p>
          <a:p>
            <a:pPr lvl="1"/>
            <a:r>
              <a:rPr sz="2400">
                <a:effectLst/>
              </a:rPr>
              <a:t>Flooding (send out through all available faces)</a:t>
            </a:r>
          </a:p>
          <a:p>
            <a:pPr lvl="1"/>
            <a:r>
              <a:rPr sz="2400">
                <a:effectLst/>
              </a:rPr>
              <a:t>Flow balance – an Interest for every Data</a:t>
            </a:r>
          </a:p>
          <a:p>
            <a:pPr lvl="1"/>
            <a:r>
              <a:rPr sz="2400">
                <a:effectLst/>
              </a:rPr>
              <a:t>How large can the FIB grow (soft state)?</a:t>
            </a:r>
          </a:p>
          <a:p>
            <a:pPr lvl="1"/>
            <a:r>
              <a:rPr sz="2400">
                <a:effectLst/>
              </a:rPr>
              <a:t>Data takes the same (possibly non-optimal) path as Interest</a:t>
            </a:r>
          </a:p>
          <a:p>
            <a:r>
              <a:rPr sz="2800">
                <a:effectLst/>
              </a:rPr>
              <a:t>Are the performance measurements made with only a couple of hosts convincing?</a:t>
            </a:r>
          </a:p>
          <a:p>
            <a:r>
              <a:rPr sz="2800">
                <a:effectLst/>
              </a:rPr>
              <a:t>Security architecture looks very conventional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F1A678-7877-4685-8CB4-F219031FEFC2}" type="datetime1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anose="020B0604020202090204" pitchFamily="34" charset="0"/>
                <a:ea typeface="+mn-ea"/>
                <a:cs typeface="+mn-cs"/>
              </a:rPr>
              <a:t>5/4/22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Arial" panose="020B0604020202090204" pitchFamily="34" charset="0"/>
              <a:ea typeface="+mn-ea"/>
              <a:cs typeface="+mn-cs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 lvl="0"/>
            <a:fld id="{9A0DB2DC-4C9A-4742-B13C-FB6460FD3503}" type="slidenum">
              <a:rPr lang="en-US">
                <a:effectLst>
                  <a:outerShdw blurRad="38100" dist="38100" dir="2700000">
                    <a:srgbClr val="000000"/>
                  </a:outerShdw>
                </a:effectLst>
                <a:latin typeface="Arial" panose="020B0604020202090204" pitchFamily="34" charset="0"/>
              </a:rPr>
              <a:t>53</a:t>
            </a:fld>
            <a:endParaRPr lang="en-US">
              <a:effectLst>
                <a:outerShdw blurRad="38100" dist="38100" dir="2700000">
                  <a:srgbClr val="000000"/>
                </a:outerShdw>
              </a:effectLst>
              <a:latin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239135"/>
            <a:ext cx="6858000" cy="1219200"/>
          </a:xfrm>
        </p:spPr>
        <p:txBody>
          <a:bodyPr/>
          <a:lstStyle/>
          <a:p>
            <a:r>
              <a:rPr lang="zh-CN" altLang="en-US"/>
              <a:t>参考：</a:t>
            </a: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sz="2000" err="1">
                <a:effectLst/>
                <a:sym typeface="+mn-ea"/>
              </a:rPr>
              <a:t>J</a:t>
            </a:r>
            <a:r>
              <a:rPr sz="2000" err="1">
                <a:effectLst/>
                <a:sym typeface="+mn-ea"/>
              </a:rPr>
              <a:t>acobson, V.; Smetters, D. K.; Thornton, J. D.; Plass, M. F.; Briggs, N.; Braynard, R. Networking named content. </a:t>
            </a:r>
            <a:r>
              <a:rPr lang="en-US" sz="2000" err="1">
                <a:effectLst/>
                <a:sym typeface="+mn-ea"/>
              </a:rPr>
              <a:t>ACM </a:t>
            </a:r>
            <a:r>
              <a:rPr sz="2000" err="1">
                <a:effectLst/>
                <a:sym typeface="+mn-ea"/>
              </a:rPr>
              <a:t>CoNEXT</a:t>
            </a:r>
            <a:r>
              <a:rPr sz="2000">
                <a:effectLst/>
                <a:sym typeface="+mn-ea"/>
              </a:rPr>
              <a:t> 2009</a:t>
            </a:r>
            <a:endParaRPr lang="zh-CN" altLang="en-US" sz="2000" dirty="0">
              <a:sym typeface="+mn-ea"/>
            </a:endParaRPr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zh-CN" altLang="en-US" sz="2000" dirty="0">
                <a:sym typeface="+mn-ea"/>
              </a:rPr>
              <a:t>徐恪 徐明伟 等 </a:t>
            </a:r>
            <a:r>
              <a:rPr lang="zh-CN" altLang="en-US" sz="2000" b="1" dirty="0">
                <a:solidFill>
                  <a:schemeClr val="accent2"/>
                </a:solidFill>
                <a:sym typeface="+mn-ea"/>
              </a:rPr>
              <a:t>“高级计算机网络”</a:t>
            </a:r>
            <a:r>
              <a:rPr lang="zh-CN" altLang="en-US" sz="2000" dirty="0">
                <a:sym typeface="+mn-ea"/>
              </a:rPr>
              <a:t>，清华大学出版社</a:t>
            </a:r>
            <a:endParaRPr lang="en-US" altLang="zh-CN" sz="2400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endParaRPr lang="en-US" altLang="zh-CN" sz="2400" dirty="0"/>
          </a:p>
        </p:txBody>
      </p:sp>
      <p:sp>
        <p:nvSpPr>
          <p:cNvPr id="5" name="Title 4"/>
          <p:cNvSpPr>
            <a:spLocks noGrp="1" noChangeArrowheads="1"/>
          </p:cNvSpPr>
          <p:nvPr>
            <p:ph type="ctrTitle"/>
          </p:nvPr>
        </p:nvSpPr>
        <p:spPr>
          <a:xfrm>
            <a:off x="431800" y="1067435"/>
            <a:ext cx="8077200" cy="1676400"/>
          </a:xfrm>
        </p:spPr>
        <p:txBody>
          <a:bodyPr/>
          <a:lstStyle/>
          <a:p>
            <a:r>
              <a:rPr lang="zh-CN" altLang="en-US"/>
              <a:t>谢谢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IP</a:t>
            </a:r>
            <a:r>
              <a:rPr lang="zh-CN" altLang="en-US"/>
              <a:t>是互联网体系结构的核心</a:t>
            </a:r>
            <a:endParaRPr lang="en-US"/>
          </a:p>
          <a:p>
            <a:pPr lvl="1"/>
            <a:r>
              <a:rPr lang="en-US"/>
              <a:t>IPv4</a:t>
            </a:r>
            <a:r>
              <a:rPr lang="zh-CN" altLang="en-US"/>
              <a:t>地址</a:t>
            </a:r>
            <a:r>
              <a:rPr lang="en-US" altLang="zh-CN"/>
              <a:t>32</a:t>
            </a:r>
            <a:r>
              <a:rPr lang="zh-CN" altLang="en-US"/>
              <a:t>位，标示主机地址</a:t>
            </a:r>
          </a:p>
          <a:p>
            <a:pPr lvl="1"/>
            <a:r>
              <a:rPr lang="en-US"/>
              <a:t>最早期的时候，互联网只是设计给美国军方用的，根本没有考虑到它会变得如此庞大，成为全球网络。</a:t>
            </a:r>
          </a:p>
          <a:p>
            <a:pPr lvl="0"/>
            <a:r>
              <a:rPr lang="en-US"/>
              <a:t>IPv4</a:t>
            </a:r>
            <a:r>
              <a:rPr lang="zh-CN" altLang="en-US"/>
              <a:t>的容量有多少？</a:t>
            </a:r>
            <a:endParaRPr lang="en-US"/>
          </a:p>
          <a:p>
            <a:pPr lvl="1"/>
            <a:r>
              <a:rPr lang="zh-CN" altLang="en-US"/>
              <a:t>理论上，</a:t>
            </a:r>
            <a:r>
              <a:rPr lang="en-US" altLang="zh-CN"/>
              <a:t>2^32,</a:t>
            </a:r>
            <a:r>
              <a:rPr lang="en-US"/>
              <a:t>也就是约42.9亿个</a:t>
            </a:r>
            <a:r>
              <a:rPr lang="zh-CN" altLang="en-US">
                <a:ea typeface="SimSun" charset="0"/>
              </a:rPr>
              <a:t>，但实际上分布不均衡</a:t>
            </a:r>
          </a:p>
          <a:p>
            <a:pPr lvl="1"/>
            <a:r>
              <a:rPr lang="zh-CN" altLang="en-US"/>
              <a:t>按类分配</a:t>
            </a:r>
            <a:r>
              <a:rPr lang="en-US"/>
              <a:t>造成了大量的地址浪费</a:t>
            </a:r>
          </a:p>
          <a:p>
            <a:pPr lvl="1"/>
            <a:r>
              <a:rPr lang="en-US"/>
              <a:t>IPv4地址空间自2010年以来已经耗尽</a:t>
            </a:r>
          </a:p>
          <a:p>
            <a:pPr lvl="0"/>
            <a:r>
              <a:rPr lang="en-US"/>
              <a:t>1998年12月，IPv6被IETF正式推出，也就是互联网标准规范RFC2460</a:t>
            </a:r>
          </a:p>
          <a:p>
            <a:pPr lvl="1"/>
            <a:r>
              <a:rPr lang="zh-CN" altLang="en-US" sz="2400"/>
              <a:t>核心创新：</a:t>
            </a:r>
            <a:r>
              <a:rPr lang="en-US" altLang="zh-CN" sz="2400"/>
              <a:t>128</a:t>
            </a:r>
            <a:r>
              <a:rPr lang="zh-CN" altLang="en-US" sz="2400"/>
              <a:t>位地址</a:t>
            </a:r>
            <a:endParaRPr lang="en-US"/>
          </a:p>
          <a:p>
            <a:pPr lvl="1"/>
            <a:endParaRPr lang="en-US"/>
          </a:p>
          <a:p>
            <a:pPr lvl="0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IPv6</a:t>
            </a:r>
            <a:r>
              <a:rPr lang="zh-CN" altLang="en-US"/>
              <a:t>不止地址空间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2^128</a:t>
            </a:r>
            <a:r>
              <a:rPr lang="zh-CN" altLang="en-US" dirty="0"/>
              <a:t>理论上给地球上的每一粒沙子进行编号</a:t>
            </a:r>
          </a:p>
          <a:p>
            <a:r>
              <a:rPr lang="zh-CN" altLang="en-US" dirty="0"/>
              <a:t>其他功能</a:t>
            </a:r>
          </a:p>
          <a:p>
            <a:pPr lvl="1"/>
            <a:r>
              <a:rPr lang="zh-CN" altLang="en-US" dirty="0"/>
              <a:t>IPv6使用更小的路由表：分配一开始就遵循聚类的原则，这使得路由器能在路由表中用一条记录表示一片子网</a:t>
            </a:r>
          </a:p>
          <a:p>
            <a:pPr lvl="1"/>
            <a:r>
              <a:rPr lang="zh-CN" altLang="en-US" dirty="0"/>
              <a:t>IPv6加入了对自动配置的支持。这是对DHCP协议的改进和扩展</a:t>
            </a:r>
          </a:p>
          <a:p>
            <a:pPr lvl="1"/>
            <a:r>
              <a:rPr lang="zh-CN" altLang="en-US" dirty="0"/>
              <a:t>安全性更好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目前的困难</a:t>
            </a:r>
          </a:p>
          <a:p>
            <a:pPr lvl="1"/>
            <a:r>
              <a:rPr lang="zh-CN" altLang="en-US" dirty="0"/>
              <a:t>基础设施升级难度大</a:t>
            </a:r>
          </a:p>
          <a:p>
            <a:pPr lvl="2"/>
            <a:r>
              <a:rPr lang="zh-CN" altLang="en-US" dirty="0"/>
              <a:t>渐进部署</a:t>
            </a:r>
          </a:p>
          <a:p>
            <a:pPr lvl="2"/>
            <a:r>
              <a:rPr lang="zh-CN" altLang="en-US" dirty="0"/>
              <a:t>纯</a:t>
            </a:r>
            <a:r>
              <a:rPr lang="en-US" altLang="zh-CN" dirty="0"/>
              <a:t>IPv6</a:t>
            </a:r>
            <a:r>
              <a:rPr lang="zh-CN" altLang="en-US" dirty="0"/>
              <a:t>的网络部署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IPSec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ym typeface="+mn-ea"/>
              </a:rPr>
              <a:t>IPSEC is the IP-layer security solution of the Internet to be used with IPv4 and IPv6</a:t>
            </a: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IPSec（Internet Protocol Security）是IETF（Internet Engineering Task Force）制定的一组开放的网络安全协议。它并不是一个单独的协议，而是一系列为IP网络提供安全性的协议和服务的集合。</a:t>
            </a:r>
          </a:p>
          <a:p>
            <a:endParaRPr>
              <a:sym typeface="+mn-ea"/>
            </a:endParaRPr>
          </a:p>
          <a:p>
            <a:r>
              <a:rPr>
                <a:sym typeface="+mn-ea"/>
              </a:rPr>
              <a:t>主要通过加密与验证等方式，为IP数据包提供安全服务。</a:t>
            </a:r>
          </a:p>
          <a:p>
            <a:endParaRPr>
              <a:sym typeface="+mn-ea"/>
            </a:endParaRPr>
          </a:p>
          <a:p>
            <a:endParaRPr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DiffServ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err="1">
                <a:effectLst/>
                <a:sym typeface="+mn-ea"/>
              </a:rPr>
              <a:t>Differentiated Services (DiffServ, RFC 2474) redefines the ToS</a:t>
            </a:r>
            <a:r>
              <a:rPr>
                <a:effectLst/>
                <a:sym typeface="+mn-ea"/>
              </a:rPr>
              <a:t> octet of the IPv4 packet or Traffic Class octet of IPv6 as </a:t>
            </a:r>
            <a:r>
              <a:rPr b="1">
                <a:effectLst/>
                <a:sym typeface="+mn-ea"/>
              </a:rPr>
              <a:t>DS</a:t>
            </a:r>
          </a:p>
          <a:p>
            <a:pPr>
              <a:lnSpc>
                <a:spcPct val="90000"/>
              </a:lnSpc>
            </a:pPr>
            <a:endParaRPr b="1">
              <a:effectLst/>
              <a:sym typeface="+mn-ea"/>
            </a:endParaRPr>
          </a:p>
          <a:p>
            <a:pPr>
              <a:lnSpc>
                <a:spcPct val="90000"/>
              </a:lnSpc>
            </a:pPr>
            <a:r>
              <a:rPr>
                <a:effectLst/>
                <a:sym typeface="+mn-ea"/>
              </a:rPr>
              <a:t>The first 6 bits of the DS field are used as Differentiated Services Code Point (DSCP) defining the Per-Hop Behavior of the packet</a:t>
            </a:r>
          </a:p>
          <a:p>
            <a:pPr>
              <a:lnSpc>
                <a:spcPct val="90000"/>
              </a:lnSpc>
            </a:pPr>
            <a:endParaRPr err="1">
              <a:effectLst/>
              <a:sym typeface="+mn-ea"/>
            </a:endParaRPr>
          </a:p>
          <a:p>
            <a:pPr>
              <a:lnSpc>
                <a:spcPct val="90000"/>
              </a:lnSpc>
            </a:pPr>
            <a:r>
              <a:rPr err="1">
                <a:effectLst/>
                <a:sym typeface="+mn-ea"/>
              </a:rPr>
              <a:t>DiffServ</a:t>
            </a:r>
            <a:r>
              <a:rPr>
                <a:effectLst/>
                <a:sym typeface="+mn-ea"/>
              </a:rPr>
              <a:t> is stateless (like IP) and scales</a:t>
            </a:r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FDU">
  <a:themeElements>
    <a:clrScheme name="UMass.Tilman.Arial 13">
      <a:dk1>
        <a:srgbClr val="000000"/>
      </a:dk1>
      <a:lt1>
        <a:srgbClr val="FFFFFF"/>
      </a:lt1>
      <a:dk2>
        <a:srgbClr val="000000"/>
      </a:dk2>
      <a:lt2>
        <a:srgbClr val="CCCCCC"/>
      </a:lt2>
      <a:accent1>
        <a:srgbClr val="881C1C"/>
      </a:accent1>
      <a:accent2>
        <a:srgbClr val="333399"/>
      </a:accent2>
      <a:accent3>
        <a:srgbClr val="FFFFFF"/>
      </a:accent3>
      <a:accent4>
        <a:srgbClr val="000000"/>
      </a:accent4>
      <a:accent5>
        <a:srgbClr val="C3ABAB"/>
      </a:accent5>
      <a:accent6>
        <a:srgbClr val="2D2D8A"/>
      </a:accent6>
      <a:hlink>
        <a:srgbClr val="000000"/>
      </a:hlink>
      <a:folHlink>
        <a:srgbClr val="B2B2B2"/>
      </a:folHlink>
    </a:clrScheme>
    <a:fontScheme name="UMass.Tilman.Arial">
      <a:majorFont>
        <a:latin typeface="幼圆"/>
        <a:ea typeface="幼圆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0">
          <a:solidFill>
            <a:srgbClr val="969696"/>
          </a:solidFill>
          <a:round/>
        </a:ln>
      </a:spPr>
      <a:bodyPr wrap="none" anchor="ctr"/>
      <a:lstStyle>
        <a:defPPr algn="ctr" eaLnBrk="0" hangingPunct="0">
          <a:lnSpc>
            <a:spcPct val="90000"/>
          </a:lnSpc>
          <a:spcBef>
            <a:spcPct val="20000"/>
          </a:spcBef>
          <a:defRPr>
            <a:latin typeface="Arial" panose="020B0604020202090204" pitchFamily="34" charset="0"/>
            <a:cs typeface="Arial" panose="020B060402020209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0" tIns="0" rIns="0" bIns="0" numCol="1" anchor="ctr" anchorCtr="0" compatLnSpc="1"/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0" lang="en-US" sz="9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90204" pitchFamily="34" charset="0"/>
            <a:ea typeface="SimSun" pitchFamily="2" charset="-122"/>
            <a:cs typeface="Arial" panose="020B0604020202090204" pitchFamily="34" charset="0"/>
          </a:defRPr>
        </a:defPPr>
      </a:lstStyle>
    </a:lnDef>
  </a:objectDefaults>
  <a:extraClrSchemeLst>
    <a:extraClrScheme>
      <a:clrScheme name="UMass.Tilman.Ari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Mass.Tilman.Ari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Mass.Tilman.Arial 13">
        <a:dk1>
          <a:srgbClr val="000000"/>
        </a:dk1>
        <a:lt1>
          <a:srgbClr val="FFFFFF"/>
        </a:lt1>
        <a:dk2>
          <a:srgbClr val="000000"/>
        </a:dk2>
        <a:lt2>
          <a:srgbClr val="CCCCCC"/>
        </a:lt2>
        <a:accent1>
          <a:srgbClr val="881C1C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3ABAB"/>
        </a:accent5>
        <a:accent6>
          <a:srgbClr val="2D2D8A"/>
        </a:accent6>
        <a:hlink>
          <a:srgbClr val="0000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UMass.Tilman.Arial</Template>
  <TotalTime>111</TotalTime>
  <Words>2988</Words>
  <Application>Microsoft Macintosh PowerPoint</Application>
  <PresentationFormat>On-screen Show (4:3)</PresentationFormat>
  <Paragraphs>390</Paragraphs>
  <Slides>54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4" baseType="lpstr">
      <vt:lpstr>微软雅黑</vt:lpstr>
      <vt:lpstr>黑体</vt:lpstr>
      <vt:lpstr>幼圆</vt:lpstr>
      <vt:lpstr>Arial</vt:lpstr>
      <vt:lpstr>Calibri</vt:lpstr>
      <vt:lpstr>Geneva</vt:lpstr>
      <vt:lpstr>Times</vt:lpstr>
      <vt:lpstr>Verdana</vt:lpstr>
      <vt:lpstr>Wingdings</vt:lpstr>
      <vt:lpstr>FDU</vt:lpstr>
      <vt:lpstr>COMP130177.01 互联网体系结构  内容为中心的网络</vt:lpstr>
      <vt:lpstr>互联网体系结构的基本原理</vt:lpstr>
      <vt:lpstr>互联网体系结构面临的挑战</vt:lpstr>
      <vt:lpstr>互联网体系结构发展思路</vt:lpstr>
      <vt:lpstr>改良型的典型思路</vt:lpstr>
      <vt:lpstr>IPv6</vt:lpstr>
      <vt:lpstr>IPv6不止地址空间</vt:lpstr>
      <vt:lpstr>IPSec</vt:lpstr>
      <vt:lpstr>DiffServ</vt:lpstr>
      <vt:lpstr>美国NSF长期支持互联网基础研究</vt:lpstr>
      <vt:lpstr>PowerPoint Presentation</vt:lpstr>
      <vt:lpstr>典型的FIA</vt:lpstr>
      <vt:lpstr>内容为中心的网络</vt:lpstr>
      <vt:lpstr>核心思想</vt:lpstr>
      <vt:lpstr>PowerPoint Presentation</vt:lpstr>
      <vt:lpstr>PowerPoint Presentation</vt:lpstr>
      <vt:lpstr>NDN</vt:lpstr>
      <vt:lpstr>主机为中心的网络</vt:lpstr>
      <vt:lpstr>内容为中心的网络 (CCN)</vt:lpstr>
      <vt:lpstr>PowerPoint Presentation</vt:lpstr>
      <vt:lpstr>TCP/IP and CCN Protocol Stacks</vt:lpstr>
      <vt:lpstr>PowerPoint Presentation</vt:lpstr>
      <vt:lpstr>主要优势</vt:lpstr>
      <vt:lpstr>基本通信模式</vt:lpstr>
      <vt:lpstr>数据包</vt:lpstr>
      <vt:lpstr>网络中间节点</vt:lpstr>
      <vt:lpstr>PowerPoint Presentation</vt:lpstr>
      <vt:lpstr>节点工作过程</vt:lpstr>
      <vt:lpstr>数据包查询步骤</vt:lpstr>
      <vt:lpstr>Interest and Data packets</vt:lpstr>
      <vt:lpstr>CCN Node Model</vt:lpstr>
      <vt:lpstr>CCN Node Model</vt:lpstr>
      <vt:lpstr>CCN Node Model</vt:lpstr>
      <vt:lpstr>CCN Forwarding Engine</vt:lpstr>
      <vt:lpstr>CCN Node Model</vt:lpstr>
      <vt:lpstr>CCN Transport</vt:lpstr>
      <vt:lpstr>Reliability and Flow Control</vt:lpstr>
      <vt:lpstr>Naming</vt:lpstr>
      <vt:lpstr>Naming and Sequencing</vt:lpstr>
      <vt:lpstr>Intra-Domain Routing</vt:lpstr>
      <vt:lpstr>Intra-Domain Routing</vt:lpstr>
      <vt:lpstr>Inter-Domain Routing</vt:lpstr>
      <vt:lpstr>Content-Based Security</vt:lpstr>
      <vt:lpstr> Trust Establishment</vt:lpstr>
      <vt:lpstr>Evaluation</vt:lpstr>
      <vt:lpstr>Voice over CCN</vt:lpstr>
      <vt:lpstr>Voice over CCN –  Automatic Failover</vt:lpstr>
      <vt:lpstr>Content Distribution</vt:lpstr>
      <vt:lpstr>Throughput</vt:lpstr>
      <vt:lpstr>Comparing CCN and HTTP</vt:lpstr>
      <vt:lpstr>Comparing CCN and HTTPS</vt:lpstr>
      <vt:lpstr>Merits of CCN</vt:lpstr>
      <vt:lpstr>Concerns about CCN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FDU</dc:subject>
  <dc:creator>Jin</dc:creator>
  <cp:lastModifiedBy>Microsoft Office User</cp:lastModifiedBy>
  <cp:revision>679</cp:revision>
  <dcterms:created xsi:type="dcterms:W3CDTF">2022-05-04T01:53:08Z</dcterms:created>
  <dcterms:modified xsi:type="dcterms:W3CDTF">2022-05-04T03:46:14Z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1033-3.6.1.5768</vt:lpwstr>
  </property>
</Properties>
</file>