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258" r:id="rId2"/>
    <p:sldId id="377" r:id="rId3"/>
    <p:sldId id="352" r:id="rId4"/>
    <p:sldId id="378" r:id="rId5"/>
    <p:sldId id="351" r:id="rId6"/>
    <p:sldId id="360" r:id="rId7"/>
    <p:sldId id="353" r:id="rId8"/>
    <p:sldId id="354" r:id="rId9"/>
    <p:sldId id="369" r:id="rId10"/>
    <p:sldId id="384" r:id="rId11"/>
    <p:sldId id="385" r:id="rId12"/>
    <p:sldId id="410" r:id="rId13"/>
    <p:sldId id="362" r:id="rId14"/>
    <p:sldId id="386" r:id="rId15"/>
    <p:sldId id="361" r:id="rId16"/>
    <p:sldId id="370" r:id="rId17"/>
    <p:sldId id="408" r:id="rId18"/>
    <p:sldId id="355" r:id="rId19"/>
    <p:sldId id="409" r:id="rId20"/>
    <p:sldId id="388" r:id="rId21"/>
    <p:sldId id="389" r:id="rId22"/>
    <p:sldId id="382" r:id="rId23"/>
    <p:sldId id="411" r:id="rId24"/>
    <p:sldId id="390" r:id="rId25"/>
    <p:sldId id="391" r:id="rId26"/>
    <p:sldId id="392" r:id="rId27"/>
    <p:sldId id="397" r:id="rId28"/>
    <p:sldId id="394" r:id="rId29"/>
    <p:sldId id="395" r:id="rId30"/>
    <p:sldId id="396" r:id="rId31"/>
    <p:sldId id="398" r:id="rId32"/>
    <p:sldId id="399" r:id="rId33"/>
    <p:sldId id="412" r:id="rId34"/>
    <p:sldId id="342" r:id="rId35"/>
    <p:sldId id="400" r:id="rId36"/>
    <p:sldId id="401" r:id="rId37"/>
    <p:sldId id="402" r:id="rId38"/>
    <p:sldId id="403" r:id="rId39"/>
    <p:sldId id="404" r:id="rId40"/>
    <p:sldId id="405" r:id="rId41"/>
    <p:sldId id="406" r:id="rId42"/>
    <p:sldId id="407" r:id="rId43"/>
    <p:sldId id="381" r:id="rId44"/>
    <p:sldId id="379" r:id="rId45"/>
    <p:sldId id="380" r:id="rId46"/>
    <p:sldId id="289" r:id="rId4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9pPr>
  </p:defaultTextStyle>
  <p:extLst>
    <p:ext uri="{EFAFB233-063F-42B5-8137-9DF3F51BA10A}">
      <p15:sldGuideLst xmlns:p15="http://schemas.microsoft.com/office/powerpoint/2012/main">
        <p15:guide id="1" orient="horz" pos="1968">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ECFF"/>
    <a:srgbClr val="6699FF"/>
    <a:srgbClr val="FF7C80"/>
    <a:srgbClr val="FFFF99"/>
    <a:srgbClr val="9933FF"/>
    <a:srgbClr val="66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0"/>
  </p:normalViewPr>
  <p:slideViewPr>
    <p:cSldViewPr showGuides="1">
      <p:cViewPr varScale="1">
        <p:scale>
          <a:sx n="113" d="100"/>
          <a:sy n="113" d="100"/>
        </p:scale>
        <p:origin x="1600" y="176"/>
      </p:cViewPr>
      <p:guideLst>
        <p:guide orient="horz" pos="1968"/>
        <p:guide pos="2904"/>
      </p:guideLst>
    </p:cSldViewPr>
  </p:slideViewPr>
  <p:notesTextViewPr>
    <p:cViewPr>
      <p:scale>
        <a:sx n="100" d="100"/>
        <a:sy n="100" d="100"/>
      </p:scale>
      <p:origin x="0" y="0"/>
    </p:cViewPr>
  </p:notesTextViewPr>
  <p:sorterViewPr showFormatting="0">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90204" pitchFamily="34" charset="0"/>
                <a:ea typeface="SimSun"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bg1"/>
              </a:solidFill>
              <a:effectLst/>
              <a:uLnTx/>
              <a:uFillTx/>
              <a:latin typeface="Arial" panose="020B0604020202090204" pitchFamily="34" charset="0"/>
              <a:ea typeface="SimSun"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p>
            <a:pPr lvl="0" algn="r" fontAlgn="base">
              <a:buClrTx/>
            </a:pPr>
            <a:endParaRPr lang="zh-CN" altLang="en-US" sz="1200" strike="noStrike" noProof="1"/>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90204" pitchFamily="34" charset="0"/>
                <a:ea typeface="SimSun"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bg1"/>
              </a:solidFill>
              <a:effectLst/>
              <a:uLnTx/>
              <a:uFillTx/>
              <a:latin typeface="Arial" panose="020B0604020202090204" pitchFamily="34" charset="0"/>
              <a:ea typeface="SimSun"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fontAlgn="base">
              <a:buClrTx/>
            </a:pPr>
            <a:fld id="{9A0DB2DC-4C9A-4742-B13C-FB6460FD3503}" type="slidenum">
              <a:rPr lang="zh-CN" altLang="en-US" sz="1200" strike="noStrike" noProof="1" dirty="0">
                <a:latin typeface="Arial" panose="020B0604020202090204" pitchFamily="34" charset="0"/>
                <a:ea typeface="SimSun" pitchFamily="2" charset="-122"/>
                <a:cs typeface="+mn-cs"/>
              </a:rPr>
              <a:t>‹#›</a:t>
            </a:fld>
            <a:endParaRPr lang="zh-CN"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126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charset="0"/>
                <a:cs typeface="Arial" panose="020B0604020202090204" pitchFamily="34"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indent="0" algn="r"/>
            <a:r>
              <a:rPr lang="zh-CN" altLang="en-US" sz="1200" dirty="0">
                <a:solidFill>
                  <a:schemeClr val="tx1"/>
                </a:solidFill>
              </a:rPr>
              <a:t>*</a:t>
            </a:r>
            <a:endParaRPr lang="zh-CN" altLang="en-US" sz="1200" dirty="0">
              <a:solidFill>
                <a:schemeClr val="tx1"/>
              </a:solidFill>
              <a:ea typeface="Arial" panose="020B060402020209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SimSun" charset="0"/>
        <a:cs typeface="Arial" panose="020B0604020202090204" pitchFamily="34" charset="0"/>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p:sp>
      <p:sp>
        <p:nvSpPr>
          <p:cNvPr id="13314" name="备注占位符 2"/>
          <p:cNvSpPr>
            <a:spLocks noGrp="1"/>
          </p:cNvSpPr>
          <p:nvPr>
            <p:ph type="body"/>
          </p:nvPr>
        </p:nvSpPr>
        <p:spPr/>
        <p:txBody>
          <a:bodyPr wrap="square" lIns="91440" tIns="45720" rIns="91440" bIns="45720" anchor="t"/>
          <a:lstStyle/>
          <a:p>
            <a:pPr lvl="0" eaLnBrk="1" hangingPunct="1"/>
            <a:endParaRPr lang="zh-CN" altLang="en-US" dirty="0">
              <a:ea typeface="SimSun" pitchFamily="2" charset="-122"/>
            </a:endParaRPr>
          </a:p>
        </p:txBody>
      </p:sp>
      <p:sp>
        <p:nvSpPr>
          <p:cNvPr id="133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r>
              <a:rPr lang="zh-CN" altLang="en-US" sz="1200" dirty="0">
                <a:solidFill>
                  <a:schemeClr val="tx1"/>
                </a:solidFill>
                <a:latin typeface="Arial" panose="020B0604020202090204" pitchFamily="34" charset="0"/>
                <a:ea typeface="SimSun" pitchFamily="2" charset="-122"/>
              </a:rPr>
              <a:t>*</a:t>
            </a:r>
            <a:endParaRPr lang="zh-CN" altLang="en-US" sz="1200" dirty="0">
              <a:solidFill>
                <a:schemeClr val="tx1"/>
              </a:solidFill>
              <a:latin typeface="Arial" panose="020B0604020202090204" pitchFamily="34" charset="0"/>
              <a:ea typeface="Arial" panose="020B060402020209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6945"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defTabSz="95694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fld id="{0244E9DE-48BE-FE4D-90A7-9A62C929BC73}" type="slidenum">
              <a:rPr lang="en-US" altLang="en-US" sz="1300" b="0">
                <a:latin typeface="Times New Roman" panose="02020503050405090304" pitchFamily="18" charset="0"/>
              </a:rPr>
              <a:t>35</a:t>
            </a:fld>
            <a:endParaRPr lang="en-US" altLang="en-US" sz="1300" b="0">
              <a:latin typeface="Times New Roman" panose="02020503050405090304" pitchFamily="18" charset="0"/>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503050405090304" pitchFamily="18"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6945"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defTabSz="95694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fld id="{4BCDC864-EE24-F74F-8C02-471A513CE328}" type="slidenum">
              <a:rPr lang="en-US" altLang="en-US" sz="1300" b="0">
                <a:latin typeface="Times New Roman" panose="02020503050405090304" pitchFamily="18" charset="0"/>
              </a:rPr>
              <a:t>36</a:t>
            </a:fld>
            <a:endParaRPr lang="en-US" altLang="en-US" sz="1300" b="0">
              <a:latin typeface="Times New Roman" panose="02020503050405090304" pitchFamily="18" charset="0"/>
            </a:endParaRPr>
          </a:p>
        </p:txBody>
      </p:sp>
      <p:sp>
        <p:nvSpPr>
          <p:cNvPr id="48131" name="Rectangle 2"/>
          <p:cNvSpPr>
            <a:spLocks noGrp="1" noRot="1" noChangeAspect="1" noChangeArrowheads="1" noTextEdit="1"/>
          </p:cNvSpPr>
          <p:nvPr>
            <p:ph type="sldImg"/>
          </p:nvPr>
        </p:nvSpPr>
        <p:spPr>
          <a:xfrm>
            <a:off x="1250950" y="708025"/>
            <a:ext cx="4814888" cy="3611563"/>
          </a:xfrm>
        </p:spPr>
      </p:sp>
      <p:sp>
        <p:nvSpPr>
          <p:cNvPr id="48132" name="Rectangle 3"/>
          <p:cNvSpPr>
            <a:spLocks noGrp="1" noChangeArrowheads="1"/>
          </p:cNvSpPr>
          <p:nvPr>
            <p:ph type="body" idx="1"/>
          </p:nvPr>
        </p:nvSpPr>
        <p:spPr>
          <a:xfrm>
            <a:off x="942975" y="4564063"/>
            <a:ext cx="5429250" cy="4333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Times New Roman" panose="02020503050405090304" pitchFamily="18"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6945"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defTabSz="95694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fld id="{5A69FF03-3D42-0C45-9B5B-B2C498782E54}" type="slidenum">
              <a:rPr lang="en-US" altLang="en-US" sz="1300" b="0">
                <a:latin typeface="Times New Roman" panose="02020503050405090304" pitchFamily="18" charset="0"/>
              </a:rPr>
              <a:t>37</a:t>
            </a:fld>
            <a:endParaRPr lang="en-US" altLang="en-US" sz="1300" b="0">
              <a:latin typeface="Times New Roman" panose="02020503050405090304" pitchFamily="18" charset="0"/>
            </a:endParaRPr>
          </a:p>
        </p:txBody>
      </p:sp>
      <p:sp>
        <p:nvSpPr>
          <p:cNvPr id="41987" name="Rectangle 2"/>
          <p:cNvSpPr>
            <a:spLocks noGrp="1" noRot="1" noChangeAspect="1" noChangeArrowheads="1" noTextEdit="1"/>
          </p:cNvSpPr>
          <p:nvPr>
            <p:ph type="sldImg"/>
          </p:nvPr>
        </p:nvSpPr>
        <p:spPr>
          <a:xfrm>
            <a:off x="1265238" y="728663"/>
            <a:ext cx="4789487" cy="3592512"/>
          </a:xfrm>
        </p:spPr>
      </p:sp>
      <p:sp>
        <p:nvSpPr>
          <p:cNvPr id="41988" name="Rectangle 3"/>
          <p:cNvSpPr>
            <a:spLocks noGrp="1" noChangeArrowheads="1"/>
          </p:cNvSpPr>
          <p:nvPr>
            <p:ph type="body" idx="1"/>
          </p:nvPr>
        </p:nvSpPr>
        <p:spPr>
          <a:xfrm>
            <a:off x="973138" y="4560888"/>
            <a:ext cx="5367337" cy="431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503050405090304" pitchFamily="18"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6945">
              <a:spcBef>
                <a:spcPct val="30000"/>
              </a:spcBef>
              <a:defRPr sz="1200">
                <a:solidFill>
                  <a:schemeClr val="tx1"/>
                </a:solidFill>
                <a:latin typeface="Times New Roman" panose="02020503050405090304" pitchFamily="18" charset="0"/>
                <a:ea typeface="MS PGothic" panose="020B0600070205080204" pitchFamily="34" charset="-128"/>
              </a:defRPr>
            </a:lvl1pPr>
            <a:lvl2pPr marL="742950" indent="-285750" defTabSz="956945">
              <a:spcBef>
                <a:spcPct val="30000"/>
              </a:spcBef>
              <a:defRPr sz="1200">
                <a:solidFill>
                  <a:schemeClr val="tx1"/>
                </a:solidFill>
                <a:latin typeface="Times New Roman" panose="02020503050405090304" pitchFamily="18" charset="0"/>
                <a:ea typeface="MS PGothic" panose="020B0600070205080204" pitchFamily="34" charset="-128"/>
              </a:defRPr>
            </a:lvl2pPr>
            <a:lvl3pPr marL="1143000" indent="-228600" defTabSz="956945">
              <a:spcBef>
                <a:spcPct val="30000"/>
              </a:spcBef>
              <a:defRPr sz="1200">
                <a:solidFill>
                  <a:schemeClr val="tx1"/>
                </a:solidFill>
                <a:latin typeface="Times New Roman" panose="02020503050405090304" pitchFamily="18" charset="0"/>
                <a:ea typeface="MS PGothic" panose="020B0600070205080204" pitchFamily="34" charset="-128"/>
              </a:defRPr>
            </a:lvl3pPr>
            <a:lvl4pPr marL="1600200" indent="-228600" defTabSz="956945">
              <a:spcBef>
                <a:spcPct val="30000"/>
              </a:spcBef>
              <a:defRPr sz="1200">
                <a:solidFill>
                  <a:schemeClr val="tx1"/>
                </a:solidFill>
                <a:latin typeface="Times New Roman" panose="02020503050405090304" pitchFamily="18" charset="0"/>
                <a:ea typeface="MS PGothic" panose="020B0600070205080204" pitchFamily="34" charset="-128"/>
              </a:defRPr>
            </a:lvl4pPr>
            <a:lvl5pPr marL="2057400" indent="-228600" defTabSz="956945">
              <a:spcBef>
                <a:spcPct val="30000"/>
              </a:spcBef>
              <a:defRPr sz="1200">
                <a:solidFill>
                  <a:schemeClr val="tx1"/>
                </a:solidFill>
                <a:latin typeface="Times New Roman" panose="02020503050405090304" pitchFamily="18" charset="0"/>
                <a:ea typeface="MS PGothic" panose="020B0600070205080204" pitchFamily="34" charset="-128"/>
              </a:defRPr>
            </a:lvl5pPr>
            <a:lvl6pPr marL="2514600" indent="-228600" defTabSz="956945"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6pPr>
            <a:lvl7pPr marL="2971800" indent="-228600" defTabSz="956945"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7pPr>
            <a:lvl8pPr marL="3429000" indent="-228600" defTabSz="956945"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8pPr>
            <a:lvl9pPr marL="3886200" indent="-228600" defTabSz="956945" eaLnBrk="0" fontAlgn="base" hangingPunct="0">
              <a:spcBef>
                <a:spcPct val="30000"/>
              </a:spcBef>
              <a:spcAft>
                <a:spcPct val="0"/>
              </a:spcAft>
              <a:defRPr sz="1200">
                <a:solidFill>
                  <a:schemeClr val="tx1"/>
                </a:solidFill>
                <a:latin typeface="Times New Roman" panose="02020503050405090304" pitchFamily="18" charset="0"/>
                <a:ea typeface="MS PGothic" panose="020B0600070205080204" pitchFamily="34" charset="-128"/>
              </a:defRPr>
            </a:lvl9pPr>
          </a:lstStyle>
          <a:p>
            <a:pPr>
              <a:spcBef>
                <a:spcPct val="0"/>
              </a:spcBef>
            </a:pPr>
            <a:fld id="{B211AE6F-090D-6F48-A6B3-84F82A2EE846}" type="slidenum">
              <a:rPr lang="en-US" altLang="en-US" sz="1300" smtClean="0">
                <a:cs typeface="Arial" panose="020B0604020202090204" pitchFamily="34" charset="0"/>
              </a:rPr>
              <a:t>39</a:t>
            </a:fld>
            <a:endParaRPr lang="en-US" altLang="en-US" sz="1300">
              <a:cs typeface="Arial" panose="020B0604020202090204" pitchFamily="34" charset="0"/>
            </a:endParaRPr>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503050405090304" pitchFamily="18"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28EBFD-A31B-D24B-956D-05460CB5AFB4}" type="slidenum">
              <a:rPr lang="en-US" altLang="en-US"/>
              <a:t>40</a:t>
            </a:fld>
            <a:endParaRPr lang="en-US" altLang="en-US"/>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Text Box 10"/>
          <p:cNvSpPr txBox="1">
            <a:spLocks noChangeArrowheads="1"/>
          </p:cNvSpPr>
          <p:nvPr/>
        </p:nvSpPr>
        <p:spPr bwMode="auto">
          <a:xfrm>
            <a:off x="1676400" y="830263"/>
            <a:ext cx="1219200" cy="473075"/>
          </a:xfrm>
          <a:prstGeom prst="rect">
            <a:avLst/>
          </a:prstGeom>
          <a:noFill/>
          <a:ln>
            <a:noFill/>
          </a:ln>
        </p:spPr>
        <p:txBody>
          <a:bodyPr>
            <a:spAutoFit/>
          </a:bodyPr>
          <a:lstStyle>
            <a:lvl1pPr>
              <a:defRPr kumimoji="1" sz="900">
                <a:solidFill>
                  <a:schemeClr val="bg1"/>
                </a:solidFill>
                <a:latin typeface="Arial" panose="020B0604020202090204" pitchFamily="34" charset="0"/>
                <a:ea typeface="SimSun" charset="0"/>
                <a:cs typeface="SimSun" charset="0"/>
              </a:defRPr>
            </a:lvl1pPr>
            <a:lvl2pPr marL="742950" indent="-285750">
              <a:defRPr kumimoji="1" sz="900">
                <a:solidFill>
                  <a:schemeClr val="bg1"/>
                </a:solidFill>
                <a:latin typeface="Arial" panose="020B0604020202090204" pitchFamily="34" charset="0"/>
                <a:ea typeface="SimSun" charset="0"/>
              </a:defRPr>
            </a:lvl2pPr>
            <a:lvl3pPr marL="1143000" indent="-228600">
              <a:defRPr kumimoji="1" sz="900">
                <a:solidFill>
                  <a:schemeClr val="bg1"/>
                </a:solidFill>
                <a:latin typeface="Arial" panose="020B0604020202090204" pitchFamily="34" charset="0"/>
                <a:ea typeface="SimSun" charset="0"/>
              </a:defRPr>
            </a:lvl3pPr>
            <a:lvl4pPr marL="1600200" indent="-228600">
              <a:defRPr kumimoji="1" sz="900">
                <a:solidFill>
                  <a:schemeClr val="bg1"/>
                </a:solidFill>
                <a:latin typeface="Arial" panose="020B0604020202090204" pitchFamily="34" charset="0"/>
                <a:ea typeface="SimSun" charset="0"/>
              </a:defRPr>
            </a:lvl4pPr>
            <a:lvl5pPr marL="2057400" indent="-228600">
              <a:defRPr kumimoji="1" sz="900">
                <a:solidFill>
                  <a:schemeClr val="bg1"/>
                </a:solidFill>
                <a:latin typeface="Arial" panose="020B0604020202090204" pitchFamily="34" charset="0"/>
                <a:ea typeface="SimSun" charset="0"/>
              </a:defRPr>
            </a:lvl5pPr>
            <a:lvl6pPr marL="2514600" indent="-228600" fontAlgn="base">
              <a:spcBef>
                <a:spcPct val="0"/>
              </a:spcBef>
              <a:spcAft>
                <a:spcPct val="0"/>
              </a:spcAft>
              <a:defRPr kumimoji="1" sz="900">
                <a:solidFill>
                  <a:schemeClr val="bg1"/>
                </a:solidFill>
                <a:latin typeface="Arial" panose="020B0604020202090204" pitchFamily="34" charset="0"/>
                <a:ea typeface="SimSun" charset="0"/>
              </a:defRPr>
            </a:lvl6pPr>
            <a:lvl7pPr marL="2971800" indent="-228600" fontAlgn="base">
              <a:spcBef>
                <a:spcPct val="0"/>
              </a:spcBef>
              <a:spcAft>
                <a:spcPct val="0"/>
              </a:spcAft>
              <a:defRPr kumimoji="1" sz="900">
                <a:solidFill>
                  <a:schemeClr val="bg1"/>
                </a:solidFill>
                <a:latin typeface="Arial" panose="020B0604020202090204" pitchFamily="34" charset="0"/>
                <a:ea typeface="SimSun" charset="0"/>
              </a:defRPr>
            </a:lvl7pPr>
            <a:lvl8pPr marL="3429000" indent="-228600" fontAlgn="base">
              <a:spcBef>
                <a:spcPct val="0"/>
              </a:spcBef>
              <a:spcAft>
                <a:spcPct val="0"/>
              </a:spcAft>
              <a:defRPr kumimoji="1" sz="900">
                <a:solidFill>
                  <a:schemeClr val="bg1"/>
                </a:solidFill>
                <a:latin typeface="Arial" panose="020B0604020202090204" pitchFamily="34" charset="0"/>
                <a:ea typeface="SimSun" charset="0"/>
              </a:defRPr>
            </a:lvl8pPr>
            <a:lvl9pPr marL="3886200" indent="-228600" fontAlgn="base">
              <a:spcBef>
                <a:spcPct val="0"/>
              </a:spcBef>
              <a:spcAft>
                <a:spcPct val="0"/>
              </a:spcAft>
              <a:defRPr kumimoji="1" sz="900">
                <a:solidFill>
                  <a:schemeClr val="bg1"/>
                </a:solidFill>
                <a:latin typeface="Arial" panose="020B0604020202090204" pitchFamily="34" charset="0"/>
                <a:ea typeface="SimSun"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Geneva" charset="0"/>
              <a:ea typeface="SimSun" charset="0"/>
              <a:cs typeface="Arial" panose="020B0604020202090204" pitchFamily="34" charset="0"/>
            </a:endParaRPr>
          </a:p>
        </p:txBody>
      </p:sp>
      <p:sp>
        <p:nvSpPr>
          <p:cNvPr id="2051" name="Freeform 34"/>
          <p:cNvSpPr/>
          <p:nvPr userDrawn="1"/>
        </p:nvSpPr>
        <p:spPr>
          <a:xfrm rot="10800000">
            <a:off x="-1587" y="0"/>
            <a:ext cx="9147175" cy="914400"/>
          </a:xfrm>
          <a:custGeom>
            <a:avLst/>
            <a:gdLst/>
            <a:ahLst/>
            <a:cxnLst>
              <a:cxn ang="0">
                <a:pos x="0" y="720473177"/>
              </a:cxn>
              <a:cxn ang="0">
                <a:pos x="2147483647" y="672020137"/>
              </a:cxn>
              <a:cxn ang="0">
                <a:pos x="2147483647" y="0"/>
              </a:cxn>
              <a:cxn ang="0">
                <a:pos x="2147483647" y="1327186286"/>
              </a:cxn>
              <a:cxn ang="0">
                <a:pos x="0" y="1327186286"/>
              </a:cxn>
              <a:cxn ang="0">
                <a:pos x="0" y="720473177"/>
              </a:cxn>
            </a:cxnLst>
            <a:rect l="0" t="0" r="0" b="0"/>
            <a:pathLst>
              <a:path w="5760" h="630">
                <a:moveTo>
                  <a:pt x="0" y="342"/>
                </a:moveTo>
                <a:cubicBezTo>
                  <a:pt x="1014" y="359"/>
                  <a:pt x="2029" y="376"/>
                  <a:pt x="2989" y="319"/>
                </a:cubicBezTo>
                <a:cubicBezTo>
                  <a:pt x="3949" y="262"/>
                  <a:pt x="5013" y="171"/>
                  <a:pt x="5760" y="0"/>
                </a:cubicBezTo>
                <a:cubicBezTo>
                  <a:pt x="5760" y="315"/>
                  <a:pt x="5760" y="630"/>
                  <a:pt x="5760" y="630"/>
                </a:cubicBezTo>
                <a:lnTo>
                  <a:pt x="0" y="630"/>
                </a:lnTo>
                <a:lnTo>
                  <a:pt x="0" y="342"/>
                </a:lnTo>
                <a:close/>
              </a:path>
            </a:pathLst>
          </a:custGeom>
          <a:solidFill>
            <a:srgbClr val="FF7200"/>
          </a:solidFill>
          <a:ln w="12700">
            <a:noFill/>
          </a:ln>
        </p:spPr>
        <p:txBody>
          <a:bodyPr/>
          <a:lstStyle/>
          <a:p>
            <a:endParaRPr lang="en-US"/>
          </a:p>
        </p:txBody>
      </p:sp>
      <p:sp>
        <p:nvSpPr>
          <p:cNvPr id="2052" name="Line 17"/>
          <p:cNvSpPr/>
          <p:nvPr userDrawn="1">
            <p:custDataLst>
              <p:tags r:id="rId1"/>
            </p:custDataLst>
          </p:nvPr>
        </p:nvSpPr>
        <p:spPr>
          <a:xfrm>
            <a:off x="0" y="6672263"/>
            <a:ext cx="9144000" cy="0"/>
          </a:xfrm>
          <a:prstGeom prst="line">
            <a:avLst/>
          </a:prstGeom>
          <a:ln w="381000" cap="flat" cmpd="sng">
            <a:solidFill>
              <a:srgbClr val="969696"/>
            </a:solidFill>
            <a:prstDash val="solid"/>
            <a:round/>
            <a:headEnd type="none" w="med" len="med"/>
            <a:tailEnd type="none" w="med" len="med"/>
          </a:ln>
        </p:spPr>
      </p:sp>
      <p:sp>
        <p:nvSpPr>
          <p:cNvPr id="8199" name="Rectangle 7"/>
          <p:cNvSpPr>
            <a:spLocks noGrp="1" noChangeArrowheads="1"/>
          </p:cNvSpPr>
          <p:nvPr>
            <p:ph type="subTitle" idx="1"/>
          </p:nvPr>
        </p:nvSpPr>
        <p:spPr>
          <a:xfrm>
            <a:off x="1143000" y="3810000"/>
            <a:ext cx="6858000" cy="1219200"/>
          </a:xfrm>
        </p:spPr>
        <p:txBody>
          <a:bodyPr/>
          <a:lstStyle>
            <a:lvl1pPr marL="0" indent="0" algn="ctr">
              <a:buFont typeface="Wingdings" panose="05000000000000000000" pitchFamily="2" charset="2"/>
              <a:buNone/>
              <a:defRPr>
                <a:solidFill>
                  <a:srgbClr val="067ABD"/>
                </a:solidFill>
                <a:latin typeface="Verdana" panose="020B0804030504040204" charset="0"/>
              </a:defRPr>
            </a:lvl1pPr>
          </a:lstStyle>
          <a:p>
            <a:pPr fontAlgn="base"/>
            <a:r>
              <a:rPr lang="en-US" altLang="zh-CN" strike="noStrike" noProof="1"/>
              <a:t>Click to edit Master subtitle style</a:t>
            </a:r>
          </a:p>
        </p:txBody>
      </p:sp>
      <p:sp>
        <p:nvSpPr>
          <p:cNvPr id="8200" name="Rectangle 8"/>
          <p:cNvSpPr>
            <a:spLocks noGrp="1" noChangeArrowheads="1"/>
          </p:cNvSpPr>
          <p:nvPr>
            <p:ph type="ctrTitle"/>
          </p:nvPr>
        </p:nvSpPr>
        <p:spPr>
          <a:xfrm>
            <a:off x="533400" y="1219200"/>
            <a:ext cx="8077200" cy="1676400"/>
          </a:xfrm>
        </p:spPr>
        <p:txBody>
          <a:bodyPr anchor="b"/>
          <a:lstStyle>
            <a:lvl1pPr algn="ctr">
              <a:defRPr sz="4000">
                <a:latin typeface="Verdana" panose="020B0804030504040204" charset="0"/>
              </a:defRPr>
            </a:lvl1pPr>
          </a:lstStyle>
          <a:p>
            <a:pPr fontAlgn="base"/>
            <a:r>
              <a:rPr lang="en-US" altLang="zh-CN" strike="noStrike" noProof="1"/>
              <a:t>Click to edit Master title style</a:t>
            </a:r>
          </a:p>
        </p:txBody>
      </p:sp>
      <p:sp>
        <p:nvSpPr>
          <p:cNvPr id="12" name="Rectangle 14"/>
          <p:cNvSpPr>
            <a:spLocks noGrp="1" noChangeArrowheads="1"/>
          </p:cNvSpPr>
          <p:nvPr>
            <p:ph type="dt" sz="quarter" idx="2"/>
            <p:custDataLst>
              <p:tags r:id="rId2"/>
            </p:custDataLst>
          </p:nvPr>
        </p:nvSpPr>
        <p:spPr bwMode="auto">
          <a:xfrm>
            <a:off x="2057400" y="5638800"/>
            <a:ext cx="5029200" cy="476250"/>
          </a:xfrm>
          <a:prstGeom prst="rect">
            <a:avLst/>
          </a:prstGeom>
          <a:ln>
            <a:miter lim="800000"/>
          </a:ln>
        </p:spPr>
        <p:txBody>
          <a:bodyPr vert="horz" wrap="square" lIns="91440" tIns="45720" rIns="91440" bIns="45720" numCol="1" anchor="t" anchorCtr="0" compatLnSpc="1"/>
          <a:lstStyle>
            <a:lvl1pPr algn="ctr">
              <a:defRPr sz="1800" smtClean="0">
                <a:solidFill>
                  <a:schemeClr val="tx1"/>
                </a:solidFill>
                <a:cs typeface="Arial Unicode MS" panose="020B060402020202020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90204" pitchFamily="34" charset="0"/>
              <a:ea typeface="SimSun" charset="0"/>
              <a:cs typeface="Arial Unicode MS" panose="020B060402020202020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90204" pitchFamily="34" charset="0"/>
                <a:cs typeface="Arial" panose="020B0604020202090204" pitchFamily="34" charset="0"/>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latin typeface="Arial" panose="020B0604020202090204" pitchFamily="34" charset="0"/>
                <a:cs typeface="Arial" panose="020B0604020202090204" pitchFamily="34" charset="0"/>
              </a:defRPr>
            </a:lvl1pPr>
            <a:lvl2pPr>
              <a:defRPr>
                <a:latin typeface="Arial" panose="020B0604020202090204" pitchFamily="34" charset="0"/>
                <a:cs typeface="Arial" panose="020B0604020202090204" pitchFamily="34" charset="0"/>
              </a:defRPr>
            </a:lvl2pPr>
            <a:lvl3pPr>
              <a:defRPr>
                <a:latin typeface="Arial" panose="020B0604020202090204" pitchFamily="34" charset="0"/>
                <a:cs typeface="Arial" panose="020B0604020202090204" pitchFamily="34" charset="0"/>
              </a:defRPr>
            </a:lvl3pPr>
            <a:lvl4pPr>
              <a:defRPr>
                <a:latin typeface="Arial" panose="020B0604020202090204" pitchFamily="34" charset="0"/>
                <a:cs typeface="Arial" panose="020B0604020202090204" pitchFamily="34" charset="0"/>
              </a:defRPr>
            </a:lvl4pPr>
            <a:lvl5pPr>
              <a:defRPr>
                <a:latin typeface="Arial" panose="020B0604020202090204" pitchFamily="34" charset="0"/>
                <a:cs typeface="Arial" panose="020B0604020202090204" pitchFamily="34"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Footer Placeholder 3"/>
          <p:cNvSpPr>
            <a:spLocks noGrp="1"/>
          </p:cNvSpPr>
          <p:nvPr>
            <p:ph type="ftr" sz="quarter" idx="10"/>
          </p:nvPr>
        </p:nvSpPr>
        <p:spPr/>
        <p:txBody>
          <a:bodyPr/>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Footer Placeholder 3"/>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Footer Placeholder 6"/>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Footer Placeholder 2"/>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86300" y="1066800"/>
            <a:ext cx="4381500" cy="2552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86300" y="3771900"/>
            <a:ext cx="4381500" cy="2552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Footer Placeholder 5"/>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剪贴画占位符 3"/>
          <p:cNvSpPr>
            <a:spLocks noGrp="1"/>
          </p:cNvSpPr>
          <p:nvPr>
            <p:ph type="clipArt" sz="half" idx="2"/>
          </p:nvPr>
        </p:nvSpPr>
        <p:spPr>
          <a:xfrm>
            <a:off x="4686300" y="1066800"/>
            <a:ext cx="4381500" cy="52578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840C22"/>
              </a:buClr>
              <a:buSzPct val="100000"/>
              <a:buFont typeface="Wingdings" panose="05000000000000000000" charset="0"/>
              <a:buChar char="§"/>
              <a:defRPr/>
            </a:pPr>
            <a:endParaRPr kumimoji="1" lang="zh-CN" altLang="en-US" sz="2800" b="0" i="0" u="none" strike="noStrike" kern="0" cap="none" spc="0" normalizeH="0" baseline="0" noProof="0">
              <a:ln>
                <a:noFill/>
              </a:ln>
              <a:solidFill>
                <a:schemeClr val="tx1"/>
              </a:solidFill>
              <a:effectLst/>
              <a:uLnTx/>
              <a:uFillTx/>
              <a:latin typeface="Arial" panose="020B0604020202090204" pitchFamily="34" charset="0"/>
              <a:ea typeface="SimSun" charset="0"/>
              <a:cs typeface="Arial" panose="020B0604020202090204" pitchFamily="34" charset="0"/>
            </a:endParaRPr>
          </a:p>
        </p:txBody>
      </p:sp>
      <p:sp>
        <p:nvSpPr>
          <p:cNvPr id="5" name="Footer Placeholder 4"/>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066800"/>
            <a:ext cx="4381500" cy="5257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Footer Placeholder 4"/>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body"/>
            <p:custDataLst>
              <p:tags r:id="rId11"/>
            </p:custDataLst>
          </p:nvPr>
        </p:nvSpPr>
        <p:spPr>
          <a:xfrm>
            <a:off x="152400" y="1189038"/>
            <a:ext cx="8915400" cy="5257800"/>
          </a:xfrm>
          <a:prstGeom prst="rect">
            <a:avLst/>
          </a:prstGeom>
          <a:noFill/>
          <a:ln w="12700">
            <a:noFill/>
          </a:ln>
        </p:spPr>
        <p:txBody>
          <a:bodyPr lIns="90488" tIns="44450" rIns="90488" bIns="44450" anchor="t"/>
          <a:lstStyle/>
          <a:p>
            <a:pPr lvl="0" indent="-34290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027" name="Line 12"/>
          <p:cNvSpPr/>
          <p:nvPr>
            <p:custDataLst>
              <p:tags r:id="rId12"/>
            </p:custDataLst>
          </p:nvPr>
        </p:nvSpPr>
        <p:spPr>
          <a:xfrm>
            <a:off x="0" y="122238"/>
            <a:ext cx="9144000" cy="0"/>
          </a:xfrm>
          <a:prstGeom prst="line">
            <a:avLst/>
          </a:prstGeom>
          <a:ln w="254000" cap="flat" cmpd="sng">
            <a:solidFill>
              <a:srgbClr val="969696"/>
            </a:solidFill>
            <a:prstDash val="solid"/>
            <a:round/>
            <a:headEnd type="none" w="med" len="med"/>
            <a:tailEnd type="none" w="med" len="med"/>
          </a:ln>
        </p:spPr>
      </p:sp>
      <p:sp>
        <p:nvSpPr>
          <p:cNvPr id="1028" name="Freeform 34"/>
          <p:cNvSpPr/>
          <p:nvPr/>
        </p:nvSpPr>
        <p:spPr>
          <a:xfrm>
            <a:off x="0" y="6553200"/>
            <a:ext cx="9144000" cy="304800"/>
          </a:xfrm>
          <a:custGeom>
            <a:avLst/>
            <a:gdLst/>
            <a:ahLst/>
            <a:cxnLst>
              <a:cxn ang="0">
                <a:pos x="0" y="80052575"/>
              </a:cxn>
              <a:cxn ang="0">
                <a:pos x="2147483647" y="74668743"/>
              </a:cxn>
              <a:cxn ang="0">
                <a:pos x="2147483647" y="0"/>
              </a:cxn>
              <a:cxn ang="0">
                <a:pos x="2147483647" y="147465143"/>
              </a:cxn>
              <a:cxn ang="0">
                <a:pos x="0" y="147465143"/>
              </a:cxn>
              <a:cxn ang="0">
                <a:pos x="0" y="80052575"/>
              </a:cxn>
            </a:cxnLst>
            <a:rect l="0" t="0" r="0" b="0"/>
            <a:pathLst>
              <a:path w="5760" h="630">
                <a:moveTo>
                  <a:pt x="0" y="342"/>
                </a:moveTo>
                <a:cubicBezTo>
                  <a:pt x="1014" y="359"/>
                  <a:pt x="2029" y="376"/>
                  <a:pt x="2989" y="319"/>
                </a:cubicBezTo>
                <a:cubicBezTo>
                  <a:pt x="3949" y="262"/>
                  <a:pt x="5013" y="171"/>
                  <a:pt x="5760" y="0"/>
                </a:cubicBezTo>
                <a:cubicBezTo>
                  <a:pt x="5760" y="315"/>
                  <a:pt x="5760" y="630"/>
                  <a:pt x="5760" y="630"/>
                </a:cubicBezTo>
                <a:lnTo>
                  <a:pt x="0" y="630"/>
                </a:lnTo>
                <a:lnTo>
                  <a:pt x="0" y="342"/>
                </a:lnTo>
                <a:close/>
              </a:path>
            </a:pathLst>
          </a:custGeom>
          <a:solidFill>
            <a:srgbClr val="EE6C00"/>
          </a:solidFill>
          <a:ln w="12700">
            <a:noFill/>
          </a:ln>
        </p:spPr>
        <p:txBody>
          <a:bodyPr/>
          <a:lstStyle/>
          <a:p>
            <a:endParaRPr lang="en-US"/>
          </a:p>
        </p:txBody>
      </p:sp>
      <p:sp>
        <p:nvSpPr>
          <p:cNvPr id="1029" name="Rectangle 8"/>
          <p:cNvSpPr>
            <a:spLocks noGrp="1"/>
          </p:cNvSpPr>
          <p:nvPr>
            <p:ph type="title"/>
            <p:custDataLst>
              <p:tags r:id="rId13"/>
            </p:custDataLst>
          </p:nvPr>
        </p:nvSpPr>
        <p:spPr>
          <a:xfrm>
            <a:off x="0" y="295275"/>
            <a:ext cx="8915400" cy="676275"/>
          </a:xfrm>
          <a:prstGeom prst="rect">
            <a:avLst/>
          </a:prstGeom>
          <a:noFill/>
          <a:ln w="12700">
            <a:noFill/>
          </a:ln>
        </p:spPr>
        <p:txBody>
          <a:bodyPr lIns="90488" tIns="44450" rIns="90488" bIns="44450" anchor="ctr"/>
          <a:lstStyle/>
          <a:p>
            <a:pPr lvl="0"/>
            <a:r>
              <a:rPr lang="en-US" altLang="zh-CN" dirty="0"/>
              <a:t>Click to edit Master title style</a:t>
            </a:r>
          </a:p>
        </p:txBody>
      </p:sp>
      <p:sp>
        <p:nvSpPr>
          <p:cNvPr id="34842" name="Rectangle 26"/>
          <p:cNvSpPr>
            <a:spLocks noGrp="1" noChangeArrowheads="1"/>
          </p:cNvSpPr>
          <p:nvPr>
            <p:ph type="ftr" sz="quarter" idx="3"/>
          </p:nvPr>
        </p:nvSpPr>
        <p:spPr bwMode="auto">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lvl1pPr algn="ctr">
              <a:defRPr sz="1400" b="1"/>
            </a:lvl1pPr>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
        <p:nvSpPr>
          <p:cNvPr id="1031" name="Text Box 11"/>
          <p:cNvSpPr txBox="1"/>
          <p:nvPr/>
        </p:nvSpPr>
        <p:spPr>
          <a:xfrm>
            <a:off x="8229600" y="6553200"/>
            <a:ext cx="609600" cy="304800"/>
          </a:xfrm>
          <a:prstGeom prst="rect">
            <a:avLst/>
          </a:prstGeom>
          <a:noFill/>
          <a:ln w="12700">
            <a:noFill/>
          </a:ln>
        </p:spPr>
        <p:txBody>
          <a:bodyPr anchor="t">
            <a:spAutoFit/>
          </a:bodyPr>
          <a:lstStyle/>
          <a:p>
            <a:pPr lvl="0" indent="0" algn="r" eaLnBrk="0" hangingPunct="0">
              <a:spcBef>
                <a:spcPct val="50000"/>
              </a:spcBef>
            </a:pPr>
            <a:r>
              <a:rPr lang="zh-CN" altLang="en-US" sz="1400" b="1" dirty="0">
                <a:latin typeface="Arial" panose="020B0604020202090204" pitchFamily="34" charset="0"/>
              </a:rPr>
              <a:t>*</a:t>
            </a:r>
          </a:p>
        </p:txBody>
      </p:sp>
      <p:sp>
        <p:nvSpPr>
          <p:cNvPr id="1032" name="Line 12"/>
          <p:cNvSpPr/>
          <p:nvPr userDrawn="1">
            <p:custDataLst>
              <p:tags r:id="rId14"/>
            </p:custDataLst>
          </p:nvPr>
        </p:nvSpPr>
        <p:spPr>
          <a:xfrm>
            <a:off x="0" y="120650"/>
            <a:ext cx="1439863" cy="0"/>
          </a:xfrm>
          <a:prstGeom prst="line">
            <a:avLst/>
          </a:prstGeom>
          <a:ln w="254000" cap="flat" cmpd="sng">
            <a:solidFill>
              <a:srgbClr val="FF0000"/>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1pPr>
      <a:lvl2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2pPr>
      <a:lvl3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3pPr>
      <a:lvl4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4pPr>
      <a:lvl5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5pPr>
      <a:lvl6pPr marL="457200" algn="l" rtl="0" eaLnBrk="0" fontAlgn="base" hangingPunct="0">
        <a:spcBef>
          <a:spcPct val="0"/>
        </a:spcBef>
        <a:spcAft>
          <a:spcPct val="0"/>
        </a:spcAft>
        <a:defRPr sz="3600" b="1">
          <a:solidFill>
            <a:srgbClr val="067ABD"/>
          </a:solidFill>
          <a:latin typeface="幼圆" pitchFamily="1" charset="-122"/>
          <a:ea typeface="幼圆" pitchFamily="1" charset="-122"/>
        </a:defRPr>
      </a:lvl6pPr>
      <a:lvl7pPr marL="914400" algn="l" rtl="0" eaLnBrk="0" fontAlgn="base" hangingPunct="0">
        <a:spcBef>
          <a:spcPct val="0"/>
        </a:spcBef>
        <a:spcAft>
          <a:spcPct val="0"/>
        </a:spcAft>
        <a:defRPr sz="3600" b="1">
          <a:solidFill>
            <a:srgbClr val="067ABD"/>
          </a:solidFill>
          <a:latin typeface="幼圆" pitchFamily="1" charset="-122"/>
          <a:ea typeface="幼圆" pitchFamily="1" charset="-122"/>
        </a:defRPr>
      </a:lvl7pPr>
      <a:lvl8pPr marL="1371600" algn="l" rtl="0" eaLnBrk="0" fontAlgn="base" hangingPunct="0">
        <a:spcBef>
          <a:spcPct val="0"/>
        </a:spcBef>
        <a:spcAft>
          <a:spcPct val="0"/>
        </a:spcAft>
        <a:defRPr sz="3600" b="1">
          <a:solidFill>
            <a:srgbClr val="067ABD"/>
          </a:solidFill>
          <a:latin typeface="幼圆" pitchFamily="1" charset="-122"/>
          <a:ea typeface="幼圆" pitchFamily="1" charset="-122"/>
        </a:defRPr>
      </a:lvl8pPr>
      <a:lvl9pPr marL="1828800" algn="l" rtl="0" eaLnBrk="0" fontAlgn="base" hangingPunct="0">
        <a:spcBef>
          <a:spcPct val="0"/>
        </a:spcBef>
        <a:spcAft>
          <a:spcPct val="0"/>
        </a:spcAft>
        <a:defRPr sz="3600" b="1">
          <a:solidFill>
            <a:srgbClr val="067ABD"/>
          </a:solidFill>
          <a:latin typeface="幼圆" pitchFamily="1" charset="-122"/>
          <a:ea typeface="幼圆" pitchFamily="1" charset="-122"/>
        </a:defRPr>
      </a:lvl9pPr>
    </p:titleStyle>
    <p:bodyStyle>
      <a:lvl1pPr marL="342900" indent="-342900" algn="l" rtl="0" eaLnBrk="0" fontAlgn="base" hangingPunct="0">
        <a:spcBef>
          <a:spcPct val="20000"/>
        </a:spcBef>
        <a:spcAft>
          <a:spcPct val="0"/>
        </a:spcAft>
        <a:buClr>
          <a:srgbClr val="840C22"/>
        </a:buClr>
        <a:buSzPct val="100000"/>
        <a:buFont typeface="Wingdings" panose="05000000000000000000" charset="0"/>
        <a:buChar char="§"/>
        <a:defRPr kumimoji="1" sz="2800">
          <a:solidFill>
            <a:schemeClr val="tx1"/>
          </a:solidFill>
          <a:latin typeface="Arial" panose="020B0604020202090204" pitchFamily="34" charset="0"/>
          <a:ea typeface="SimSun" charset="0"/>
          <a:cs typeface="Arial" panose="020B0604020202090204" pitchFamily="34" charset="0"/>
        </a:defRPr>
      </a:lvl1pPr>
      <a:lvl2pPr marL="742950" indent="-285750" algn="l" rtl="0" eaLnBrk="0" fontAlgn="base" hangingPunct="0">
        <a:spcBef>
          <a:spcPct val="20000"/>
        </a:spcBef>
        <a:spcAft>
          <a:spcPct val="0"/>
        </a:spcAft>
        <a:buClr>
          <a:srgbClr val="840C22"/>
        </a:buClr>
        <a:buSzPct val="100000"/>
        <a:buFont typeface="Times" panose="00000500000000020000" charset="0"/>
        <a:buChar char="•"/>
        <a:defRPr kumimoji="1" sz="2400">
          <a:solidFill>
            <a:schemeClr val="tx1"/>
          </a:solidFill>
          <a:latin typeface="Arial" panose="020B0604020202090204" pitchFamily="34" charset="0"/>
          <a:ea typeface="Arial" panose="020B0604020202090204" pitchFamily="34" charset="0"/>
          <a:cs typeface="Arial" panose="020B0604020202090204" pitchFamily="34" charset="0"/>
        </a:defRPr>
      </a:lvl2pPr>
      <a:lvl3pPr marL="1143000" indent="-228600" algn="l" rtl="0" eaLnBrk="0" fontAlgn="base" hangingPunct="0">
        <a:spcBef>
          <a:spcPct val="20000"/>
        </a:spcBef>
        <a:spcAft>
          <a:spcPct val="0"/>
        </a:spcAft>
        <a:buClr>
          <a:srgbClr val="840C22"/>
        </a:buClr>
        <a:buSzPct val="100000"/>
        <a:buFont typeface="Times" panose="00000500000000020000" charset="0"/>
        <a:buChar char="−"/>
        <a:defRPr kumimoji="1"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lgn="l" rtl="0" eaLnBrk="0" fontAlgn="base" hangingPunct="0">
        <a:spcBef>
          <a:spcPct val="20000"/>
        </a:spcBef>
        <a:spcAft>
          <a:spcPct val="0"/>
        </a:spcAft>
        <a:buClr>
          <a:srgbClr val="840C22"/>
        </a:buClr>
        <a:buSzPct val="100000"/>
        <a:buFont typeface="Times" panose="00000500000000020000" charset="0"/>
        <a:buChar char="•"/>
        <a:defRPr kumimoji="1" sz="2000">
          <a:solidFill>
            <a:schemeClr val="tx1"/>
          </a:solidFill>
          <a:latin typeface="Arial" panose="020B0604020202090204" pitchFamily="34" charset="0"/>
          <a:ea typeface="Arial" panose="020B0604020202090204" pitchFamily="34" charset="0"/>
          <a:cs typeface="Arial" panose="020B0604020202090204" pitchFamily="34" charset="0"/>
        </a:defRPr>
      </a:lvl4pPr>
      <a:lvl5pPr marL="2057400" indent="-228600" algn="l" rtl="0" eaLnBrk="0" fontAlgn="base" hangingPunct="0">
        <a:spcBef>
          <a:spcPct val="20000"/>
        </a:spcBef>
        <a:spcAft>
          <a:spcPct val="0"/>
        </a:spcAft>
        <a:buClr>
          <a:srgbClr val="840C22"/>
        </a:buClr>
        <a:buSzPct val="100000"/>
        <a:buFont typeface="Times" panose="00000500000000020000" charset="0"/>
        <a:buChar char="•"/>
        <a:defRPr kumimoji="1" sz="1600">
          <a:solidFill>
            <a:schemeClr val="tx1"/>
          </a:solidFill>
          <a:latin typeface="Arial" panose="020B0604020202090204" pitchFamily="34" charset="0"/>
          <a:ea typeface="Arial" panose="020B0604020202090204" pitchFamily="34" charset="0"/>
          <a:cs typeface="Arial" panose="020B0604020202090204" pitchFamily="34" charset="0"/>
        </a:defRPr>
      </a:lvl5pPr>
      <a:lvl6pPr marL="25146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6pPr>
      <a:lvl7pPr marL="29718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7pPr>
      <a:lvl8pPr marL="34290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8pPr>
      <a:lvl9pPr marL="38862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image" Target="../media/image8.png"/><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shutterandpupil.com/images/snooze.jpg" TargetMode="External"/><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8.bin"/><Relationship Id="rId5" Type="http://schemas.openxmlformats.org/officeDocument/2006/relationships/oleObject" Target="../embeddings/oleObject3.bin"/><Relationship Id="rId10" Type="http://schemas.openxmlformats.org/officeDocument/2006/relationships/oleObject" Target="../embeddings/oleObject7.bin"/><Relationship Id="rId4" Type="http://schemas.openxmlformats.org/officeDocument/2006/relationships/image" Target="../media/image8.png"/><Relationship Id="rId9"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p:cNvSpPr>
          <p:nvPr>
            <p:ph type="ctrTitle"/>
          </p:nvPr>
        </p:nvSpPr>
        <p:spPr>
          <a:xfrm>
            <a:off x="533400" y="964565"/>
            <a:ext cx="8077200" cy="2540635"/>
          </a:xfrm>
        </p:spPr>
        <p:txBody>
          <a:bodyPr vert="horz" wrap="square" lIns="90488" tIns="44450" rIns="90488" bIns="44450" anchor="b"/>
          <a:lstStyle/>
          <a:p>
            <a:r>
              <a:rPr lang="zh-CN" altLang="en-US" sz="3600">
                <a:latin typeface="Arial" panose="020B0604020202090204" pitchFamily="34" charset="0"/>
                <a:ea typeface="SimSun" charset="0"/>
                <a:cs typeface="Arial" panose="020B0604020202090204" pitchFamily="34" charset="0"/>
              </a:rPr>
              <a:t>COMP130177.01</a:t>
            </a:r>
            <a:br>
              <a:rPr lang="zh-CN" altLang="en-US" sz="3600">
                <a:latin typeface="Arial" panose="020B0604020202090204" pitchFamily="34" charset="0"/>
                <a:ea typeface="SimSun" charset="0"/>
                <a:cs typeface="Arial" panose="020B0604020202090204" pitchFamily="34" charset="0"/>
              </a:rPr>
            </a:br>
            <a:r>
              <a:rPr lang="zh-CN" altLang="en-US" sz="3600">
                <a:latin typeface="Arial" panose="020B0604020202090204" pitchFamily="34" charset="0"/>
                <a:ea typeface="SimSun" charset="0"/>
                <a:cs typeface="Arial" panose="020B0604020202090204" pitchFamily="34" charset="0"/>
              </a:rPr>
              <a:t>互联网体系结构</a:t>
            </a:r>
            <a:br>
              <a:rPr lang="zh-CN" altLang="en-US" sz="3600">
                <a:latin typeface="Arial" panose="020B0604020202090204" pitchFamily="34" charset="0"/>
                <a:ea typeface="SimSun" charset="0"/>
                <a:cs typeface="Arial" panose="020B0604020202090204" pitchFamily="34" charset="0"/>
              </a:rPr>
            </a:br>
            <a:br>
              <a:rPr lang="zh-CN" altLang="en-US" sz="3600">
                <a:latin typeface="Arial" panose="020B0604020202090204" pitchFamily="34" charset="0"/>
                <a:ea typeface="SimSun" charset="0"/>
                <a:cs typeface="Arial" panose="020B0604020202090204" pitchFamily="34" charset="0"/>
              </a:rPr>
            </a:br>
            <a:r>
              <a:rPr lang="en-US" altLang="zh-CN" sz="3600">
                <a:latin typeface="Arial" panose="020B0604020202090204" pitchFamily="34" charset="0"/>
                <a:ea typeface="SimSun" charset="0"/>
                <a:cs typeface="Arial" panose="020B0604020202090204" pitchFamily="34" charset="0"/>
              </a:rPr>
              <a:t> </a:t>
            </a:r>
            <a:r>
              <a:rPr lang="zh-CN" altLang="en-US" sz="3600">
                <a:latin typeface="Arial" panose="020B0604020202090204" pitchFamily="34" charset="0"/>
                <a:ea typeface="SimSun" charset="0"/>
                <a:cs typeface="Arial" panose="020B0604020202090204" pitchFamily="34" charset="0"/>
              </a:rPr>
              <a:t>模块化理论与体系结构</a:t>
            </a:r>
          </a:p>
        </p:txBody>
      </p:sp>
      <p:sp>
        <p:nvSpPr>
          <p:cNvPr id="12290" name="Rectangle 5"/>
          <p:cNvSpPr>
            <a:spLocks noGrp="1"/>
          </p:cNvSpPr>
          <p:nvPr>
            <p:ph type="subTitle" idx="1"/>
          </p:nvPr>
        </p:nvSpPr>
        <p:spPr>
          <a:xfrm>
            <a:off x="381000" y="4267200"/>
            <a:ext cx="8382000" cy="685800"/>
          </a:xfrm>
        </p:spPr>
        <p:txBody>
          <a:bodyPr vert="horz" wrap="square" lIns="90488" tIns="44450" rIns="90488" bIns="44450" anchor="t"/>
          <a:lstStyle/>
          <a:p>
            <a:pPr>
              <a:buSzPct val="100000"/>
              <a:buFont typeface="Wingdings" panose="05000000000000000000" charset="0"/>
            </a:pPr>
            <a:r>
              <a:rPr kumimoji="1" lang="zh-CN" altLang="en-US" b="1" dirty="0">
                <a:solidFill>
                  <a:srgbClr val="FF9933"/>
                </a:solidFill>
                <a:latin typeface="Verdana" panose="020B0804030504040204" charset="0"/>
                <a:ea typeface="SimSun" charset="0"/>
                <a:cs typeface="Arial" panose="020B0604020202090204" pitchFamily="34" charset="0"/>
              </a:rPr>
              <a:t>赵进</a:t>
            </a:r>
          </a:p>
        </p:txBody>
      </p:sp>
      <p:sp>
        <p:nvSpPr>
          <p:cNvPr id="12291" name="Rectangle 7"/>
          <p:cNvSpPr/>
          <p:nvPr/>
        </p:nvSpPr>
        <p:spPr>
          <a:xfrm>
            <a:off x="4038600" y="5791200"/>
            <a:ext cx="1539875" cy="295275"/>
          </a:xfrm>
          <a:prstGeom prst="rect">
            <a:avLst/>
          </a:prstGeom>
          <a:noFill/>
          <a:ln w="12700">
            <a:noFill/>
          </a:ln>
        </p:spPr>
        <p:txBody>
          <a:bodyPr wrap="none" lIns="0" tIns="0" rIns="0" bIns="0" anchor="t">
            <a:spAutoFit/>
          </a:bodyPr>
          <a:lstStyle/>
          <a:p>
            <a:pPr indent="0" algn="ctr" eaLnBrk="0" hangingPunct="0">
              <a:lnSpc>
                <a:spcPct val="80000"/>
              </a:lnSpc>
              <a:spcBef>
                <a:spcPct val="20000"/>
              </a:spcBef>
              <a:buClr>
                <a:srgbClr val="840C22"/>
              </a:buClr>
              <a:buFont typeface="Wingdings" panose="05000000000000000000" pitchFamily="2" charset="2"/>
              <a:buNone/>
            </a:pPr>
            <a:r>
              <a:rPr lang="en-US" altLang="zh-CN" sz="2400" dirty="0">
                <a:latin typeface="Verdana" panose="020B0804030504040204" charset="0"/>
                <a:ea typeface="幼圆" pitchFamily="1" charset="-122"/>
              </a:rPr>
              <a:t>School of </a:t>
            </a:r>
            <a:endParaRPr lang="zh-CN" altLang="en-US" sz="2400" dirty="0">
              <a:latin typeface="Verdana" panose="020B0804030504040204" charset="0"/>
              <a:ea typeface="幼圆" pitchFamily="1" charset="-122"/>
            </a:endParaRPr>
          </a:p>
        </p:txBody>
      </p:sp>
      <p:sp>
        <p:nvSpPr>
          <p:cNvPr id="12292" name="矩形 20"/>
          <p:cNvSpPr/>
          <p:nvPr/>
        </p:nvSpPr>
        <p:spPr>
          <a:xfrm>
            <a:off x="685800" y="6477000"/>
            <a:ext cx="7924800" cy="338138"/>
          </a:xfrm>
          <a:prstGeom prst="rect">
            <a:avLst/>
          </a:prstGeom>
          <a:noFill/>
          <a:ln w="9525">
            <a:noFill/>
          </a:ln>
        </p:spPr>
        <p:txBody>
          <a:bodyPr anchor="t">
            <a:spAutoFit/>
          </a:bodyPr>
          <a:lstStyle/>
          <a:p>
            <a:pPr indent="0" algn="ctr"/>
            <a:r>
              <a:rPr lang="en-US" altLang="zh-CN" sz="1600" b="1" dirty="0">
                <a:latin typeface="Arial" panose="020B0604020202090204" pitchFamily="34" charset="0"/>
              </a:rPr>
              <a:t>School of Computer Science, Fudan University</a:t>
            </a:r>
            <a:endParaRPr lang="zh-CN" altLang="en-US" sz="1600" b="1" dirty="0">
              <a:latin typeface="Arial" panose="020B0604020202090204" pitchFamily="34" charset="0"/>
              <a:ea typeface="SimSun" pitchFamily="2" charset="-122"/>
            </a:endParaRPr>
          </a:p>
        </p:txBody>
      </p:sp>
      <p:pic>
        <p:nvPicPr>
          <p:cNvPr id="12293" name="Picture 20" descr="C:\Users\Jin\Desktop\未标题-2副本.gif"/>
          <p:cNvPicPr>
            <a:picLocks noChangeAspect="1"/>
          </p:cNvPicPr>
          <p:nvPr/>
        </p:nvPicPr>
        <p:blipFill>
          <a:blip r:embed="rId3">
            <a:lum bright="10001" contrast="10000"/>
          </a:blip>
          <a:stretch>
            <a:fillRect/>
          </a:stretch>
        </p:blipFill>
        <p:spPr>
          <a:xfrm>
            <a:off x="7853363" y="457200"/>
            <a:ext cx="1290637" cy="1290638"/>
          </a:xfrm>
          <a:prstGeom prst="rect">
            <a:avLst/>
          </a:prstGeom>
          <a:noFill/>
          <a:ln w="9525">
            <a:noFill/>
          </a:ln>
        </p:spPr>
      </p:pic>
    </p:spTree>
  </p:cSld>
  <p:clrMapOvr>
    <a:masterClrMapping/>
  </p:clrMapOvr>
  <p:transition advTm="1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模块化与分工</a:t>
            </a:r>
          </a:p>
        </p:txBody>
      </p:sp>
      <p:sp>
        <p:nvSpPr>
          <p:cNvPr id="3" name="Content Placeholder 2"/>
          <p:cNvSpPr>
            <a:spLocks noGrp="1"/>
          </p:cNvSpPr>
          <p:nvPr>
            <p:ph idx="1"/>
          </p:nvPr>
        </p:nvSpPr>
        <p:spPr/>
        <p:txBody>
          <a:bodyPr/>
          <a:lstStyle/>
          <a:p>
            <a:r>
              <a:rPr lang="zh-CN" altLang="en-US"/>
              <a:t>经济学家经常将模块化与分工联系起来.</a:t>
            </a:r>
          </a:p>
          <a:p>
            <a:pPr lvl="1"/>
            <a:r>
              <a:rPr lang="zh-CN" altLang="en-US"/>
              <a:t>亚当斯密在《国富论》中，举了著名的别针工厂</a:t>
            </a:r>
            <a:r>
              <a:rPr lang="en-US" altLang="zh-CN"/>
              <a:t>(pin factory)</a:t>
            </a:r>
            <a:r>
              <a:rPr lang="zh-CN" altLang="en-US"/>
              <a:t>的例子，来说明分工有助于劳动生产力的提高。</a:t>
            </a:r>
          </a:p>
          <a:p>
            <a:pPr lvl="1"/>
            <a:r>
              <a:rPr lang="zh-CN" altLang="en-US"/>
              <a:t>1.抽丝2.拉直3.切断4.削尖等</a:t>
            </a:r>
            <a:r>
              <a:rPr lang="en-US" altLang="zh-CN"/>
              <a:t>18</a:t>
            </a:r>
            <a:r>
              <a:rPr lang="zh-CN" altLang="en-US"/>
              <a:t>道工序，分别由不同人完成不同工序，比一个人完成所有工序效率高</a:t>
            </a:r>
          </a:p>
          <a:p>
            <a:pPr lvl="1"/>
            <a:r>
              <a:rPr lang="zh-CN" altLang="en-US"/>
              <a:t>system-level performance is enhanced if specialization allows individual workers to become more proficient at each individual step in a production process</a:t>
            </a:r>
          </a:p>
          <a:p>
            <a:pPr lvl="1"/>
            <a:endParaRPr lang="zh-CN" altLang="en-US"/>
          </a:p>
          <a:p>
            <a:pPr lvl="1"/>
            <a:r>
              <a:rPr lang="zh-CN" altLang="en-US"/>
              <a:t>分工的这种好处，也体现在各种行业各自分工这一社会现象上。</a:t>
            </a:r>
          </a:p>
          <a:p>
            <a:pPr lvl="2"/>
            <a:r>
              <a:rPr lang="zh-CN" altLang="en-US"/>
              <a:t>专业提升效率</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技术领域的模块化</a:t>
            </a:r>
          </a:p>
        </p:txBody>
      </p:sp>
      <p:sp>
        <p:nvSpPr>
          <p:cNvPr id="3" name="Content Placeholder 2"/>
          <p:cNvSpPr>
            <a:spLocks noGrp="1"/>
          </p:cNvSpPr>
          <p:nvPr>
            <p:ph idx="1"/>
          </p:nvPr>
        </p:nvSpPr>
        <p:spPr/>
        <p:txBody>
          <a:bodyPr/>
          <a:lstStyle/>
          <a:p>
            <a:pPr lvl="1"/>
            <a:r>
              <a:rPr lang="zh-CN" altLang="en-US"/>
              <a:t>经济学家通过通过分工来提升效率。</a:t>
            </a:r>
          </a:p>
          <a:p>
            <a:pPr lvl="1"/>
            <a:endParaRPr lang="zh-CN" altLang="en-US"/>
          </a:p>
          <a:p>
            <a:pPr lvl="1"/>
            <a:r>
              <a:rPr lang="zh-CN" altLang="en-US"/>
              <a:t>技术领域：模块化有额外的好处</a:t>
            </a:r>
          </a:p>
          <a:p>
            <a:pPr lvl="2"/>
            <a:r>
              <a:rPr lang="zh-CN" altLang="en-US"/>
              <a:t>modular design isolates technological inter</a:t>
            </a:r>
            <a:r>
              <a:rPr lang="en-US" altLang="zh-CN"/>
              <a:t>-</a:t>
            </a:r>
            <a:r>
              <a:rPr lang="zh-CN" altLang="en-US"/>
              <a:t>dependencies</a:t>
            </a:r>
          </a:p>
          <a:p>
            <a:pPr lvl="2"/>
            <a:r>
              <a:rPr lang="zh-CN" altLang="en-US"/>
              <a:t>只需要替换升级对应模块，而不是全部更新</a:t>
            </a:r>
          </a:p>
          <a:p>
            <a:pPr lvl="2"/>
            <a:r>
              <a:rPr lang="zh-CN" altLang="en-US"/>
              <a:t>复用模块</a:t>
            </a:r>
          </a:p>
          <a:p>
            <a:pPr lvl="2"/>
            <a:endParaRPr lang="zh-CN" altLang="en-US"/>
          </a:p>
          <a:p>
            <a:pPr lvl="2"/>
            <a:endParaRPr sz="2000">
              <a:sym typeface="+mn-ea"/>
            </a:endParaRPr>
          </a:p>
          <a:p>
            <a:pPr lvl="1"/>
            <a:endParaRPr sz="2000">
              <a:sym typeface="+mn-ea"/>
            </a:endParaRPr>
          </a:p>
          <a:p>
            <a:pPr lvl="1"/>
            <a:endParaRPr lang="en-US" sz="2000"/>
          </a:p>
          <a:p>
            <a:pPr lvl="2"/>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itle 428033"/>
          <p:cNvSpPr>
            <a:spLocks noGrp="1"/>
          </p:cNvSpPr>
          <p:nvPr>
            <p:ph type="title"/>
          </p:nvPr>
        </p:nvSpPr>
        <p:spPr/>
        <p:txBody>
          <a:bodyPr anchor="ctr"/>
          <a:lstStyle/>
          <a:p>
            <a:r>
              <a:t>The Value of Modularity</a:t>
            </a:r>
          </a:p>
        </p:txBody>
      </p:sp>
      <p:sp>
        <p:nvSpPr>
          <p:cNvPr id="428035" name="Text Placeholder 428034"/>
          <p:cNvSpPr>
            <a:spLocks noGrp="1"/>
          </p:cNvSpPr>
          <p:nvPr>
            <p:ph type="body" idx="1"/>
          </p:nvPr>
        </p:nvSpPr>
        <p:spPr>
          <a:xfrm>
            <a:off x="457200" y="1295400"/>
            <a:ext cx="8458200" cy="5410200"/>
          </a:xfrm>
        </p:spPr>
        <p:txBody>
          <a:bodyPr/>
          <a:lstStyle/>
          <a:p>
            <a:pPr>
              <a:lnSpc>
                <a:spcPct val="80000"/>
              </a:lnSpc>
            </a:pPr>
            <a:r>
              <a:t>Modularity not only accommodates change</a:t>
            </a:r>
          </a:p>
          <a:p>
            <a:pPr>
              <a:lnSpc>
                <a:spcPct val="80000"/>
              </a:lnSpc>
            </a:pPr>
            <a:r>
              <a:t>It encourages innovation by decentralizing decision making on hidden modules</a:t>
            </a:r>
          </a:p>
          <a:p>
            <a:pPr>
              <a:lnSpc>
                <a:spcPct val="80000"/>
              </a:lnSpc>
            </a:pPr>
            <a:r>
              <a:t>Technically, it creates the </a:t>
            </a:r>
            <a:r>
              <a:rPr i="1"/>
              <a:t>option</a:t>
            </a:r>
            <a:r>
              <a:t> for third parties to innovate on a module</a:t>
            </a:r>
          </a:p>
          <a:p>
            <a:pPr lvl="1">
              <a:lnSpc>
                <a:spcPct val="80000"/>
              </a:lnSpc>
            </a:pPr>
            <a:r>
              <a:t>Parties compete to create a better module</a:t>
            </a:r>
          </a:p>
          <a:p>
            <a:pPr lvl="1">
              <a:lnSpc>
                <a:spcPct val="80000"/>
              </a:lnSpc>
            </a:pPr>
            <a:r>
              <a:t>A few “experiments” likely to create superior module whose value to users exceeds cost of experiments; downside minimal because can keep old</a:t>
            </a:r>
          </a:p>
          <a:p>
            <a:pPr>
              <a:lnSpc>
                <a:spcPct val="80000"/>
              </a:lnSpc>
            </a:pPr>
            <a:endParaRPr i="1"/>
          </a:p>
          <a:p>
            <a:pPr>
              <a:lnSpc>
                <a:spcPct val="80000"/>
              </a:lnSpc>
            </a:pPr>
            <a:r>
              <a:rPr i="1"/>
              <a:t>Cluster</a:t>
            </a:r>
            <a:r>
              <a:t> of innovators emerge around architecture, resulting in new industry</a:t>
            </a:r>
          </a:p>
        </p:txBody>
      </p:sp>
      <p:sp>
        <p:nvSpPr>
          <p:cNvPr id="2" name="Slide Number Placeholder 1"/>
          <p:cNvSpPr>
            <a:spLocks noGrp="1"/>
          </p:cNvSpPr>
          <p:nvPr>
            <p:ph type="sldNum" sz="quarter" idx="12"/>
          </p:nvPr>
        </p:nvSpPr>
        <p:spPr>
          <a:xfrm>
            <a:off x="7086600" y="6400800"/>
            <a:ext cx="1905000" cy="457200"/>
          </a:xfrm>
        </p:spPr>
        <p:txBody>
          <a:bodyPr/>
          <a:lstStyle/>
          <a:p>
            <a:pPr lvl="0">
              <a:spcBef>
                <a:spcPct val="20000"/>
              </a:spcBef>
            </a:pPr>
            <a:fld id="{9A0DB2DC-4C9A-4742-B13C-FB6460FD3503}"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为什么模块化</a:t>
            </a:r>
          </a:p>
        </p:txBody>
      </p:sp>
      <p:sp>
        <p:nvSpPr>
          <p:cNvPr id="3" name="Content Placeholder 2"/>
          <p:cNvSpPr>
            <a:spLocks noGrp="1"/>
          </p:cNvSpPr>
          <p:nvPr>
            <p:ph idx="1"/>
          </p:nvPr>
        </p:nvSpPr>
        <p:spPr>
          <a:xfrm>
            <a:off x="152400" y="1189355"/>
            <a:ext cx="5440680" cy="5257800"/>
          </a:xfrm>
        </p:spPr>
        <p:txBody>
          <a:bodyPr/>
          <a:lstStyle/>
          <a:p>
            <a:r>
              <a:rPr lang="en-US"/>
              <a:t> A celebrated book, </a:t>
            </a:r>
            <a:r>
              <a:rPr lang="zh-CN" altLang="en-US"/>
              <a:t>“</a:t>
            </a:r>
            <a:r>
              <a:rPr lang="en-US"/>
              <a:t>The Mythical Man Month,</a:t>
            </a:r>
            <a:r>
              <a:rPr lang="zh-CN" altLang="en-US"/>
              <a:t>” </a:t>
            </a:r>
            <a:r>
              <a:rPr lang="en-US" altLang="zh-CN"/>
              <a:t>by </a:t>
            </a:r>
            <a:r>
              <a:rPr lang="en-US">
                <a:sym typeface="+mn-ea"/>
              </a:rPr>
              <a:t>Frederick Brooks</a:t>
            </a:r>
          </a:p>
          <a:p>
            <a:pPr lvl="1"/>
            <a:r>
              <a:rPr lang="zh-CN" altLang="en-US">
                <a:sym typeface="+mn-ea"/>
              </a:rPr>
              <a:t>项目经理</a:t>
            </a:r>
            <a:r>
              <a:rPr lang="en-US" altLang="zh-CN">
                <a:sym typeface="+mn-ea"/>
              </a:rPr>
              <a:t>/SDE</a:t>
            </a:r>
            <a:r>
              <a:rPr lang="zh-CN" altLang="en-US">
                <a:sym typeface="+mn-ea"/>
              </a:rPr>
              <a:t>必修书</a:t>
            </a:r>
            <a:endParaRPr lang="en-US">
              <a:sym typeface="+mn-ea"/>
            </a:endParaRPr>
          </a:p>
          <a:p>
            <a:r>
              <a:rPr lang="en-US">
                <a:sym typeface="+mn-ea"/>
              </a:rPr>
              <a:t>IBM </a:t>
            </a:r>
            <a:r>
              <a:rPr lang="zh-CN" altLang="en-US">
                <a:sym typeface="+mn-ea"/>
              </a:rPr>
              <a:t>设计</a:t>
            </a:r>
            <a:r>
              <a:rPr lang="en-US">
                <a:sym typeface="+mn-ea"/>
              </a:rPr>
              <a:t> System/360</a:t>
            </a:r>
            <a:r>
              <a:rPr lang="zh-CN" altLang="en-US">
                <a:sym typeface="+mn-ea"/>
              </a:rPr>
              <a:t>的过程</a:t>
            </a:r>
          </a:p>
          <a:p>
            <a:pPr lvl="1"/>
            <a:r>
              <a:rPr lang="zh-CN" altLang="en-US">
                <a:solidFill>
                  <a:srgbClr val="FF0000"/>
                </a:solidFill>
                <a:sym typeface="+mn-ea"/>
              </a:rPr>
              <a:t>adding more people sometimes slows down projects instead of speeding them up</a:t>
            </a:r>
          </a:p>
          <a:p>
            <a:endParaRPr lang="zh-CN" altLang="en-US">
              <a:solidFill>
                <a:srgbClr val="FF0000"/>
              </a:solidFill>
              <a:sym typeface="+mn-ea"/>
            </a:endParaRPr>
          </a:p>
          <a:p>
            <a:endParaRPr lang="zh-CN" altLang="en-US">
              <a:sym typeface="+mn-ea"/>
            </a:endParaRPr>
          </a:p>
          <a:p>
            <a:endParaRPr lang="zh-CN" altLang="en-US">
              <a:sym typeface="+mn-ea"/>
            </a:endParaRPr>
          </a:p>
          <a:p>
            <a:pPr lvl="1"/>
            <a:br>
              <a:rPr lang="zh-CN" altLang="en-US">
                <a:sym typeface="+mn-ea"/>
              </a:rPr>
            </a:br>
            <a:r>
              <a:rPr lang="en-US" altLang="zh-CN">
                <a:sym typeface="+mn-ea"/>
              </a:rPr>
              <a:t>	</a:t>
            </a:r>
            <a:endParaRPr lang="zh-CN" altLang="en-US">
              <a:sym typeface="+mn-ea"/>
            </a:endParaRPr>
          </a:p>
          <a:p>
            <a:pPr lvl="1"/>
            <a:endParaRPr lang="zh-CN" altLang="en-US">
              <a:sym typeface="+mn-ea"/>
            </a:endParaRPr>
          </a:p>
        </p:txBody>
      </p:sp>
      <p:pic>
        <p:nvPicPr>
          <p:cNvPr id="4" name="Picture 3"/>
          <p:cNvPicPr>
            <a:picLocks noChangeAspect="1"/>
          </p:cNvPicPr>
          <p:nvPr/>
        </p:nvPicPr>
        <p:blipFill>
          <a:blip r:embed="rId2"/>
          <a:stretch>
            <a:fillRect/>
          </a:stretch>
        </p:blipFill>
        <p:spPr>
          <a:xfrm>
            <a:off x="5737860" y="1189355"/>
            <a:ext cx="3038475" cy="44970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problem</a:t>
            </a:r>
          </a:p>
        </p:txBody>
      </p:sp>
      <p:sp>
        <p:nvSpPr>
          <p:cNvPr id="3" name="Content Placeholder 2"/>
          <p:cNvSpPr>
            <a:spLocks noGrp="1"/>
          </p:cNvSpPr>
          <p:nvPr>
            <p:ph idx="1"/>
          </p:nvPr>
        </p:nvSpPr>
        <p:spPr/>
        <p:txBody>
          <a:bodyPr/>
          <a:lstStyle/>
          <a:p>
            <a:r>
              <a:rPr lang="en-US"/>
              <a:t>The original architects of  the operating system for the IBM System 360 line of computers adopted a nondecomposable design, wherein “each programmer should see all the material.</a:t>
            </a:r>
          </a:p>
          <a:p>
            <a:pPr lvl="1"/>
            <a:r>
              <a:rPr lang="en-US"/>
              <a:t> After only six months, the workbook was more than five feet thick and required one hundred and fifty pages of updates every day.</a:t>
            </a:r>
          </a:p>
          <a:p>
            <a:r>
              <a:rPr lang="en-US"/>
              <a:t>This results from the communication cost associated with keeping more people informed possibly exceeding the potential advantages of more man-hours and a greater division of labor.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zh-CN" altLang="en-US" sz="2800">
                <a:sym typeface="+mn-ea"/>
              </a:rPr>
              <a:t>模块化就一定好吗？</a:t>
            </a:r>
            <a:endParaRPr lang="zh-CN" altLang="en-US" sz="2800"/>
          </a:p>
          <a:p>
            <a:pPr lvl="1"/>
            <a:r>
              <a:rPr lang="en-US" sz="2800">
                <a:sym typeface="+mn-ea"/>
              </a:rPr>
              <a:t>engineering principles recognize that no one architecture does everything well and thus, that every architecture necessarily involves tradeoffs.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模块化是通过标准的</a:t>
            </a:r>
            <a:r>
              <a:rPr lang="zh-CN" altLang="en-US"/>
              <a:t>接口</a:t>
            </a:r>
            <a:r>
              <a:rPr lang="en-US"/>
              <a:t>与其他功能子系统按照一定的规则相互联系而构成更加复杂系统的过程，包括</a:t>
            </a:r>
            <a:r>
              <a:rPr lang="zh-CN" altLang="en-US"/>
              <a:t>“</a:t>
            </a:r>
            <a:r>
              <a:rPr lang="en-US"/>
              <a:t>分解”与“系统集成”。</a:t>
            </a:r>
          </a:p>
          <a:p>
            <a:endParaRPr lang="en-US"/>
          </a:p>
          <a:p>
            <a:r>
              <a:rPr lang="zh-CN" altLang="en-US"/>
              <a:t>模块化的前提条件</a:t>
            </a:r>
            <a:endParaRPr lang="en-US"/>
          </a:p>
          <a:p>
            <a:pPr lvl="1"/>
            <a:r>
              <a:rPr lang="en-US"/>
              <a:t>(1)</a:t>
            </a:r>
            <a:r>
              <a:rPr lang="zh-CN" altLang="en-US"/>
              <a:t>系统</a:t>
            </a:r>
            <a:r>
              <a:rPr lang="en-US"/>
              <a:t>必须是复杂</a:t>
            </a:r>
            <a:r>
              <a:rPr lang="zh-CN" altLang="en-US"/>
              <a:t>系统</a:t>
            </a:r>
            <a:endParaRPr lang="en-US" altLang="en-US"/>
          </a:p>
          <a:p>
            <a:pPr lvl="1"/>
            <a:endParaRPr lang="en-US" altLang="en-US"/>
          </a:p>
          <a:p>
            <a:pPr lvl="1"/>
            <a:r>
              <a:rPr lang="en-US"/>
              <a:t>(2)</a:t>
            </a:r>
            <a:r>
              <a:rPr lang="zh-CN" altLang="en-US"/>
              <a:t>系统的</a:t>
            </a:r>
            <a:r>
              <a:rPr lang="en-US"/>
              <a:t>设计与</a:t>
            </a:r>
            <a:r>
              <a:rPr lang="zh-CN" altLang="en-US"/>
              <a:t>研制</a:t>
            </a:r>
            <a:r>
              <a:rPr lang="en-US"/>
              <a:t>过程易于分解</a:t>
            </a:r>
          </a:p>
          <a:p>
            <a:pPr lvl="1"/>
            <a:endParaRPr lang="en-US"/>
          </a:p>
          <a:p>
            <a:pPr lvl="1"/>
            <a:endParaRPr lang="en-US"/>
          </a:p>
          <a:p>
            <a:pPr marL="0" inden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模块化的限制</a:t>
            </a:r>
          </a:p>
        </p:txBody>
      </p:sp>
      <p:sp>
        <p:nvSpPr>
          <p:cNvPr id="3" name="Content Placeholder 2"/>
          <p:cNvSpPr>
            <a:spLocks noGrp="1"/>
          </p:cNvSpPr>
          <p:nvPr>
            <p:ph idx="1"/>
          </p:nvPr>
        </p:nvSpPr>
        <p:spPr/>
        <p:txBody>
          <a:bodyPr/>
          <a:lstStyle/>
          <a:p>
            <a:pPr lvl="1"/>
            <a:r>
              <a:rPr lang="zh-CN" altLang="en-US" sz="2800">
                <a:sym typeface="+mn-ea"/>
              </a:rPr>
              <a:t>For both production and innovation, creating a modular division of labor is inherently a coordination problem。</a:t>
            </a:r>
          </a:p>
          <a:p>
            <a:pPr lvl="1"/>
            <a:endParaRPr lang="zh-CN" altLang="en-US" sz="2800">
              <a:sym typeface="+mn-ea"/>
            </a:endParaRPr>
          </a:p>
          <a:p>
            <a:pPr lvl="1"/>
            <a:r>
              <a:rPr lang="zh-CN" altLang="en-US" sz="2800">
                <a:sym typeface="+mn-ea"/>
              </a:rPr>
              <a:t>但是工程设计需要考虑模块化与集成化之间的平衡。</a:t>
            </a:r>
            <a:endParaRPr lang="zh-CN" altLang="en-US" sz="2800"/>
          </a:p>
          <a:p>
            <a:pPr lvl="2"/>
            <a:r>
              <a:rPr lang="zh-CN" altLang="en-US" sz="2800">
                <a:sym typeface="+mn-ea"/>
              </a:rPr>
              <a:t>模块化天然有“协调各个模块”的开销。</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Modular vs Non-decomposable design</a:t>
            </a:r>
          </a:p>
        </p:txBody>
      </p:sp>
      <p:sp>
        <p:nvSpPr>
          <p:cNvPr id="3" name="Content Placeholder 2"/>
          <p:cNvSpPr>
            <a:spLocks noGrp="1"/>
          </p:cNvSpPr>
          <p:nvPr>
            <p:ph idx="1"/>
          </p:nvPr>
        </p:nvSpPr>
        <p:spPr/>
        <p:txBody>
          <a:bodyPr/>
          <a:lstStyle/>
          <a:p>
            <a:r>
              <a:rPr lang="zh-CN" altLang="en-US"/>
              <a:t>集成设计往往可以获得最佳性能</a:t>
            </a:r>
          </a:p>
          <a:p>
            <a:endParaRPr lang="zh-CN" altLang="en-US"/>
          </a:p>
          <a:p>
            <a:r>
              <a:rPr lang="zh-CN" altLang="en-US"/>
              <a:t>模块化存在固定的开销：</a:t>
            </a:r>
          </a:p>
          <a:p>
            <a:pPr lvl="1"/>
            <a:r>
              <a:rPr lang="zh-CN" altLang="en-US"/>
              <a:t>对广泛应用的接口缺乏灵活性，</a:t>
            </a:r>
          </a:p>
          <a:p>
            <a:pPr lvl="1"/>
            <a:r>
              <a:rPr lang="zh-CN" altLang="en-US"/>
              <a:t>模块化带来了天然的协调开销，修改接口需要多方同时协作。</a:t>
            </a:r>
            <a:endParaRPr lang="en-US"/>
          </a:p>
          <a:p>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Modularity Design</a:t>
            </a:r>
          </a:p>
        </p:txBody>
      </p:sp>
      <p:sp>
        <p:nvSpPr>
          <p:cNvPr id="3" name="Content Placeholder 2"/>
          <p:cNvSpPr>
            <a:spLocks noGrp="1"/>
          </p:cNvSpPr>
          <p:nvPr>
            <p:ph idx="1"/>
          </p:nvPr>
        </p:nvSpPr>
        <p:spPr/>
        <p:txBody>
          <a:bodyPr/>
          <a:lstStyle/>
          <a:p>
            <a:r>
              <a:rPr lang="en-US" dirty="0"/>
              <a:t>Determining the degree of modularity of a technological system is fun_x0002_damentally a measurement problem that requires answering two main questions: </a:t>
            </a:r>
          </a:p>
          <a:p>
            <a:pPr lvl="1"/>
            <a:r>
              <a:rPr lang="en-US" dirty="0"/>
              <a:t>(1) how to identify interfaces or boundaries between modules,</a:t>
            </a:r>
          </a:p>
          <a:p>
            <a:pPr lvl="2"/>
            <a:r>
              <a:rPr lang="en-US" dirty="0"/>
              <a:t>a well-designed </a:t>
            </a:r>
            <a:r>
              <a:rPr lang="zh-CN" altLang="en-US" dirty="0"/>
              <a:t> </a:t>
            </a:r>
            <a:r>
              <a:rPr lang="en-US" dirty="0"/>
              <a:t>module is “a unit whose structural elements are powerfully connected among themselves and relatively weakly connected to elements in other units</a:t>
            </a:r>
            <a:r>
              <a:rPr lang="zh-CN" altLang="en-US" dirty="0"/>
              <a:t>”</a:t>
            </a:r>
            <a:endParaRPr lang="en-US" dirty="0"/>
          </a:p>
          <a:p>
            <a:pPr lvl="1"/>
            <a:r>
              <a:rPr lang="en-US" dirty="0"/>
              <a:t> (2) how to identify interdependencies across modules</a:t>
            </a:r>
          </a:p>
          <a:p>
            <a:pPr lvl="2"/>
            <a:r>
              <a:rPr lang="en-US" dirty="0"/>
              <a:t>Encapsulating highly interdependent tasks within the same module also reduces the costs of communication and coordination</a:t>
            </a:r>
          </a:p>
          <a:p>
            <a:pPr lvl="2"/>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社会发展</a:t>
            </a:r>
          </a:p>
        </p:txBody>
      </p:sp>
      <p:sp>
        <p:nvSpPr>
          <p:cNvPr id="3" name="Content Placeholder 2"/>
          <p:cNvSpPr>
            <a:spLocks noGrp="1"/>
          </p:cNvSpPr>
          <p:nvPr>
            <p:ph idx="1"/>
          </p:nvPr>
        </p:nvSpPr>
        <p:spPr/>
        <p:txBody>
          <a:bodyPr/>
          <a:lstStyle/>
          <a:p>
            <a:r>
              <a:rPr lang="en-US"/>
              <a:t>从农业社会到工业社会，</a:t>
            </a:r>
            <a:r>
              <a:rPr lang="zh-CN" altLang="en-US"/>
              <a:t>再到</a:t>
            </a:r>
            <a:r>
              <a:rPr lang="en-US"/>
              <a:t>信息社会，人类社会的生产方式、生活方式和管理方式发生了巨大的变革，经历了前所未有的经济社会转型</a:t>
            </a:r>
            <a:r>
              <a:rPr lang="zh-CN" altLang="en-US"/>
              <a:t>。</a:t>
            </a:r>
          </a:p>
          <a:p>
            <a:endParaRPr lang="zh-CN" altLang="en-US"/>
          </a:p>
          <a:p>
            <a:r>
              <a:rPr lang="zh-CN" altLang="en-US"/>
              <a:t>经济社会发展与转型的动因是什么？</a:t>
            </a:r>
          </a:p>
          <a:p>
            <a:pPr lvl="1"/>
            <a:r>
              <a:rPr lang="zh-CN" altLang="en-US"/>
              <a:t>并非所有的技术对经济增长的作用是同等重要的</a:t>
            </a:r>
          </a:p>
          <a:p>
            <a:pPr lvl="1"/>
            <a:r>
              <a:rPr lang="zh-CN" altLang="en-US"/>
              <a:t>从蒸汽机为代表的第一次工业革命</a:t>
            </a:r>
          </a:p>
          <a:p>
            <a:pPr lvl="1"/>
            <a:r>
              <a:rPr lang="zh-CN" altLang="en-US"/>
              <a:t>以电力技术为代表的第二次工业革命</a:t>
            </a:r>
          </a:p>
          <a:p>
            <a:pPr lvl="1"/>
            <a:r>
              <a:rPr lang="zh-CN" altLang="en-US"/>
              <a:t>以计算机为代表的第三次工业</a:t>
            </a:r>
            <a:r>
              <a:rPr lang="zh-CN" altLang="en-US">
                <a:sym typeface="+mn-ea"/>
              </a:rPr>
              <a:t>革命</a:t>
            </a:r>
            <a:endParaRPr lang="zh-CN" altLang="en-US"/>
          </a:p>
          <a:p>
            <a:pPr lvl="1"/>
            <a:endParaRPr lang="zh-CN" altLang="en-US"/>
          </a:p>
          <a:p>
            <a:pPr lvl="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设计的步骤</a:t>
            </a:r>
          </a:p>
        </p:txBody>
      </p:sp>
      <p:sp>
        <p:nvSpPr>
          <p:cNvPr id="3" name="Content Placeholder 2"/>
          <p:cNvSpPr>
            <a:spLocks noGrp="1"/>
          </p:cNvSpPr>
          <p:nvPr>
            <p:ph idx="1"/>
          </p:nvPr>
        </p:nvSpPr>
        <p:spPr>
          <a:xfrm>
            <a:off x="114300" y="1189038"/>
            <a:ext cx="8915400" cy="5257800"/>
          </a:xfrm>
        </p:spPr>
        <p:txBody>
          <a:bodyPr/>
          <a:lstStyle/>
          <a:p>
            <a:r>
              <a:rPr lang="en-US"/>
              <a:t>1. list all the functional and non-functional requirements of the ideal system that one wishes to design.</a:t>
            </a:r>
          </a:p>
          <a:p>
            <a:pPr lvl="1"/>
            <a:r>
              <a:rPr lang="en-US"/>
              <a:t> For example, the primary goal or expected requirement from Internet, when it was designed late 1970s-early 1980s, was the multiplexed operation of multiple, independent, heterogeneous networks.</a:t>
            </a:r>
          </a:p>
          <a:p>
            <a:pPr lvl="1"/>
            <a:endParaRPr lang="en-US"/>
          </a:p>
          <a:p>
            <a:pPr lvl="0"/>
            <a:r>
              <a:rPr lang="en-US"/>
              <a:t>2. use these requirements to derive the design implications. (constraints)</a:t>
            </a:r>
          </a:p>
          <a:p>
            <a:pPr lvl="1"/>
            <a:r>
              <a:rPr lang="en-US"/>
              <a:t> For example, in the context of Internet, requirement of multiplexed operation of independent networks mean that the architecture can not have any centralized operations.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3. Once such design implications or constraints are derived, the next step is the search of technology that satisfies these constraints and allows one to implemented system with desired requirement.</a:t>
            </a:r>
          </a:p>
          <a:p>
            <a:pPr lvl="1"/>
            <a:r>
              <a:rPr lang="en-US"/>
              <a:t>carrying out the above steps require a lot of system specific knowledge and hence it is impossible to have one design principle for all system architecture.</a:t>
            </a:r>
          </a:p>
          <a:p>
            <a:pPr lvl="1"/>
            <a:endParaRPr lang="en-US"/>
          </a:p>
          <a:p>
            <a:pPr lvl="0"/>
            <a:r>
              <a:rPr lang="en-US"/>
              <a:t>However, modularity  has been used widely in all sorts of architecture.</a:t>
            </a:r>
          </a:p>
          <a:p>
            <a:pPr lvl="1"/>
            <a:r>
              <a:rPr lang="en-US"/>
              <a:t>The principle of modularity is one of the oldest principle of designing engineering system.</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eaLnBrk="1" hangingPunct="1"/>
            <a:r>
              <a:rPr dirty="0">
                <a:sym typeface="+mn-ea"/>
              </a:rPr>
              <a:t>In reality, most problems are not so simple</a:t>
            </a:r>
            <a:endParaRPr dirty="0"/>
          </a:p>
          <a:p>
            <a:pPr algn="just" eaLnBrk="1" hangingPunct="1"/>
            <a:r>
              <a:rPr b="1" dirty="0">
                <a:sym typeface="+mn-ea"/>
              </a:rPr>
              <a:t>top-down design</a:t>
            </a:r>
            <a:r>
              <a:rPr dirty="0">
                <a:sym typeface="+mn-ea"/>
              </a:rPr>
              <a:t> - identify first the major tasks and  further subtasks within them</a:t>
            </a:r>
            <a:r>
              <a:rPr b="1" dirty="0">
                <a:sym typeface="+mn-ea"/>
              </a:rPr>
              <a:t> </a:t>
            </a:r>
          </a:p>
          <a:p>
            <a:pPr algn="just" eaLnBrk="1" hangingPunct="1"/>
            <a:r>
              <a:rPr b="1" dirty="0">
                <a:sym typeface="+mn-ea"/>
              </a:rPr>
              <a:t>Modularity </a:t>
            </a:r>
          </a:p>
          <a:p>
            <a:pPr lvl="1" algn="just" eaLnBrk="1" hangingPunct="1"/>
            <a:r>
              <a:rPr lang="en-US">
                <a:sym typeface="+mn-ea"/>
              </a:rPr>
              <a:t>The main idea behind modularity is as follows: </a:t>
            </a:r>
          </a:p>
          <a:p>
            <a:pPr lvl="1" algn="just" eaLnBrk="1" hangingPunct="1"/>
            <a:r>
              <a:rPr lang="en-US">
                <a:sym typeface="+mn-ea"/>
              </a:rPr>
              <a:t>divide the overall system into smaller </a:t>
            </a:r>
            <a:r>
              <a:rPr lang="en-US">
                <a:solidFill>
                  <a:srgbClr val="FF0000"/>
                </a:solidFill>
                <a:sym typeface="+mn-ea"/>
              </a:rPr>
              <a:t>sub-system</a:t>
            </a:r>
            <a:r>
              <a:rPr lang="en-US">
                <a:sym typeface="+mn-ea"/>
              </a:rPr>
              <a:t> that can be designed independently of each other such that these sub-system can inter-operate by exchanging appropriate information at the</a:t>
            </a:r>
            <a:r>
              <a:rPr lang="en-US">
                <a:solidFill>
                  <a:srgbClr val="FF0000"/>
                </a:solidFill>
                <a:sym typeface="+mn-ea"/>
              </a:rPr>
              <a:t> interface</a:t>
            </a:r>
            <a:r>
              <a:rPr lang="en-US">
                <a:sym typeface="+mn-ea"/>
              </a:rPr>
              <a:t> to provide the functionality of the overall system.</a:t>
            </a:r>
            <a:endParaRPr lang="en-US"/>
          </a:p>
          <a:p>
            <a:pPr lvl="1" algn="just" eaLnBrk="1" hangingPunct="1"/>
            <a:endParaRPr dirty="0"/>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itle 427009"/>
          <p:cNvSpPr>
            <a:spLocks noGrp="1"/>
          </p:cNvSpPr>
          <p:nvPr>
            <p:ph type="title"/>
          </p:nvPr>
        </p:nvSpPr>
        <p:spPr/>
        <p:txBody>
          <a:bodyPr anchor="ctr"/>
          <a:lstStyle/>
          <a:p>
            <a:r>
              <a:t>The Modular Operators</a:t>
            </a:r>
          </a:p>
        </p:txBody>
      </p:sp>
      <p:sp>
        <p:nvSpPr>
          <p:cNvPr id="427011" name="Text Placeholder 427010"/>
          <p:cNvSpPr>
            <a:spLocks noGrp="1"/>
          </p:cNvSpPr>
          <p:nvPr>
            <p:ph type="body" idx="1"/>
          </p:nvPr>
        </p:nvSpPr>
        <p:spPr>
          <a:xfrm>
            <a:off x="457200" y="1295400"/>
            <a:ext cx="8686800" cy="5410200"/>
          </a:xfrm>
        </p:spPr>
        <p:txBody>
          <a:bodyPr/>
          <a:lstStyle/>
          <a:p>
            <a:pPr>
              <a:lnSpc>
                <a:spcPct val="80000"/>
              </a:lnSpc>
            </a:pPr>
            <a:r>
              <a:rPr dirty="0"/>
              <a:t>Modular operators restructure a design, presumably into a more modular form</a:t>
            </a:r>
          </a:p>
          <a:p>
            <a:pPr>
              <a:lnSpc>
                <a:spcPct val="80000"/>
              </a:lnSpc>
            </a:pPr>
            <a:endParaRPr dirty="0"/>
          </a:p>
          <a:p>
            <a:pPr lvl="1">
              <a:lnSpc>
                <a:spcPct val="80000"/>
              </a:lnSpc>
            </a:pPr>
            <a:r>
              <a:rPr i="1" dirty="0"/>
              <a:t>inversion</a:t>
            </a:r>
            <a:r>
              <a:rPr dirty="0"/>
              <a:t>: lift local decision to visible module</a:t>
            </a:r>
          </a:p>
          <a:p>
            <a:pPr lvl="2">
              <a:lnSpc>
                <a:spcPct val="80000"/>
              </a:lnSpc>
            </a:pPr>
            <a:r>
              <a:rPr dirty="0"/>
              <a:t>independence via duplication --&gt; design rule</a:t>
            </a:r>
          </a:p>
          <a:p>
            <a:pPr lvl="1">
              <a:lnSpc>
                <a:spcPct val="80000"/>
              </a:lnSpc>
            </a:pPr>
            <a:r>
              <a:rPr i="1" dirty="0"/>
              <a:t>substitution</a:t>
            </a:r>
            <a:r>
              <a:rPr dirty="0"/>
              <a:t>: replace one module </a:t>
            </a:r>
            <a:r>
              <a:rPr dirty="0" err="1"/>
              <a:t>impl</a:t>
            </a:r>
            <a:r>
              <a:rPr dirty="0"/>
              <a:t> w/ improved</a:t>
            </a:r>
          </a:p>
          <a:p>
            <a:pPr lvl="2">
              <a:lnSpc>
                <a:spcPct val="80000"/>
              </a:lnSpc>
            </a:pPr>
            <a:r>
              <a:rPr dirty="0"/>
              <a:t>classic motivation for modularity</a:t>
            </a:r>
          </a:p>
          <a:p>
            <a:pPr lvl="1">
              <a:lnSpc>
                <a:spcPct val="80000"/>
              </a:lnSpc>
            </a:pPr>
            <a:r>
              <a:rPr i="1" dirty="0"/>
              <a:t>split</a:t>
            </a:r>
            <a:r>
              <a:rPr dirty="0"/>
              <a:t>: break a module into two sub-modules</a:t>
            </a:r>
          </a:p>
          <a:p>
            <a:pPr lvl="1">
              <a:lnSpc>
                <a:spcPct val="80000"/>
              </a:lnSpc>
            </a:pPr>
            <a:r>
              <a:rPr i="1" dirty="0"/>
              <a:t>augmentation</a:t>
            </a:r>
            <a:r>
              <a:rPr dirty="0"/>
              <a:t>: add a new module to system</a:t>
            </a:r>
          </a:p>
          <a:p>
            <a:pPr lvl="2">
              <a:lnSpc>
                <a:spcPct val="80000"/>
              </a:lnSpc>
            </a:pPr>
            <a:r>
              <a:rPr dirty="0"/>
              <a:t>also</a:t>
            </a:r>
            <a:r>
              <a:rPr i="1" dirty="0"/>
              <a:t> exclusion</a:t>
            </a:r>
            <a:r>
              <a:rPr dirty="0"/>
              <a:t>: remove module from system</a:t>
            </a:r>
          </a:p>
          <a:p>
            <a:pPr lvl="1">
              <a:lnSpc>
                <a:spcPct val="80000"/>
              </a:lnSpc>
            </a:pPr>
            <a:r>
              <a:rPr i="1" dirty="0"/>
              <a:t>port</a:t>
            </a:r>
            <a:r>
              <a:rPr dirty="0"/>
              <a:t>: move module to another system</a:t>
            </a:r>
          </a:p>
          <a:p>
            <a:pPr lvl="2">
              <a:lnSpc>
                <a:spcPct val="80000"/>
              </a:lnSpc>
            </a:pPr>
            <a:r>
              <a:rPr dirty="0"/>
              <a:t>generalize and build system-specific adapters</a:t>
            </a:r>
          </a:p>
        </p:txBody>
      </p:sp>
      <p:sp>
        <p:nvSpPr>
          <p:cNvPr id="2" name="Slide Number Placeholder 1"/>
          <p:cNvSpPr>
            <a:spLocks noGrp="1"/>
          </p:cNvSpPr>
          <p:nvPr>
            <p:ph type="sldNum" sz="quarter" idx="12"/>
          </p:nvPr>
        </p:nvSpPr>
        <p:spPr>
          <a:xfrm>
            <a:off x="7086600" y="6400800"/>
            <a:ext cx="1905000" cy="457200"/>
          </a:xfrm>
        </p:spPr>
        <p:txBody>
          <a:bodyPr/>
          <a:lstStyle/>
          <a:p>
            <a:pPr lvl="0">
              <a:spcBef>
                <a:spcPct val="20000"/>
              </a:spcBef>
            </a:pPr>
            <a:fld id="{9A0DB2DC-4C9A-4742-B13C-FB6460FD3503}" type="slidenum">
              <a:rPr lang="en-US"/>
              <a:t>23</a:t>
            </a:fld>
            <a:endParaRPr lang="en-US"/>
          </a:p>
        </p:txBody>
      </p:sp>
    </p:spTree>
    <p:extLst>
      <p:ext uri="{BB962C8B-B14F-4D97-AF65-F5344CB8AC3E}">
        <p14:creationId xmlns:p14="http://schemas.microsoft.com/office/powerpoint/2010/main" val="202452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r>
              <a:rPr lang="en-US"/>
              <a:t>Object-oriented software architecture: each object in software is a module and the objects interact with each other via appropriate interface to provide overall function of desired software system.</a:t>
            </a:r>
          </a:p>
          <a:p>
            <a:r>
              <a:rPr lang="en-US"/>
              <a:t>Divide-and-conquer algorithms design: the algorithmic question is divided into smaller questions and solved separately.</a:t>
            </a:r>
          </a:p>
          <a:p>
            <a:r>
              <a:rPr lang="en-US"/>
              <a:t>Protocol-stack in Internet: each Internet application requires certain operations. Each operation may require different implementation depending on the underlying infrastructure, requirements,  etc.</a:t>
            </a: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Interplay: Theory and Architecture</a:t>
            </a:r>
          </a:p>
        </p:txBody>
      </p:sp>
      <p:sp>
        <p:nvSpPr>
          <p:cNvPr id="3" name="Content Placeholder 2"/>
          <p:cNvSpPr>
            <a:spLocks noGrp="1"/>
          </p:cNvSpPr>
          <p:nvPr>
            <p:ph idx="1"/>
          </p:nvPr>
        </p:nvSpPr>
        <p:spPr/>
        <p:txBody>
          <a:bodyPr/>
          <a:lstStyle/>
          <a:p>
            <a:r>
              <a:rPr lang="en-US"/>
              <a:t>In the context of specific system architecture design, theory helps in providing useful guidelines.</a:t>
            </a:r>
          </a:p>
          <a:p>
            <a:endParaRPr lang="en-US"/>
          </a:p>
          <a:p>
            <a:r>
              <a:rPr lang="en-US"/>
              <a:t>Theory helps in deciding the architecture</a:t>
            </a:r>
          </a:p>
          <a:p>
            <a:endParaRPr lang="en-US"/>
          </a:p>
          <a:p>
            <a:r>
              <a:rPr lang="en-US"/>
              <a:t>Internet architecture is not an outcome of general theory but result of evolutionary engineering thinking.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 Digital Communication</a:t>
            </a:r>
          </a:p>
        </p:txBody>
      </p:sp>
      <p:sp>
        <p:nvSpPr>
          <p:cNvPr id="3" name="Content Placeholder 2"/>
          <p:cNvSpPr>
            <a:spLocks noGrp="1"/>
          </p:cNvSpPr>
          <p:nvPr>
            <p:ph idx="1"/>
          </p:nvPr>
        </p:nvSpPr>
        <p:spPr/>
        <p:txBody>
          <a:bodyPr/>
          <a:lstStyle/>
          <a:p>
            <a:endParaRPr lang="en-US"/>
          </a:p>
          <a:p>
            <a:r>
              <a:rPr lang="en-US"/>
              <a:t>The main task of digital communication  is to transmit ”messages” reliably over a noisy communication channel. </a:t>
            </a:r>
          </a:p>
          <a:p>
            <a:endParaRPr lang="en-US">
              <a:sym typeface="+mn-ea"/>
            </a:endParaRPr>
          </a:p>
          <a:p>
            <a:endParaRPr lang="en-US">
              <a:sym typeface="+mn-ea"/>
            </a:endParaRPr>
          </a:p>
          <a:p>
            <a:pPr marL="0" indent="0">
              <a:buNone/>
            </a:pPr>
            <a:endParaRPr lang="en-US"/>
          </a:p>
          <a:p>
            <a:endParaRPr lang="en-US"/>
          </a:p>
          <a:p>
            <a:endParaRPr lang="en-US" sz="2400"/>
          </a:p>
        </p:txBody>
      </p:sp>
      <p:pic>
        <p:nvPicPr>
          <p:cNvPr id="5" name="Picture 4"/>
          <p:cNvPicPr>
            <a:picLocks noChangeAspect="1"/>
          </p:cNvPicPr>
          <p:nvPr/>
        </p:nvPicPr>
        <p:blipFill>
          <a:blip r:embed="rId2"/>
          <a:stretch>
            <a:fillRect/>
          </a:stretch>
        </p:blipFill>
        <p:spPr>
          <a:xfrm>
            <a:off x="534035" y="3519805"/>
            <a:ext cx="8152130" cy="21869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Reliable transmission </a:t>
            </a:r>
          </a:p>
        </p:txBody>
      </p:sp>
      <p:sp>
        <p:nvSpPr>
          <p:cNvPr id="3" name="Content Placeholder 2"/>
          <p:cNvSpPr>
            <a:spLocks noGrp="1"/>
          </p:cNvSpPr>
          <p:nvPr>
            <p:ph idx="1"/>
          </p:nvPr>
        </p:nvSpPr>
        <p:spPr/>
        <p:txBody>
          <a:bodyPr/>
          <a:lstStyle/>
          <a:p>
            <a:r>
              <a:rPr lang="en-US"/>
              <a:t>Messages.</a:t>
            </a:r>
          </a:p>
          <a:p>
            <a:pPr lvl="1"/>
            <a:r>
              <a:rPr lang="en-US"/>
              <a:t>Let M be random variable that corresponds to the generated message. </a:t>
            </a:r>
            <a:endParaRPr lang="en-US" sz="2400"/>
          </a:p>
          <a:p>
            <a:pPr lvl="1"/>
            <a:r>
              <a:rPr lang="zh-CN" altLang="en-US"/>
              <a:t>有冗余，可以压缩</a:t>
            </a:r>
          </a:p>
          <a:p>
            <a:pPr lvl="1"/>
            <a:r>
              <a:rPr lang="zh-CN" altLang="en-US"/>
              <a:t>Shannon showed that the entropy of M is the lower bound on the expected length of any such encoding scheme.</a:t>
            </a:r>
          </a:p>
          <a:p>
            <a:r>
              <a:rPr lang="en-US"/>
              <a:t>Channel.</a:t>
            </a:r>
          </a:p>
          <a:p>
            <a:pPr lvl="1"/>
            <a:r>
              <a:rPr lang="zh-CN" altLang="en-US"/>
              <a:t>有噪声，</a:t>
            </a:r>
            <a:r>
              <a:rPr lang="zh-CN" altLang="en-US">
                <a:sym typeface="+mn-ea"/>
              </a:rPr>
              <a:t>需要添加保护</a:t>
            </a:r>
            <a:endParaRPr lang="zh-CN" altLang="en-US"/>
          </a:p>
          <a:p>
            <a:pPr lvl="1"/>
            <a:r>
              <a:rPr lang="zh-CN" altLang="en-US"/>
              <a:t>Shannon defined notion of capacity </a:t>
            </a:r>
            <a:r>
              <a:rPr lang="en-US" altLang="zh-CN">
                <a:sym typeface="+mn-ea"/>
              </a:rPr>
              <a:t>C(P)</a:t>
            </a:r>
            <a:r>
              <a:rPr lang="en-US" altLang="zh-CN"/>
              <a:t>, if R is less than C(P) then there exists a coding scheme that allows one to achieve the error probability arbitrarily close to 0.</a:t>
            </a:r>
          </a:p>
          <a:p>
            <a:pPr lvl="1"/>
            <a:endParaRPr lang="zh-CN" altLang="en-US"/>
          </a:p>
          <a:p>
            <a:pPr lvl="1"/>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Shannon theory</a:t>
            </a:r>
          </a:p>
        </p:txBody>
      </p:sp>
      <p:sp>
        <p:nvSpPr>
          <p:cNvPr id="3" name="Content Placeholder 2"/>
          <p:cNvSpPr>
            <a:spLocks noGrp="1"/>
          </p:cNvSpPr>
          <p:nvPr>
            <p:ph idx="1"/>
          </p:nvPr>
        </p:nvSpPr>
        <p:spPr/>
        <p:txBody>
          <a:bodyPr/>
          <a:lstStyle/>
          <a:p>
            <a:r>
              <a:rPr lang="en-US"/>
              <a:t>In essence, the work of Shannon suggests the following architectural implication.</a:t>
            </a:r>
          </a:p>
          <a:p>
            <a:pPr lvl="1"/>
            <a:r>
              <a:rPr lang="en-US">
                <a:sym typeface="+mn-ea"/>
              </a:rPr>
              <a:t>Let message be generated according to whatever distribution, first compress them. </a:t>
            </a:r>
            <a:endParaRPr lang="en-US"/>
          </a:p>
          <a:p>
            <a:pPr lvl="1"/>
            <a:r>
              <a:rPr lang="en-US">
                <a:sym typeface="+mn-ea"/>
              </a:rPr>
              <a:t>After compression, we get set of coded messages in form of 0 − 1 strings. </a:t>
            </a:r>
          </a:p>
          <a:p>
            <a:pPr lvl="1"/>
            <a:r>
              <a:rPr lang="en-US">
                <a:sym typeface="+mn-ea"/>
              </a:rPr>
              <a:t>Now, look at these coded messages and use them to do encoding and decoding for noisy channel. </a:t>
            </a:r>
            <a:endParaRPr lang="en-US"/>
          </a:p>
          <a:p>
            <a:pPr lvl="1"/>
            <a:r>
              <a:rPr lang="en-US">
                <a:sym typeface="+mn-ea"/>
              </a:rPr>
              <a:t>Once channel decoding is done to obtain the transmitted 0 − 1 coded string, map it back to the original message.</a:t>
            </a:r>
            <a:endParaRPr lang="en-US"/>
          </a:p>
          <a:p>
            <a:pPr lvl="1"/>
            <a:endParaRPr lang="en-US"/>
          </a:p>
        </p:txBody>
      </p:sp>
      <p:pic>
        <p:nvPicPr>
          <p:cNvPr id="5" name="Picture 4"/>
          <p:cNvPicPr>
            <a:picLocks noChangeAspect="1"/>
          </p:cNvPicPr>
          <p:nvPr/>
        </p:nvPicPr>
        <p:blipFill>
          <a:blip r:embed="rId2"/>
          <a:stretch>
            <a:fillRect/>
          </a:stretch>
        </p:blipFill>
        <p:spPr>
          <a:xfrm>
            <a:off x="1827530" y="5398135"/>
            <a:ext cx="4250055" cy="1193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a:sym typeface="+mn-ea"/>
              </a:rPr>
              <a:t>Shannon’s theory suggests natural modularity in the architecture. Such modularity is ubiquitous in current digital communication architecture.</a:t>
            </a:r>
          </a:p>
        </p:txBody>
      </p:sp>
      <p:pic>
        <p:nvPicPr>
          <p:cNvPr id="6" name="Picture 5"/>
          <p:cNvPicPr>
            <a:picLocks noChangeAspect="1"/>
          </p:cNvPicPr>
          <p:nvPr/>
        </p:nvPicPr>
        <p:blipFill>
          <a:blip r:embed="rId2"/>
          <a:stretch>
            <a:fillRect/>
          </a:stretch>
        </p:blipFill>
        <p:spPr>
          <a:xfrm>
            <a:off x="636905" y="2708910"/>
            <a:ext cx="7947025" cy="32848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技术变革</a:t>
            </a:r>
          </a:p>
        </p:txBody>
      </p:sp>
      <p:sp>
        <p:nvSpPr>
          <p:cNvPr id="3" name="Content Placeholder 2"/>
          <p:cNvSpPr>
            <a:spLocks noGrp="1"/>
          </p:cNvSpPr>
          <p:nvPr>
            <p:ph idx="1"/>
          </p:nvPr>
        </p:nvSpPr>
        <p:spPr/>
        <p:txBody>
          <a:bodyPr/>
          <a:lstStyle/>
          <a:p>
            <a:r>
              <a:rPr lang="en-US"/>
              <a:t>技术进步是经济增长的源泉，而长期的经济增长是由少数几种关键技术所推动的。 经济学家称之为“通用目的技术” </a:t>
            </a:r>
          </a:p>
          <a:p>
            <a:pPr lvl="1"/>
            <a:r>
              <a:rPr lang="en-US"/>
              <a:t>GPT </a:t>
            </a:r>
            <a:r>
              <a:rPr lang="en-US" altLang="zh-CN">
                <a:sym typeface="+mn-ea"/>
              </a:rPr>
              <a:t>(</a:t>
            </a:r>
            <a:r>
              <a:rPr lang="en-US">
                <a:solidFill>
                  <a:srgbClr val="0070C0"/>
                </a:solidFill>
                <a:sym typeface="+mn-ea"/>
              </a:rPr>
              <a:t>General Purpose Technology</a:t>
            </a:r>
            <a:r>
              <a:rPr lang="zh-CN" altLang="en-US">
                <a:solidFill>
                  <a:srgbClr val="0070C0"/>
                </a:solidFill>
                <a:sym typeface="+mn-ea"/>
              </a:rPr>
              <a:t>）</a:t>
            </a:r>
          </a:p>
          <a:p>
            <a:endParaRPr lang="en-US"/>
          </a:p>
          <a:p>
            <a:r>
              <a:rPr lang="zh-CN" altLang="en-US"/>
              <a:t>基本特征</a:t>
            </a:r>
          </a:p>
          <a:p>
            <a:pPr lvl="1"/>
            <a:r>
              <a:rPr lang="en-US"/>
              <a:t>普适性(pervasiveness): 它能广泛应用到大多数行业；</a:t>
            </a:r>
          </a:p>
          <a:p>
            <a:pPr lvl="1"/>
            <a:r>
              <a:rPr lang="en-US"/>
              <a:t>演进性(technological dynamism): 随着时间</a:t>
            </a:r>
            <a:r>
              <a:rPr lang="zh-CN" altLang="en-US"/>
              <a:t>持续促进生产率提高</a:t>
            </a:r>
            <a:r>
              <a:rPr lang="en-US"/>
              <a:t>，该技术能不断得到改进，使用成本不断降低；</a:t>
            </a:r>
          </a:p>
          <a:p>
            <a:pPr lvl="1"/>
            <a:r>
              <a:rPr lang="en-US"/>
              <a:t>互补性(innovational complementarities): </a:t>
            </a:r>
            <a:r>
              <a:t>自身在不断演进与创新的同时，能够促进其它新技术的创新和应用</a:t>
            </a:r>
            <a:r>
              <a:rPr lang="en-US"/>
              <a:t>。</a:t>
            </a:r>
          </a:p>
          <a:p>
            <a:endParaRPr lang="zh-CN" altLang="en-US"/>
          </a:p>
          <a:p>
            <a:endParaRPr lang="zh-CN" altLang="en-US"/>
          </a:p>
          <a:p>
            <a:endParaRPr lang="zh-CN" altLang="en-US"/>
          </a:p>
          <a:p>
            <a:endParaRPr lang="zh-CN" altLang="en-US">
              <a:solidFill>
                <a:srgbClr val="0070C0"/>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 Computer Architecture</a:t>
            </a:r>
          </a:p>
        </p:txBody>
      </p:sp>
      <p:sp>
        <p:nvSpPr>
          <p:cNvPr id="3" name="Content Placeholder 2"/>
          <p:cNvSpPr>
            <a:spLocks noGrp="1"/>
          </p:cNvSpPr>
          <p:nvPr>
            <p:ph idx="1"/>
          </p:nvPr>
        </p:nvSpPr>
        <p:spPr/>
        <p:txBody>
          <a:bodyPr/>
          <a:lstStyle/>
          <a:p>
            <a:r>
              <a:rPr lang="en-US"/>
              <a:t>Von Neumann provided architecture for designing computer systems.</a:t>
            </a:r>
          </a:p>
          <a:p>
            <a:endParaRPr lang="en-US"/>
          </a:p>
          <a:p>
            <a:endParaRPr lang="en-US"/>
          </a:p>
          <a:p>
            <a:endParaRPr lang="en-US"/>
          </a:p>
          <a:p>
            <a:endParaRPr lang="en-US"/>
          </a:p>
          <a:p>
            <a:endParaRPr lang="en-US"/>
          </a:p>
          <a:p>
            <a:endParaRPr lang="en-US"/>
          </a:p>
          <a:p>
            <a:endParaRPr lang="en-US"/>
          </a:p>
          <a:p>
            <a:r>
              <a:rPr lang="zh-CN" altLang="en-US"/>
              <a:t>模块化：</a:t>
            </a:r>
            <a:r>
              <a:rPr lang="en-US"/>
              <a:t>different components of a computer system</a:t>
            </a:r>
          </a:p>
          <a:p>
            <a:endParaRPr lang="en-US"/>
          </a:p>
          <a:p>
            <a:endParaRPr lang="en-US"/>
          </a:p>
          <a:p>
            <a:endParaRPr lang="en-US"/>
          </a:p>
          <a:p>
            <a:endParaRPr lang="en-US"/>
          </a:p>
        </p:txBody>
      </p:sp>
      <p:pic>
        <p:nvPicPr>
          <p:cNvPr id="4" name="Picture 3"/>
          <p:cNvPicPr>
            <a:picLocks noChangeAspect="1"/>
          </p:cNvPicPr>
          <p:nvPr/>
        </p:nvPicPr>
        <p:blipFill>
          <a:blip r:embed="rId2"/>
          <a:stretch>
            <a:fillRect/>
          </a:stretch>
        </p:blipFill>
        <p:spPr>
          <a:xfrm>
            <a:off x="2204085" y="2259965"/>
            <a:ext cx="3674745" cy="31159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sym typeface="+mn-ea"/>
              </a:rPr>
              <a:t>The main breakthrough of this architectural thinking was in allowing for instruction set and data to reside in the same memory. </a:t>
            </a:r>
          </a:p>
          <a:p>
            <a:pPr lvl="1"/>
            <a:r>
              <a:rPr lang="en-US">
                <a:solidFill>
                  <a:srgbClr val="FF0000"/>
                </a:solidFill>
                <a:sym typeface="+mn-ea"/>
              </a:rPr>
              <a:t>存储程序</a:t>
            </a:r>
            <a:r>
              <a:rPr lang="zh-CN" altLang="en-US">
                <a:solidFill>
                  <a:srgbClr val="FF0000"/>
                </a:solidFill>
                <a:sym typeface="+mn-ea"/>
              </a:rPr>
              <a:t>的思想</a:t>
            </a:r>
            <a:r>
              <a:rPr lang="zh-CN" altLang="en-US">
                <a:sym typeface="+mn-ea"/>
              </a:rPr>
              <a:t>：</a:t>
            </a:r>
            <a:r>
              <a:rPr lang="en-US">
                <a:sym typeface="+mn-ea"/>
              </a:rPr>
              <a:t>计算机在工作时能够高速地从存储器中提取指令并加以分析和执行。</a:t>
            </a:r>
          </a:p>
          <a:p>
            <a:pPr lvl="1"/>
            <a:r>
              <a:rPr lang="en-US">
                <a:sym typeface="+mn-ea"/>
              </a:rPr>
              <a:t>早期的计算机设计中，程序和数据是俩个截然不同的概念，数据放在存储器中，而程序作为控制器的一部分</a:t>
            </a:r>
            <a:r>
              <a:rPr lang="zh-CN" altLang="en-US">
                <a:ea typeface="SimSun" charset="0"/>
                <a:sym typeface="+mn-ea"/>
              </a:rPr>
              <a:t>，固化的</a:t>
            </a:r>
            <a:endParaRPr lang="en-US">
              <a:sym typeface="+mn-ea"/>
            </a:endParaRPr>
          </a:p>
          <a:p>
            <a:r>
              <a:rPr lang="en-US">
                <a:sym typeface="+mn-ea"/>
              </a:rPr>
              <a:t>This architecture allowed separation of software and hardware. Thus, leading to unparalleled progress of single computer systems.</a:t>
            </a:r>
          </a:p>
          <a:p>
            <a:pPr lvl="1"/>
            <a:r>
              <a:rPr lang="en-US"/>
              <a:t>硬件设计和程序设计可以分开执行</a:t>
            </a:r>
            <a:r>
              <a:rPr lang="zh-CN" altLang="en-US">
                <a:ea typeface="SimSun" charset="0"/>
              </a:rPr>
              <a:t>，可编程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Von Neumann bottleneck</a:t>
            </a:r>
            <a:endParaRPr lang="en-US"/>
          </a:p>
        </p:txBody>
      </p:sp>
      <p:sp>
        <p:nvSpPr>
          <p:cNvPr id="3" name="Content Placeholder 2"/>
          <p:cNvSpPr>
            <a:spLocks noGrp="1"/>
          </p:cNvSpPr>
          <p:nvPr>
            <p:ph idx="1"/>
          </p:nvPr>
        </p:nvSpPr>
        <p:spPr/>
        <p:txBody>
          <a:bodyPr/>
          <a:lstStyle/>
          <a:p>
            <a:r>
              <a:rPr lang="en-US"/>
              <a:t>It is in the separation between CPU and memory, which governs the throughput of the overall system.</a:t>
            </a:r>
          </a:p>
          <a:p>
            <a:pPr lvl="1"/>
            <a:r>
              <a:rPr lang="en-US"/>
              <a:t>计算和存储功能是分离的，分别由中央处理器CPU 和存储器完成。CPU 和存储器通过总线互连通信</a:t>
            </a:r>
            <a:r>
              <a:rPr lang="zh-CN" altLang="en-US">
                <a:ea typeface="SimSun" charset="0"/>
              </a:rPr>
              <a:t>。</a:t>
            </a:r>
          </a:p>
          <a:p>
            <a:pPr lvl="1"/>
            <a:r>
              <a:rPr lang="zh-CN" altLang="en-US">
                <a:ea typeface="SimSun" charset="0"/>
              </a:rPr>
              <a:t>如今，CPU的运算速度已经远远超过了访存速度</a:t>
            </a:r>
          </a:p>
          <a:p>
            <a:pPr lvl="0"/>
            <a:r>
              <a:rPr lang="zh-CN" altLang="en-US">
                <a:ea typeface="SimSun" charset="0"/>
              </a:rPr>
              <a:t>这是模块化的天然问题</a:t>
            </a:r>
          </a:p>
          <a:p>
            <a:pPr lvl="0"/>
            <a:r>
              <a:rPr lang="zh-CN" altLang="en-US">
                <a:ea typeface="SimSun" charset="0"/>
              </a:rPr>
              <a:t>如何缓解：</a:t>
            </a:r>
          </a:p>
          <a:p>
            <a:pPr lvl="1"/>
            <a:r>
              <a:rPr lang="en-US" altLang="zh-CN" sz="2400">
                <a:ea typeface="SimSun" charset="0"/>
              </a:rPr>
              <a:t>cache</a:t>
            </a:r>
            <a:r>
              <a:rPr lang="zh-CN" altLang="en-US" sz="2400">
                <a:ea typeface="SimSun" charset="0"/>
              </a:rPr>
              <a:t>：between the CPU and the main memory</a:t>
            </a:r>
          </a:p>
          <a:p>
            <a:pPr lvl="1"/>
            <a:r>
              <a:rPr lang="zh-CN" altLang="en-US" sz="2400">
                <a:ea typeface="SimSun" charset="0"/>
              </a:rPr>
              <a:t>指令预测逻辑：预取减少延迟</a:t>
            </a:r>
          </a:p>
          <a:p>
            <a:pPr lvl="1"/>
            <a:r>
              <a:rPr lang="en-US" altLang="zh-CN" sz="2400">
                <a:ea typeface="SimSun" charset="0"/>
              </a:rPr>
              <a:t>on-chip memory</a:t>
            </a:r>
            <a:r>
              <a:rPr lang="zh-CN" altLang="en-US" sz="2400">
                <a:ea typeface="SimSun" charset="0"/>
              </a:rPr>
              <a:t>：减少主存访问</a:t>
            </a:r>
            <a:endParaRPr lang="zh-CN" altLang="en-US">
              <a:ea typeface="SimSun" charset="0"/>
            </a:endParaRPr>
          </a:p>
          <a:p>
            <a:pPr lvl="0"/>
            <a:endParaRPr lang="zh-CN" altLang="en-US">
              <a:ea typeface="SimSun"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C0D7-67FD-7E4B-930B-99BDD1AE5EC9}"/>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821957B4-DEB2-2741-9CCF-3F07ED3D741E}"/>
              </a:ext>
            </a:extLst>
          </p:cNvPr>
          <p:cNvSpPr>
            <a:spLocks noGrp="1"/>
          </p:cNvSpPr>
          <p:nvPr>
            <p:ph idx="1"/>
          </p:nvPr>
        </p:nvSpPr>
        <p:spPr/>
        <p:txBody>
          <a:bodyPr/>
          <a:lstStyle/>
          <a:p>
            <a:r>
              <a:rPr lang="en-US" dirty="0"/>
              <a:t>Although modularity yields substantial benefits, it should not be regarded as a panacea</a:t>
            </a:r>
            <a:r>
              <a:rPr lang="zh-CN" altLang="en-US" dirty="0"/>
              <a:t>（万能药）</a:t>
            </a:r>
            <a:r>
              <a:rPr lang="en-US" dirty="0"/>
              <a:t>.</a:t>
            </a:r>
          </a:p>
          <a:p>
            <a:r>
              <a:rPr lang="en-US" dirty="0"/>
              <a:t>Instead,  modularity is one of the chief villains in attempting to obtain good performance</a:t>
            </a:r>
          </a:p>
          <a:p>
            <a:r>
              <a:rPr lang="en-US" dirty="0"/>
              <a:t>3 stages in modularity</a:t>
            </a:r>
          </a:p>
          <a:p>
            <a:pPr lvl="1"/>
            <a:r>
              <a:rPr lang="en-US" dirty="0"/>
              <a:t>During the first stage, the architects formulate the design rules that determine the scope of the modules and what information to make visible in the interfaces through which each module will interact with the others. </a:t>
            </a:r>
          </a:p>
          <a:p>
            <a:pPr lvl="1"/>
            <a:r>
              <a:rPr lang="en-US" dirty="0"/>
              <a:t>During the second stage, smaller groups engage in independent parallel activity to develop the modules. </a:t>
            </a:r>
          </a:p>
          <a:p>
            <a:pPr lvl="1"/>
            <a:r>
              <a:rPr lang="en-US" dirty="0"/>
              <a:t>During the third stage, the various modules are tested and integrated into a single system.</a:t>
            </a:r>
          </a:p>
          <a:p>
            <a:r>
              <a:rPr lang="en-US" sz="800" dirty="0"/>
              <a:t>1</a:t>
            </a:r>
            <a:endParaRPr lang="en-US" dirty="0"/>
          </a:p>
          <a:p>
            <a:pPr lvl="1"/>
            <a:endParaRPr lang="en-US" dirty="0"/>
          </a:p>
          <a:p>
            <a:endParaRPr lang="en-US" dirty="0"/>
          </a:p>
          <a:p>
            <a:endParaRPr lang="en-CN" dirty="0"/>
          </a:p>
        </p:txBody>
      </p:sp>
    </p:spTree>
    <p:extLst>
      <p:ext uri="{BB962C8B-B14F-4D97-AF65-F5344CB8AC3E}">
        <p14:creationId xmlns:p14="http://schemas.microsoft.com/office/powerpoint/2010/main" val="1421455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the Internet Architecture</a:t>
            </a:r>
          </a:p>
        </p:txBody>
      </p:sp>
      <p:sp>
        <p:nvSpPr>
          <p:cNvPr id="3" name="Content Placeholder 2"/>
          <p:cNvSpPr>
            <a:spLocks noGrp="1"/>
          </p:cNvSpPr>
          <p:nvPr>
            <p:ph idx="1"/>
          </p:nvPr>
        </p:nvSpPr>
        <p:spPr/>
        <p:txBody>
          <a:bodyPr/>
          <a:lstStyle/>
          <a:p>
            <a:endParaRPr lang="en-US" sz="2400"/>
          </a:p>
          <a:p>
            <a:r>
              <a:rPr lang="en-US" sz="2400" dirty="0">
                <a:sym typeface="+mn-ea"/>
              </a:rPr>
              <a:t>“Modularity based on abstraction is the way things get done.”</a:t>
            </a:r>
          </a:p>
          <a:p>
            <a:endParaRPr lang="en-US" sz="2400" dirty="0">
              <a:sym typeface="+mn-ea"/>
            </a:endParaRPr>
          </a:p>
          <a:p>
            <a:r>
              <a:rPr lang="en-US" sz="2400" dirty="0">
                <a:sym typeface="+mn-ea"/>
              </a:rPr>
              <a:t>Modularity Through Layering</a:t>
            </a:r>
            <a:endParaRPr lang="en-US" sz="2400" dirty="0"/>
          </a:p>
          <a:p>
            <a:pPr marL="0" indent="0">
              <a:buNone/>
            </a:pPr>
            <a:endParaRPr lang="en-US" sz="2400"/>
          </a:p>
          <a:p>
            <a:r>
              <a:rPr lang="en-US" sz="2400"/>
              <a:t>Layering</a:t>
            </a:r>
          </a:p>
          <a:p>
            <a:pPr lvl="1"/>
            <a:r>
              <a:rPr lang="en-US" sz="2055"/>
              <a:t>Layering refers to “a structure in which complementary relationships within an industry are stacked vertically”</a:t>
            </a:r>
          </a:p>
          <a:p>
            <a:pPr lvl="1"/>
            <a:r>
              <a:rPr lang="en-US" sz="2055"/>
              <a:t>modularization refers to “each function being created independently”.</a:t>
            </a:r>
          </a:p>
          <a:p>
            <a:pPr lvl="1"/>
            <a:r>
              <a:rPr lang="en-US" sz="2055"/>
              <a:t>layer</a:t>
            </a:r>
          </a:p>
          <a:p>
            <a:endParaRPr lang="en-US" sz="2400"/>
          </a:p>
          <a:p>
            <a:r>
              <a:rPr lang="en-US" sz="2400"/>
              <a:t>End-to-end model</a:t>
            </a:r>
          </a:p>
          <a:p>
            <a:pPr lvl="1"/>
            <a:endParaRPr lang="en-US" sz="2055"/>
          </a:p>
          <a:p>
            <a:endParaRPr lang="en-US" sz="2400"/>
          </a:p>
          <a:p>
            <a:endParaRPr lang="en-US" sz="2400"/>
          </a:p>
          <a:p>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ea typeface="MS PGothic" panose="020B0600070205080204" pitchFamily="34" charset="-128"/>
              </a:rPr>
              <a:t>Internet Protocol Layers</a:t>
            </a:r>
          </a:p>
        </p:txBody>
      </p:sp>
      <p:sp>
        <p:nvSpPr>
          <p:cNvPr id="20490" name="Rectangle 4"/>
          <p:cNvSpPr>
            <a:spLocks noChangeArrowheads="1"/>
          </p:cNvSpPr>
          <p:nvPr/>
        </p:nvSpPr>
        <p:spPr bwMode="auto">
          <a:xfrm>
            <a:off x="576934" y="4204386"/>
            <a:ext cx="4218236" cy="737413"/>
          </a:xfrm>
          <a:prstGeom prst="rect">
            <a:avLst/>
          </a:prstGeom>
          <a:solidFill>
            <a:srgbClr val="00B0F0"/>
          </a:solidFill>
          <a:ln w="9525">
            <a:solidFill>
              <a:srgbClr val="000000"/>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100" b="0" dirty="0">
                <a:solidFill>
                  <a:schemeClr val="bg1"/>
                </a:solidFill>
                <a:latin typeface="Arial" panose="020B0604020202090204" pitchFamily="34" charset="0"/>
              </a:rPr>
              <a:t>Link</a:t>
            </a:r>
          </a:p>
        </p:txBody>
      </p:sp>
      <p:sp>
        <p:nvSpPr>
          <p:cNvPr id="20491" name="Rectangle 5"/>
          <p:cNvSpPr>
            <a:spLocks noChangeArrowheads="1"/>
          </p:cNvSpPr>
          <p:nvPr/>
        </p:nvSpPr>
        <p:spPr bwMode="auto">
          <a:xfrm>
            <a:off x="576934" y="3462858"/>
            <a:ext cx="4218236" cy="743122"/>
          </a:xfrm>
          <a:prstGeom prst="rect">
            <a:avLst/>
          </a:prstGeom>
          <a:solidFill>
            <a:srgbClr val="92D05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100" b="0" dirty="0">
                <a:solidFill>
                  <a:srgbClr val="FFFFFF"/>
                </a:solidFill>
                <a:latin typeface="Arial" panose="020B0604020202090204" pitchFamily="34" charset="0"/>
              </a:rPr>
              <a:t>Network</a:t>
            </a:r>
          </a:p>
        </p:txBody>
      </p:sp>
      <p:sp>
        <p:nvSpPr>
          <p:cNvPr id="20492" name="Rectangle 6"/>
          <p:cNvSpPr>
            <a:spLocks noChangeArrowheads="1"/>
          </p:cNvSpPr>
          <p:nvPr/>
        </p:nvSpPr>
        <p:spPr bwMode="auto">
          <a:xfrm>
            <a:off x="576931" y="2724149"/>
            <a:ext cx="4218235" cy="744314"/>
          </a:xfrm>
          <a:prstGeom prst="rect">
            <a:avLst/>
          </a:prstGeom>
          <a:solidFill>
            <a:schemeClr val="accent4"/>
          </a:solidFill>
          <a:ln w="9525">
            <a:solidFill>
              <a:srgbClr val="000000"/>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100" b="0" dirty="0">
                <a:solidFill>
                  <a:srgbClr val="FFFFFF"/>
                </a:solidFill>
                <a:latin typeface="Arial" panose="020B0604020202090204" pitchFamily="34" charset="0"/>
              </a:rPr>
              <a:t>Transport</a:t>
            </a:r>
          </a:p>
        </p:txBody>
      </p:sp>
      <p:sp>
        <p:nvSpPr>
          <p:cNvPr id="20493" name="Rectangle 7"/>
          <p:cNvSpPr>
            <a:spLocks noChangeArrowheads="1"/>
          </p:cNvSpPr>
          <p:nvPr/>
        </p:nvSpPr>
        <p:spPr bwMode="auto">
          <a:xfrm>
            <a:off x="576933" y="2073907"/>
            <a:ext cx="4218235" cy="717434"/>
          </a:xfrm>
          <a:prstGeom prst="rect">
            <a:avLst/>
          </a:prstGeom>
          <a:solidFill>
            <a:srgbClr val="FF0000"/>
          </a:solidFill>
          <a:ln w="9525">
            <a:solidFill>
              <a:srgbClr val="000000"/>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100" b="0" dirty="0">
                <a:solidFill>
                  <a:srgbClr val="FFFFFF"/>
                </a:solidFill>
                <a:latin typeface="Arial" panose="020B0604020202090204" pitchFamily="34" charset="0"/>
              </a:rPr>
              <a:t>Application</a:t>
            </a:r>
          </a:p>
        </p:txBody>
      </p:sp>
      <p:sp>
        <p:nvSpPr>
          <p:cNvPr id="18" name="Rectangle 4"/>
          <p:cNvSpPr>
            <a:spLocks noChangeArrowheads="1"/>
          </p:cNvSpPr>
          <p:nvPr/>
        </p:nvSpPr>
        <p:spPr bwMode="auto">
          <a:xfrm>
            <a:off x="576932" y="4941799"/>
            <a:ext cx="4218236" cy="734074"/>
          </a:xfrm>
          <a:prstGeom prst="rect">
            <a:avLst/>
          </a:prstGeom>
          <a:solidFill>
            <a:srgbClr val="7030A0"/>
          </a:solidFill>
          <a:ln w="9525">
            <a:solidFill>
              <a:srgbClr val="000000"/>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100" b="0" dirty="0">
                <a:solidFill>
                  <a:schemeClr val="bg1"/>
                </a:solidFill>
                <a:latin typeface="Arial" panose="020B0604020202090204" pitchFamily="34" charset="0"/>
              </a:rPr>
              <a:t>Physical</a:t>
            </a:r>
          </a:p>
        </p:txBody>
      </p:sp>
      <p:sp>
        <p:nvSpPr>
          <p:cNvPr id="5" name="TextBox 4"/>
          <p:cNvSpPr txBox="1"/>
          <p:nvPr/>
        </p:nvSpPr>
        <p:spPr>
          <a:xfrm>
            <a:off x="4955228" y="5101785"/>
            <a:ext cx="3848100" cy="321945"/>
          </a:xfrm>
          <a:prstGeom prst="rect">
            <a:avLst/>
          </a:prstGeom>
          <a:noFill/>
        </p:spPr>
        <p:txBody>
          <a:bodyPr wrap="none" rtlCol="0">
            <a:spAutoFit/>
          </a:bodyPr>
          <a:lstStyle/>
          <a:p>
            <a:r>
              <a:rPr lang="en-US" sz="1500" dirty="0">
                <a:solidFill>
                  <a:schemeClr val="tx1"/>
                </a:solidFill>
              </a:rPr>
              <a:t>Between a device and the physical medium</a:t>
            </a:r>
          </a:p>
        </p:txBody>
      </p:sp>
      <p:sp>
        <p:nvSpPr>
          <p:cNvPr id="21" name="TextBox 20"/>
          <p:cNvSpPr txBox="1"/>
          <p:nvPr/>
        </p:nvSpPr>
        <p:spPr>
          <a:xfrm>
            <a:off x="4955228" y="4351031"/>
            <a:ext cx="3446145" cy="321945"/>
          </a:xfrm>
          <a:prstGeom prst="rect">
            <a:avLst/>
          </a:prstGeom>
          <a:noFill/>
        </p:spPr>
        <p:txBody>
          <a:bodyPr wrap="none" rtlCol="0">
            <a:spAutoFit/>
          </a:bodyPr>
          <a:lstStyle/>
          <a:p>
            <a:r>
              <a:rPr lang="en-US" sz="1500" dirty="0">
                <a:solidFill>
                  <a:schemeClr val="tx1"/>
                </a:solidFill>
              </a:rPr>
              <a:t>Between physically-connected devices</a:t>
            </a:r>
          </a:p>
        </p:txBody>
      </p:sp>
      <p:sp>
        <p:nvSpPr>
          <p:cNvPr id="22" name="TextBox 21"/>
          <p:cNvSpPr txBox="1"/>
          <p:nvPr/>
        </p:nvSpPr>
        <p:spPr>
          <a:xfrm>
            <a:off x="4955228" y="3600276"/>
            <a:ext cx="3307080" cy="321945"/>
          </a:xfrm>
          <a:prstGeom prst="rect">
            <a:avLst/>
          </a:prstGeom>
          <a:noFill/>
        </p:spPr>
        <p:txBody>
          <a:bodyPr wrap="none" rtlCol="0">
            <a:spAutoFit/>
          </a:bodyPr>
          <a:lstStyle/>
          <a:p>
            <a:r>
              <a:rPr lang="en-US" sz="1500" dirty="0">
                <a:solidFill>
                  <a:schemeClr val="tx1"/>
                </a:solidFill>
              </a:rPr>
              <a:t>Between nodes in different networks </a:t>
            </a:r>
          </a:p>
        </p:txBody>
      </p:sp>
      <p:sp>
        <p:nvSpPr>
          <p:cNvPr id="23" name="TextBox 22"/>
          <p:cNvSpPr txBox="1"/>
          <p:nvPr/>
        </p:nvSpPr>
        <p:spPr>
          <a:xfrm>
            <a:off x="4955228" y="2948624"/>
            <a:ext cx="4494530" cy="321945"/>
          </a:xfrm>
          <a:prstGeom prst="rect">
            <a:avLst/>
          </a:prstGeom>
          <a:noFill/>
        </p:spPr>
        <p:txBody>
          <a:bodyPr wrap="none" rtlCol="0">
            <a:spAutoFit/>
          </a:bodyPr>
          <a:lstStyle/>
          <a:p>
            <a:r>
              <a:rPr lang="en-US" sz="1500" dirty="0">
                <a:solidFill>
                  <a:schemeClr val="tx1"/>
                </a:solidFill>
              </a:rPr>
              <a:t>Between hosts while maintaining quality-of-service </a:t>
            </a:r>
          </a:p>
        </p:txBody>
      </p:sp>
      <p:sp>
        <p:nvSpPr>
          <p:cNvPr id="24" name="TextBox 23"/>
          <p:cNvSpPr txBox="1"/>
          <p:nvPr/>
        </p:nvSpPr>
        <p:spPr>
          <a:xfrm>
            <a:off x="4955228" y="2222597"/>
            <a:ext cx="4271645" cy="321945"/>
          </a:xfrm>
          <a:prstGeom prst="rect">
            <a:avLst/>
          </a:prstGeom>
          <a:noFill/>
        </p:spPr>
        <p:txBody>
          <a:bodyPr wrap="none" rtlCol="0">
            <a:spAutoFit/>
          </a:bodyPr>
          <a:lstStyle/>
          <a:p>
            <a:r>
              <a:rPr lang="en-US" sz="1500" dirty="0">
                <a:solidFill>
                  <a:schemeClr val="tx1"/>
                </a:solidFill>
              </a:rPr>
              <a:t>Between software applications running on hosts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dirty="0">
                <a:ea typeface="MS PGothic" panose="020B0600070205080204" pitchFamily="34" charset="-128"/>
              </a:rPr>
              <a:t>Layers in Action</a:t>
            </a:r>
          </a:p>
        </p:txBody>
      </p:sp>
      <p:sp>
        <p:nvSpPr>
          <p:cNvPr id="47107" name="Slide Number Placeholder 2"/>
          <p:cNvSpPr>
            <a:spLocks noGrp="1"/>
          </p:cNvSpPr>
          <p:nvPr>
            <p:ph type="sldNum" sz="quarter" idx="12"/>
          </p:nvPr>
        </p:nvSpPr>
        <p:spPr bwMode="auto">
          <a:xfrm>
            <a:off x="6457950" y="5624513"/>
            <a:ext cx="20574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fld id="{9406B192-8365-6344-BCA5-5B7621BBE55E}" type="slidenum">
              <a:rPr lang="en-US" altLang="en-US" sz="900">
                <a:solidFill>
                  <a:srgbClr val="898989"/>
                </a:solidFill>
              </a:rPr>
              <a:t>36</a:t>
            </a:fld>
            <a:endParaRPr lang="en-US" altLang="en-US" sz="900">
              <a:solidFill>
                <a:srgbClr val="898989"/>
              </a:solidFill>
            </a:endParaRPr>
          </a:p>
        </p:txBody>
      </p:sp>
      <p:sp>
        <p:nvSpPr>
          <p:cNvPr id="47108" name="Rectangle 3"/>
          <p:cNvSpPr>
            <a:spLocks noChangeArrowheads="1"/>
          </p:cNvSpPr>
          <p:nvPr/>
        </p:nvSpPr>
        <p:spPr bwMode="auto">
          <a:xfrm>
            <a:off x="1663304" y="2229264"/>
            <a:ext cx="685800" cy="436960"/>
          </a:xfrm>
          <a:prstGeom prst="rect">
            <a:avLst/>
          </a:prstGeom>
          <a:solidFill>
            <a:srgbClr val="FF7C80"/>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09" name="Rectangle 4"/>
          <p:cNvSpPr>
            <a:spLocks noChangeArrowheads="1"/>
          </p:cNvSpPr>
          <p:nvPr/>
        </p:nvSpPr>
        <p:spPr bwMode="auto">
          <a:xfrm>
            <a:off x="1670447" y="3123423"/>
            <a:ext cx="685800" cy="436959"/>
          </a:xfrm>
          <a:prstGeom prst="rect">
            <a:avLst/>
          </a:prstGeom>
          <a:solidFill>
            <a:schemeClr val="accent4"/>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10" name="Text Box 5"/>
          <p:cNvSpPr txBox="1">
            <a:spLocks noChangeArrowheads="1"/>
          </p:cNvSpPr>
          <p:nvPr/>
        </p:nvSpPr>
        <p:spPr bwMode="auto">
          <a:xfrm>
            <a:off x="1747838" y="2304273"/>
            <a:ext cx="61150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b="0">
                <a:latin typeface="Times New Roman" panose="02020503050405090304" pitchFamily="18" charset="0"/>
              </a:rPr>
              <a:t>HTTP</a:t>
            </a:r>
          </a:p>
        </p:txBody>
      </p:sp>
      <p:sp>
        <p:nvSpPr>
          <p:cNvPr id="47111" name="Text Box 6"/>
          <p:cNvSpPr txBox="1">
            <a:spLocks noChangeArrowheads="1"/>
          </p:cNvSpPr>
          <p:nvPr/>
        </p:nvSpPr>
        <p:spPr bwMode="auto">
          <a:xfrm>
            <a:off x="1810941" y="3197242"/>
            <a:ext cx="49720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b="0">
                <a:latin typeface="Times New Roman" panose="02020503050405090304" pitchFamily="18" charset="0"/>
              </a:rPr>
              <a:t>TCP</a:t>
            </a:r>
          </a:p>
        </p:txBody>
      </p:sp>
      <p:grpSp>
        <p:nvGrpSpPr>
          <p:cNvPr id="47112" name="Group 7"/>
          <p:cNvGrpSpPr/>
          <p:nvPr/>
        </p:nvGrpSpPr>
        <p:grpSpPr bwMode="auto">
          <a:xfrm>
            <a:off x="1659731" y="4014011"/>
            <a:ext cx="685800" cy="436959"/>
            <a:chOff x="323" y="2664"/>
            <a:chExt cx="576" cy="367"/>
          </a:xfrm>
          <a:solidFill>
            <a:srgbClr val="92D050"/>
          </a:solidFill>
        </p:grpSpPr>
        <p:sp>
          <p:nvSpPr>
            <p:cNvPr id="47175" name="Rectangle 8"/>
            <p:cNvSpPr>
              <a:spLocks noChangeArrowheads="1"/>
            </p:cNvSpPr>
            <p:nvPr/>
          </p:nvSpPr>
          <p:spPr bwMode="auto">
            <a:xfrm>
              <a:off x="323" y="2664"/>
              <a:ext cx="576" cy="367"/>
            </a:xfrm>
            <a:prstGeom prst="rect">
              <a:avLst/>
            </a:prstGeom>
            <a:grp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76" name="Text Box 9"/>
            <p:cNvSpPr txBox="1">
              <a:spLocks noChangeArrowheads="1"/>
            </p:cNvSpPr>
            <p:nvPr/>
          </p:nvSpPr>
          <p:spPr bwMode="auto">
            <a:xfrm>
              <a:off x="500" y="2729"/>
              <a:ext cx="282" cy="2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b="0">
                  <a:latin typeface="Times New Roman" panose="02020503050405090304" pitchFamily="18" charset="0"/>
                </a:rPr>
                <a:t>IP</a:t>
              </a:r>
            </a:p>
          </p:txBody>
        </p:sp>
      </p:grpSp>
      <p:sp>
        <p:nvSpPr>
          <p:cNvPr id="47113" name="Rectangle 11"/>
          <p:cNvSpPr>
            <a:spLocks noChangeArrowheads="1"/>
          </p:cNvSpPr>
          <p:nvPr/>
        </p:nvSpPr>
        <p:spPr bwMode="auto">
          <a:xfrm>
            <a:off x="1645445" y="4936745"/>
            <a:ext cx="679847" cy="454819"/>
          </a:xfrm>
          <a:prstGeom prst="rect">
            <a:avLst/>
          </a:prstGeom>
          <a:solidFill>
            <a:srgbClr val="00B0F0"/>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14" name="Text Box 12"/>
          <p:cNvSpPr txBox="1">
            <a:spLocks noChangeArrowheads="1"/>
          </p:cNvSpPr>
          <p:nvPr/>
        </p:nvSpPr>
        <p:spPr bwMode="auto">
          <a:xfrm>
            <a:off x="1651398" y="4965320"/>
            <a:ext cx="71755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nSpc>
                <a:spcPct val="90000"/>
              </a:lnSpc>
            </a:pPr>
            <a:r>
              <a:rPr lang="en-US" altLang="en-US" sz="1200" b="0">
                <a:latin typeface="Times New Roman" panose="02020503050405090304" pitchFamily="18" charset="0"/>
              </a:rPr>
              <a:t>Ethernet</a:t>
            </a:r>
          </a:p>
          <a:p>
            <a:pPr>
              <a:lnSpc>
                <a:spcPct val="90000"/>
              </a:lnSpc>
            </a:pPr>
            <a:r>
              <a:rPr lang="en-US" altLang="en-US" sz="1200" b="0">
                <a:latin typeface="Times New Roman" panose="02020503050405090304" pitchFamily="18" charset="0"/>
              </a:rPr>
              <a:t>interface</a:t>
            </a:r>
          </a:p>
        </p:txBody>
      </p:sp>
      <p:sp>
        <p:nvSpPr>
          <p:cNvPr id="47115" name="Line 13"/>
          <p:cNvSpPr>
            <a:spLocks noChangeShapeType="1"/>
          </p:cNvSpPr>
          <p:nvPr/>
        </p:nvSpPr>
        <p:spPr bwMode="auto">
          <a:xfrm>
            <a:off x="2003822" y="2660270"/>
            <a:ext cx="0"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16" name="Line 14"/>
          <p:cNvSpPr>
            <a:spLocks noChangeShapeType="1"/>
          </p:cNvSpPr>
          <p:nvPr/>
        </p:nvSpPr>
        <p:spPr bwMode="auto">
          <a:xfrm>
            <a:off x="2003822" y="3565145"/>
            <a:ext cx="0"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17" name="Line 15"/>
          <p:cNvSpPr>
            <a:spLocks noChangeShapeType="1"/>
          </p:cNvSpPr>
          <p:nvPr/>
        </p:nvSpPr>
        <p:spPr bwMode="auto">
          <a:xfrm>
            <a:off x="2003822" y="4459304"/>
            <a:ext cx="0"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18" name="Rectangle 16"/>
          <p:cNvSpPr>
            <a:spLocks noChangeArrowheads="1"/>
          </p:cNvSpPr>
          <p:nvPr/>
        </p:nvSpPr>
        <p:spPr bwMode="auto">
          <a:xfrm>
            <a:off x="1546623" y="2078055"/>
            <a:ext cx="977503" cy="3636169"/>
          </a:xfrm>
          <a:prstGeom prst="rect">
            <a:avLst/>
          </a:prstGeom>
          <a:noFill/>
          <a:ln w="9525">
            <a:solidFill>
              <a:srgbClr val="3333FF"/>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19" name="Rectangle 17"/>
          <p:cNvSpPr>
            <a:spLocks noChangeArrowheads="1"/>
          </p:cNvSpPr>
          <p:nvPr/>
        </p:nvSpPr>
        <p:spPr bwMode="auto">
          <a:xfrm>
            <a:off x="6879431" y="2229264"/>
            <a:ext cx="685800" cy="436960"/>
          </a:xfrm>
          <a:prstGeom prst="rect">
            <a:avLst/>
          </a:prstGeom>
          <a:solidFill>
            <a:srgbClr val="FF7C80"/>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20" name="Rectangle 18"/>
          <p:cNvSpPr>
            <a:spLocks noChangeArrowheads="1"/>
          </p:cNvSpPr>
          <p:nvPr/>
        </p:nvSpPr>
        <p:spPr bwMode="auto">
          <a:xfrm>
            <a:off x="6886575" y="3123423"/>
            <a:ext cx="685800" cy="436959"/>
          </a:xfrm>
          <a:prstGeom prst="rect">
            <a:avLst/>
          </a:prstGeom>
          <a:solidFill>
            <a:schemeClr val="accent4"/>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21" name="Rectangle 19"/>
          <p:cNvSpPr>
            <a:spLocks noChangeArrowheads="1"/>
          </p:cNvSpPr>
          <p:nvPr/>
        </p:nvSpPr>
        <p:spPr bwMode="auto">
          <a:xfrm>
            <a:off x="6875860" y="4014011"/>
            <a:ext cx="685800" cy="436959"/>
          </a:xfrm>
          <a:prstGeom prst="rect">
            <a:avLst/>
          </a:prstGeom>
          <a:solidFill>
            <a:srgbClr val="92D050"/>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22" name="Rectangle 20"/>
          <p:cNvSpPr>
            <a:spLocks noChangeArrowheads="1"/>
          </p:cNvSpPr>
          <p:nvPr/>
        </p:nvSpPr>
        <p:spPr bwMode="auto">
          <a:xfrm>
            <a:off x="6887766" y="4906980"/>
            <a:ext cx="679847" cy="454819"/>
          </a:xfrm>
          <a:prstGeom prst="rect">
            <a:avLst/>
          </a:prstGeom>
          <a:solidFill>
            <a:srgbClr val="00B0F0"/>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23" name="Text Box 21"/>
          <p:cNvSpPr txBox="1">
            <a:spLocks noChangeArrowheads="1"/>
          </p:cNvSpPr>
          <p:nvPr/>
        </p:nvSpPr>
        <p:spPr bwMode="auto">
          <a:xfrm>
            <a:off x="6963966" y="2304273"/>
            <a:ext cx="61150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b="0">
                <a:latin typeface="Times New Roman" panose="02020503050405090304" pitchFamily="18" charset="0"/>
              </a:rPr>
              <a:t>HTTP</a:t>
            </a:r>
          </a:p>
        </p:txBody>
      </p:sp>
      <p:sp>
        <p:nvSpPr>
          <p:cNvPr id="47124" name="Text Box 22"/>
          <p:cNvSpPr txBox="1">
            <a:spLocks noChangeArrowheads="1"/>
          </p:cNvSpPr>
          <p:nvPr/>
        </p:nvSpPr>
        <p:spPr bwMode="auto">
          <a:xfrm>
            <a:off x="7027069" y="3197242"/>
            <a:ext cx="49720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b="0">
                <a:latin typeface="Times New Roman" panose="02020503050405090304" pitchFamily="18" charset="0"/>
              </a:rPr>
              <a:t>TCP</a:t>
            </a:r>
          </a:p>
        </p:txBody>
      </p:sp>
      <p:sp>
        <p:nvSpPr>
          <p:cNvPr id="47125" name="Text Box 23"/>
          <p:cNvSpPr txBox="1">
            <a:spLocks noChangeArrowheads="1"/>
          </p:cNvSpPr>
          <p:nvPr/>
        </p:nvSpPr>
        <p:spPr bwMode="auto">
          <a:xfrm>
            <a:off x="7098506" y="4100926"/>
            <a:ext cx="33528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b="0">
                <a:latin typeface="Times New Roman" panose="02020503050405090304" pitchFamily="18" charset="0"/>
              </a:rPr>
              <a:t>IP</a:t>
            </a:r>
          </a:p>
        </p:txBody>
      </p:sp>
      <p:sp>
        <p:nvSpPr>
          <p:cNvPr id="47126" name="Text Box 24"/>
          <p:cNvSpPr txBox="1">
            <a:spLocks noChangeArrowheads="1"/>
          </p:cNvSpPr>
          <p:nvPr/>
        </p:nvSpPr>
        <p:spPr bwMode="auto">
          <a:xfrm>
            <a:off x="6905626" y="4936745"/>
            <a:ext cx="717550" cy="423545"/>
          </a:xfrm>
          <a:prstGeom prst="rect">
            <a:avLst/>
          </a:prstGeom>
          <a:solidFill>
            <a:srgbClr val="00B0F0"/>
          </a:solidFill>
          <a:ln>
            <a:noFill/>
          </a:ln>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nSpc>
                <a:spcPct val="90000"/>
              </a:lnSpc>
            </a:pPr>
            <a:r>
              <a:rPr lang="en-US" altLang="en-US" sz="1200" b="0">
                <a:latin typeface="Times New Roman" panose="02020503050405090304" pitchFamily="18" charset="0"/>
              </a:rPr>
              <a:t>Ethernet</a:t>
            </a:r>
          </a:p>
          <a:p>
            <a:pPr>
              <a:lnSpc>
                <a:spcPct val="90000"/>
              </a:lnSpc>
            </a:pPr>
            <a:r>
              <a:rPr lang="en-US" altLang="en-US" sz="1200" b="0">
                <a:latin typeface="Times New Roman" panose="02020503050405090304" pitchFamily="18" charset="0"/>
              </a:rPr>
              <a:t>interface</a:t>
            </a:r>
          </a:p>
        </p:txBody>
      </p:sp>
      <p:sp>
        <p:nvSpPr>
          <p:cNvPr id="47127" name="Line 25"/>
          <p:cNvSpPr>
            <a:spLocks noChangeShapeType="1"/>
          </p:cNvSpPr>
          <p:nvPr/>
        </p:nvSpPr>
        <p:spPr bwMode="auto">
          <a:xfrm>
            <a:off x="7219950" y="2660270"/>
            <a:ext cx="0"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28" name="Line 26"/>
          <p:cNvSpPr>
            <a:spLocks noChangeShapeType="1"/>
          </p:cNvSpPr>
          <p:nvPr/>
        </p:nvSpPr>
        <p:spPr bwMode="auto">
          <a:xfrm>
            <a:off x="7219950" y="3565145"/>
            <a:ext cx="0"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29" name="Line 27"/>
          <p:cNvSpPr>
            <a:spLocks noChangeShapeType="1"/>
          </p:cNvSpPr>
          <p:nvPr/>
        </p:nvSpPr>
        <p:spPr bwMode="auto">
          <a:xfrm>
            <a:off x="7219950" y="4459304"/>
            <a:ext cx="0"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30" name="Rectangle 28"/>
          <p:cNvSpPr>
            <a:spLocks noChangeArrowheads="1"/>
          </p:cNvSpPr>
          <p:nvPr/>
        </p:nvSpPr>
        <p:spPr bwMode="auto">
          <a:xfrm>
            <a:off x="6762750" y="2078055"/>
            <a:ext cx="977504" cy="3636169"/>
          </a:xfrm>
          <a:prstGeom prst="rect">
            <a:avLst/>
          </a:prstGeom>
          <a:noFill/>
          <a:ln w="9525">
            <a:solidFill>
              <a:srgbClr val="3333FF"/>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31" name="Line 29"/>
          <p:cNvSpPr>
            <a:spLocks noChangeShapeType="1"/>
          </p:cNvSpPr>
          <p:nvPr/>
        </p:nvSpPr>
        <p:spPr bwMode="auto">
          <a:xfrm>
            <a:off x="1997869" y="5376086"/>
            <a:ext cx="0" cy="27979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7132" name="Line 30"/>
          <p:cNvSpPr>
            <a:spLocks noChangeShapeType="1"/>
          </p:cNvSpPr>
          <p:nvPr/>
        </p:nvSpPr>
        <p:spPr bwMode="auto">
          <a:xfrm>
            <a:off x="1749029" y="5655882"/>
            <a:ext cx="174545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grpSp>
        <p:nvGrpSpPr>
          <p:cNvPr id="47133" name="Group 31"/>
          <p:cNvGrpSpPr/>
          <p:nvPr/>
        </p:nvGrpSpPr>
        <p:grpSpPr bwMode="auto">
          <a:xfrm>
            <a:off x="3321844" y="4035442"/>
            <a:ext cx="685800" cy="436959"/>
            <a:chOff x="323" y="2664"/>
            <a:chExt cx="576" cy="367"/>
          </a:xfrm>
          <a:solidFill>
            <a:srgbClr val="92D050"/>
          </a:solidFill>
        </p:grpSpPr>
        <p:sp>
          <p:nvSpPr>
            <p:cNvPr id="47173" name="Rectangle 32"/>
            <p:cNvSpPr>
              <a:spLocks noChangeArrowheads="1"/>
            </p:cNvSpPr>
            <p:nvPr/>
          </p:nvSpPr>
          <p:spPr bwMode="auto">
            <a:xfrm>
              <a:off x="323" y="2664"/>
              <a:ext cx="576" cy="367"/>
            </a:xfrm>
            <a:prstGeom prst="rect">
              <a:avLst/>
            </a:prstGeom>
            <a:grp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74" name="Text Box 33"/>
            <p:cNvSpPr txBox="1">
              <a:spLocks noChangeArrowheads="1"/>
            </p:cNvSpPr>
            <p:nvPr/>
          </p:nvSpPr>
          <p:spPr bwMode="auto">
            <a:xfrm>
              <a:off x="500" y="2729"/>
              <a:ext cx="282" cy="2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b="0">
                  <a:latin typeface="Times New Roman" panose="02020503050405090304" pitchFamily="18" charset="0"/>
                </a:rPr>
                <a:t>IP</a:t>
              </a:r>
            </a:p>
          </p:txBody>
        </p:sp>
      </p:grpSp>
      <p:grpSp>
        <p:nvGrpSpPr>
          <p:cNvPr id="47134" name="Group 34"/>
          <p:cNvGrpSpPr/>
          <p:nvPr/>
        </p:nvGrpSpPr>
        <p:grpSpPr bwMode="auto">
          <a:xfrm>
            <a:off x="5305425" y="4035442"/>
            <a:ext cx="685800" cy="436959"/>
            <a:chOff x="323" y="2664"/>
            <a:chExt cx="576" cy="367"/>
          </a:xfrm>
          <a:solidFill>
            <a:srgbClr val="92D050"/>
          </a:solidFill>
        </p:grpSpPr>
        <p:sp>
          <p:nvSpPr>
            <p:cNvPr id="47171" name="Rectangle 35"/>
            <p:cNvSpPr>
              <a:spLocks noChangeArrowheads="1"/>
            </p:cNvSpPr>
            <p:nvPr/>
          </p:nvSpPr>
          <p:spPr bwMode="auto">
            <a:xfrm>
              <a:off x="323" y="2664"/>
              <a:ext cx="576" cy="367"/>
            </a:xfrm>
            <a:prstGeom prst="rect">
              <a:avLst/>
            </a:prstGeom>
            <a:grp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72" name="Text Box 36"/>
            <p:cNvSpPr txBox="1">
              <a:spLocks noChangeArrowheads="1"/>
            </p:cNvSpPr>
            <p:nvPr/>
          </p:nvSpPr>
          <p:spPr bwMode="auto">
            <a:xfrm>
              <a:off x="500" y="2729"/>
              <a:ext cx="282" cy="2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b="0">
                  <a:latin typeface="Times New Roman" panose="02020503050405090304" pitchFamily="18" charset="0"/>
                </a:rPr>
                <a:t>IP</a:t>
              </a:r>
            </a:p>
          </p:txBody>
        </p:sp>
      </p:grpSp>
      <p:sp>
        <p:nvSpPr>
          <p:cNvPr id="47135" name="Rectangle 38"/>
          <p:cNvSpPr>
            <a:spLocks noChangeArrowheads="1"/>
          </p:cNvSpPr>
          <p:nvPr/>
        </p:nvSpPr>
        <p:spPr bwMode="auto">
          <a:xfrm>
            <a:off x="2872979" y="4936745"/>
            <a:ext cx="679847" cy="454819"/>
          </a:xfrm>
          <a:prstGeom prst="rect">
            <a:avLst/>
          </a:prstGeom>
          <a:solidFill>
            <a:srgbClr val="00B0F0"/>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36" name="Text Box 39"/>
          <p:cNvSpPr txBox="1">
            <a:spLocks noChangeArrowheads="1"/>
          </p:cNvSpPr>
          <p:nvPr/>
        </p:nvSpPr>
        <p:spPr bwMode="auto">
          <a:xfrm>
            <a:off x="2872979" y="4936745"/>
            <a:ext cx="717550" cy="423545"/>
          </a:xfrm>
          <a:prstGeom prst="rect">
            <a:avLst/>
          </a:prstGeom>
          <a:solidFill>
            <a:srgbClr val="00B0F0"/>
          </a:solidFill>
          <a:ln>
            <a:noFill/>
          </a:ln>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nSpc>
                <a:spcPct val="90000"/>
              </a:lnSpc>
            </a:pPr>
            <a:r>
              <a:rPr lang="en-US" altLang="en-US" sz="1200" b="0">
                <a:latin typeface="Times New Roman" panose="02020503050405090304" pitchFamily="18" charset="0"/>
              </a:rPr>
              <a:t>Ethernet</a:t>
            </a:r>
          </a:p>
          <a:p>
            <a:pPr>
              <a:lnSpc>
                <a:spcPct val="90000"/>
              </a:lnSpc>
            </a:pPr>
            <a:r>
              <a:rPr lang="en-US" altLang="en-US" sz="1200" b="0">
                <a:latin typeface="Times New Roman" panose="02020503050405090304" pitchFamily="18" charset="0"/>
              </a:rPr>
              <a:t>interface</a:t>
            </a:r>
          </a:p>
        </p:txBody>
      </p:sp>
      <p:grpSp>
        <p:nvGrpSpPr>
          <p:cNvPr id="47137" name="Group 40"/>
          <p:cNvGrpSpPr/>
          <p:nvPr/>
        </p:nvGrpSpPr>
        <p:grpSpPr bwMode="auto">
          <a:xfrm>
            <a:off x="5797154" y="4917695"/>
            <a:ext cx="729474" cy="454819"/>
            <a:chOff x="323" y="3421"/>
            <a:chExt cx="618" cy="367"/>
          </a:xfrm>
          <a:solidFill>
            <a:srgbClr val="00B0F0"/>
          </a:solidFill>
        </p:grpSpPr>
        <p:sp>
          <p:nvSpPr>
            <p:cNvPr id="47169" name="Rectangle 41"/>
            <p:cNvSpPr>
              <a:spLocks noChangeArrowheads="1"/>
            </p:cNvSpPr>
            <p:nvPr/>
          </p:nvSpPr>
          <p:spPr bwMode="auto">
            <a:xfrm>
              <a:off x="323" y="3421"/>
              <a:ext cx="576" cy="367"/>
            </a:xfrm>
            <a:prstGeom prst="rect">
              <a:avLst/>
            </a:prstGeom>
            <a:grp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70" name="Text Box 42"/>
            <p:cNvSpPr txBox="1">
              <a:spLocks noChangeArrowheads="1"/>
            </p:cNvSpPr>
            <p:nvPr/>
          </p:nvSpPr>
          <p:spPr bwMode="auto">
            <a:xfrm>
              <a:off x="333" y="3429"/>
              <a:ext cx="608" cy="3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nSpc>
                  <a:spcPct val="90000"/>
                </a:lnSpc>
              </a:pPr>
              <a:r>
                <a:rPr lang="en-US" altLang="en-US" sz="1200" b="0">
                  <a:latin typeface="Times New Roman" panose="02020503050405090304" pitchFamily="18" charset="0"/>
                </a:rPr>
                <a:t>Ethernet</a:t>
              </a:r>
            </a:p>
            <a:p>
              <a:pPr>
                <a:lnSpc>
                  <a:spcPct val="90000"/>
                </a:lnSpc>
              </a:pPr>
              <a:r>
                <a:rPr lang="en-US" altLang="en-US" sz="1200" b="0">
                  <a:latin typeface="Times New Roman" panose="02020503050405090304" pitchFamily="18" charset="0"/>
                </a:rPr>
                <a:t>interface</a:t>
              </a:r>
            </a:p>
          </p:txBody>
        </p:sp>
      </p:grpSp>
      <p:sp>
        <p:nvSpPr>
          <p:cNvPr id="47138" name="Line 43"/>
          <p:cNvSpPr>
            <a:spLocks noChangeShapeType="1"/>
          </p:cNvSpPr>
          <p:nvPr/>
        </p:nvSpPr>
        <p:spPr bwMode="auto">
          <a:xfrm flipH="1">
            <a:off x="3201592" y="5397517"/>
            <a:ext cx="1190" cy="247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7139" name="Line 44"/>
          <p:cNvSpPr>
            <a:spLocks noChangeShapeType="1"/>
          </p:cNvSpPr>
          <p:nvPr/>
        </p:nvSpPr>
        <p:spPr bwMode="auto">
          <a:xfrm flipH="1">
            <a:off x="3187304" y="4470020"/>
            <a:ext cx="406003"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40" name="Line 45"/>
          <p:cNvSpPr>
            <a:spLocks noChangeShapeType="1"/>
          </p:cNvSpPr>
          <p:nvPr/>
        </p:nvSpPr>
        <p:spPr bwMode="auto">
          <a:xfrm>
            <a:off x="3789761" y="4480736"/>
            <a:ext cx="406003"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41" name="Rectangle 46"/>
          <p:cNvSpPr>
            <a:spLocks noChangeArrowheads="1"/>
          </p:cNvSpPr>
          <p:nvPr/>
        </p:nvSpPr>
        <p:spPr bwMode="auto">
          <a:xfrm>
            <a:off x="3854054" y="4917695"/>
            <a:ext cx="679847" cy="454819"/>
          </a:xfrm>
          <a:prstGeom prst="rect">
            <a:avLst/>
          </a:prstGeom>
          <a:solidFill>
            <a:srgbClr val="00B0F0"/>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42" name="Text Box 47"/>
          <p:cNvSpPr txBox="1">
            <a:spLocks noChangeArrowheads="1"/>
          </p:cNvSpPr>
          <p:nvPr/>
        </p:nvSpPr>
        <p:spPr bwMode="auto">
          <a:xfrm>
            <a:off x="3869532" y="4936745"/>
            <a:ext cx="717550" cy="423545"/>
          </a:xfrm>
          <a:prstGeom prst="rect">
            <a:avLst/>
          </a:prstGeom>
          <a:solidFill>
            <a:srgbClr val="00B0F0"/>
          </a:solidFill>
          <a:ln>
            <a:noFill/>
          </a:ln>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nSpc>
                <a:spcPct val="90000"/>
              </a:lnSpc>
            </a:pPr>
            <a:r>
              <a:rPr lang="en-US" altLang="en-US" sz="1200" b="0">
                <a:latin typeface="Times New Roman" panose="02020503050405090304" pitchFamily="18" charset="0"/>
              </a:rPr>
              <a:t>SONET</a:t>
            </a:r>
          </a:p>
          <a:p>
            <a:pPr>
              <a:lnSpc>
                <a:spcPct val="90000"/>
              </a:lnSpc>
            </a:pPr>
            <a:r>
              <a:rPr lang="en-US" altLang="en-US" sz="1200" b="0">
                <a:latin typeface="Times New Roman" panose="02020503050405090304" pitchFamily="18" charset="0"/>
              </a:rPr>
              <a:t>interface</a:t>
            </a:r>
          </a:p>
        </p:txBody>
      </p:sp>
      <p:sp>
        <p:nvSpPr>
          <p:cNvPr id="47143" name="Rectangle 48"/>
          <p:cNvSpPr>
            <a:spLocks noChangeArrowheads="1"/>
          </p:cNvSpPr>
          <p:nvPr/>
        </p:nvSpPr>
        <p:spPr bwMode="auto">
          <a:xfrm>
            <a:off x="4810126" y="4927220"/>
            <a:ext cx="679847" cy="454819"/>
          </a:xfrm>
          <a:prstGeom prst="rect">
            <a:avLst/>
          </a:prstGeom>
          <a:solidFill>
            <a:srgbClr val="00B0F0"/>
          </a:solidFill>
          <a:ln w="9525">
            <a:solidFill>
              <a:schemeClr val="tx1"/>
            </a:solidFill>
            <a:miter lim="800000"/>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44" name="Text Box 49"/>
          <p:cNvSpPr txBox="1">
            <a:spLocks noChangeArrowheads="1"/>
          </p:cNvSpPr>
          <p:nvPr/>
        </p:nvSpPr>
        <p:spPr bwMode="auto">
          <a:xfrm>
            <a:off x="4819651" y="4965320"/>
            <a:ext cx="71755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nSpc>
                <a:spcPct val="90000"/>
              </a:lnSpc>
            </a:pPr>
            <a:r>
              <a:rPr lang="en-US" altLang="en-US" sz="1200" b="0">
                <a:latin typeface="Times New Roman" panose="02020503050405090304" pitchFamily="18" charset="0"/>
              </a:rPr>
              <a:t>SONET</a:t>
            </a:r>
          </a:p>
          <a:p>
            <a:pPr>
              <a:lnSpc>
                <a:spcPct val="90000"/>
              </a:lnSpc>
            </a:pPr>
            <a:r>
              <a:rPr lang="en-US" altLang="en-US" sz="1200" b="0">
                <a:latin typeface="Times New Roman" panose="02020503050405090304" pitchFamily="18" charset="0"/>
              </a:rPr>
              <a:t>interface</a:t>
            </a:r>
          </a:p>
        </p:txBody>
      </p:sp>
      <p:sp>
        <p:nvSpPr>
          <p:cNvPr id="47145" name="Line 50"/>
          <p:cNvSpPr>
            <a:spLocks noChangeShapeType="1"/>
          </p:cNvSpPr>
          <p:nvPr/>
        </p:nvSpPr>
        <p:spPr bwMode="auto">
          <a:xfrm flipH="1">
            <a:off x="6153150" y="5367752"/>
            <a:ext cx="0" cy="2702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7146" name="Line 51"/>
          <p:cNvSpPr>
            <a:spLocks noChangeShapeType="1"/>
          </p:cNvSpPr>
          <p:nvPr/>
        </p:nvSpPr>
        <p:spPr bwMode="auto">
          <a:xfrm flipH="1">
            <a:off x="5810251" y="5627307"/>
            <a:ext cx="174545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7147" name="Line 52"/>
          <p:cNvSpPr>
            <a:spLocks noChangeShapeType="1"/>
          </p:cNvSpPr>
          <p:nvPr/>
        </p:nvSpPr>
        <p:spPr bwMode="auto">
          <a:xfrm>
            <a:off x="7242573" y="5370132"/>
            <a:ext cx="1190" cy="247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7148" name="Line 53"/>
          <p:cNvSpPr>
            <a:spLocks noChangeShapeType="1"/>
          </p:cNvSpPr>
          <p:nvPr/>
        </p:nvSpPr>
        <p:spPr bwMode="auto">
          <a:xfrm flipH="1">
            <a:off x="5119688" y="4490261"/>
            <a:ext cx="406004" cy="466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49" name="Line 54"/>
          <p:cNvSpPr>
            <a:spLocks noChangeShapeType="1"/>
          </p:cNvSpPr>
          <p:nvPr/>
        </p:nvSpPr>
        <p:spPr bwMode="auto">
          <a:xfrm>
            <a:off x="5732860" y="4490261"/>
            <a:ext cx="395288" cy="44648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675"/>
          </a:p>
        </p:txBody>
      </p:sp>
      <p:sp>
        <p:nvSpPr>
          <p:cNvPr id="47150" name="Rectangle 55"/>
          <p:cNvSpPr>
            <a:spLocks noChangeArrowheads="1"/>
          </p:cNvSpPr>
          <p:nvPr/>
        </p:nvSpPr>
        <p:spPr bwMode="auto">
          <a:xfrm>
            <a:off x="2751536" y="3885424"/>
            <a:ext cx="1891903" cy="1621631"/>
          </a:xfrm>
          <a:prstGeom prst="rect">
            <a:avLst/>
          </a:prstGeom>
          <a:noFill/>
          <a:ln w="25400">
            <a:solidFill>
              <a:srgbClr val="92D05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51" name="Rectangle 56"/>
          <p:cNvSpPr>
            <a:spLocks noChangeArrowheads="1"/>
          </p:cNvSpPr>
          <p:nvPr/>
        </p:nvSpPr>
        <p:spPr bwMode="auto">
          <a:xfrm>
            <a:off x="4725592" y="3885424"/>
            <a:ext cx="1891903" cy="1621631"/>
          </a:xfrm>
          <a:prstGeom prst="rect">
            <a:avLst/>
          </a:prstGeom>
          <a:noFill/>
          <a:ln w="25400">
            <a:solidFill>
              <a:srgbClr val="92D05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7152" name="Line 57"/>
          <p:cNvSpPr>
            <a:spLocks noChangeShapeType="1"/>
          </p:cNvSpPr>
          <p:nvPr/>
        </p:nvSpPr>
        <p:spPr bwMode="auto">
          <a:xfrm flipH="1">
            <a:off x="4183856" y="5368942"/>
            <a:ext cx="1191" cy="247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7153" name="Line 58"/>
          <p:cNvSpPr>
            <a:spLocks noChangeShapeType="1"/>
          </p:cNvSpPr>
          <p:nvPr/>
        </p:nvSpPr>
        <p:spPr bwMode="auto">
          <a:xfrm flipH="1">
            <a:off x="5129213" y="5378467"/>
            <a:ext cx="1191" cy="247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7154" name="Line 59"/>
          <p:cNvSpPr>
            <a:spLocks noChangeShapeType="1"/>
          </p:cNvSpPr>
          <p:nvPr/>
        </p:nvSpPr>
        <p:spPr bwMode="auto">
          <a:xfrm>
            <a:off x="4196954" y="5627307"/>
            <a:ext cx="93464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7155" name="Text Box 60"/>
          <p:cNvSpPr txBox="1">
            <a:spLocks noChangeArrowheads="1"/>
          </p:cNvSpPr>
          <p:nvPr/>
        </p:nvSpPr>
        <p:spPr bwMode="auto">
          <a:xfrm>
            <a:off x="1741885" y="1795876"/>
            <a:ext cx="58483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500" dirty="0">
                <a:latin typeface="Arial" panose="020B0604020202090204" pitchFamily="34" charset="0"/>
                <a:cs typeface="Arial" panose="020B0604020202090204" pitchFamily="34" charset="0"/>
              </a:rPr>
              <a:t>host</a:t>
            </a:r>
          </a:p>
        </p:txBody>
      </p:sp>
      <p:sp>
        <p:nvSpPr>
          <p:cNvPr id="47156" name="Text Box 61"/>
          <p:cNvSpPr txBox="1">
            <a:spLocks noChangeArrowheads="1"/>
          </p:cNvSpPr>
          <p:nvPr/>
        </p:nvSpPr>
        <p:spPr bwMode="auto">
          <a:xfrm>
            <a:off x="6930629" y="1785161"/>
            <a:ext cx="58483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500" dirty="0">
                <a:latin typeface="Arial" panose="020B0604020202090204" pitchFamily="34" charset="0"/>
                <a:cs typeface="Arial" panose="020B0604020202090204" pitchFamily="34" charset="0"/>
              </a:rPr>
              <a:t>host</a:t>
            </a:r>
          </a:p>
        </p:txBody>
      </p:sp>
      <p:sp>
        <p:nvSpPr>
          <p:cNvPr id="47157" name="Text Box 62"/>
          <p:cNvSpPr txBox="1">
            <a:spLocks noChangeArrowheads="1"/>
          </p:cNvSpPr>
          <p:nvPr/>
        </p:nvSpPr>
        <p:spPr bwMode="auto">
          <a:xfrm>
            <a:off x="3331369" y="3583004"/>
            <a:ext cx="73342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500" dirty="0">
                <a:solidFill>
                  <a:srgbClr val="92D050"/>
                </a:solidFill>
                <a:latin typeface="Arial" panose="020B0604020202090204" pitchFamily="34" charset="0"/>
                <a:cs typeface="Arial" panose="020B0604020202090204" pitchFamily="34" charset="0"/>
              </a:rPr>
              <a:t>router</a:t>
            </a:r>
          </a:p>
        </p:txBody>
      </p:sp>
      <p:sp>
        <p:nvSpPr>
          <p:cNvPr id="47158" name="Text Box 63"/>
          <p:cNvSpPr txBox="1">
            <a:spLocks noChangeArrowheads="1"/>
          </p:cNvSpPr>
          <p:nvPr/>
        </p:nvSpPr>
        <p:spPr bwMode="auto">
          <a:xfrm>
            <a:off x="5304236" y="3593720"/>
            <a:ext cx="73342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500" dirty="0">
                <a:solidFill>
                  <a:srgbClr val="92D050"/>
                </a:solidFill>
                <a:latin typeface="Arial" panose="020B0604020202090204" pitchFamily="34" charset="0"/>
                <a:cs typeface="Arial" panose="020B0604020202090204" pitchFamily="34" charset="0"/>
              </a:rPr>
              <a:t>router</a:t>
            </a:r>
          </a:p>
        </p:txBody>
      </p:sp>
      <p:sp>
        <p:nvSpPr>
          <p:cNvPr id="47159" name="Line 64"/>
          <p:cNvSpPr>
            <a:spLocks noChangeShapeType="1"/>
          </p:cNvSpPr>
          <p:nvPr/>
        </p:nvSpPr>
        <p:spPr bwMode="auto">
          <a:xfrm>
            <a:off x="2357438" y="2451911"/>
            <a:ext cx="4530329"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sz="675"/>
          </a:p>
        </p:txBody>
      </p:sp>
      <p:sp>
        <p:nvSpPr>
          <p:cNvPr id="47160" name="Line 65"/>
          <p:cNvSpPr>
            <a:spLocks noChangeShapeType="1"/>
          </p:cNvSpPr>
          <p:nvPr/>
        </p:nvSpPr>
        <p:spPr bwMode="auto">
          <a:xfrm>
            <a:off x="2378869" y="3344879"/>
            <a:ext cx="4530329"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sz="675"/>
          </a:p>
        </p:txBody>
      </p:sp>
      <p:sp>
        <p:nvSpPr>
          <p:cNvPr id="47161" name="Text Box 66"/>
          <p:cNvSpPr txBox="1">
            <a:spLocks noChangeArrowheads="1"/>
          </p:cNvSpPr>
          <p:nvPr/>
        </p:nvSpPr>
        <p:spPr bwMode="auto">
          <a:xfrm>
            <a:off x="3926681" y="2124488"/>
            <a:ext cx="154876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500" dirty="0">
                <a:solidFill>
                  <a:srgbClr val="FF0000"/>
                </a:solidFill>
                <a:latin typeface="Arial" panose="020B0604020202090204" pitchFamily="34" charset="0"/>
                <a:cs typeface="Arial" panose="020B0604020202090204" pitchFamily="34" charset="0"/>
              </a:rPr>
              <a:t>HTTP message</a:t>
            </a:r>
          </a:p>
        </p:txBody>
      </p:sp>
      <p:sp>
        <p:nvSpPr>
          <p:cNvPr id="47162" name="Text Box 67"/>
          <p:cNvSpPr txBox="1">
            <a:spLocks noChangeArrowheads="1"/>
          </p:cNvSpPr>
          <p:nvPr/>
        </p:nvSpPr>
        <p:spPr bwMode="auto">
          <a:xfrm>
            <a:off x="4000501" y="3028173"/>
            <a:ext cx="140017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500" dirty="0">
                <a:solidFill>
                  <a:srgbClr val="FF9900"/>
                </a:solidFill>
                <a:latin typeface="Arial" panose="020B0604020202090204" pitchFamily="34" charset="0"/>
                <a:cs typeface="Arial" panose="020B0604020202090204" pitchFamily="34" charset="0"/>
              </a:rPr>
              <a:t>TCP segment</a:t>
            </a:r>
          </a:p>
        </p:txBody>
      </p:sp>
      <p:sp>
        <p:nvSpPr>
          <p:cNvPr id="47163" name="Line 68"/>
          <p:cNvSpPr>
            <a:spLocks noChangeShapeType="1"/>
          </p:cNvSpPr>
          <p:nvPr/>
        </p:nvSpPr>
        <p:spPr bwMode="auto">
          <a:xfrm flipV="1">
            <a:off x="2358629" y="4248563"/>
            <a:ext cx="976313"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sz="675"/>
          </a:p>
        </p:txBody>
      </p:sp>
      <p:sp>
        <p:nvSpPr>
          <p:cNvPr id="47164" name="Line 69"/>
          <p:cNvSpPr>
            <a:spLocks noChangeShapeType="1"/>
          </p:cNvSpPr>
          <p:nvPr/>
        </p:nvSpPr>
        <p:spPr bwMode="auto">
          <a:xfrm flipV="1">
            <a:off x="4031457" y="4259279"/>
            <a:ext cx="1308497"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sz="675"/>
          </a:p>
        </p:txBody>
      </p:sp>
      <p:sp>
        <p:nvSpPr>
          <p:cNvPr id="47165" name="Line 70"/>
          <p:cNvSpPr>
            <a:spLocks noChangeShapeType="1"/>
          </p:cNvSpPr>
          <p:nvPr/>
        </p:nvSpPr>
        <p:spPr bwMode="auto">
          <a:xfrm flipV="1">
            <a:off x="5994798" y="4248563"/>
            <a:ext cx="882253"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sz="675"/>
          </a:p>
        </p:txBody>
      </p:sp>
      <p:sp>
        <p:nvSpPr>
          <p:cNvPr id="47166" name="Text Box 71"/>
          <p:cNvSpPr txBox="1">
            <a:spLocks noChangeArrowheads="1"/>
          </p:cNvSpPr>
          <p:nvPr/>
        </p:nvSpPr>
        <p:spPr bwMode="auto">
          <a:xfrm>
            <a:off x="2401492" y="3983055"/>
            <a:ext cx="9353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dirty="0">
                <a:solidFill>
                  <a:srgbClr val="92D050"/>
                </a:solidFill>
                <a:latin typeface="Arial" panose="020B0604020202090204" pitchFamily="34" charset="0"/>
                <a:cs typeface="Arial" panose="020B0604020202090204" pitchFamily="34" charset="0"/>
              </a:rPr>
              <a:t>IP packet</a:t>
            </a:r>
          </a:p>
        </p:txBody>
      </p:sp>
      <p:sp>
        <p:nvSpPr>
          <p:cNvPr id="47167" name="Text Box 72"/>
          <p:cNvSpPr txBox="1">
            <a:spLocks noChangeArrowheads="1"/>
          </p:cNvSpPr>
          <p:nvPr/>
        </p:nvSpPr>
        <p:spPr bwMode="auto">
          <a:xfrm>
            <a:off x="5984082" y="3983055"/>
            <a:ext cx="9353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dirty="0">
                <a:solidFill>
                  <a:srgbClr val="92D050"/>
                </a:solidFill>
                <a:latin typeface="Arial" panose="020B0604020202090204" pitchFamily="34" charset="0"/>
                <a:cs typeface="Arial" panose="020B0604020202090204" pitchFamily="34" charset="0"/>
              </a:rPr>
              <a:t>IP packet</a:t>
            </a:r>
          </a:p>
        </p:txBody>
      </p:sp>
      <p:sp>
        <p:nvSpPr>
          <p:cNvPr id="47168" name="Text Box 73"/>
          <p:cNvSpPr txBox="1">
            <a:spLocks noChangeArrowheads="1"/>
          </p:cNvSpPr>
          <p:nvPr/>
        </p:nvSpPr>
        <p:spPr bwMode="auto">
          <a:xfrm>
            <a:off x="4245770" y="3983055"/>
            <a:ext cx="9353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dirty="0">
                <a:solidFill>
                  <a:srgbClr val="92D050"/>
                </a:solidFill>
                <a:latin typeface="Arial" panose="020B0604020202090204" pitchFamily="34" charset="0"/>
                <a:cs typeface="Arial" panose="020B0604020202090204" pitchFamily="34" charset="0"/>
              </a:rPr>
              <a:t>IP packet</a:t>
            </a:r>
          </a:p>
        </p:txBody>
      </p:sp>
      <p:sp>
        <p:nvSpPr>
          <p:cNvPr id="73" name="Text Box 71"/>
          <p:cNvSpPr txBox="1">
            <a:spLocks noChangeArrowheads="1"/>
          </p:cNvSpPr>
          <p:nvPr/>
        </p:nvSpPr>
        <p:spPr bwMode="auto">
          <a:xfrm>
            <a:off x="1870472" y="5736690"/>
            <a:ext cx="13925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dirty="0">
                <a:solidFill>
                  <a:srgbClr val="00B0F0"/>
                </a:solidFill>
                <a:latin typeface="Arial" panose="020B0604020202090204" pitchFamily="34" charset="0"/>
                <a:cs typeface="Arial" panose="020B0604020202090204" pitchFamily="34" charset="0"/>
              </a:rPr>
              <a:t>Ethernet frame</a:t>
            </a:r>
          </a:p>
        </p:txBody>
      </p:sp>
      <p:sp>
        <p:nvSpPr>
          <p:cNvPr id="74" name="Text Box 71"/>
          <p:cNvSpPr txBox="1">
            <a:spLocks noChangeArrowheads="1"/>
          </p:cNvSpPr>
          <p:nvPr/>
        </p:nvSpPr>
        <p:spPr bwMode="auto">
          <a:xfrm>
            <a:off x="5995876" y="5679115"/>
            <a:ext cx="13925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dirty="0">
                <a:solidFill>
                  <a:srgbClr val="00B0F0"/>
                </a:solidFill>
                <a:latin typeface="Arial" panose="020B0604020202090204" pitchFamily="34" charset="0"/>
                <a:cs typeface="Arial" panose="020B0604020202090204" pitchFamily="34" charset="0"/>
              </a:rPr>
              <a:t>Ethernet frame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noFill/>
        </p:spPr>
        <p:txBody>
          <a:bodyPr vert="horz" lIns="67839" tIns="33325" rIns="67839" bIns="33325" rtlCol="0" anchor="b">
            <a:normAutofit fontScale="90000"/>
          </a:bodyPr>
          <a:lstStyle/>
          <a:p>
            <a:pPr eaLnBrk="1" hangingPunct="1"/>
            <a:r>
              <a:rPr lang="en-US" altLang="en-US" dirty="0">
                <a:ea typeface="MS PGothic" panose="020B0600070205080204" pitchFamily="34" charset="-128"/>
              </a:rPr>
              <a:t>The Internet Hourglass with “Narrow Waist”</a:t>
            </a:r>
          </a:p>
        </p:txBody>
      </p:sp>
      <p:sp>
        <p:nvSpPr>
          <p:cNvPr id="40963" name="Slide Number Placeholder 3"/>
          <p:cNvSpPr>
            <a:spLocks noGrp="1"/>
          </p:cNvSpPr>
          <p:nvPr>
            <p:ph type="sldNum" sz="quarter" idx="12"/>
          </p:nvPr>
        </p:nvSpPr>
        <p:spPr bwMode="auto">
          <a:xfrm>
            <a:off x="6457950" y="5624513"/>
            <a:ext cx="20574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fld id="{F04434F6-C0AF-DF4E-A0FB-8BB37D4ECAA1}" type="slidenum">
              <a:rPr lang="en-US" altLang="en-US" sz="900">
                <a:solidFill>
                  <a:srgbClr val="898989"/>
                </a:solidFill>
              </a:rPr>
              <a:t>37</a:t>
            </a:fld>
            <a:endParaRPr lang="en-US" altLang="en-US" sz="900">
              <a:solidFill>
                <a:srgbClr val="898989"/>
              </a:solidFill>
            </a:endParaRPr>
          </a:p>
        </p:txBody>
      </p:sp>
      <p:sp>
        <p:nvSpPr>
          <p:cNvPr id="694274" name="Rectangle 2"/>
          <p:cNvSpPr>
            <a:spLocks noChangeArrowheads="1"/>
          </p:cNvSpPr>
          <p:nvPr/>
        </p:nvSpPr>
        <p:spPr bwMode="auto">
          <a:xfrm>
            <a:off x="1543050" y="2249090"/>
            <a:ext cx="6057900" cy="2857500"/>
          </a:xfrm>
          <a:prstGeom prst="rect">
            <a:avLst/>
          </a:prstGeom>
          <a:solidFill>
            <a:srgbClr val="CCFFFF"/>
          </a:solidFill>
          <a:ln w="9525">
            <a:solidFill>
              <a:schemeClr val="tx1"/>
            </a:solidFill>
            <a:miter lim="800000"/>
          </a:ln>
          <a:effectLst>
            <a:outerShdw blurRad="63500" dist="107763" dir="2700000" algn="ctr" rotWithShape="0">
              <a:schemeClr val="bg2">
                <a:alpha val="74998"/>
              </a:schemeClr>
            </a:outerShdw>
          </a:effectLst>
        </p:spPr>
        <p:txBody>
          <a:bodyPr wrap="none" anchor="ctr"/>
          <a:lstStyle/>
          <a:p>
            <a:pPr>
              <a:defRPr/>
            </a:pPr>
            <a:endParaRPr lang="en-US" sz="675">
              <a:latin typeface="Courier New" panose="02070409020205090404" pitchFamily="49" charset="0"/>
            </a:endParaRPr>
          </a:p>
        </p:txBody>
      </p:sp>
      <p:sp>
        <p:nvSpPr>
          <p:cNvPr id="40965" name="Line 4"/>
          <p:cNvSpPr>
            <a:spLocks noChangeShapeType="1"/>
          </p:cNvSpPr>
          <p:nvPr/>
        </p:nvSpPr>
        <p:spPr bwMode="auto">
          <a:xfrm>
            <a:off x="3371850" y="3792140"/>
            <a:ext cx="211455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sz="675"/>
          </a:p>
        </p:txBody>
      </p:sp>
      <p:sp>
        <p:nvSpPr>
          <p:cNvPr id="40966" name="Arc 5"/>
          <p:cNvSpPr/>
          <p:nvPr/>
        </p:nvSpPr>
        <p:spPr bwMode="auto">
          <a:xfrm>
            <a:off x="6057900" y="3759994"/>
            <a:ext cx="885825" cy="10096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solidFill>
            <a:srgbClr val="FF6600"/>
          </a:solidFill>
          <a:ln w="76200" cap="rnd">
            <a:solidFill>
              <a:schemeClr val="accent1"/>
            </a:solidFill>
            <a:round/>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0967" name="Arc 6"/>
          <p:cNvSpPr/>
          <p:nvPr/>
        </p:nvSpPr>
        <p:spPr bwMode="auto">
          <a:xfrm>
            <a:off x="5173266" y="3759994"/>
            <a:ext cx="885825" cy="100965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close/>
              </a:path>
            </a:pathLst>
          </a:custGeom>
          <a:solidFill>
            <a:srgbClr val="FF6600"/>
          </a:solidFill>
          <a:ln w="76200" cap="rnd">
            <a:solidFill>
              <a:schemeClr val="accent1"/>
            </a:solidFill>
            <a:round/>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0968" name="Arc 7"/>
          <p:cNvSpPr/>
          <p:nvPr/>
        </p:nvSpPr>
        <p:spPr bwMode="auto">
          <a:xfrm rot="10800000">
            <a:off x="6050757" y="2420540"/>
            <a:ext cx="922735" cy="1258491"/>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close/>
              </a:path>
            </a:pathLst>
          </a:custGeom>
          <a:solidFill>
            <a:srgbClr val="FF6600"/>
          </a:solidFill>
          <a:ln w="76200" cap="rnd">
            <a:solidFill>
              <a:schemeClr val="accent1"/>
            </a:solidFill>
            <a:round/>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0969" name="Arc 8"/>
          <p:cNvSpPr/>
          <p:nvPr/>
        </p:nvSpPr>
        <p:spPr bwMode="auto">
          <a:xfrm rot="10800000">
            <a:off x="5143501" y="2420540"/>
            <a:ext cx="907256" cy="1258491"/>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solidFill>
            <a:srgbClr val="FF6600"/>
          </a:solidFill>
          <a:ln w="76200" cap="rnd">
            <a:solidFill>
              <a:schemeClr val="accent1"/>
            </a:solidFill>
            <a:round/>
          </a:ln>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sp>
        <p:nvSpPr>
          <p:cNvPr id="40970" name="Line 9"/>
          <p:cNvSpPr>
            <a:spLocks noChangeShapeType="1"/>
          </p:cNvSpPr>
          <p:nvPr/>
        </p:nvSpPr>
        <p:spPr bwMode="auto">
          <a:xfrm flipV="1">
            <a:off x="5137548" y="2420540"/>
            <a:ext cx="1826419" cy="0"/>
          </a:xfrm>
          <a:prstGeom prst="line">
            <a:avLst/>
          </a:prstGeom>
          <a:noFill/>
          <a:ln w="76200">
            <a:solidFill>
              <a:schemeClr val="accent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40971" name="Line 10"/>
          <p:cNvSpPr>
            <a:spLocks noChangeShapeType="1"/>
          </p:cNvSpPr>
          <p:nvPr/>
        </p:nvSpPr>
        <p:spPr bwMode="auto">
          <a:xfrm flipV="1">
            <a:off x="5137548" y="4760119"/>
            <a:ext cx="1769269" cy="0"/>
          </a:xfrm>
          <a:prstGeom prst="line">
            <a:avLst/>
          </a:prstGeom>
          <a:noFill/>
          <a:ln w="76200">
            <a:solidFill>
              <a:schemeClr val="accent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40972" name="Rectangle 11"/>
          <p:cNvSpPr>
            <a:spLocks noChangeArrowheads="1"/>
          </p:cNvSpPr>
          <p:nvPr/>
        </p:nvSpPr>
        <p:spPr bwMode="auto">
          <a:xfrm>
            <a:off x="5943600" y="3623072"/>
            <a:ext cx="228600" cy="163116"/>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endParaRPr lang="en-US" altLang="en-US" sz="1500"/>
          </a:p>
        </p:txBody>
      </p:sp>
      <p:grpSp>
        <p:nvGrpSpPr>
          <p:cNvPr id="40973" name="Group 12"/>
          <p:cNvGrpSpPr/>
          <p:nvPr/>
        </p:nvGrpSpPr>
        <p:grpSpPr bwMode="auto">
          <a:xfrm>
            <a:off x="5594752" y="3049189"/>
            <a:ext cx="953691" cy="273843"/>
            <a:chOff x="3739" y="2290"/>
            <a:chExt cx="801" cy="240"/>
          </a:xfrm>
        </p:grpSpPr>
        <p:sp>
          <p:nvSpPr>
            <p:cNvPr id="41000" name="Rectangle 13"/>
            <p:cNvSpPr>
              <a:spLocks noChangeArrowheads="1"/>
            </p:cNvSpPr>
            <p:nvPr/>
          </p:nvSpPr>
          <p:spPr bwMode="auto">
            <a:xfrm>
              <a:off x="3739" y="2290"/>
              <a:ext cx="40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32" tIns="33322" rIns="67832" bIns="33322">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dirty="0">
                  <a:latin typeface="Arial" panose="020B0604020202090204" pitchFamily="34" charset="0"/>
                </a:rPr>
                <a:t>TCP</a:t>
              </a:r>
            </a:p>
          </p:txBody>
        </p:sp>
        <p:sp>
          <p:nvSpPr>
            <p:cNvPr id="41001" name="Rectangle 14"/>
            <p:cNvSpPr>
              <a:spLocks noChangeArrowheads="1"/>
            </p:cNvSpPr>
            <p:nvPr/>
          </p:nvSpPr>
          <p:spPr bwMode="auto">
            <a:xfrm>
              <a:off x="4123" y="2290"/>
              <a:ext cx="4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32" tIns="33322" rIns="67832" bIns="33322">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dirty="0">
                  <a:latin typeface="Arial" panose="020B0604020202090204" pitchFamily="34" charset="0"/>
                </a:rPr>
                <a:t>UDP</a:t>
              </a:r>
            </a:p>
          </p:txBody>
        </p:sp>
      </p:grpSp>
      <p:sp>
        <p:nvSpPr>
          <p:cNvPr id="40974" name="Rectangle 15"/>
          <p:cNvSpPr>
            <a:spLocks noChangeArrowheads="1"/>
          </p:cNvSpPr>
          <p:nvPr/>
        </p:nvSpPr>
        <p:spPr bwMode="auto">
          <a:xfrm>
            <a:off x="5799898" y="4013581"/>
            <a:ext cx="487045" cy="273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39" tIns="33325" rIns="67839" bIns="33325">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dirty="0">
                <a:latin typeface="Arial" panose="020B0604020202090204" pitchFamily="34" charset="0"/>
              </a:rPr>
              <a:t>Link</a:t>
            </a:r>
          </a:p>
        </p:txBody>
      </p:sp>
      <p:sp>
        <p:nvSpPr>
          <p:cNvPr id="40975" name="Rectangle 16"/>
          <p:cNvSpPr>
            <a:spLocks noChangeArrowheads="1"/>
          </p:cNvSpPr>
          <p:nvPr/>
        </p:nvSpPr>
        <p:spPr bwMode="auto">
          <a:xfrm>
            <a:off x="5647136" y="4369595"/>
            <a:ext cx="829945" cy="273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39" tIns="33325" rIns="67839" bIns="33325">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a:latin typeface="Arial" panose="020B0604020202090204" pitchFamily="34" charset="0"/>
              </a:rPr>
              <a:t>Physical</a:t>
            </a:r>
          </a:p>
        </p:txBody>
      </p:sp>
      <p:sp>
        <p:nvSpPr>
          <p:cNvPr id="40976" name="Rectangle 17"/>
          <p:cNvSpPr>
            <a:spLocks noChangeArrowheads="1"/>
          </p:cNvSpPr>
          <p:nvPr/>
        </p:nvSpPr>
        <p:spPr bwMode="auto">
          <a:xfrm>
            <a:off x="5480448" y="2571751"/>
            <a:ext cx="1163320" cy="273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39" tIns="33325" rIns="67839" bIns="33325">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350">
                <a:latin typeface="Arial" panose="020B0604020202090204" pitchFamily="34" charset="0"/>
              </a:rPr>
              <a:t>Applications</a:t>
            </a:r>
          </a:p>
        </p:txBody>
      </p:sp>
      <p:sp>
        <p:nvSpPr>
          <p:cNvPr id="40977" name="Text Box 18"/>
          <p:cNvSpPr txBox="1">
            <a:spLocks noChangeArrowheads="1"/>
          </p:cNvSpPr>
          <p:nvPr/>
        </p:nvSpPr>
        <p:spPr bwMode="auto">
          <a:xfrm>
            <a:off x="4800600" y="4762501"/>
            <a:ext cx="2447290" cy="34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8450" tIns="34224" rIns="68450" bIns="34224">
            <a:spAutoFit/>
          </a:bodyPr>
          <a:lstStyle>
            <a:lvl1pPr defTabSz="912495"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defTabSz="91249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r>
              <a:rPr lang="en-US" altLang="en-US" sz="1800">
                <a:latin typeface="Arial" panose="020B0604020202090204" pitchFamily="34" charset="0"/>
              </a:rPr>
              <a:t>The Hourglass Model</a:t>
            </a:r>
          </a:p>
        </p:txBody>
      </p:sp>
      <p:sp>
        <p:nvSpPr>
          <p:cNvPr id="40978" name="Text Box 19"/>
          <p:cNvSpPr txBox="1">
            <a:spLocks noChangeArrowheads="1"/>
          </p:cNvSpPr>
          <p:nvPr/>
        </p:nvSpPr>
        <p:spPr bwMode="auto">
          <a:xfrm>
            <a:off x="4114801" y="3449240"/>
            <a:ext cx="1197769" cy="38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68450" tIns="34224" rIns="68450" bIns="34224">
            <a:spAutoFit/>
          </a:bodyPr>
          <a:lstStyle>
            <a:lvl1pPr defTabSz="912495"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defTabSz="91249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spcBef>
                <a:spcPct val="50000"/>
              </a:spcBef>
            </a:pPr>
            <a:r>
              <a:rPr lang="en-US" altLang="en-US" sz="2100" b="0">
                <a:latin typeface="Arial" panose="020B0604020202090204" pitchFamily="34" charset="0"/>
              </a:rPr>
              <a:t>Waist</a:t>
            </a:r>
          </a:p>
        </p:txBody>
      </p:sp>
      <p:sp>
        <p:nvSpPr>
          <p:cNvPr id="38931" name="Text Box 20"/>
          <p:cNvSpPr txBox="1">
            <a:spLocks noChangeArrowheads="1"/>
          </p:cNvSpPr>
          <p:nvPr/>
        </p:nvSpPr>
        <p:spPr bwMode="auto">
          <a:xfrm>
            <a:off x="1828800" y="5335190"/>
            <a:ext cx="5886450" cy="38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68450" tIns="34224" rIns="68450" bIns="34224">
            <a:spAutoFit/>
          </a:bodyPr>
          <a:lstStyle>
            <a:lvl1pPr defTabSz="912495"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defTabSz="91249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l">
              <a:spcBef>
                <a:spcPct val="50000"/>
              </a:spcBef>
            </a:pPr>
            <a:r>
              <a:rPr lang="en-US" altLang="en-US" sz="2100" b="0" dirty="0">
                <a:latin typeface="Arial" panose="020B0604020202090204" pitchFamily="34" charset="0"/>
              </a:rPr>
              <a:t>The “narrow waist” facilitates interoperability</a:t>
            </a:r>
          </a:p>
        </p:txBody>
      </p:sp>
      <p:sp>
        <p:nvSpPr>
          <p:cNvPr id="40980" name="Rectangle 21"/>
          <p:cNvSpPr>
            <a:spLocks noChangeArrowheads="1"/>
          </p:cNvSpPr>
          <p:nvPr/>
        </p:nvSpPr>
        <p:spPr bwMode="auto">
          <a:xfrm>
            <a:off x="1777728" y="2591990"/>
            <a:ext cx="514350" cy="285750"/>
          </a:xfrm>
          <a:prstGeom prst="rect">
            <a:avLst/>
          </a:prstGeom>
          <a:solidFill>
            <a:srgbClr val="FF000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dirty="0">
                <a:latin typeface="Arial" panose="020B0604020202090204" pitchFamily="34" charset="0"/>
              </a:rPr>
              <a:t>FTP</a:t>
            </a:r>
          </a:p>
        </p:txBody>
      </p:sp>
      <p:sp>
        <p:nvSpPr>
          <p:cNvPr id="40981" name="Rectangle 22"/>
          <p:cNvSpPr>
            <a:spLocks noChangeArrowheads="1"/>
          </p:cNvSpPr>
          <p:nvPr/>
        </p:nvSpPr>
        <p:spPr bwMode="auto">
          <a:xfrm>
            <a:off x="2384489" y="2591990"/>
            <a:ext cx="586978" cy="285750"/>
          </a:xfrm>
          <a:prstGeom prst="rect">
            <a:avLst/>
          </a:prstGeom>
          <a:solidFill>
            <a:srgbClr val="FF000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a:solidFill>
                  <a:srgbClr val="000000"/>
                </a:solidFill>
                <a:latin typeface="Arial" panose="020B0604020202090204" pitchFamily="34" charset="0"/>
              </a:rPr>
              <a:t>HTTP</a:t>
            </a:r>
          </a:p>
        </p:txBody>
      </p:sp>
      <p:sp>
        <p:nvSpPr>
          <p:cNvPr id="40982" name="Rectangle 23"/>
          <p:cNvSpPr>
            <a:spLocks noChangeArrowheads="1"/>
          </p:cNvSpPr>
          <p:nvPr/>
        </p:nvSpPr>
        <p:spPr bwMode="auto">
          <a:xfrm>
            <a:off x="3714750" y="2591990"/>
            <a:ext cx="600075" cy="285750"/>
          </a:xfrm>
          <a:prstGeom prst="rect">
            <a:avLst/>
          </a:prstGeom>
          <a:solidFill>
            <a:srgbClr val="FF000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dirty="0">
                <a:solidFill>
                  <a:srgbClr val="000000"/>
                </a:solidFill>
                <a:latin typeface="Arial" panose="020B0604020202090204" pitchFamily="34" charset="0"/>
              </a:rPr>
              <a:t>TFTP</a:t>
            </a:r>
          </a:p>
        </p:txBody>
      </p:sp>
      <p:sp>
        <p:nvSpPr>
          <p:cNvPr id="40983" name="Rectangle 24"/>
          <p:cNvSpPr>
            <a:spLocks noChangeArrowheads="1"/>
          </p:cNvSpPr>
          <p:nvPr/>
        </p:nvSpPr>
        <p:spPr bwMode="auto">
          <a:xfrm>
            <a:off x="3086100" y="2591990"/>
            <a:ext cx="514350" cy="285750"/>
          </a:xfrm>
          <a:prstGeom prst="rect">
            <a:avLst/>
          </a:prstGeom>
          <a:solidFill>
            <a:srgbClr val="FF000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1500" b="0" dirty="0">
                <a:solidFill>
                  <a:srgbClr val="000000"/>
                </a:solidFill>
                <a:latin typeface="Arial" panose="020B0604020202090204" pitchFamily="34" charset="0"/>
              </a:rPr>
              <a:t>NV</a:t>
            </a:r>
          </a:p>
        </p:txBody>
      </p:sp>
      <p:sp>
        <p:nvSpPr>
          <p:cNvPr id="40984" name="Rectangle 25"/>
          <p:cNvSpPr>
            <a:spLocks noChangeArrowheads="1"/>
          </p:cNvSpPr>
          <p:nvPr/>
        </p:nvSpPr>
        <p:spPr bwMode="auto">
          <a:xfrm>
            <a:off x="2114550" y="3106340"/>
            <a:ext cx="514350" cy="285750"/>
          </a:xfrm>
          <a:prstGeom prst="rect">
            <a:avLst/>
          </a:prstGeom>
          <a:solidFill>
            <a:schemeClr val="accent4"/>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dirty="0">
                <a:latin typeface="Arial" panose="020B0604020202090204" pitchFamily="34" charset="0"/>
              </a:rPr>
              <a:t>TCP</a:t>
            </a:r>
          </a:p>
        </p:txBody>
      </p:sp>
      <p:sp>
        <p:nvSpPr>
          <p:cNvPr id="40985" name="Rectangle 26"/>
          <p:cNvSpPr>
            <a:spLocks noChangeArrowheads="1"/>
          </p:cNvSpPr>
          <p:nvPr/>
        </p:nvSpPr>
        <p:spPr bwMode="auto">
          <a:xfrm>
            <a:off x="3429000" y="3106340"/>
            <a:ext cx="514350" cy="285750"/>
          </a:xfrm>
          <a:prstGeom prst="rect">
            <a:avLst/>
          </a:prstGeom>
          <a:solidFill>
            <a:schemeClr val="accent4"/>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a:solidFill>
                  <a:srgbClr val="000000"/>
                </a:solidFill>
                <a:latin typeface="Arial" panose="020B0604020202090204" pitchFamily="34" charset="0"/>
              </a:rPr>
              <a:t>UDP</a:t>
            </a:r>
          </a:p>
        </p:txBody>
      </p:sp>
      <p:sp>
        <p:nvSpPr>
          <p:cNvPr id="40986" name="Rectangle 27"/>
          <p:cNvSpPr>
            <a:spLocks noChangeArrowheads="1"/>
          </p:cNvSpPr>
          <p:nvPr/>
        </p:nvSpPr>
        <p:spPr bwMode="auto">
          <a:xfrm>
            <a:off x="2800350" y="3677840"/>
            <a:ext cx="514350" cy="285750"/>
          </a:xfrm>
          <a:prstGeom prst="rect">
            <a:avLst/>
          </a:prstGeom>
          <a:solidFill>
            <a:srgbClr val="92D05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1500" b="0" dirty="0">
                <a:latin typeface="Arial" panose="020B0604020202090204" pitchFamily="34" charset="0"/>
              </a:rPr>
              <a:t>IP</a:t>
            </a:r>
          </a:p>
        </p:txBody>
      </p:sp>
      <p:sp>
        <p:nvSpPr>
          <p:cNvPr id="40987" name="Rectangle 28"/>
          <p:cNvSpPr>
            <a:spLocks noChangeArrowheads="1"/>
          </p:cNvSpPr>
          <p:nvPr/>
        </p:nvSpPr>
        <p:spPr bwMode="auto">
          <a:xfrm>
            <a:off x="1771649" y="4249340"/>
            <a:ext cx="581024" cy="285750"/>
          </a:xfrm>
          <a:prstGeom prst="rect">
            <a:avLst/>
          </a:prstGeom>
          <a:solidFill>
            <a:srgbClr val="00B0F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dirty="0">
                <a:latin typeface="Arial" panose="020B0604020202090204" pitchFamily="34" charset="0"/>
              </a:rPr>
              <a:t>LINK</a:t>
            </a:r>
            <a:r>
              <a:rPr lang="en-US" altLang="en-US" sz="1500" b="0" baseline="-25000" dirty="0">
                <a:latin typeface="Arial" panose="020B0604020202090204" pitchFamily="34" charset="0"/>
              </a:rPr>
              <a:t>1</a:t>
            </a:r>
          </a:p>
        </p:txBody>
      </p:sp>
      <p:sp>
        <p:nvSpPr>
          <p:cNvPr id="40988" name="Rectangle 29"/>
          <p:cNvSpPr>
            <a:spLocks noChangeArrowheads="1"/>
          </p:cNvSpPr>
          <p:nvPr/>
        </p:nvSpPr>
        <p:spPr bwMode="auto">
          <a:xfrm>
            <a:off x="2574134" y="4249340"/>
            <a:ext cx="608408" cy="285750"/>
          </a:xfrm>
          <a:prstGeom prst="rect">
            <a:avLst/>
          </a:prstGeom>
          <a:solidFill>
            <a:srgbClr val="00B0F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dirty="0">
                <a:latin typeface="Arial" panose="020B0604020202090204" pitchFamily="34" charset="0"/>
              </a:rPr>
              <a:t>LINK</a:t>
            </a:r>
            <a:r>
              <a:rPr lang="en-US" altLang="en-US" sz="1500" b="0" baseline="-25000" dirty="0">
                <a:latin typeface="Arial" panose="020B0604020202090204" pitchFamily="34" charset="0"/>
              </a:rPr>
              <a:t>2</a:t>
            </a:r>
          </a:p>
        </p:txBody>
      </p:sp>
      <p:sp>
        <p:nvSpPr>
          <p:cNvPr id="40989" name="Rectangle 30"/>
          <p:cNvSpPr>
            <a:spLocks noChangeArrowheads="1"/>
          </p:cNvSpPr>
          <p:nvPr/>
        </p:nvSpPr>
        <p:spPr bwMode="auto">
          <a:xfrm>
            <a:off x="3829050" y="4249340"/>
            <a:ext cx="639365" cy="285750"/>
          </a:xfrm>
          <a:prstGeom prst="rect">
            <a:avLst/>
          </a:prstGeom>
          <a:solidFill>
            <a:srgbClr val="00B0F0"/>
          </a:solidFill>
          <a:ln w="9525">
            <a:solidFill>
              <a:schemeClr val="tx1"/>
            </a:solidFill>
            <a:miter lim="800000"/>
          </a:ln>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dirty="0">
                <a:latin typeface="Arial" panose="020B0604020202090204" pitchFamily="34" charset="0"/>
              </a:rPr>
              <a:t>LINK</a:t>
            </a:r>
            <a:r>
              <a:rPr lang="en-US" altLang="en-US" sz="1500" b="0" baseline="-25000" dirty="0">
                <a:latin typeface="Arial" panose="020B0604020202090204" pitchFamily="34" charset="0"/>
              </a:rPr>
              <a:t>3</a:t>
            </a:r>
          </a:p>
        </p:txBody>
      </p:sp>
      <p:sp>
        <p:nvSpPr>
          <p:cNvPr id="40990" name="Rectangle 31"/>
          <p:cNvSpPr>
            <a:spLocks noChangeArrowheads="1"/>
          </p:cNvSpPr>
          <p:nvPr/>
        </p:nvSpPr>
        <p:spPr bwMode="auto">
          <a:xfrm>
            <a:off x="3200400" y="4249340"/>
            <a:ext cx="514350" cy="2857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5" tIns="34284" rIns="68565" bIns="34284"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eaLnBrk="1" hangingPunct="1"/>
            <a:r>
              <a:rPr lang="en-US" altLang="en-US" sz="1500" b="0">
                <a:solidFill>
                  <a:srgbClr val="000000"/>
                </a:solidFill>
                <a:latin typeface="Arial" panose="020B0604020202090204" pitchFamily="34" charset="0"/>
              </a:rPr>
              <a:t>…</a:t>
            </a:r>
            <a:endParaRPr lang="en-US" altLang="en-US" sz="1500" b="0" baseline="-25000">
              <a:solidFill>
                <a:srgbClr val="000000"/>
              </a:solidFill>
              <a:latin typeface="Arial" panose="020B0604020202090204" pitchFamily="34" charset="0"/>
            </a:endParaRPr>
          </a:p>
        </p:txBody>
      </p:sp>
      <p:cxnSp>
        <p:nvCxnSpPr>
          <p:cNvPr id="40991" name="AutoShape 32"/>
          <p:cNvCxnSpPr>
            <a:cxnSpLocks noChangeShapeType="1"/>
            <a:stCxn id="40980" idx="2"/>
            <a:endCxn id="40984" idx="0"/>
          </p:cNvCxnSpPr>
          <p:nvPr/>
        </p:nvCxnSpPr>
        <p:spPr bwMode="auto">
          <a:xfrm>
            <a:off x="2034903" y="2877740"/>
            <a:ext cx="336822" cy="22860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92" name="AutoShape 33"/>
          <p:cNvCxnSpPr>
            <a:cxnSpLocks noChangeShapeType="1"/>
            <a:endCxn id="40984" idx="0"/>
          </p:cNvCxnSpPr>
          <p:nvPr/>
        </p:nvCxnSpPr>
        <p:spPr bwMode="auto">
          <a:xfrm flipH="1">
            <a:off x="2371725" y="2877740"/>
            <a:ext cx="314325" cy="22860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93" name="AutoShape 34"/>
          <p:cNvCxnSpPr>
            <a:cxnSpLocks noChangeShapeType="1"/>
            <a:stCxn id="40983" idx="2"/>
          </p:cNvCxnSpPr>
          <p:nvPr/>
        </p:nvCxnSpPr>
        <p:spPr bwMode="auto">
          <a:xfrm>
            <a:off x="3343275" y="2877740"/>
            <a:ext cx="314325" cy="22860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94" name="AutoShape 35"/>
          <p:cNvCxnSpPr>
            <a:cxnSpLocks noChangeShapeType="1"/>
            <a:stCxn id="40982" idx="2"/>
          </p:cNvCxnSpPr>
          <p:nvPr/>
        </p:nvCxnSpPr>
        <p:spPr bwMode="auto">
          <a:xfrm flipH="1">
            <a:off x="3657600" y="2877740"/>
            <a:ext cx="357188" cy="22860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95" name="AutoShape 36"/>
          <p:cNvCxnSpPr>
            <a:cxnSpLocks noChangeShapeType="1"/>
            <a:stCxn id="40984" idx="2"/>
            <a:endCxn id="40986" idx="0"/>
          </p:cNvCxnSpPr>
          <p:nvPr/>
        </p:nvCxnSpPr>
        <p:spPr bwMode="auto">
          <a:xfrm>
            <a:off x="2371725" y="3392090"/>
            <a:ext cx="685800" cy="28575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96" name="AutoShape 37"/>
          <p:cNvCxnSpPr>
            <a:cxnSpLocks noChangeShapeType="1"/>
            <a:stCxn id="40985" idx="2"/>
            <a:endCxn id="40986" idx="0"/>
          </p:cNvCxnSpPr>
          <p:nvPr/>
        </p:nvCxnSpPr>
        <p:spPr bwMode="auto">
          <a:xfrm flipH="1">
            <a:off x="3057525" y="3392090"/>
            <a:ext cx="628650" cy="28575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97" name="AutoShape 38"/>
          <p:cNvCxnSpPr>
            <a:cxnSpLocks noChangeShapeType="1"/>
            <a:stCxn id="40986" idx="2"/>
            <a:endCxn id="40989" idx="0"/>
          </p:cNvCxnSpPr>
          <p:nvPr/>
        </p:nvCxnSpPr>
        <p:spPr bwMode="auto">
          <a:xfrm>
            <a:off x="3057525" y="3963590"/>
            <a:ext cx="1091207" cy="28575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98" name="AutoShape 39"/>
          <p:cNvCxnSpPr>
            <a:cxnSpLocks noChangeShapeType="1"/>
            <a:stCxn id="40986" idx="2"/>
            <a:endCxn id="40987" idx="0"/>
          </p:cNvCxnSpPr>
          <p:nvPr/>
        </p:nvCxnSpPr>
        <p:spPr bwMode="auto">
          <a:xfrm flipH="1">
            <a:off x="2062162" y="3963590"/>
            <a:ext cx="995363" cy="28575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0999" name="AutoShape 40"/>
          <p:cNvCxnSpPr>
            <a:cxnSpLocks noChangeShapeType="1"/>
            <a:stCxn id="40986" idx="2"/>
            <a:endCxn id="40988" idx="0"/>
          </p:cNvCxnSpPr>
          <p:nvPr/>
        </p:nvCxnSpPr>
        <p:spPr bwMode="auto">
          <a:xfrm flipH="1">
            <a:off x="2878337" y="3963590"/>
            <a:ext cx="179188" cy="28575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(IP)</a:t>
            </a:r>
          </a:p>
        </p:txBody>
      </p:sp>
      <p:sp>
        <p:nvSpPr>
          <p:cNvPr id="3" name="Content Placeholder 2"/>
          <p:cNvSpPr>
            <a:spLocks noGrp="1"/>
          </p:cNvSpPr>
          <p:nvPr>
            <p:ph idx="1"/>
          </p:nvPr>
        </p:nvSpPr>
        <p:spPr>
          <a:xfrm>
            <a:off x="628650" y="2226469"/>
            <a:ext cx="7886700" cy="1313675"/>
          </a:xfrm>
        </p:spPr>
        <p:txBody>
          <a:bodyPr>
            <a:normAutofit fontScale="77500" lnSpcReduction="10000"/>
          </a:bodyPr>
          <a:lstStyle/>
          <a:p>
            <a:r>
              <a:rPr lang="en-US" dirty="0"/>
              <a:t>Best-effort global packet delivery</a:t>
            </a:r>
          </a:p>
          <a:p>
            <a:pPr lvl="1"/>
            <a:r>
              <a:rPr lang="en-US" dirty="0"/>
              <a:t>Packet delivery: each packet handled independently</a:t>
            </a:r>
          </a:p>
          <a:p>
            <a:pPr lvl="1"/>
            <a:r>
              <a:rPr lang="en-US" dirty="0"/>
              <a:t>Best-effort: allow loss, delay, corruption, and out-of-order delivery</a:t>
            </a:r>
          </a:p>
        </p:txBody>
      </p:sp>
      <p:pic>
        <p:nvPicPr>
          <p:cNvPr id="4" name="Picture 20"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09935" y="4433111"/>
            <a:ext cx="1368029" cy="8405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Object 4"/>
          <p:cNvGraphicFramePr>
            <a:graphicFrameLocks noChangeAspect="1"/>
          </p:cNvGraphicFramePr>
          <p:nvPr/>
        </p:nvGraphicFramePr>
        <p:xfrm>
          <a:off x="3347623" y="4054493"/>
          <a:ext cx="2706291" cy="1546622"/>
        </p:xfrm>
        <a:graphic>
          <a:graphicData uri="http://schemas.openxmlformats.org/presentationml/2006/ole">
            <mc:AlternateContent xmlns:mc="http://schemas.openxmlformats.org/markup-compatibility/2006">
              <mc:Choice xmlns:v="urn:schemas-microsoft-com:vml" Requires="v">
                <p:oleObj spid="_x0000_s111740" name="Photo Editor Photo" r:id="rId4" imgW="1905000" imgH="1390650" progId="MSPhotoEd.3">
                  <p:embed/>
                </p:oleObj>
              </mc:Choice>
              <mc:Fallback>
                <p:oleObj name="Photo Editor Photo" r:id="rId4" imgW="1905000" imgH="1390650"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623" y="4054493"/>
                        <a:ext cx="2706291" cy="154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Line 6"/>
          <p:cNvSpPr>
            <a:spLocks noChangeShapeType="1"/>
          </p:cNvSpPr>
          <p:nvPr/>
        </p:nvSpPr>
        <p:spPr bwMode="auto">
          <a:xfrm flipV="1">
            <a:off x="2590385" y="4927220"/>
            <a:ext cx="1008460" cy="1190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675"/>
          </a:p>
        </p:txBody>
      </p:sp>
      <p:sp>
        <p:nvSpPr>
          <p:cNvPr id="7" name="Line 9"/>
          <p:cNvSpPr>
            <a:spLocks noChangeShapeType="1"/>
          </p:cNvSpPr>
          <p:nvPr/>
        </p:nvSpPr>
        <p:spPr bwMode="auto">
          <a:xfrm flipV="1">
            <a:off x="5896751" y="4816493"/>
            <a:ext cx="821531"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675"/>
          </a:p>
        </p:txBody>
      </p:sp>
      <p:sp>
        <p:nvSpPr>
          <p:cNvPr id="8" name="Text Box 18"/>
          <p:cNvSpPr txBox="1">
            <a:spLocks noChangeArrowheads="1"/>
          </p:cNvSpPr>
          <p:nvPr/>
        </p:nvSpPr>
        <p:spPr bwMode="auto">
          <a:xfrm>
            <a:off x="1304510" y="3947336"/>
            <a:ext cx="7797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imes New Roman" panose="02020503050405090304" pitchFamily="18" charset="0"/>
              </a:rPr>
              <a:t>source</a:t>
            </a:r>
          </a:p>
        </p:txBody>
      </p:sp>
      <p:sp>
        <p:nvSpPr>
          <p:cNvPr id="9" name="Text Box 19"/>
          <p:cNvSpPr txBox="1">
            <a:spLocks noChangeArrowheads="1"/>
          </p:cNvSpPr>
          <p:nvPr/>
        </p:nvSpPr>
        <p:spPr bwMode="auto">
          <a:xfrm>
            <a:off x="6723045" y="4009249"/>
            <a:ext cx="11861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imes New Roman" panose="02020503050405090304" pitchFamily="18" charset="0"/>
              </a:rPr>
              <a:t>destination</a:t>
            </a:r>
          </a:p>
        </p:txBody>
      </p:sp>
      <p:pic>
        <p:nvPicPr>
          <p:cNvPr id="10" name="Picture 22" descr="MCj0295728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1364042" y="4271186"/>
            <a:ext cx="1446610" cy="12227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24"/>
          <p:cNvSpPr txBox="1">
            <a:spLocks noChangeArrowheads="1"/>
          </p:cNvSpPr>
          <p:nvPr/>
        </p:nvSpPr>
        <p:spPr bwMode="auto">
          <a:xfrm>
            <a:off x="3944126" y="4603370"/>
            <a:ext cx="591820" cy="19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675"/>
              <a:t>IP network</a:t>
            </a:r>
          </a:p>
        </p:txBody>
      </p:sp>
      <p:grpSp>
        <p:nvGrpSpPr>
          <p:cNvPr id="12" name="Group 27"/>
          <p:cNvGrpSpPr/>
          <p:nvPr/>
        </p:nvGrpSpPr>
        <p:grpSpPr bwMode="auto">
          <a:xfrm>
            <a:off x="2871373" y="4523599"/>
            <a:ext cx="245269" cy="342900"/>
            <a:chOff x="4505" y="1615"/>
            <a:chExt cx="206" cy="288"/>
          </a:xfrm>
        </p:grpSpPr>
        <p:sp>
          <p:nvSpPr>
            <p:cNvPr id="13" name="Rectangle 25"/>
            <p:cNvSpPr>
              <a:spLocks noChangeArrowheads="1"/>
            </p:cNvSpPr>
            <p:nvPr/>
          </p:nvSpPr>
          <p:spPr bwMode="auto">
            <a:xfrm>
              <a:off x="4506" y="1615"/>
              <a:ext cx="205" cy="288"/>
            </a:xfrm>
            <a:prstGeom prst="rect">
              <a:avLst/>
            </a:prstGeom>
            <a:solidFill>
              <a:schemeClr val="bg2"/>
            </a:solidFill>
            <a:ln w="381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14" name="Rectangle 26"/>
            <p:cNvSpPr>
              <a:spLocks noChangeArrowheads="1"/>
            </p:cNvSpPr>
            <p:nvPr/>
          </p:nvSpPr>
          <p:spPr bwMode="auto">
            <a:xfrm>
              <a:off x="4505" y="1615"/>
              <a:ext cx="205" cy="56"/>
            </a:xfrm>
            <a:prstGeom prst="rect">
              <a:avLst/>
            </a:prstGeom>
            <a:solidFill>
              <a:schemeClr val="accent2"/>
            </a:solidFill>
            <a:ln w="381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grpSp>
      <p:grpSp>
        <p:nvGrpSpPr>
          <p:cNvPr id="15" name="Group 28"/>
          <p:cNvGrpSpPr/>
          <p:nvPr/>
        </p:nvGrpSpPr>
        <p:grpSpPr bwMode="auto">
          <a:xfrm>
            <a:off x="3242848" y="4527170"/>
            <a:ext cx="245269" cy="342900"/>
            <a:chOff x="4505" y="1615"/>
            <a:chExt cx="206" cy="288"/>
          </a:xfrm>
        </p:grpSpPr>
        <p:sp>
          <p:nvSpPr>
            <p:cNvPr id="16" name="Rectangle 29"/>
            <p:cNvSpPr>
              <a:spLocks noChangeArrowheads="1"/>
            </p:cNvSpPr>
            <p:nvPr/>
          </p:nvSpPr>
          <p:spPr bwMode="auto">
            <a:xfrm>
              <a:off x="4506" y="1615"/>
              <a:ext cx="205" cy="288"/>
            </a:xfrm>
            <a:prstGeom prst="rect">
              <a:avLst/>
            </a:prstGeom>
            <a:solidFill>
              <a:schemeClr val="bg2"/>
            </a:solidFill>
            <a:ln w="381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17" name="Rectangle 30"/>
            <p:cNvSpPr>
              <a:spLocks noChangeArrowheads="1"/>
            </p:cNvSpPr>
            <p:nvPr/>
          </p:nvSpPr>
          <p:spPr bwMode="auto">
            <a:xfrm>
              <a:off x="4505" y="1615"/>
              <a:ext cx="205" cy="56"/>
            </a:xfrm>
            <a:prstGeom prst="rect">
              <a:avLst/>
            </a:prstGeom>
            <a:solidFill>
              <a:schemeClr val="accent2"/>
            </a:solidFill>
            <a:ln w="381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grpSp>
      <p:grpSp>
        <p:nvGrpSpPr>
          <p:cNvPr id="18" name="Group 31"/>
          <p:cNvGrpSpPr/>
          <p:nvPr/>
        </p:nvGrpSpPr>
        <p:grpSpPr bwMode="auto">
          <a:xfrm>
            <a:off x="6133685" y="4417633"/>
            <a:ext cx="245269" cy="342900"/>
            <a:chOff x="4505" y="1615"/>
            <a:chExt cx="206" cy="288"/>
          </a:xfrm>
        </p:grpSpPr>
        <p:sp>
          <p:nvSpPr>
            <p:cNvPr id="19" name="Rectangle 32"/>
            <p:cNvSpPr>
              <a:spLocks noChangeArrowheads="1"/>
            </p:cNvSpPr>
            <p:nvPr/>
          </p:nvSpPr>
          <p:spPr bwMode="auto">
            <a:xfrm>
              <a:off x="4506" y="1615"/>
              <a:ext cx="205" cy="288"/>
            </a:xfrm>
            <a:prstGeom prst="rect">
              <a:avLst/>
            </a:prstGeom>
            <a:solidFill>
              <a:schemeClr val="bg2"/>
            </a:solidFill>
            <a:ln w="38100">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20" name="Rectangle 33"/>
            <p:cNvSpPr>
              <a:spLocks noChangeArrowheads="1"/>
            </p:cNvSpPr>
            <p:nvPr/>
          </p:nvSpPr>
          <p:spPr bwMode="auto">
            <a:xfrm>
              <a:off x="4505" y="1615"/>
              <a:ext cx="205" cy="56"/>
            </a:xfrm>
            <a:prstGeom prst="rect">
              <a:avLst/>
            </a:prstGeom>
            <a:solidFill>
              <a:schemeClr val="accent2"/>
            </a:solidFill>
            <a:ln w="381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altLang="en-US" sz="2700" dirty="0">
                <a:ea typeface="MS PGothic" panose="020B0600070205080204" pitchFamily="34" charset="-128"/>
              </a:rPr>
              <a:t>IP: Best-Effort Packet Delivery is Simpler</a:t>
            </a:r>
          </a:p>
        </p:txBody>
      </p:sp>
      <p:sp>
        <p:nvSpPr>
          <p:cNvPr id="53251" name="Rectangle 3"/>
          <p:cNvSpPr>
            <a:spLocks noGrp="1" noChangeArrowheads="1"/>
          </p:cNvSpPr>
          <p:nvPr>
            <p:ph type="body" idx="1"/>
          </p:nvPr>
        </p:nvSpPr>
        <p:spPr/>
        <p:txBody>
          <a:bodyPr/>
          <a:lstStyle/>
          <a:p>
            <a:r>
              <a:rPr lang="en-US" altLang="en-US" sz="2400" dirty="0">
                <a:ea typeface="MS PGothic" panose="020B0600070205080204" pitchFamily="34" charset="-128"/>
              </a:rPr>
              <a:t>Never having to say you’re sorry…</a:t>
            </a:r>
          </a:p>
          <a:p>
            <a:pPr lvl="1"/>
            <a:r>
              <a:rPr lang="en-US" altLang="en-US" sz="2100" dirty="0"/>
              <a:t>Don</a:t>
            </a:r>
            <a:r>
              <a:rPr lang="ja-JP" altLang="en-US" sz="2100"/>
              <a:t>’</a:t>
            </a:r>
            <a:r>
              <a:rPr lang="en-US" altLang="ja-JP" sz="2100" dirty="0"/>
              <a:t>t reserve bandwidth and memory</a:t>
            </a:r>
          </a:p>
          <a:p>
            <a:pPr lvl="1"/>
            <a:r>
              <a:rPr lang="en-US" altLang="en-US" sz="2100" dirty="0"/>
              <a:t>Don</a:t>
            </a:r>
            <a:r>
              <a:rPr lang="ja-JP" altLang="en-US" sz="2100"/>
              <a:t>’</a:t>
            </a:r>
            <a:r>
              <a:rPr lang="en-US" altLang="ja-JP" sz="2100" dirty="0"/>
              <a:t>t do error detection and correction</a:t>
            </a:r>
          </a:p>
          <a:p>
            <a:pPr lvl="1"/>
            <a:r>
              <a:rPr lang="en-US" altLang="en-US" sz="2100" dirty="0"/>
              <a:t>Don</a:t>
            </a:r>
            <a:r>
              <a:rPr lang="ja-JP" altLang="en-US" sz="2100"/>
              <a:t>’</a:t>
            </a:r>
            <a:r>
              <a:rPr lang="en-US" altLang="ja-JP" sz="2100" dirty="0"/>
              <a:t>t remember anything from one packet to next</a:t>
            </a:r>
          </a:p>
          <a:p>
            <a:r>
              <a:rPr lang="en-US" altLang="en-US" sz="2400" dirty="0">
                <a:ea typeface="MS PGothic" panose="020B0600070205080204" pitchFamily="34" charset="-128"/>
              </a:rPr>
              <a:t>Easier to survive failures</a:t>
            </a:r>
          </a:p>
          <a:p>
            <a:pPr lvl="1"/>
            <a:r>
              <a:rPr lang="en-US" altLang="en-US" sz="2100" dirty="0"/>
              <a:t>Transient disruptions are okay during failover</a:t>
            </a:r>
          </a:p>
          <a:p>
            <a:r>
              <a:rPr lang="en-US" altLang="en-US" sz="2400" dirty="0">
                <a:ea typeface="MS PGothic" panose="020B0600070205080204" pitchFamily="34" charset="-128"/>
              </a:rPr>
              <a:t>Can run on nearly any link technology</a:t>
            </a:r>
          </a:p>
          <a:p>
            <a:pPr lvl="1"/>
            <a:r>
              <a:rPr lang="en-US" altLang="en-US" sz="2100" dirty="0">
                <a:sym typeface="Wingdings" panose="05000000000000000000" pitchFamily="2" charset="2"/>
              </a:rPr>
              <a:t>Greater interoperability and evolution</a:t>
            </a:r>
            <a:endParaRPr lang="en-US" altLang="en-US" sz="2100" dirty="0"/>
          </a:p>
          <a:p>
            <a:pPr lvl="1"/>
            <a:endParaRPr lang="en-US" altLang="en-US" dirty="0"/>
          </a:p>
        </p:txBody>
      </p:sp>
      <p:pic>
        <p:nvPicPr>
          <p:cNvPr id="5" name="Picture 4" descr="180px-Homing_pige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239" y="4136231"/>
            <a:ext cx="1679972" cy="13537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64170" y="5540573"/>
            <a:ext cx="2375535" cy="195580"/>
          </a:xfrm>
          <a:prstGeom prst="rect">
            <a:avLst/>
          </a:prstGeom>
        </p:spPr>
        <p:txBody>
          <a:bodyPr wrap="none">
            <a:spAutoFit/>
          </a:bodyPr>
          <a:lstStyle/>
          <a:p>
            <a:pPr lvl="1"/>
            <a:r>
              <a:rPr lang="en-US" altLang="en-US" sz="675" dirty="0"/>
              <a:t>RFC 1149: IP Datagrams over Avian Carriers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25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通用目的技术对经济社会转型的影响主要在于改变了人类社会的生产工具，如蒸汽机、内燃机、电动机、信息技术等通用目的技术通过对生产工具的创新，在产品技术、生产过程技术和组织管理技术层面推进着经济社会转型。</a:t>
            </a:r>
          </a:p>
          <a:p>
            <a:endParaRPr lang="en-US"/>
          </a:p>
          <a:p>
            <a:r>
              <a:rPr lang="zh-CN" altLang="en-US"/>
              <a:t>“</a:t>
            </a:r>
            <a:r>
              <a:rPr lang="en-US"/>
              <a:t>各种经济时代的区别，不在于生产什么，而在于怎样生产，用什么劳动工具生产</a:t>
            </a:r>
            <a:r>
              <a:rPr lang="zh-CN" altLang="en-US"/>
              <a:t>”    马克思</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normAutofit/>
          </a:bodyPr>
          <a:lstStyle/>
          <a:p>
            <a:r>
              <a:rPr lang="en-US" altLang="en-US" sz="2700" dirty="0"/>
              <a:t>IP: Statistical Multiplexing</a:t>
            </a:r>
          </a:p>
        </p:txBody>
      </p:sp>
      <p:sp>
        <p:nvSpPr>
          <p:cNvPr id="627715" name="Rectangle 3"/>
          <p:cNvSpPr>
            <a:spLocks noGrp="1" noChangeArrowheads="1"/>
          </p:cNvSpPr>
          <p:nvPr>
            <p:ph idx="1"/>
          </p:nvPr>
        </p:nvSpPr>
        <p:spPr/>
        <p:txBody>
          <a:bodyPr/>
          <a:lstStyle/>
          <a:p>
            <a:r>
              <a:rPr lang="en-US" altLang="en-US" dirty="0"/>
              <a:t>Data traffic is </a:t>
            </a:r>
            <a:r>
              <a:rPr lang="en-US" altLang="en-US" dirty="0" err="1"/>
              <a:t>bursty</a:t>
            </a:r>
            <a:endParaRPr lang="en-US" altLang="en-US" dirty="0"/>
          </a:p>
          <a:p>
            <a:pPr lvl="1"/>
            <a:r>
              <a:rPr lang="en-US" altLang="en-US" dirty="0"/>
              <a:t>Logging in to remote machines</a:t>
            </a:r>
          </a:p>
          <a:p>
            <a:pPr lvl="1"/>
            <a:r>
              <a:rPr lang="en-US" altLang="en-US" dirty="0"/>
              <a:t>Exchanging e-mail messages</a:t>
            </a:r>
          </a:p>
          <a:p>
            <a:r>
              <a:rPr lang="en-US" altLang="en-US" dirty="0"/>
              <a:t>Don’t waste bandwidth</a:t>
            </a:r>
          </a:p>
          <a:p>
            <a:pPr lvl="1"/>
            <a:r>
              <a:rPr lang="en-US" altLang="en-US" dirty="0"/>
              <a:t>No traffic exchanged during idle periods</a:t>
            </a:r>
          </a:p>
          <a:p>
            <a:r>
              <a:rPr lang="en-US" altLang="en-US" dirty="0"/>
              <a:t>Better to allow multiplexing</a:t>
            </a:r>
          </a:p>
          <a:p>
            <a:pPr lvl="1"/>
            <a:r>
              <a:rPr lang="en-US" altLang="en-US" dirty="0"/>
              <a:t>Different transfers share access to same links</a:t>
            </a:r>
          </a:p>
        </p:txBody>
      </p:sp>
      <p:pic>
        <p:nvPicPr>
          <p:cNvPr id="627717" name="Picture 5" descr="snooz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698" y="2370173"/>
            <a:ext cx="2225278" cy="1678781"/>
          </a:xfrm>
          <a:prstGeom prst="rect">
            <a:avLst/>
          </a:prstGeom>
          <a:noFill/>
          <a:extLst>
            <a:ext uri="{909E8E84-426E-40DD-AFC4-6F175D3DCCD1}">
              <a14:hiddenFill xmlns:a14="http://schemas.microsoft.com/office/drawing/2010/main">
                <a:solidFill>
                  <a:srgbClr val="FFFFFF"/>
                </a:solidFill>
              </a14:hiddenFill>
            </a:ext>
          </a:extLst>
        </p:spPr>
      </p:pic>
      <p:pic>
        <p:nvPicPr>
          <p:cNvPr id="627718" name="Picture 6" descr="Click To Pre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848" y="5364956"/>
            <a:ext cx="548878" cy="548879"/>
          </a:xfrm>
          <a:prstGeom prst="rect">
            <a:avLst/>
          </a:prstGeom>
          <a:noFill/>
          <a:extLst>
            <a:ext uri="{909E8E84-426E-40DD-AFC4-6F175D3DCCD1}">
              <a14:hiddenFill xmlns:a14="http://schemas.microsoft.com/office/drawing/2010/main">
                <a:solidFill>
                  <a:srgbClr val="FFFFFF"/>
                </a:solidFill>
              </a14:hiddenFill>
            </a:ext>
          </a:extLst>
        </p:spPr>
      </p:pic>
      <p:pic>
        <p:nvPicPr>
          <p:cNvPr id="627719" name="Picture 7" descr="Click To Previe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4519" y="5022056"/>
            <a:ext cx="548879" cy="548879"/>
          </a:xfrm>
          <a:prstGeom prst="rect">
            <a:avLst/>
          </a:prstGeom>
          <a:noFill/>
          <a:extLst>
            <a:ext uri="{909E8E84-426E-40DD-AFC4-6F175D3DCCD1}">
              <a14:hiddenFill xmlns:a14="http://schemas.microsoft.com/office/drawing/2010/main">
                <a:solidFill>
                  <a:srgbClr val="FFFFFF"/>
                </a:solidFill>
              </a14:hiddenFill>
            </a:ext>
          </a:extLst>
        </p:spPr>
      </p:pic>
      <p:pic>
        <p:nvPicPr>
          <p:cNvPr id="627720" name="Picture 8" descr="Click To Previe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7698" y="4622006"/>
            <a:ext cx="548878" cy="548879"/>
          </a:xfrm>
          <a:prstGeom prst="rect">
            <a:avLst/>
          </a:prstGeom>
          <a:noFill/>
          <a:extLst>
            <a:ext uri="{909E8E84-426E-40DD-AFC4-6F175D3DCCD1}">
              <a14:hiddenFill xmlns:a14="http://schemas.microsoft.com/office/drawing/2010/main">
                <a:solidFill>
                  <a:srgbClr val="FFFFFF"/>
                </a:solidFill>
              </a14:hiddenFill>
            </a:ext>
          </a:extLst>
        </p:spPr>
      </p:pic>
      <p:sp>
        <p:nvSpPr>
          <p:cNvPr id="627721" name="Line 9"/>
          <p:cNvSpPr>
            <a:spLocks noChangeShapeType="1"/>
          </p:cNvSpPr>
          <p:nvPr/>
        </p:nvSpPr>
        <p:spPr bwMode="auto">
          <a:xfrm>
            <a:off x="3099197" y="4964906"/>
            <a:ext cx="742950" cy="319088"/>
          </a:xfrm>
          <a:prstGeom prst="line">
            <a:avLst/>
          </a:prstGeom>
          <a:noFill/>
          <a:ln w="254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675"/>
          </a:p>
        </p:txBody>
      </p:sp>
      <p:sp>
        <p:nvSpPr>
          <p:cNvPr id="627722" name="Line 10"/>
          <p:cNvSpPr>
            <a:spLocks noChangeShapeType="1"/>
          </p:cNvSpPr>
          <p:nvPr/>
        </p:nvSpPr>
        <p:spPr bwMode="auto">
          <a:xfrm>
            <a:off x="2480072" y="5283994"/>
            <a:ext cx="1362075" cy="0"/>
          </a:xfrm>
          <a:prstGeom prst="line">
            <a:avLst/>
          </a:prstGeom>
          <a:noFill/>
          <a:ln w="254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675"/>
          </a:p>
        </p:txBody>
      </p:sp>
      <p:sp>
        <p:nvSpPr>
          <p:cNvPr id="627723" name="Line 11"/>
          <p:cNvSpPr>
            <a:spLocks noChangeShapeType="1"/>
          </p:cNvSpPr>
          <p:nvPr/>
        </p:nvSpPr>
        <p:spPr bwMode="auto">
          <a:xfrm flipV="1">
            <a:off x="3156347" y="5283994"/>
            <a:ext cx="685800" cy="309563"/>
          </a:xfrm>
          <a:prstGeom prst="line">
            <a:avLst/>
          </a:prstGeom>
          <a:noFill/>
          <a:ln w="254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675"/>
          </a:p>
        </p:txBody>
      </p:sp>
      <p:sp>
        <p:nvSpPr>
          <p:cNvPr id="627759" name="Rectangle 47"/>
          <p:cNvSpPr>
            <a:spLocks noChangeArrowheads="1"/>
          </p:cNvSpPr>
          <p:nvPr/>
        </p:nvSpPr>
        <p:spPr bwMode="auto">
          <a:xfrm>
            <a:off x="3915966" y="5113735"/>
            <a:ext cx="2975372" cy="422672"/>
          </a:xfrm>
          <a:prstGeom prst="rect">
            <a:avLst/>
          </a:prstGeom>
          <a:solidFill>
            <a:srgbClr val="99CC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627758" name="Oval 46"/>
          <p:cNvSpPr>
            <a:spLocks noChangeArrowheads="1"/>
          </p:cNvSpPr>
          <p:nvPr/>
        </p:nvSpPr>
        <p:spPr bwMode="auto">
          <a:xfrm>
            <a:off x="3805238" y="5113735"/>
            <a:ext cx="252413" cy="413147"/>
          </a:xfrm>
          <a:prstGeom prst="ellipse">
            <a:avLst/>
          </a:prstGeom>
          <a:solidFill>
            <a:srgbClr val="99CC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627760" name="Oval 48"/>
          <p:cNvSpPr>
            <a:spLocks noChangeArrowheads="1"/>
          </p:cNvSpPr>
          <p:nvPr/>
        </p:nvSpPr>
        <p:spPr bwMode="auto">
          <a:xfrm>
            <a:off x="6721079" y="5116116"/>
            <a:ext cx="252413" cy="413147"/>
          </a:xfrm>
          <a:prstGeom prst="ellipse">
            <a:avLst/>
          </a:prstGeom>
          <a:solidFill>
            <a:srgbClr val="99CC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77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77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77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77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771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77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77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77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77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77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77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77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77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7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Scalable Global Packet Delivery</a:t>
            </a:r>
          </a:p>
        </p:txBody>
      </p:sp>
      <p:sp>
        <p:nvSpPr>
          <p:cNvPr id="3" name="Content Placeholder 2"/>
          <p:cNvSpPr>
            <a:spLocks noGrp="1"/>
          </p:cNvSpPr>
          <p:nvPr>
            <p:ph idx="1"/>
          </p:nvPr>
        </p:nvSpPr>
        <p:spPr>
          <a:xfrm>
            <a:off x="628650" y="2226469"/>
            <a:ext cx="7886700" cy="924401"/>
          </a:xfrm>
        </p:spPr>
        <p:txBody>
          <a:bodyPr/>
          <a:lstStyle/>
          <a:p>
            <a:r>
              <a:rPr lang="en-US" dirty="0"/>
              <a:t>Hierarchical IP addresses (“zip code”)</a:t>
            </a:r>
          </a:p>
          <a:p>
            <a:pPr lvl="1"/>
            <a:r>
              <a:rPr lang="en-US" dirty="0"/>
              <a:t>Variable-length prefix, identified by mask length</a:t>
            </a:r>
          </a:p>
        </p:txBody>
      </p:sp>
      <p:sp>
        <p:nvSpPr>
          <p:cNvPr id="4" name="Line 4"/>
          <p:cNvSpPr>
            <a:spLocks noChangeShapeType="1"/>
          </p:cNvSpPr>
          <p:nvPr/>
        </p:nvSpPr>
        <p:spPr bwMode="auto">
          <a:xfrm>
            <a:off x="1707833" y="3909299"/>
            <a:ext cx="1943100" cy="0"/>
          </a:xfrm>
          <a:prstGeom prst="line">
            <a:avLst/>
          </a:prstGeom>
          <a:noFill/>
          <a:ln w="76200" cmpd="tri">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5" name="Line 5"/>
          <p:cNvSpPr>
            <a:spLocks noChangeShapeType="1"/>
          </p:cNvSpPr>
          <p:nvPr/>
        </p:nvSpPr>
        <p:spPr bwMode="auto">
          <a:xfrm>
            <a:off x="1936433" y="3680699"/>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6" name="Line 6"/>
          <p:cNvSpPr>
            <a:spLocks noChangeShapeType="1"/>
          </p:cNvSpPr>
          <p:nvPr/>
        </p:nvSpPr>
        <p:spPr bwMode="auto">
          <a:xfrm>
            <a:off x="2622233" y="3680699"/>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7" name="Line 7"/>
          <p:cNvSpPr>
            <a:spLocks noChangeShapeType="1"/>
          </p:cNvSpPr>
          <p:nvPr/>
        </p:nvSpPr>
        <p:spPr bwMode="auto">
          <a:xfrm>
            <a:off x="3422333" y="3680699"/>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8" name="Rectangle 8"/>
          <p:cNvSpPr>
            <a:spLocks noChangeArrowheads="1"/>
          </p:cNvSpPr>
          <p:nvPr/>
        </p:nvSpPr>
        <p:spPr bwMode="auto">
          <a:xfrm>
            <a:off x="1704737" y="3459560"/>
            <a:ext cx="470535" cy="275590"/>
          </a:xfrm>
          <a:prstGeom prst="rect">
            <a:avLst/>
          </a:prstGeom>
          <a:solidFill>
            <a:srgbClr val="92D050"/>
          </a:solidFill>
          <a:ln w="12700">
            <a:solidFill>
              <a:schemeClr val="tx1"/>
            </a:solidFill>
            <a:miter lim="800000"/>
          </a:ln>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host</a:t>
            </a:r>
          </a:p>
        </p:txBody>
      </p:sp>
      <p:sp>
        <p:nvSpPr>
          <p:cNvPr id="9" name="Rectangle 9"/>
          <p:cNvSpPr>
            <a:spLocks noChangeArrowheads="1"/>
          </p:cNvSpPr>
          <p:nvPr/>
        </p:nvSpPr>
        <p:spPr bwMode="auto">
          <a:xfrm>
            <a:off x="2376249" y="3445272"/>
            <a:ext cx="470535" cy="275590"/>
          </a:xfrm>
          <a:prstGeom prst="rect">
            <a:avLst/>
          </a:prstGeom>
          <a:solidFill>
            <a:srgbClr val="92D050"/>
          </a:solidFill>
          <a:ln w="12700">
            <a:solidFill>
              <a:schemeClr val="tx1"/>
            </a:solidFill>
            <a:miter lim="800000"/>
          </a:ln>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host</a:t>
            </a:r>
          </a:p>
        </p:txBody>
      </p:sp>
      <p:sp>
        <p:nvSpPr>
          <p:cNvPr id="10" name="Rectangle 10"/>
          <p:cNvSpPr>
            <a:spLocks noChangeArrowheads="1"/>
          </p:cNvSpPr>
          <p:nvPr/>
        </p:nvSpPr>
        <p:spPr bwMode="auto">
          <a:xfrm>
            <a:off x="3176349" y="3445272"/>
            <a:ext cx="470535" cy="275590"/>
          </a:xfrm>
          <a:prstGeom prst="rect">
            <a:avLst/>
          </a:prstGeom>
          <a:solidFill>
            <a:srgbClr val="92D050"/>
          </a:solidFill>
          <a:ln w="12700">
            <a:solidFill>
              <a:schemeClr val="tx1"/>
            </a:solidFill>
            <a:miter lim="800000"/>
          </a:ln>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host</a:t>
            </a:r>
          </a:p>
        </p:txBody>
      </p:sp>
      <p:sp>
        <p:nvSpPr>
          <p:cNvPr id="11" name="Text Box 11"/>
          <p:cNvSpPr txBox="1">
            <a:spLocks noChangeArrowheads="1"/>
          </p:cNvSpPr>
          <p:nvPr/>
        </p:nvSpPr>
        <p:spPr bwMode="auto">
          <a:xfrm>
            <a:off x="1790105" y="3908425"/>
            <a:ext cx="60579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LAN 1</a:t>
            </a:r>
          </a:p>
        </p:txBody>
      </p:sp>
      <p:sp>
        <p:nvSpPr>
          <p:cNvPr id="12" name="Text Box 12"/>
          <p:cNvSpPr txBox="1">
            <a:spLocks noChangeArrowheads="1"/>
          </p:cNvSpPr>
          <p:nvPr/>
        </p:nvSpPr>
        <p:spPr bwMode="auto">
          <a:xfrm>
            <a:off x="2828925" y="3383360"/>
            <a:ext cx="31051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a:t>
            </a:r>
          </a:p>
        </p:txBody>
      </p:sp>
      <p:sp>
        <p:nvSpPr>
          <p:cNvPr id="13" name="Line 13"/>
          <p:cNvSpPr>
            <a:spLocks noChangeShapeType="1"/>
          </p:cNvSpPr>
          <p:nvPr/>
        </p:nvSpPr>
        <p:spPr bwMode="auto">
          <a:xfrm>
            <a:off x="5193983" y="3909299"/>
            <a:ext cx="1943100" cy="0"/>
          </a:xfrm>
          <a:prstGeom prst="line">
            <a:avLst/>
          </a:prstGeom>
          <a:noFill/>
          <a:ln w="76200" cmpd="tri">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14" name="Line 14"/>
          <p:cNvSpPr>
            <a:spLocks noChangeShapeType="1"/>
          </p:cNvSpPr>
          <p:nvPr/>
        </p:nvSpPr>
        <p:spPr bwMode="auto">
          <a:xfrm>
            <a:off x="5422583" y="3680699"/>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15" name="Line 15"/>
          <p:cNvSpPr>
            <a:spLocks noChangeShapeType="1"/>
          </p:cNvSpPr>
          <p:nvPr/>
        </p:nvSpPr>
        <p:spPr bwMode="auto">
          <a:xfrm>
            <a:off x="6108383" y="3680699"/>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16" name="Line 16"/>
          <p:cNvSpPr>
            <a:spLocks noChangeShapeType="1"/>
          </p:cNvSpPr>
          <p:nvPr/>
        </p:nvSpPr>
        <p:spPr bwMode="auto">
          <a:xfrm>
            <a:off x="6908483" y="3680699"/>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17" name="Rectangle 17"/>
          <p:cNvSpPr>
            <a:spLocks noChangeArrowheads="1"/>
          </p:cNvSpPr>
          <p:nvPr/>
        </p:nvSpPr>
        <p:spPr bwMode="auto">
          <a:xfrm>
            <a:off x="5190887" y="3459560"/>
            <a:ext cx="470535" cy="275590"/>
          </a:xfrm>
          <a:prstGeom prst="rect">
            <a:avLst/>
          </a:prstGeom>
          <a:solidFill>
            <a:srgbClr val="92D050"/>
          </a:solidFill>
          <a:ln w="12700">
            <a:solidFill>
              <a:schemeClr val="tx1"/>
            </a:solidFill>
            <a:miter lim="800000"/>
          </a:ln>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host</a:t>
            </a:r>
          </a:p>
        </p:txBody>
      </p:sp>
      <p:sp>
        <p:nvSpPr>
          <p:cNvPr id="18" name="Rectangle 18"/>
          <p:cNvSpPr>
            <a:spLocks noChangeArrowheads="1"/>
          </p:cNvSpPr>
          <p:nvPr/>
        </p:nvSpPr>
        <p:spPr bwMode="auto">
          <a:xfrm>
            <a:off x="5862399" y="3445272"/>
            <a:ext cx="470535" cy="275590"/>
          </a:xfrm>
          <a:prstGeom prst="rect">
            <a:avLst/>
          </a:prstGeom>
          <a:solidFill>
            <a:srgbClr val="92D050"/>
          </a:solidFill>
          <a:ln w="12700">
            <a:solidFill>
              <a:schemeClr val="tx1"/>
            </a:solidFill>
            <a:miter lim="800000"/>
          </a:ln>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host</a:t>
            </a:r>
          </a:p>
        </p:txBody>
      </p:sp>
      <p:sp>
        <p:nvSpPr>
          <p:cNvPr id="19" name="Rectangle 19"/>
          <p:cNvSpPr>
            <a:spLocks noChangeArrowheads="1"/>
          </p:cNvSpPr>
          <p:nvPr/>
        </p:nvSpPr>
        <p:spPr bwMode="auto">
          <a:xfrm>
            <a:off x="6662499" y="3445272"/>
            <a:ext cx="470535" cy="275590"/>
          </a:xfrm>
          <a:prstGeom prst="rect">
            <a:avLst/>
          </a:prstGeom>
          <a:solidFill>
            <a:srgbClr val="92D050"/>
          </a:solidFill>
          <a:ln w="12700">
            <a:solidFill>
              <a:schemeClr val="tx1"/>
            </a:solidFill>
            <a:miter lim="800000"/>
          </a:ln>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host</a:t>
            </a:r>
          </a:p>
        </p:txBody>
      </p:sp>
      <p:sp>
        <p:nvSpPr>
          <p:cNvPr id="20" name="Text Box 20"/>
          <p:cNvSpPr txBox="1">
            <a:spLocks noChangeArrowheads="1"/>
          </p:cNvSpPr>
          <p:nvPr/>
        </p:nvSpPr>
        <p:spPr bwMode="auto">
          <a:xfrm>
            <a:off x="6247805" y="3897710"/>
            <a:ext cx="60579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LAN 2</a:t>
            </a:r>
          </a:p>
        </p:txBody>
      </p:sp>
      <p:sp>
        <p:nvSpPr>
          <p:cNvPr id="21" name="Text Box 21"/>
          <p:cNvSpPr txBox="1">
            <a:spLocks noChangeArrowheads="1"/>
          </p:cNvSpPr>
          <p:nvPr/>
        </p:nvSpPr>
        <p:spPr bwMode="auto">
          <a:xfrm>
            <a:off x="6315075" y="3383360"/>
            <a:ext cx="31051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a:t>
            </a:r>
          </a:p>
        </p:txBody>
      </p:sp>
      <p:sp>
        <p:nvSpPr>
          <p:cNvPr id="22" name="AutoShape 22"/>
          <p:cNvSpPr>
            <a:spLocks noChangeArrowheads="1"/>
          </p:cNvSpPr>
          <p:nvPr/>
        </p:nvSpPr>
        <p:spPr bwMode="auto">
          <a:xfrm>
            <a:off x="2850833" y="4137899"/>
            <a:ext cx="457200" cy="285750"/>
          </a:xfrm>
          <a:prstGeom prst="roundRect">
            <a:avLst>
              <a:gd name="adj" fmla="val 16667"/>
            </a:avLst>
          </a:prstGeom>
          <a:solidFill>
            <a:srgbClr val="92D050"/>
          </a:solidFill>
          <a:ln w="38100">
            <a:solidFill>
              <a:schemeClr val="tx1"/>
            </a:solidFill>
            <a:round/>
          </a:ln>
        </p:spPr>
        <p:txBody>
          <a:bodyPr wrap="none" anchor="ct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dirty="0">
                <a:solidFill>
                  <a:schemeClr val="tx1"/>
                </a:solidFill>
                <a:latin typeface="Helvetica" pitchFamily="34" charset="0"/>
              </a:rPr>
              <a:t>router</a:t>
            </a:r>
          </a:p>
        </p:txBody>
      </p:sp>
      <p:sp>
        <p:nvSpPr>
          <p:cNvPr id="23" name="AutoShape 23"/>
          <p:cNvSpPr>
            <a:spLocks noChangeArrowheads="1"/>
          </p:cNvSpPr>
          <p:nvPr/>
        </p:nvSpPr>
        <p:spPr bwMode="auto">
          <a:xfrm>
            <a:off x="4222433" y="4137899"/>
            <a:ext cx="457200" cy="285750"/>
          </a:xfrm>
          <a:prstGeom prst="roundRect">
            <a:avLst>
              <a:gd name="adj" fmla="val 16667"/>
            </a:avLst>
          </a:prstGeom>
          <a:solidFill>
            <a:srgbClr val="92D050"/>
          </a:solidFill>
          <a:ln w="12700">
            <a:solidFill>
              <a:schemeClr val="tx1"/>
            </a:solidFill>
            <a:round/>
          </a:ln>
        </p:spPr>
        <p:txBody>
          <a:bodyPr wrap="none" anchor="ct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router</a:t>
            </a:r>
          </a:p>
        </p:txBody>
      </p:sp>
      <p:sp>
        <p:nvSpPr>
          <p:cNvPr id="24" name="Line 24"/>
          <p:cNvSpPr>
            <a:spLocks noChangeShapeType="1"/>
          </p:cNvSpPr>
          <p:nvPr/>
        </p:nvSpPr>
        <p:spPr bwMode="auto">
          <a:xfrm>
            <a:off x="3079433" y="3909299"/>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25" name="AutoShape 25"/>
          <p:cNvSpPr>
            <a:spLocks noChangeArrowheads="1"/>
          </p:cNvSpPr>
          <p:nvPr/>
        </p:nvSpPr>
        <p:spPr bwMode="auto">
          <a:xfrm>
            <a:off x="5594033" y="4137899"/>
            <a:ext cx="457200" cy="285750"/>
          </a:xfrm>
          <a:prstGeom prst="roundRect">
            <a:avLst>
              <a:gd name="adj" fmla="val 16667"/>
            </a:avLst>
          </a:prstGeom>
          <a:solidFill>
            <a:srgbClr val="92D050"/>
          </a:solidFill>
          <a:ln w="12700">
            <a:solidFill>
              <a:schemeClr val="tx1"/>
            </a:solidFill>
            <a:round/>
          </a:ln>
        </p:spPr>
        <p:txBody>
          <a:bodyPr wrap="none" anchor="ct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router</a:t>
            </a:r>
          </a:p>
        </p:txBody>
      </p:sp>
      <p:sp>
        <p:nvSpPr>
          <p:cNvPr id="26" name="Line 26"/>
          <p:cNvSpPr>
            <a:spLocks noChangeShapeType="1"/>
          </p:cNvSpPr>
          <p:nvPr/>
        </p:nvSpPr>
        <p:spPr bwMode="auto">
          <a:xfrm>
            <a:off x="5822633" y="3909299"/>
            <a:ext cx="0"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27" name="Line 27"/>
          <p:cNvSpPr>
            <a:spLocks noChangeShapeType="1"/>
          </p:cNvSpPr>
          <p:nvPr/>
        </p:nvSpPr>
        <p:spPr bwMode="auto">
          <a:xfrm>
            <a:off x="3308033" y="4252199"/>
            <a:ext cx="914400" cy="0"/>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28" name="Line 28"/>
          <p:cNvSpPr>
            <a:spLocks noChangeShapeType="1"/>
          </p:cNvSpPr>
          <p:nvPr/>
        </p:nvSpPr>
        <p:spPr bwMode="auto">
          <a:xfrm>
            <a:off x="4679633" y="4252199"/>
            <a:ext cx="914400" cy="0"/>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29" name="Text Box 29"/>
          <p:cNvSpPr txBox="1">
            <a:spLocks noChangeArrowheads="1"/>
          </p:cNvSpPr>
          <p:nvPr/>
        </p:nvSpPr>
        <p:spPr bwMode="auto">
          <a:xfrm>
            <a:off x="3497779" y="4240610"/>
            <a:ext cx="5384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WAN</a:t>
            </a:r>
          </a:p>
        </p:txBody>
      </p:sp>
      <p:sp>
        <p:nvSpPr>
          <p:cNvPr id="30" name="Text Box 30"/>
          <p:cNvSpPr txBox="1">
            <a:spLocks noChangeArrowheads="1"/>
          </p:cNvSpPr>
          <p:nvPr/>
        </p:nvSpPr>
        <p:spPr bwMode="auto">
          <a:xfrm>
            <a:off x="4868188" y="4240610"/>
            <a:ext cx="5384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a:spcBef>
                <a:spcPct val="0"/>
              </a:spcBef>
              <a:buFontTx/>
              <a:buNone/>
            </a:pPr>
            <a:r>
              <a:rPr lang="en-US" altLang="en-US" sz="1200">
                <a:solidFill>
                  <a:schemeClr val="tx1"/>
                </a:solidFill>
                <a:latin typeface="Helvetica" pitchFamily="34" charset="0"/>
              </a:rPr>
              <a:t>WAN</a:t>
            </a:r>
          </a:p>
        </p:txBody>
      </p:sp>
      <p:sp>
        <p:nvSpPr>
          <p:cNvPr id="31" name="Text Box 31"/>
          <p:cNvSpPr txBox="1">
            <a:spLocks noChangeArrowheads="1"/>
          </p:cNvSpPr>
          <p:nvPr/>
        </p:nvSpPr>
        <p:spPr bwMode="auto">
          <a:xfrm>
            <a:off x="1608058" y="3150870"/>
            <a:ext cx="7067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350" dirty="0">
                <a:latin typeface="Helvetica" pitchFamily="34" charset="0"/>
              </a:rPr>
              <a:t>1.2.2.4</a:t>
            </a:r>
          </a:p>
        </p:txBody>
      </p:sp>
      <p:sp>
        <p:nvSpPr>
          <p:cNvPr id="32" name="Text Box 32"/>
          <p:cNvSpPr txBox="1">
            <a:spLocks noChangeArrowheads="1"/>
          </p:cNvSpPr>
          <p:nvPr/>
        </p:nvSpPr>
        <p:spPr bwMode="auto">
          <a:xfrm>
            <a:off x="2198609" y="3150870"/>
            <a:ext cx="8972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350" dirty="0">
                <a:latin typeface="Helvetica" pitchFamily="34" charset="0"/>
              </a:rPr>
              <a:t>1.2.2.156</a:t>
            </a:r>
          </a:p>
        </p:txBody>
      </p:sp>
      <p:sp>
        <p:nvSpPr>
          <p:cNvPr id="33" name="Text Box 33"/>
          <p:cNvSpPr txBox="1">
            <a:spLocks noChangeArrowheads="1"/>
          </p:cNvSpPr>
          <p:nvPr/>
        </p:nvSpPr>
        <p:spPr bwMode="auto">
          <a:xfrm>
            <a:off x="2984421" y="3150870"/>
            <a:ext cx="8972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350" dirty="0">
                <a:latin typeface="Helvetica" pitchFamily="34" charset="0"/>
              </a:rPr>
              <a:t>1.2.3.232</a:t>
            </a:r>
          </a:p>
        </p:txBody>
      </p:sp>
      <p:sp>
        <p:nvSpPr>
          <p:cNvPr id="34" name="Text Box 34"/>
          <p:cNvSpPr txBox="1">
            <a:spLocks noChangeArrowheads="1"/>
          </p:cNvSpPr>
          <p:nvPr/>
        </p:nvSpPr>
        <p:spPr bwMode="auto">
          <a:xfrm>
            <a:off x="5094208" y="3150870"/>
            <a:ext cx="7067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350">
                <a:solidFill>
                  <a:srgbClr val="FF3300"/>
                </a:solidFill>
                <a:latin typeface="Helvetica" pitchFamily="34" charset="0"/>
              </a:rPr>
              <a:t>5.6.7.8</a:t>
            </a:r>
          </a:p>
        </p:txBody>
      </p:sp>
      <p:sp>
        <p:nvSpPr>
          <p:cNvPr id="35" name="Text Box 35"/>
          <p:cNvSpPr txBox="1">
            <a:spLocks noChangeArrowheads="1"/>
          </p:cNvSpPr>
          <p:nvPr/>
        </p:nvSpPr>
        <p:spPr bwMode="auto">
          <a:xfrm>
            <a:off x="5730002" y="3150870"/>
            <a:ext cx="7067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350">
                <a:solidFill>
                  <a:srgbClr val="FF3300"/>
                </a:solidFill>
                <a:latin typeface="Helvetica" pitchFamily="34" charset="0"/>
              </a:rPr>
              <a:t>5.6.7.9</a:t>
            </a:r>
          </a:p>
        </p:txBody>
      </p:sp>
      <p:sp>
        <p:nvSpPr>
          <p:cNvPr id="36" name="Text Box 36"/>
          <p:cNvSpPr txBox="1">
            <a:spLocks noChangeArrowheads="1"/>
          </p:cNvSpPr>
          <p:nvPr/>
        </p:nvSpPr>
        <p:spPr bwMode="auto">
          <a:xfrm>
            <a:off x="6470571" y="3150870"/>
            <a:ext cx="8972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350">
                <a:solidFill>
                  <a:srgbClr val="FF3300"/>
                </a:solidFill>
                <a:latin typeface="Helvetica" pitchFamily="34" charset="0"/>
              </a:rPr>
              <a:t>5.6.7.212</a:t>
            </a:r>
          </a:p>
        </p:txBody>
      </p:sp>
      <p:sp>
        <p:nvSpPr>
          <p:cNvPr id="37" name="Text Box 37"/>
          <p:cNvSpPr txBox="1">
            <a:spLocks noChangeArrowheads="1"/>
          </p:cNvSpPr>
          <p:nvPr/>
        </p:nvSpPr>
        <p:spPr bwMode="auto">
          <a:xfrm>
            <a:off x="2203371" y="4662964"/>
            <a:ext cx="94488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350" dirty="0">
                <a:latin typeface="Helvetica" pitchFamily="34" charset="0"/>
              </a:rPr>
              <a:t>1.2.2.0/23</a:t>
            </a:r>
          </a:p>
        </p:txBody>
      </p:sp>
      <p:sp>
        <p:nvSpPr>
          <p:cNvPr id="38" name="Text Box 38"/>
          <p:cNvSpPr txBox="1">
            <a:spLocks noChangeArrowheads="1"/>
          </p:cNvSpPr>
          <p:nvPr/>
        </p:nvSpPr>
        <p:spPr bwMode="auto">
          <a:xfrm>
            <a:off x="2212896" y="4951095"/>
            <a:ext cx="94488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350">
                <a:solidFill>
                  <a:srgbClr val="FF3300"/>
                </a:solidFill>
                <a:latin typeface="Helvetica" pitchFamily="34" charset="0"/>
              </a:rPr>
              <a:t>5.6.7.0/24</a:t>
            </a:r>
          </a:p>
        </p:txBody>
      </p:sp>
      <p:sp>
        <p:nvSpPr>
          <p:cNvPr id="39" name="AutoShape 39"/>
          <p:cNvSpPr>
            <a:spLocks noChangeArrowheads="1"/>
          </p:cNvSpPr>
          <p:nvPr/>
        </p:nvSpPr>
        <p:spPr bwMode="auto">
          <a:xfrm>
            <a:off x="3381851" y="4967764"/>
            <a:ext cx="546497" cy="172641"/>
          </a:xfrm>
          <a:prstGeom prst="rightArrow">
            <a:avLst>
              <a:gd name="adj1" fmla="val 50000"/>
              <a:gd name="adj2" fmla="val 79138"/>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endParaRPr lang="en-US" altLang="en-US" sz="1500">
              <a:solidFill>
                <a:schemeClr val="tx1"/>
              </a:solidFill>
              <a:latin typeface="Helvetica" pitchFamily="34" charset="0"/>
            </a:endParaRPr>
          </a:p>
        </p:txBody>
      </p:sp>
      <p:sp>
        <p:nvSpPr>
          <p:cNvPr id="40" name="AutoShape 40"/>
          <p:cNvSpPr>
            <a:spLocks noChangeArrowheads="1"/>
          </p:cNvSpPr>
          <p:nvPr/>
        </p:nvSpPr>
        <p:spPr bwMode="auto">
          <a:xfrm flipH="1">
            <a:off x="3380661" y="4708208"/>
            <a:ext cx="546497" cy="172641"/>
          </a:xfrm>
          <a:prstGeom prst="rightArrow">
            <a:avLst>
              <a:gd name="adj1" fmla="val 50000"/>
              <a:gd name="adj2" fmla="val 79138"/>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endParaRPr lang="en-US" altLang="en-US" sz="1500">
              <a:solidFill>
                <a:schemeClr val="tx1"/>
              </a:solidFill>
              <a:latin typeface="Helvetica" pitchFamily="34" charset="0"/>
            </a:endParaRPr>
          </a:p>
        </p:txBody>
      </p:sp>
      <p:sp>
        <p:nvSpPr>
          <p:cNvPr id="41" name="Rectangle 46"/>
          <p:cNvSpPr>
            <a:spLocks noChangeArrowheads="1"/>
          </p:cNvSpPr>
          <p:nvPr/>
        </p:nvSpPr>
        <p:spPr bwMode="auto">
          <a:xfrm>
            <a:off x="2113836" y="4621292"/>
            <a:ext cx="1930003" cy="6060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endParaRPr lang="en-US" altLang="en-US" sz="1500">
              <a:solidFill>
                <a:schemeClr val="tx1"/>
              </a:solidFill>
              <a:latin typeface="Helvetica" pitchFamily="34" charset="0"/>
            </a:endParaRPr>
          </a:p>
        </p:txBody>
      </p:sp>
      <p:sp>
        <p:nvSpPr>
          <p:cNvPr id="42" name="Line 47"/>
          <p:cNvSpPr>
            <a:spLocks noChangeShapeType="1"/>
          </p:cNvSpPr>
          <p:nvPr/>
        </p:nvSpPr>
        <p:spPr bwMode="auto">
          <a:xfrm>
            <a:off x="3266361" y="4621292"/>
            <a:ext cx="0" cy="6060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43" name="Line 48"/>
          <p:cNvSpPr>
            <a:spLocks noChangeShapeType="1"/>
          </p:cNvSpPr>
          <p:nvPr/>
        </p:nvSpPr>
        <p:spPr bwMode="auto">
          <a:xfrm flipV="1">
            <a:off x="2113836" y="4937999"/>
            <a:ext cx="1930003" cy="11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sz="675"/>
          </a:p>
        </p:txBody>
      </p:sp>
      <p:sp>
        <p:nvSpPr>
          <p:cNvPr id="44" name="Text Box 50"/>
          <p:cNvSpPr txBox="1">
            <a:spLocks noChangeArrowheads="1"/>
          </p:cNvSpPr>
          <p:nvPr/>
        </p:nvSpPr>
        <p:spPr bwMode="auto">
          <a:xfrm>
            <a:off x="2268736" y="5283280"/>
            <a:ext cx="153924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rgbClr val="0000FF"/>
                </a:solidFill>
                <a:latin typeface="Arial" panose="020B0604020202090204" pitchFamily="34" charset="0"/>
                <a:ea typeface="MS PGothic" panose="020B0600070205080204" pitchFamily="34" charset="-128"/>
                <a:cs typeface="Arial" panose="020B0604020202090204" pitchFamily="34" charset="0"/>
              </a:defRPr>
            </a:lvl1pPr>
            <a:lvl2pPr marL="742950" indent="-285750">
              <a:spcBef>
                <a:spcPct val="10000"/>
              </a:spcBef>
              <a:buFont typeface="Helvetica" pitchFamily="34" charset="0"/>
              <a:buChar char="–"/>
              <a:defRPr sz="2400">
                <a:solidFill>
                  <a:schemeClr val="accent2"/>
                </a:solidFill>
                <a:latin typeface="Arial" panose="020B0604020202090204" pitchFamily="34" charset="0"/>
                <a:ea typeface="Arial" panose="020B0604020202090204" pitchFamily="34" charset="0"/>
                <a:cs typeface="Arial" panose="020B0604020202090204" pitchFamily="34" charset="0"/>
              </a:defRPr>
            </a:lvl2pPr>
            <a:lvl3pPr marL="1143000" indent="-228600">
              <a:spcBef>
                <a:spcPct val="10000"/>
              </a:spcBef>
              <a:buFont typeface="Wingdings" panose="05000000000000000000" pitchFamily="2" charset="2"/>
              <a:buChar char=""/>
              <a:defRPr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spcBef>
                <a:spcPct val="10000"/>
              </a:spcBef>
              <a:buChar char="•"/>
              <a:defRPr sz="2000">
                <a:solidFill>
                  <a:schemeClr val="accent2"/>
                </a:solidFill>
                <a:latin typeface="Helvetica" pitchFamily="34" charset="0"/>
                <a:ea typeface="Arial" panose="020B0604020202090204" pitchFamily="34" charset="0"/>
                <a:cs typeface="Arial" panose="020B0604020202090204" pitchFamily="34" charset="0"/>
              </a:defRPr>
            </a:lvl4pPr>
            <a:lvl5pPr marL="2057400" indent="-228600">
              <a:spcBef>
                <a:spcPct val="10000"/>
              </a:spcBef>
              <a:buChar char="•"/>
              <a:defRPr sz="2000">
                <a:solidFill>
                  <a:schemeClr val="tx1"/>
                </a:solidFill>
                <a:latin typeface="Helvetica" pitchFamily="34" charset="0"/>
                <a:ea typeface="Arial" panose="020B0604020202090204" pitchFamily="34" charset="0"/>
                <a:cs typeface="Arial" panose="020B0604020202090204" pitchFamily="34" charset="0"/>
              </a:defRPr>
            </a:lvl5pPr>
            <a:lvl6pPr marL="25146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6pPr>
            <a:lvl7pPr marL="29718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7pPr>
            <a:lvl8pPr marL="34290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8pPr>
            <a:lvl9pPr marL="3886200" indent="-228600" eaLnBrk="0" fontAlgn="base" hangingPunct="0">
              <a:spcBef>
                <a:spcPct val="10000"/>
              </a:spcBef>
              <a:spcAft>
                <a:spcPct val="0"/>
              </a:spcAft>
              <a:buChar char="•"/>
              <a:defRPr sz="2000">
                <a:solidFill>
                  <a:schemeClr val="tx1"/>
                </a:solidFill>
                <a:latin typeface="Helvetica" pitchFamily="34" charset="0"/>
                <a:ea typeface="Arial" panose="020B0604020202090204" pitchFamily="34" charset="0"/>
                <a:cs typeface="Arial" panose="020B0604020202090204" pitchFamily="34" charset="0"/>
              </a:defRPr>
            </a:lvl9pPr>
          </a:lstStyle>
          <a:p>
            <a:pPr algn="ctr" eaLnBrk="1" hangingPunct="1">
              <a:spcBef>
                <a:spcPct val="0"/>
              </a:spcBef>
              <a:buFontTx/>
              <a:buNone/>
            </a:pPr>
            <a:r>
              <a:rPr lang="en-US" altLang="en-US" sz="1500">
                <a:solidFill>
                  <a:schemeClr val="tx1"/>
                </a:solidFill>
                <a:latin typeface="Helvetica" pitchFamily="34" charset="0"/>
              </a:rPr>
              <a:t>forwarding table</a:t>
            </a:r>
          </a:p>
        </p:txBody>
      </p:sp>
      <p:cxnSp>
        <p:nvCxnSpPr>
          <p:cNvPr id="47" name="Straight Connector 46"/>
          <p:cNvCxnSpPr>
            <a:stCxn id="22" idx="1"/>
          </p:cNvCxnSpPr>
          <p:nvPr/>
        </p:nvCxnSpPr>
        <p:spPr>
          <a:xfrm flipH="1">
            <a:off x="2113836" y="4280774"/>
            <a:ext cx="736997" cy="339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7" idx="0"/>
          </p:cNvCxnSpPr>
          <p:nvPr/>
        </p:nvCxnSpPr>
        <p:spPr>
          <a:xfrm>
            <a:off x="3308033" y="4252199"/>
            <a:ext cx="745331" cy="397669"/>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9633" y="5407811"/>
            <a:ext cx="4481830" cy="368300"/>
          </a:xfrm>
          <a:prstGeom prst="rect">
            <a:avLst/>
          </a:prstGeom>
          <a:noFill/>
        </p:spPr>
        <p:txBody>
          <a:bodyPr wrap="none" rtlCol="0">
            <a:spAutoFit/>
          </a:bodyPr>
          <a:lstStyle/>
          <a:p>
            <a:r>
              <a:rPr lang="en-US" sz="1800" dirty="0"/>
              <a:t>Today’s IP routers have ~800,000 prefixes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Scalable Global Packet Delivery</a:t>
            </a:r>
          </a:p>
        </p:txBody>
      </p:sp>
      <p:sp>
        <p:nvSpPr>
          <p:cNvPr id="3" name="Content Placeholder 2"/>
          <p:cNvSpPr>
            <a:spLocks noGrp="1"/>
          </p:cNvSpPr>
          <p:nvPr>
            <p:ph idx="1"/>
          </p:nvPr>
        </p:nvSpPr>
        <p:spPr>
          <a:xfrm>
            <a:off x="475566" y="1525810"/>
            <a:ext cx="7886700" cy="3263504"/>
          </a:xfrm>
        </p:spPr>
        <p:txBody>
          <a:bodyPr/>
          <a:lstStyle/>
          <a:p>
            <a:r>
              <a:rPr lang="en-US" dirty="0"/>
              <a:t>Distributed global IP routing</a:t>
            </a:r>
          </a:p>
          <a:p>
            <a:pPr lvl="1"/>
            <a:r>
              <a:rPr lang="en-US" dirty="0"/>
              <a:t>Internet: a “network of networks” (Autonomous Systems)</a:t>
            </a:r>
          </a:p>
        </p:txBody>
      </p:sp>
      <p:grpSp>
        <p:nvGrpSpPr>
          <p:cNvPr id="25" name="Group 3"/>
          <p:cNvGrpSpPr/>
          <p:nvPr/>
        </p:nvGrpSpPr>
        <p:grpSpPr bwMode="auto">
          <a:xfrm>
            <a:off x="1439636" y="2951559"/>
            <a:ext cx="6335316" cy="2989660"/>
            <a:chOff x="516" y="945"/>
            <a:chExt cx="5004" cy="3195"/>
          </a:xfrm>
        </p:grpSpPr>
        <p:graphicFrame>
          <p:nvGraphicFramePr>
            <p:cNvPr id="26" name="Object 4"/>
            <p:cNvGraphicFramePr>
              <a:graphicFrameLocks noChangeAspect="1"/>
            </p:cNvGraphicFramePr>
            <p:nvPr/>
          </p:nvGraphicFramePr>
          <p:xfrm>
            <a:off x="657" y="1338"/>
            <a:ext cx="1668" cy="1276"/>
          </p:xfrm>
          <a:graphic>
            <a:graphicData uri="http://schemas.openxmlformats.org/presentationml/2006/ole">
              <mc:AlternateContent xmlns:mc="http://schemas.openxmlformats.org/markup-compatibility/2006">
                <mc:Choice xmlns:v="urn:schemas-microsoft-com:vml" Requires="v">
                  <p:oleObj spid="_x0000_s120445" name="Photo Editor Photo" r:id="rId3" imgW="1905000" imgH="1390650" progId="MSPhotoEd.3">
                    <p:embed/>
                  </p:oleObj>
                </mc:Choice>
                <mc:Fallback>
                  <p:oleObj name="Photo Editor Photo" r:id="rId3" imgW="1905000" imgH="139065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338"/>
                          <a:ext cx="1668" cy="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7" name="Object 5"/>
            <p:cNvGraphicFramePr>
              <a:graphicFrameLocks noChangeAspect="1"/>
            </p:cNvGraphicFramePr>
            <p:nvPr/>
          </p:nvGraphicFramePr>
          <p:xfrm>
            <a:off x="2907" y="945"/>
            <a:ext cx="1671" cy="1365"/>
          </p:xfrm>
          <a:graphic>
            <a:graphicData uri="http://schemas.openxmlformats.org/presentationml/2006/ole">
              <mc:AlternateContent xmlns:mc="http://schemas.openxmlformats.org/markup-compatibility/2006">
                <mc:Choice xmlns:v="urn:schemas-microsoft-com:vml" Requires="v">
                  <p:oleObj spid="_x0000_s120446" name="Photo Editor Photo" r:id="rId5" imgW="1905000" imgH="1390650" progId="MSPhotoEd.3">
                    <p:embed/>
                  </p:oleObj>
                </mc:Choice>
                <mc:Fallback>
                  <p:oleObj name="Photo Editor Photo" r:id="rId5" imgW="1905000" imgH="1390650"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 y="945"/>
                          <a:ext cx="1671" cy="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8" name="Object 6"/>
            <p:cNvGraphicFramePr>
              <a:graphicFrameLocks noChangeAspect="1"/>
            </p:cNvGraphicFramePr>
            <p:nvPr/>
          </p:nvGraphicFramePr>
          <p:xfrm>
            <a:off x="2553" y="2517"/>
            <a:ext cx="1671" cy="1365"/>
          </p:xfrm>
          <a:graphic>
            <a:graphicData uri="http://schemas.openxmlformats.org/presentationml/2006/ole">
              <mc:AlternateContent xmlns:mc="http://schemas.openxmlformats.org/markup-compatibility/2006">
                <mc:Choice xmlns:v="urn:schemas-microsoft-com:vml" Requires="v">
                  <p:oleObj spid="_x0000_s120447" name="Photo Editor Photo" r:id="rId6" imgW="1905000" imgH="1390650" progId="MSPhotoEd.3">
                    <p:embed/>
                  </p:oleObj>
                </mc:Choice>
                <mc:Fallback>
                  <p:oleObj name="Photo Editor Photo" r:id="rId6" imgW="1905000" imgH="1390650" progId="MSPhotoEd.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3" y="2517"/>
                          <a:ext cx="1671" cy="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 name="Text Box 7"/>
            <p:cNvSpPr txBox="1">
              <a:spLocks noChangeArrowheads="1"/>
            </p:cNvSpPr>
            <p:nvPr/>
          </p:nvSpPr>
          <p:spPr bwMode="auto">
            <a:xfrm>
              <a:off x="2854" y="3048"/>
              <a:ext cx="24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endParaRPr lang="fr-FR" altLang="en-US" sz="1200" b="0">
                <a:latin typeface="Times New Roman" panose="02020503050405090304" pitchFamily="18" charset="0"/>
              </a:endParaRPr>
            </a:p>
          </p:txBody>
        </p:sp>
        <p:graphicFrame>
          <p:nvGraphicFramePr>
            <p:cNvPr id="30" name="Object 8"/>
            <p:cNvGraphicFramePr>
              <a:graphicFrameLocks noChangeAspect="1"/>
            </p:cNvGraphicFramePr>
            <p:nvPr/>
          </p:nvGraphicFramePr>
          <p:xfrm>
            <a:off x="699" y="2647"/>
            <a:ext cx="813" cy="692"/>
          </p:xfrm>
          <a:graphic>
            <a:graphicData uri="http://schemas.openxmlformats.org/presentationml/2006/ole">
              <mc:AlternateContent xmlns:mc="http://schemas.openxmlformats.org/markup-compatibility/2006">
                <mc:Choice xmlns:v="urn:schemas-microsoft-com:vml" Requires="v">
                  <p:oleObj spid="_x0000_s120448" name="Photo Editor Photo" r:id="rId8" imgW="1905000" imgH="1390650" progId="MSPhotoEd.3">
                    <p:embed/>
                  </p:oleObj>
                </mc:Choice>
                <mc:Fallback>
                  <p:oleObj name="Photo Editor Photo" r:id="rId8" imgW="1905000" imgH="1390650" progId="MSPhotoEd.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 y="2647"/>
                          <a:ext cx="813"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 name="Object 9"/>
            <p:cNvGraphicFramePr>
              <a:graphicFrameLocks noChangeAspect="1"/>
            </p:cNvGraphicFramePr>
            <p:nvPr/>
          </p:nvGraphicFramePr>
          <p:xfrm>
            <a:off x="516" y="3501"/>
            <a:ext cx="525" cy="447"/>
          </p:xfrm>
          <a:graphic>
            <a:graphicData uri="http://schemas.openxmlformats.org/presentationml/2006/ole">
              <mc:AlternateContent xmlns:mc="http://schemas.openxmlformats.org/markup-compatibility/2006">
                <mc:Choice xmlns:v="urn:schemas-microsoft-com:vml" Requires="v">
                  <p:oleObj spid="_x0000_s120449" name="Photo Editor Photo" r:id="rId9" imgW="1905000" imgH="1390650" progId="MSPhotoEd.3">
                    <p:embed/>
                  </p:oleObj>
                </mc:Choice>
                <mc:Fallback>
                  <p:oleObj name="Photo Editor Photo" r:id="rId9" imgW="1905000" imgH="1390650" progId="MSPhotoEd.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 y="3501"/>
                          <a:ext cx="525"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2" name="Object 10"/>
            <p:cNvGraphicFramePr>
              <a:graphicFrameLocks noChangeAspect="1"/>
            </p:cNvGraphicFramePr>
            <p:nvPr/>
          </p:nvGraphicFramePr>
          <p:xfrm>
            <a:off x="4404" y="2086"/>
            <a:ext cx="813" cy="692"/>
          </p:xfrm>
          <a:graphic>
            <a:graphicData uri="http://schemas.openxmlformats.org/presentationml/2006/ole">
              <mc:AlternateContent xmlns:mc="http://schemas.openxmlformats.org/markup-compatibility/2006">
                <mc:Choice xmlns:v="urn:schemas-microsoft-com:vml" Requires="v">
                  <p:oleObj spid="_x0000_s120450" name="Photo Editor Photo" r:id="rId10" imgW="1905000" imgH="1390650" progId="MSPhotoEd.3">
                    <p:embed/>
                  </p:oleObj>
                </mc:Choice>
                <mc:Fallback>
                  <p:oleObj name="Photo Editor Photo" r:id="rId10" imgW="1905000" imgH="1390650" progId="MSPhotoEd.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 y="2086"/>
                          <a:ext cx="813"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3" name="Object 11"/>
            <p:cNvGraphicFramePr>
              <a:graphicFrameLocks noChangeAspect="1"/>
            </p:cNvGraphicFramePr>
            <p:nvPr/>
          </p:nvGraphicFramePr>
          <p:xfrm>
            <a:off x="4995" y="2922"/>
            <a:ext cx="525" cy="447"/>
          </p:xfrm>
          <a:graphic>
            <a:graphicData uri="http://schemas.openxmlformats.org/presentationml/2006/ole">
              <mc:AlternateContent xmlns:mc="http://schemas.openxmlformats.org/markup-compatibility/2006">
                <mc:Choice xmlns:v="urn:schemas-microsoft-com:vml" Requires="v">
                  <p:oleObj spid="_x0000_s120451" name="Photo Editor Photo" r:id="rId11" imgW="1905000" imgH="1390650" progId="MSPhotoEd.3">
                    <p:embed/>
                  </p:oleObj>
                </mc:Choice>
                <mc:Fallback>
                  <p:oleObj name="Photo Editor Photo" r:id="rId11" imgW="1905000" imgH="1390650" progId="MSPhotoEd.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 y="2922"/>
                          <a:ext cx="525"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4" name="Line 12"/>
            <p:cNvSpPr>
              <a:spLocks noChangeShapeType="1"/>
            </p:cNvSpPr>
            <p:nvPr/>
          </p:nvSpPr>
          <p:spPr bwMode="auto">
            <a:xfrm flipV="1">
              <a:off x="837" y="3240"/>
              <a:ext cx="118" cy="29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35" name="Line 13"/>
            <p:cNvSpPr>
              <a:spLocks noChangeShapeType="1"/>
            </p:cNvSpPr>
            <p:nvPr/>
          </p:nvSpPr>
          <p:spPr bwMode="auto">
            <a:xfrm flipV="1">
              <a:off x="1035" y="2439"/>
              <a:ext cx="81" cy="27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36" name="Line 14"/>
            <p:cNvSpPr>
              <a:spLocks noChangeShapeType="1"/>
            </p:cNvSpPr>
            <p:nvPr/>
          </p:nvSpPr>
          <p:spPr bwMode="auto">
            <a:xfrm flipV="1">
              <a:off x="2187" y="1566"/>
              <a:ext cx="837" cy="13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37" name="Line 15"/>
            <p:cNvSpPr>
              <a:spLocks noChangeShapeType="1"/>
            </p:cNvSpPr>
            <p:nvPr/>
          </p:nvSpPr>
          <p:spPr bwMode="auto">
            <a:xfrm>
              <a:off x="1953" y="2368"/>
              <a:ext cx="891" cy="46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38" name="Line 16"/>
            <p:cNvSpPr>
              <a:spLocks noChangeShapeType="1"/>
            </p:cNvSpPr>
            <p:nvPr/>
          </p:nvSpPr>
          <p:spPr bwMode="auto">
            <a:xfrm>
              <a:off x="4473" y="1736"/>
              <a:ext cx="396" cy="40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39" name="Line 17"/>
            <p:cNvSpPr>
              <a:spLocks noChangeShapeType="1"/>
            </p:cNvSpPr>
            <p:nvPr/>
          </p:nvSpPr>
          <p:spPr bwMode="auto">
            <a:xfrm flipH="1">
              <a:off x="4086" y="2691"/>
              <a:ext cx="540" cy="32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0" name="Line 18"/>
            <p:cNvSpPr>
              <a:spLocks noChangeShapeType="1"/>
            </p:cNvSpPr>
            <p:nvPr/>
          </p:nvSpPr>
          <p:spPr bwMode="auto">
            <a:xfrm>
              <a:off x="4869" y="2717"/>
              <a:ext cx="225" cy="28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1" name="Line 19"/>
            <p:cNvSpPr>
              <a:spLocks noChangeShapeType="1"/>
            </p:cNvSpPr>
            <p:nvPr/>
          </p:nvSpPr>
          <p:spPr bwMode="auto">
            <a:xfrm>
              <a:off x="5256" y="3329"/>
              <a:ext cx="0" cy="22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2" name="Line 20"/>
            <p:cNvSpPr>
              <a:spLocks noChangeShapeType="1"/>
            </p:cNvSpPr>
            <p:nvPr/>
          </p:nvSpPr>
          <p:spPr bwMode="auto">
            <a:xfrm>
              <a:off x="774" y="3924"/>
              <a:ext cx="0" cy="21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3" name="Line 21"/>
            <p:cNvSpPr>
              <a:spLocks noChangeShapeType="1"/>
            </p:cNvSpPr>
            <p:nvPr/>
          </p:nvSpPr>
          <p:spPr bwMode="auto">
            <a:xfrm flipH="1">
              <a:off x="3348" y="2142"/>
              <a:ext cx="22" cy="51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US" sz="675"/>
            </a:p>
          </p:txBody>
        </p:sp>
        <p:sp>
          <p:nvSpPr>
            <p:cNvPr id="44" name="Text Box 22"/>
            <p:cNvSpPr txBox="1">
              <a:spLocks noChangeArrowheads="1"/>
            </p:cNvSpPr>
            <p:nvPr/>
          </p:nvSpPr>
          <p:spPr bwMode="auto">
            <a:xfrm>
              <a:off x="716" y="3562"/>
              <a:ext cx="21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r>
                <a:rPr lang="en-US" altLang="en-US" sz="1350" dirty="0">
                  <a:latin typeface="Times New Roman" panose="02020503050405090304" pitchFamily="18" charset="0"/>
                </a:rPr>
                <a:t>7</a:t>
              </a:r>
            </a:p>
          </p:txBody>
        </p:sp>
        <p:sp>
          <p:nvSpPr>
            <p:cNvPr id="45" name="Text Box 23"/>
            <p:cNvSpPr txBox="1">
              <a:spLocks noChangeArrowheads="1"/>
            </p:cNvSpPr>
            <p:nvPr/>
          </p:nvSpPr>
          <p:spPr bwMode="auto">
            <a:xfrm>
              <a:off x="950" y="2823"/>
              <a:ext cx="21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r>
                <a:rPr lang="en-US" altLang="en-US" sz="1350" dirty="0">
                  <a:latin typeface="Times New Roman" panose="02020503050405090304" pitchFamily="18" charset="0"/>
                </a:rPr>
                <a:t>6</a:t>
              </a:r>
            </a:p>
          </p:txBody>
        </p:sp>
        <p:sp>
          <p:nvSpPr>
            <p:cNvPr id="46" name="Text Box 24"/>
            <p:cNvSpPr txBox="1">
              <a:spLocks noChangeArrowheads="1"/>
            </p:cNvSpPr>
            <p:nvPr/>
          </p:nvSpPr>
          <p:spPr bwMode="auto">
            <a:xfrm>
              <a:off x="1337" y="1798"/>
              <a:ext cx="21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r>
                <a:rPr lang="en-US" altLang="en-US" sz="1350" dirty="0">
                  <a:latin typeface="Times New Roman" panose="02020503050405090304" pitchFamily="18" charset="0"/>
                </a:rPr>
                <a:t>5</a:t>
              </a:r>
            </a:p>
          </p:txBody>
        </p:sp>
        <p:sp>
          <p:nvSpPr>
            <p:cNvPr id="47" name="Text Box 25"/>
            <p:cNvSpPr txBox="1">
              <a:spLocks noChangeArrowheads="1"/>
            </p:cNvSpPr>
            <p:nvPr/>
          </p:nvSpPr>
          <p:spPr bwMode="auto">
            <a:xfrm>
              <a:off x="3623" y="1455"/>
              <a:ext cx="21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r>
                <a:rPr lang="en-US" altLang="en-US" sz="1350" dirty="0">
                  <a:latin typeface="Times New Roman" panose="02020503050405090304" pitchFamily="18" charset="0"/>
                </a:rPr>
                <a:t>3</a:t>
              </a:r>
            </a:p>
          </p:txBody>
        </p:sp>
        <p:sp>
          <p:nvSpPr>
            <p:cNvPr id="48" name="Text Box 26"/>
            <p:cNvSpPr txBox="1">
              <a:spLocks noChangeArrowheads="1"/>
            </p:cNvSpPr>
            <p:nvPr/>
          </p:nvSpPr>
          <p:spPr bwMode="auto">
            <a:xfrm>
              <a:off x="4703" y="2275"/>
              <a:ext cx="220"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r>
                <a:rPr lang="en-US" altLang="en-US" sz="1500" dirty="0">
                  <a:latin typeface="Times New Roman" panose="02020503050405090304" pitchFamily="18" charset="0"/>
                </a:rPr>
                <a:t>2</a:t>
              </a:r>
              <a:endParaRPr lang="en-US" altLang="en-US" sz="1200" b="0" dirty="0">
                <a:latin typeface="Times New Roman" panose="02020503050405090304" pitchFamily="18" charset="0"/>
              </a:endParaRPr>
            </a:p>
          </p:txBody>
        </p:sp>
        <p:sp>
          <p:nvSpPr>
            <p:cNvPr id="49" name="Text Box 27"/>
            <p:cNvSpPr txBox="1">
              <a:spLocks noChangeArrowheads="1"/>
            </p:cNvSpPr>
            <p:nvPr/>
          </p:nvSpPr>
          <p:spPr bwMode="auto">
            <a:xfrm>
              <a:off x="5144" y="2985"/>
              <a:ext cx="220"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r>
                <a:rPr lang="en-US" altLang="en-US" sz="1500" dirty="0">
                  <a:latin typeface="Times New Roman" panose="02020503050405090304" pitchFamily="18" charset="0"/>
                </a:rPr>
                <a:t>1</a:t>
              </a:r>
              <a:endParaRPr lang="en-US" altLang="en-US" sz="1200" b="0" dirty="0">
                <a:latin typeface="Times New Roman" panose="02020503050405090304" pitchFamily="18" charset="0"/>
              </a:endParaRPr>
            </a:p>
          </p:txBody>
        </p:sp>
        <p:sp>
          <p:nvSpPr>
            <p:cNvPr id="50" name="Text Box 28"/>
            <p:cNvSpPr txBox="1">
              <a:spLocks noChangeArrowheads="1"/>
            </p:cNvSpPr>
            <p:nvPr/>
          </p:nvSpPr>
          <p:spPr bwMode="auto">
            <a:xfrm>
              <a:off x="3254" y="2994"/>
              <a:ext cx="21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r>
                <a:rPr lang="en-US" altLang="en-US" sz="1350" dirty="0">
                  <a:latin typeface="Times New Roman" panose="02020503050405090304" pitchFamily="18" charset="0"/>
                </a:rPr>
                <a:t>4</a:t>
              </a:r>
            </a:p>
          </p:txBody>
        </p:sp>
      </p:grpSp>
      <p:sp>
        <p:nvSpPr>
          <p:cNvPr id="51" name="Text Box 29"/>
          <p:cNvSpPr txBox="1">
            <a:spLocks noChangeArrowheads="1"/>
          </p:cNvSpPr>
          <p:nvPr/>
        </p:nvSpPr>
        <p:spPr bwMode="auto">
          <a:xfrm>
            <a:off x="6581947" y="5417344"/>
            <a:ext cx="125730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Helvetica" pitchFamily="34" charset="0"/>
                <a:ea typeface="MS PGothic" panose="020B0600070205080204" pitchFamily="34" charset="-128"/>
              </a:defRPr>
            </a:lvl1pPr>
            <a:lvl2pPr marL="742950" indent="-285750">
              <a:defRPr sz="2000" b="1">
                <a:solidFill>
                  <a:schemeClr val="tx1"/>
                </a:solidFill>
                <a:latin typeface="Helvetica" pitchFamily="34" charset="0"/>
                <a:ea typeface="MS PGothic" panose="020B0600070205080204" pitchFamily="34" charset="-128"/>
              </a:defRPr>
            </a:lvl2pPr>
            <a:lvl3pPr marL="1143000" indent="-228600">
              <a:defRPr sz="2000" b="1">
                <a:solidFill>
                  <a:schemeClr val="tx1"/>
                </a:solidFill>
                <a:latin typeface="Helvetica" pitchFamily="34" charset="0"/>
                <a:ea typeface="MS PGothic" panose="020B0600070205080204" pitchFamily="34" charset="-128"/>
              </a:defRPr>
            </a:lvl3pPr>
            <a:lvl4pPr marL="1600200" indent="-228600">
              <a:defRPr sz="2000" b="1">
                <a:solidFill>
                  <a:schemeClr val="tx1"/>
                </a:solidFill>
                <a:latin typeface="Helvetica" pitchFamily="34" charset="0"/>
                <a:ea typeface="MS PGothic" panose="020B0600070205080204" pitchFamily="34" charset="-128"/>
              </a:defRPr>
            </a:lvl4pPr>
            <a:lvl5pPr marL="2057400" indent="-228600">
              <a:defRPr sz="2000" b="1">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Helvetica" pitchFamily="34" charset="0"/>
                <a:ea typeface="MS PGothic" panose="020B0600070205080204" pitchFamily="34" charset="-128"/>
              </a:defRPr>
            </a:lvl9pPr>
          </a:lstStyle>
          <a:p>
            <a:pPr algn="ctr"/>
            <a:r>
              <a:rPr lang="en-US" altLang="en-US" sz="2100" b="0" dirty="0">
                <a:solidFill>
                  <a:srgbClr val="008000"/>
                </a:solidFill>
                <a:latin typeface="Times New Roman" panose="02020503050405090304" pitchFamily="18" charset="0"/>
              </a:rPr>
              <a:t>5.6.7.0/24</a:t>
            </a:r>
          </a:p>
        </p:txBody>
      </p:sp>
      <p:sp>
        <p:nvSpPr>
          <p:cNvPr id="52" name="Freeform 30"/>
          <p:cNvSpPr/>
          <p:nvPr/>
        </p:nvSpPr>
        <p:spPr bwMode="auto">
          <a:xfrm>
            <a:off x="1090783" y="2755106"/>
            <a:ext cx="6656784" cy="2971800"/>
          </a:xfrm>
          <a:custGeom>
            <a:avLst/>
            <a:gdLst>
              <a:gd name="T0" fmla="*/ 2147483646 w 5591"/>
              <a:gd name="T1" fmla="*/ 2147483646 h 2496"/>
              <a:gd name="T2" fmla="*/ 2147483646 w 5591"/>
              <a:gd name="T3" fmla="*/ 2147483646 h 2496"/>
              <a:gd name="T4" fmla="*/ 2147483646 w 5591"/>
              <a:gd name="T5" fmla="*/ 2147483646 h 2496"/>
              <a:gd name="T6" fmla="*/ 2147483646 w 5591"/>
              <a:gd name="T7" fmla="*/ 2147483646 h 2496"/>
              <a:gd name="T8" fmla="*/ 2147483646 w 5591"/>
              <a:gd name="T9" fmla="*/ 2147483646 h 2496"/>
              <a:gd name="T10" fmla="*/ 2147483646 w 5591"/>
              <a:gd name="T11" fmla="*/ 2147483646 h 2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91" h="2496">
                <a:moveTo>
                  <a:pt x="244" y="2320"/>
                </a:moveTo>
                <a:cubicBezTo>
                  <a:pt x="214" y="2408"/>
                  <a:pt x="184" y="2496"/>
                  <a:pt x="225" y="2227"/>
                </a:cubicBezTo>
                <a:cubicBezTo>
                  <a:pt x="266" y="1958"/>
                  <a:pt x="0" y="1046"/>
                  <a:pt x="488" y="705"/>
                </a:cubicBezTo>
                <a:cubicBezTo>
                  <a:pt x="976" y="364"/>
                  <a:pt x="2438" y="255"/>
                  <a:pt x="3155" y="179"/>
                </a:cubicBezTo>
                <a:cubicBezTo>
                  <a:pt x="3872" y="103"/>
                  <a:pt x="4383" y="0"/>
                  <a:pt x="4789" y="248"/>
                </a:cubicBezTo>
                <a:cubicBezTo>
                  <a:pt x="5195" y="496"/>
                  <a:pt x="5457" y="1431"/>
                  <a:pt x="5591" y="1669"/>
                </a:cubicBezTo>
              </a:path>
            </a:pathLst>
          </a:custGeom>
          <a:noFill/>
          <a:ln w="50800" cap="flat" cmpd="sng">
            <a:solidFill>
              <a:srgbClr val="008000"/>
            </a:solidFill>
            <a:prstDash val="solid"/>
            <a:rou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sz="675"/>
          </a:p>
        </p:txBody>
      </p:sp>
      <p:sp>
        <p:nvSpPr>
          <p:cNvPr id="53" name="Freeform 31"/>
          <p:cNvSpPr/>
          <p:nvPr/>
        </p:nvSpPr>
        <p:spPr bwMode="auto">
          <a:xfrm>
            <a:off x="5193677" y="4975622"/>
            <a:ext cx="2109788" cy="870347"/>
          </a:xfrm>
          <a:custGeom>
            <a:avLst/>
            <a:gdLst>
              <a:gd name="T0" fmla="*/ 0 w 1772"/>
              <a:gd name="T1" fmla="*/ 2147483646 h 731"/>
              <a:gd name="T2" fmla="*/ 2147483646 w 1772"/>
              <a:gd name="T3" fmla="*/ 2147483646 h 731"/>
              <a:gd name="T4" fmla="*/ 2147483646 w 1772"/>
              <a:gd name="T5" fmla="*/ 2147483646 h 731"/>
              <a:gd name="T6" fmla="*/ 0 60000 65536"/>
              <a:gd name="T7" fmla="*/ 0 60000 65536"/>
              <a:gd name="T8" fmla="*/ 0 60000 65536"/>
            </a:gdLst>
            <a:ahLst/>
            <a:cxnLst>
              <a:cxn ang="T6">
                <a:pos x="T0" y="T1"/>
              </a:cxn>
              <a:cxn ang="T7">
                <a:pos x="T2" y="T3"/>
              </a:cxn>
              <a:cxn ang="T8">
                <a:pos x="T4" y="T5"/>
              </a:cxn>
            </a:cxnLst>
            <a:rect l="0" t="0" r="r" b="b"/>
            <a:pathLst>
              <a:path w="1772" h="731">
                <a:moveTo>
                  <a:pt x="0" y="731"/>
                </a:moveTo>
                <a:cubicBezTo>
                  <a:pt x="397" y="439"/>
                  <a:pt x="794" y="148"/>
                  <a:pt x="1089" y="74"/>
                </a:cubicBezTo>
                <a:cubicBezTo>
                  <a:pt x="1384" y="0"/>
                  <a:pt x="1578" y="143"/>
                  <a:pt x="1772" y="287"/>
                </a:cubicBezTo>
              </a:path>
            </a:pathLst>
          </a:custGeom>
          <a:noFill/>
          <a:ln w="50800" cap="flat" cmpd="sng">
            <a:solidFill>
              <a:srgbClr val="008000"/>
            </a:solidFill>
            <a:prstDash val="solid"/>
            <a:rou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sz="675"/>
          </a:p>
        </p:txBody>
      </p:sp>
      <p:sp>
        <p:nvSpPr>
          <p:cNvPr id="57" name="TextBox 56"/>
          <p:cNvSpPr txBox="1"/>
          <p:nvPr/>
        </p:nvSpPr>
        <p:spPr>
          <a:xfrm>
            <a:off x="7187039" y="2536351"/>
            <a:ext cx="1930063" cy="922020"/>
          </a:xfrm>
          <a:prstGeom prst="rect">
            <a:avLst/>
          </a:prstGeom>
          <a:noFill/>
        </p:spPr>
        <p:txBody>
          <a:bodyPr wrap="square" rtlCol="0">
            <a:spAutoFit/>
          </a:bodyPr>
          <a:lstStyle/>
          <a:p>
            <a:r>
              <a:rPr lang="en-US" sz="1800" dirty="0"/>
              <a:t>Today’s Internet has ~60,000 </a:t>
            </a:r>
            <a:r>
              <a:rPr lang="en-US" sz="1800" dirty="0" err="1"/>
              <a:t>ASes</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Internet</a:t>
            </a:r>
          </a:p>
        </p:txBody>
      </p:sp>
      <p:sp>
        <p:nvSpPr>
          <p:cNvPr id="3" name="Content Placeholder 2"/>
          <p:cNvSpPr>
            <a:spLocks noGrp="1"/>
          </p:cNvSpPr>
          <p:nvPr>
            <p:ph idx="1"/>
          </p:nvPr>
        </p:nvSpPr>
        <p:spPr/>
        <p:txBody>
          <a:bodyPr/>
          <a:lstStyle/>
          <a:p>
            <a:r>
              <a:rPr lang="en-US" dirty="0"/>
              <a:t>New requirements</a:t>
            </a:r>
          </a:p>
          <a:p>
            <a:pPr lvl="1"/>
            <a:r>
              <a:rPr lang="en-US" dirty="0"/>
              <a:t>Security</a:t>
            </a:r>
          </a:p>
          <a:p>
            <a:pPr lvl="1"/>
            <a:r>
              <a:rPr lang="en-US" dirty="0"/>
              <a:t>Robustness</a:t>
            </a:r>
          </a:p>
          <a:p>
            <a:pPr lvl="1"/>
            <a:r>
              <a:rPr lang="en-US" dirty="0"/>
              <a:t>Performance guarantees</a:t>
            </a:r>
          </a:p>
          <a:p>
            <a:pPr lvl="1"/>
            <a:r>
              <a:rPr lang="en-US" dirty="0"/>
              <a:t>Etc.</a:t>
            </a:r>
          </a:p>
          <a:p>
            <a:r>
              <a:rPr lang="en-US" dirty="0"/>
              <a:t>Different ways of communicating in network</a:t>
            </a:r>
          </a:p>
          <a:p>
            <a:pPr lvl="1"/>
            <a:r>
              <a:rPr lang="en-US" dirty="0"/>
              <a:t>New networking paradigms</a:t>
            </a:r>
          </a:p>
          <a:p>
            <a:pPr lvl="1"/>
            <a:r>
              <a:rPr lang="en-US" dirty="0"/>
              <a:t>IoT</a:t>
            </a:r>
          </a:p>
          <a:p>
            <a:pPr lvl="1"/>
            <a:r>
              <a:rPr lang="en-US" dirty="0"/>
              <a:t>large-scale machine learning</a:t>
            </a:r>
          </a:p>
          <a:p>
            <a:pPr lvl="1"/>
            <a:r>
              <a:rPr lang="en-US" dirty="0"/>
              <a:t>cloud</a:t>
            </a:r>
          </a:p>
          <a:p>
            <a:pPr lvl="1"/>
            <a:r>
              <a:rPr lang="en-US" dirty="0"/>
              <a:t>satellite</a:t>
            </a:r>
          </a:p>
          <a:p>
            <a:pPr lvl="1"/>
            <a:r>
              <a:rPr lang="en-US" dirty="0"/>
              <a:t>...</a:t>
            </a:r>
            <a:endParaRPr lang="zh-CN" altLang="en-US" dirty="0">
              <a:ea typeface="SimSun" charset="0"/>
            </a:endParaRPr>
          </a:p>
        </p:txBody>
      </p:sp>
      <p:sp>
        <p:nvSpPr>
          <p:cNvPr id="4" name="Date Placeholder 3"/>
          <p:cNvSpPr>
            <a:spLocks noGrp="1"/>
          </p:cNvSpPr>
          <p:nvPr>
            <p:ph type="dt" sz="half" idx="10"/>
          </p:nvPr>
        </p:nvSpPr>
        <p:spPr>
          <a:xfrm>
            <a:off x="457200" y="6356350"/>
            <a:ext cx="2133600" cy="365125"/>
          </a:xfrm>
        </p:spPr>
        <p:txBody>
          <a:bodyPr/>
          <a:lstStyle/>
          <a:p>
            <a:r>
              <a:rPr lang="en-US"/>
              <a:t>ECE 671</a:t>
            </a:r>
            <a:endParaRPr lang="en-US" dirty="0"/>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network architecture</a:t>
            </a:r>
          </a:p>
        </p:txBody>
      </p:sp>
      <p:sp>
        <p:nvSpPr>
          <p:cNvPr id="3" name="Content Placeholder 2"/>
          <p:cNvSpPr>
            <a:spLocks noGrp="1"/>
          </p:cNvSpPr>
          <p:nvPr>
            <p:ph idx="1"/>
          </p:nvPr>
        </p:nvSpPr>
        <p:spPr/>
        <p:txBody>
          <a:bodyPr/>
          <a:lstStyle/>
          <a:p>
            <a:r>
              <a:rPr lang="en-US" dirty="0"/>
              <a:t>Diverse demands on network</a:t>
            </a:r>
          </a:p>
          <a:p>
            <a:pPr lvl="1"/>
            <a:r>
              <a:rPr lang="en-US" dirty="0"/>
              <a:t>New requirements</a:t>
            </a:r>
          </a:p>
          <a:p>
            <a:pPr lvl="1"/>
            <a:r>
              <a:rPr lang="en-US" dirty="0"/>
              <a:t>New communication paradigms</a:t>
            </a:r>
          </a:p>
          <a:p>
            <a:r>
              <a:rPr lang="en-US" dirty="0"/>
              <a:t>Architecture needs to support all</a:t>
            </a:r>
          </a:p>
          <a:p>
            <a:pPr lvl="1"/>
            <a:r>
              <a:rPr lang="en-US" dirty="0"/>
              <a:t>Possibly conflicting demands</a:t>
            </a:r>
          </a:p>
          <a:p>
            <a:pPr lvl="1"/>
            <a:r>
              <a:rPr lang="en-US" dirty="0"/>
              <a:t>How to design one architecture?</a:t>
            </a:r>
          </a:p>
          <a:p>
            <a:r>
              <a:rPr lang="en-US" dirty="0"/>
              <a:t>Architecture should support future ideas</a:t>
            </a:r>
          </a:p>
          <a:p>
            <a:pPr lvl="1"/>
            <a:r>
              <a:rPr lang="en-US" dirty="0"/>
              <a:t>Expensive to change infrastructure</a:t>
            </a:r>
          </a:p>
          <a:p>
            <a:pPr lvl="1"/>
            <a:endParaRPr lang="en-US" dirty="0"/>
          </a:p>
          <a:p>
            <a:pPr lvl="1"/>
            <a:endParaRPr lang="en-US" dirty="0"/>
          </a:p>
        </p:txBody>
      </p:sp>
      <p:sp>
        <p:nvSpPr>
          <p:cNvPr id="4" name="Date Placeholder 3"/>
          <p:cNvSpPr>
            <a:spLocks noGrp="1"/>
          </p:cNvSpPr>
          <p:nvPr>
            <p:ph type="dt" sz="half" idx="10"/>
          </p:nvPr>
        </p:nvSpPr>
        <p:spPr>
          <a:xfrm>
            <a:off x="457200" y="6356350"/>
            <a:ext cx="2133600" cy="365125"/>
          </a:xfrm>
        </p:spPr>
        <p:txBody>
          <a:bodyPr/>
          <a:lstStyle/>
          <a:p>
            <a:r>
              <a:rPr lang="en-US"/>
              <a:t>ECE 671</a:t>
            </a:r>
            <a:endParaRPr lang="en-US" dirty="0"/>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x-none">
                <a:sym typeface="+mn-ea"/>
              </a:rPr>
              <a:t>Internet architectural evolution</a:t>
            </a:r>
            <a:endParaRPr lang="en-US"/>
          </a:p>
        </p:txBody>
      </p:sp>
      <p:sp>
        <p:nvSpPr>
          <p:cNvPr id="3" name="Content Placeholder 2"/>
          <p:cNvSpPr>
            <a:spLocks noGrp="1"/>
          </p:cNvSpPr>
          <p:nvPr>
            <p:ph idx="1"/>
          </p:nvPr>
        </p:nvSpPr>
        <p:spPr/>
        <p:txBody>
          <a:bodyPr/>
          <a:lstStyle/>
          <a:p>
            <a:endParaRPr lang="en-GB" altLang="x-none">
              <a:sym typeface="+mn-ea"/>
            </a:endParaRPr>
          </a:p>
          <a:p>
            <a:r>
              <a:rPr lang="en-US" altLang="en-GB" b="1">
                <a:latin typeface="Helvetica" pitchFamily="34" charset="0"/>
                <a:ea typeface="ヒラギノ角ゴ Pro W3" panose="020B0300000000000000" charset="-128"/>
                <a:sym typeface="Lucida Grande" panose="020B0600040502020204" charset="0"/>
              </a:rPr>
              <a:t>Challenge</a:t>
            </a:r>
            <a:r>
              <a:rPr lang="zh-CN" altLang="en-US" b="1">
                <a:latin typeface="Helvetica" pitchFamily="34" charset="0"/>
                <a:ea typeface="ヒラギノ角ゴ Pro W3" panose="020B0300000000000000" charset="-128"/>
                <a:sym typeface="Lucida Grande" panose="020B0600040502020204" charset="0"/>
              </a:rPr>
              <a:t>：</a:t>
            </a:r>
            <a:r>
              <a:rPr lang="en-GB" altLang="x-none" b="1">
                <a:latin typeface="Helvetica" pitchFamily="34" charset="0"/>
                <a:ea typeface="ヒラギノ角ゴ Pro W3" panose="020B0300000000000000" charset="-128"/>
                <a:sym typeface="Lucida Grande" panose="020B0600040502020204" charset="0"/>
              </a:rPr>
              <a:t>as the Internet become bigger, it becomes a lot harder to change  while the Internet is accumulating problems faster than they are being fixed</a:t>
            </a:r>
            <a:r>
              <a:rPr lang="en-US" altLang="en-GB" b="1">
                <a:latin typeface="Helvetica" pitchFamily="34" charset="0"/>
                <a:ea typeface="ヒラギノ角ゴ Pro W3" panose="020B0300000000000000" charset="-128"/>
                <a:sym typeface="Lucida Grande" panose="020B0600040502020204" charset="0"/>
              </a:rPr>
              <a:t>.</a:t>
            </a:r>
          </a:p>
          <a:p>
            <a:endParaRPr lang="en-US" altLang="en-GB" b="1">
              <a:solidFill>
                <a:schemeClr val="tx1"/>
              </a:solidFill>
              <a:latin typeface="Helvetica" pitchFamily="34" charset="0"/>
              <a:ea typeface="ヒラギノ角ゴ Pro W3" panose="020B0300000000000000" charset="-128"/>
              <a:sym typeface="Lucida Grande" panose="020B0600040502020204" charset="0"/>
            </a:endParaRPr>
          </a:p>
          <a:p>
            <a:r>
              <a:rPr lang="en-US" altLang="en-GB" b="1">
                <a:latin typeface="Helvetica" pitchFamily="34" charset="0"/>
                <a:ea typeface="ヒラギノ角ゴ Pro W3" panose="020B0300000000000000" charset="-128"/>
                <a:sym typeface="Lucida Grande" panose="020B0600040502020204" charset="0"/>
              </a:rPr>
              <a:t>There's no ending.</a:t>
            </a:r>
            <a:endParaRPr lang="en-GB" altLang="x-none" b="1">
              <a:solidFill>
                <a:schemeClr val="tx1"/>
              </a:solidFill>
              <a:latin typeface="Helvetica" pitchFamily="34" charset="0"/>
              <a:ea typeface="ヒラギノ角ゴ Pro W3" panose="020B0300000000000000" charset="-128"/>
              <a:sym typeface="Lucida Grande" panose="020B0600040502020204" charset="0"/>
            </a:endParaRPr>
          </a:p>
          <a:p>
            <a:endParaRPr lang="en-GB" altLang="x-none" b="1">
              <a:solidFill>
                <a:schemeClr val="tx1"/>
              </a:solidFill>
              <a:latin typeface="Helvetica" pitchFamily="34" charset="0"/>
              <a:ea typeface="ヒラギノ角ゴ Pro W3" panose="020B0300000000000000" charset="-128"/>
              <a:sym typeface="Lucida Grande" panose="020B0600040502020204" charset="0"/>
            </a:endParaRPr>
          </a:p>
          <a:p>
            <a:endParaRPr lang="en-GB" altLang="x-none">
              <a:sym typeface="+mn-ea"/>
            </a:endParaRPr>
          </a:p>
          <a:p>
            <a:endParaRPr lang="en-GB" altLang="x-none">
              <a:sym typeface="+mn-ea"/>
            </a:endParaRPr>
          </a:p>
          <a:p>
            <a:endParaRPr lang="en-GB" altLang="x-none"/>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noChangeArrowheads="1"/>
          </p:cNvSpPr>
          <p:nvPr>
            <p:ph type="subTitle" idx="1"/>
          </p:nvPr>
        </p:nvSpPr>
        <p:spPr/>
        <p:txBody>
          <a:bodyPr/>
          <a:lstStyle/>
          <a:p>
            <a:endParaRPr lang="en-US"/>
          </a:p>
        </p:txBody>
      </p:sp>
      <p:sp>
        <p:nvSpPr>
          <p:cNvPr id="5" name="Title 4"/>
          <p:cNvSpPr>
            <a:spLocks noGrp="1" noChangeArrowheads="1"/>
          </p:cNvSpPr>
          <p:nvPr>
            <p:ph type="ctrTitle"/>
          </p:nvPr>
        </p:nvSpPr>
        <p:spPr/>
        <p:txBody>
          <a:bodyPr/>
          <a:lstStyle/>
          <a:p>
            <a:r>
              <a:rPr lang="zh-CN" altLang="en-US"/>
              <a:t>谢谢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互联网是</a:t>
            </a:r>
            <a:r>
              <a:rPr lang="en-US" altLang="zh-CN"/>
              <a:t>GPT</a:t>
            </a:r>
          </a:p>
        </p:txBody>
      </p:sp>
      <p:sp>
        <p:nvSpPr>
          <p:cNvPr id="3" name="Content Placeholder 2"/>
          <p:cNvSpPr>
            <a:spLocks noGrp="1"/>
          </p:cNvSpPr>
          <p:nvPr>
            <p:ph idx="1"/>
          </p:nvPr>
        </p:nvSpPr>
        <p:spPr/>
        <p:txBody>
          <a:bodyPr/>
          <a:lstStyle/>
          <a:p>
            <a:r>
              <a:rPr lang="en-US"/>
              <a:t>Given its widespread use and complementary relationship to computing in general, the Internet is arguably a leading contemporary example of  </a:t>
            </a:r>
            <a:r>
              <a:rPr lang="en-US">
                <a:solidFill>
                  <a:srgbClr val="0070C0"/>
                </a:solidFill>
              </a:rPr>
              <a:t>General Purpose Technology (GPT).</a:t>
            </a:r>
          </a:p>
          <a:p>
            <a:r>
              <a:rPr lang="zh-CN" altLang="en-US">
                <a:solidFill>
                  <a:srgbClr val="0070C0"/>
                </a:solidFill>
              </a:rPr>
              <a:t>还有哪些</a:t>
            </a:r>
            <a:r>
              <a:rPr lang="en-US" altLang="zh-CN">
                <a:solidFill>
                  <a:srgbClr val="0070C0"/>
                </a:solidFill>
              </a:rPr>
              <a:t>GPT</a:t>
            </a:r>
            <a:r>
              <a:rPr lang="zh-CN" altLang="en-US">
                <a:solidFill>
                  <a:srgbClr val="0070C0"/>
                </a:solidFill>
              </a:rPr>
              <a:t>？</a:t>
            </a:r>
          </a:p>
          <a:p>
            <a:pPr lvl="1"/>
            <a:r>
              <a:rPr lang="en-US">
                <a:solidFill>
                  <a:srgbClr val="0070C0"/>
                </a:solidFill>
              </a:rPr>
              <a:t>加拿大经济学家Richard Lipsey《经济转型： 通用目的技术和长期经济增长》</a:t>
            </a:r>
          </a:p>
          <a:p>
            <a:pPr lvl="1"/>
            <a:r>
              <a:rPr lang="en-US">
                <a:solidFill>
                  <a:srgbClr val="0070C0"/>
                </a:solidFill>
              </a:rPr>
              <a:t>有史以来共有24种技术属于通用目的技术。 </a:t>
            </a:r>
          </a:p>
          <a:p>
            <a:pPr lvl="2"/>
            <a:r>
              <a:rPr lang="en-US">
                <a:solidFill>
                  <a:srgbClr val="0070C0"/>
                </a:solidFill>
              </a:rPr>
              <a:t>产品类有14项 （轮子、青铜、铁、水车、三桅帆船、铁路、铁轮船、内燃机、电力、机动车、飞机、计算机、互联网） ，</a:t>
            </a:r>
          </a:p>
          <a:p>
            <a:pPr lvl="2"/>
            <a:r>
              <a:rPr lang="en-US">
                <a:solidFill>
                  <a:srgbClr val="0070C0"/>
                </a:solidFill>
              </a:rPr>
              <a:t>流程类有7项 （植物驯化、动物驯养、矿石冶炼、写作、印刷、生物技术、纳米技术） ，</a:t>
            </a:r>
          </a:p>
          <a:p>
            <a:pPr lvl="2"/>
            <a:r>
              <a:rPr lang="en-US">
                <a:solidFill>
                  <a:srgbClr val="0070C0"/>
                </a:solidFill>
              </a:rPr>
              <a:t>组织类3项 （工厂体系、批量生产/连续过程/工厂、精益生产）</a:t>
            </a:r>
          </a:p>
          <a:p>
            <a:endParaRPr lang="en-US">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72440" y="200660"/>
            <a:ext cx="7527925" cy="6456045"/>
          </a:xfrm>
          <a:prstGeom prst="rect">
            <a:avLst/>
          </a:prstGeom>
        </p:spPr>
      </p:pic>
      <p:sp>
        <p:nvSpPr>
          <p:cNvPr id="3" name="Rectangle 2"/>
          <p:cNvSpPr/>
          <p:nvPr/>
        </p:nvSpPr>
        <p:spPr>
          <a:xfrm>
            <a:off x="381000" y="762000"/>
            <a:ext cx="7352665" cy="1842135"/>
          </a:xfrm>
          <a:prstGeom prst="rect">
            <a:avLst/>
          </a:prstGeom>
          <a:solidFill>
            <a:srgbClr val="FFFF99">
              <a:alpha val="23000"/>
            </a:srgbClr>
          </a:solidFill>
          <a:ln w="254000">
            <a:noFill/>
            <a:round/>
          </a:ln>
        </p:spPr>
        <p:txBody>
          <a:bodyPr wrap="none" anchor="ctr"/>
          <a:lstStyle/>
          <a:p>
            <a:pPr algn="ctr" eaLnBrk="0" hangingPunct="0">
              <a:lnSpc>
                <a:spcPct val="90000"/>
              </a:lnSpc>
              <a:spcBef>
                <a:spcPct val="20000"/>
              </a:spcBef>
            </a:pPr>
            <a:endParaRPr lang="en-US">
              <a:latin typeface="Arial" panose="020B0604020202090204" pitchFamily="34" charset="0"/>
              <a:cs typeface="Arial" panose="020B0604020202090204" pitchFamily="34" charset="0"/>
            </a:endParaRPr>
          </a:p>
        </p:txBody>
      </p:sp>
      <p:sp>
        <p:nvSpPr>
          <p:cNvPr id="5" name="Rectangle 4"/>
          <p:cNvSpPr/>
          <p:nvPr/>
        </p:nvSpPr>
        <p:spPr>
          <a:xfrm>
            <a:off x="381000" y="2604135"/>
            <a:ext cx="7352665" cy="876935"/>
          </a:xfrm>
          <a:prstGeom prst="rect">
            <a:avLst/>
          </a:prstGeom>
          <a:solidFill>
            <a:srgbClr val="CCECFF">
              <a:alpha val="23000"/>
            </a:srgbClr>
          </a:solidFill>
          <a:ln w="254000">
            <a:noFill/>
            <a:round/>
          </a:ln>
        </p:spPr>
        <p:txBody>
          <a:bodyPr wrap="none" anchor="ctr"/>
          <a:lstStyle/>
          <a:p>
            <a:pPr algn="ctr" eaLnBrk="0" hangingPunct="0">
              <a:lnSpc>
                <a:spcPct val="90000"/>
              </a:lnSpc>
              <a:spcBef>
                <a:spcPct val="20000"/>
              </a:spcBef>
            </a:pPr>
            <a:endParaRPr lang="en-US">
              <a:latin typeface="Arial" panose="020B0604020202090204" pitchFamily="34" charset="0"/>
              <a:cs typeface="Arial" panose="020B0604020202090204" pitchFamily="34" charset="0"/>
            </a:endParaRPr>
          </a:p>
        </p:txBody>
      </p:sp>
      <p:sp>
        <p:nvSpPr>
          <p:cNvPr id="6" name="Rectangle 5"/>
          <p:cNvSpPr/>
          <p:nvPr/>
        </p:nvSpPr>
        <p:spPr>
          <a:xfrm>
            <a:off x="381000" y="3481070"/>
            <a:ext cx="7352665" cy="816610"/>
          </a:xfrm>
          <a:prstGeom prst="rect">
            <a:avLst/>
          </a:prstGeom>
          <a:solidFill>
            <a:srgbClr val="FFFF99">
              <a:alpha val="23000"/>
            </a:srgbClr>
          </a:solidFill>
          <a:ln w="254000">
            <a:noFill/>
            <a:round/>
          </a:ln>
        </p:spPr>
        <p:txBody>
          <a:bodyPr wrap="none" anchor="ctr"/>
          <a:lstStyle/>
          <a:p>
            <a:pPr algn="ctr" eaLnBrk="0" hangingPunct="0">
              <a:lnSpc>
                <a:spcPct val="90000"/>
              </a:lnSpc>
              <a:spcBef>
                <a:spcPct val="20000"/>
              </a:spcBef>
            </a:pPr>
            <a:endParaRPr lang="en-US">
              <a:latin typeface="Arial" panose="020B0604020202090204" pitchFamily="34" charset="0"/>
              <a:cs typeface="Arial" panose="020B0604020202090204" pitchFamily="34" charset="0"/>
            </a:endParaRPr>
          </a:p>
        </p:txBody>
      </p:sp>
      <p:sp>
        <p:nvSpPr>
          <p:cNvPr id="8" name="Rectangle 7"/>
          <p:cNvSpPr/>
          <p:nvPr/>
        </p:nvSpPr>
        <p:spPr>
          <a:xfrm>
            <a:off x="342900" y="4297680"/>
            <a:ext cx="7352665" cy="1765935"/>
          </a:xfrm>
          <a:prstGeom prst="rect">
            <a:avLst/>
          </a:prstGeom>
          <a:solidFill>
            <a:srgbClr val="CCECFF">
              <a:alpha val="23000"/>
            </a:srgbClr>
          </a:solidFill>
          <a:ln w="254000">
            <a:noFill/>
            <a:round/>
          </a:ln>
        </p:spPr>
        <p:txBody>
          <a:bodyPr wrap="none" anchor="ctr"/>
          <a:lstStyle/>
          <a:p>
            <a:pPr algn="ctr" eaLnBrk="0" hangingPunct="0">
              <a:lnSpc>
                <a:spcPct val="90000"/>
              </a:lnSpc>
              <a:spcBef>
                <a:spcPct val="20000"/>
              </a:spcBef>
            </a:pPr>
            <a:endParaRPr lang="en-US">
              <a:latin typeface="Arial" panose="020B0604020202090204" pitchFamily="34" charset="0"/>
              <a:cs typeface="Arial" panose="020B0604020202090204" pitchFamily="34" charset="0"/>
            </a:endParaRPr>
          </a:p>
        </p:txBody>
      </p:sp>
      <p:sp>
        <p:nvSpPr>
          <p:cNvPr id="10" name="Text Box 9"/>
          <p:cNvSpPr txBox="1"/>
          <p:nvPr/>
        </p:nvSpPr>
        <p:spPr>
          <a:xfrm>
            <a:off x="7835265" y="1270000"/>
            <a:ext cx="742315" cy="645160"/>
          </a:xfrm>
          <a:prstGeom prst="rect">
            <a:avLst/>
          </a:prstGeom>
          <a:noFill/>
        </p:spPr>
        <p:txBody>
          <a:bodyPr wrap="square" rtlCol="0">
            <a:spAutoFit/>
          </a:bodyPr>
          <a:lstStyle/>
          <a:p>
            <a:r>
              <a:rPr lang="zh-CN" altLang="en-US" sz="1800">
                <a:solidFill>
                  <a:schemeClr val="tx1"/>
                </a:solidFill>
              </a:rPr>
              <a:t>农业社会</a:t>
            </a:r>
          </a:p>
        </p:txBody>
      </p:sp>
      <p:sp>
        <p:nvSpPr>
          <p:cNvPr id="12" name="Text Box 11"/>
          <p:cNvSpPr txBox="1"/>
          <p:nvPr/>
        </p:nvSpPr>
        <p:spPr>
          <a:xfrm>
            <a:off x="7835265" y="3705225"/>
            <a:ext cx="742315" cy="368300"/>
          </a:xfrm>
          <a:prstGeom prst="rect">
            <a:avLst/>
          </a:prstGeom>
          <a:noFill/>
        </p:spPr>
        <p:txBody>
          <a:bodyPr wrap="square" rtlCol="0">
            <a:spAutoFit/>
          </a:bodyPr>
          <a:lstStyle/>
          <a:p>
            <a:r>
              <a:rPr lang="zh-CN" altLang="en-US" sz="1800">
                <a:solidFill>
                  <a:schemeClr val="tx1"/>
                </a:solidFill>
              </a:rPr>
              <a:t>工业</a:t>
            </a:r>
          </a:p>
        </p:txBody>
      </p:sp>
      <p:sp>
        <p:nvSpPr>
          <p:cNvPr id="13" name="Text Box 12"/>
          <p:cNvSpPr txBox="1"/>
          <p:nvPr/>
        </p:nvSpPr>
        <p:spPr>
          <a:xfrm>
            <a:off x="7835265" y="4857750"/>
            <a:ext cx="742315" cy="368300"/>
          </a:xfrm>
          <a:prstGeom prst="rect">
            <a:avLst/>
          </a:prstGeom>
          <a:noFill/>
        </p:spPr>
        <p:txBody>
          <a:bodyPr wrap="square" rtlCol="0">
            <a:spAutoFit/>
          </a:bodyPr>
          <a:lstStyle/>
          <a:p>
            <a:r>
              <a:rPr lang="zh-CN" altLang="en-US" sz="1800">
                <a:solidFill>
                  <a:schemeClr val="tx1"/>
                </a:solidFill>
              </a:rPr>
              <a:t>现代</a:t>
            </a:r>
          </a:p>
        </p:txBody>
      </p:sp>
      <p:sp>
        <p:nvSpPr>
          <p:cNvPr id="14" name="Text Box 13"/>
          <p:cNvSpPr txBox="1"/>
          <p:nvPr/>
        </p:nvSpPr>
        <p:spPr>
          <a:xfrm>
            <a:off x="7835265" y="2604135"/>
            <a:ext cx="1308735" cy="922020"/>
          </a:xfrm>
          <a:prstGeom prst="rect">
            <a:avLst/>
          </a:prstGeom>
          <a:noFill/>
        </p:spPr>
        <p:txBody>
          <a:bodyPr wrap="square" rtlCol="0">
            <a:spAutoFit/>
          </a:bodyPr>
          <a:lstStyle/>
          <a:p>
            <a:r>
              <a:rPr lang="zh-CN" altLang="en-US" sz="1800">
                <a:solidFill>
                  <a:schemeClr val="tx1"/>
                </a:solidFill>
              </a:rPr>
              <a:t>航海</a:t>
            </a:r>
          </a:p>
          <a:p>
            <a:r>
              <a:rPr lang="zh-CN" altLang="en-US" sz="1800">
                <a:solidFill>
                  <a:schemeClr val="tx1"/>
                </a:solidFill>
              </a:rPr>
              <a:t>文明传播</a:t>
            </a:r>
          </a:p>
          <a:p>
            <a:r>
              <a:rPr lang="zh-CN" altLang="en-US" sz="1800">
                <a:solidFill>
                  <a:schemeClr val="tx1"/>
                </a:solidFill>
              </a:rPr>
              <a:t>工业基础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互联网的特征</a:t>
            </a:r>
          </a:p>
        </p:txBody>
      </p:sp>
      <p:sp>
        <p:nvSpPr>
          <p:cNvPr id="3" name="Content Placeholder 2"/>
          <p:cNvSpPr>
            <a:spLocks noGrp="1"/>
          </p:cNvSpPr>
          <p:nvPr>
            <p:ph idx="1"/>
          </p:nvPr>
        </p:nvSpPr>
        <p:spPr/>
        <p:txBody>
          <a:bodyPr/>
          <a:lstStyle/>
          <a:p>
            <a:r>
              <a:rPr lang="en-US"/>
              <a:t>GPT</a:t>
            </a:r>
            <a:r>
              <a:rPr lang="zh-CN" altLang="en-US"/>
              <a:t>能成功的关键：正向反馈</a:t>
            </a:r>
          </a:p>
          <a:p>
            <a:pPr lvl="1"/>
            <a:r>
              <a:rPr lang="en-US" altLang="zh-CN" sz="2400"/>
              <a:t>GPT</a:t>
            </a:r>
            <a:r>
              <a:rPr lang="zh-CN" altLang="en-US" sz="2400"/>
              <a:t>本身的创新与应用</a:t>
            </a:r>
            <a:r>
              <a:rPr lang="en-US" altLang="zh-CN" sz="2400"/>
              <a:t>GPT</a:t>
            </a:r>
            <a:r>
              <a:rPr lang="zh-CN" altLang="en-US" sz="2400"/>
              <a:t>的领域创新</a:t>
            </a:r>
            <a:r>
              <a:rPr lang="zh-CN" altLang="en-US"/>
              <a:t>相互促进</a:t>
            </a:r>
          </a:p>
          <a:p>
            <a:pPr lvl="1"/>
            <a:r>
              <a:rPr lang="zh-CN" altLang="en-US"/>
              <a:t>例如互联网的技术创新与应用创新层出不穷</a:t>
            </a:r>
          </a:p>
          <a:p>
            <a:pPr lvl="1"/>
            <a:endParaRPr lang="en-US"/>
          </a:p>
          <a:p>
            <a:r>
              <a:rPr lang="zh-CN" altLang="en-US"/>
              <a:t>早期</a:t>
            </a:r>
            <a:r>
              <a:rPr lang="en-US" altLang="zh-CN"/>
              <a:t>GPT</a:t>
            </a:r>
            <a:r>
              <a:rPr lang="zh-CN" altLang="en-US"/>
              <a:t>比较简单，后期越来越复杂</a:t>
            </a:r>
          </a:p>
          <a:p>
            <a:pPr lvl="1"/>
            <a:r>
              <a:rPr lang="zh-CN" altLang="en-US"/>
              <a:t>体系结构很关键</a:t>
            </a:r>
            <a:endParaRPr lang="en-US"/>
          </a:p>
          <a:p>
            <a:pPr lvl="1"/>
            <a:r>
              <a:rPr lang="en-US"/>
              <a:t> “Architecture”  refers to an allocation of computing tasks across various sub-systems or components that  might  either be jointly or independently designed and produced</a:t>
            </a:r>
            <a:r>
              <a:rPr lang="zh-CN" altLang="en-US"/>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模块化</a:t>
            </a:r>
          </a:p>
        </p:txBody>
      </p:sp>
      <p:sp>
        <p:nvSpPr>
          <p:cNvPr id="3" name="Content Placeholder 2"/>
          <p:cNvSpPr>
            <a:spLocks noGrp="1"/>
          </p:cNvSpPr>
          <p:nvPr>
            <p:ph idx="1"/>
          </p:nvPr>
        </p:nvSpPr>
        <p:spPr/>
        <p:txBody>
          <a:bodyPr/>
          <a:lstStyle/>
          <a:p>
            <a:r>
              <a:rPr lang="en-US"/>
              <a:t>Modularity is a general strategy for designing complex systems. </a:t>
            </a:r>
          </a:p>
          <a:p>
            <a:pPr lvl="1"/>
            <a:r>
              <a:rPr lang="en-US"/>
              <a:t>The components in a  modular  system  interact  with  one  another  through  a  limited  number  of standardized interfaces. </a:t>
            </a:r>
          </a:p>
          <a:p>
            <a:pPr lvl="1"/>
            <a:r>
              <a:rPr lang="en-US"/>
              <a:t> the primary mechanism for making complex systems tractable</a:t>
            </a:r>
          </a:p>
          <a:p>
            <a:pPr lvl="0"/>
            <a:endParaRPr lang="en-US"/>
          </a:p>
          <a:p>
            <a:pPr lvl="0"/>
            <a:r>
              <a:rPr lang="zh-CN" altLang="en-US"/>
              <a:t>模块化是互联网的基本特征 ，也是成功的关键</a:t>
            </a:r>
          </a:p>
          <a:p>
            <a:pPr lvl="1"/>
            <a:r>
              <a:rPr lang="zh-CN" altLang="en-US"/>
              <a:t>被证明是适应性非常强的结构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模块化设计</a:t>
            </a:r>
          </a:p>
        </p:txBody>
      </p:sp>
      <p:sp>
        <p:nvSpPr>
          <p:cNvPr id="3" name="Content Placeholder 2"/>
          <p:cNvSpPr>
            <a:spLocks noGrp="1"/>
          </p:cNvSpPr>
          <p:nvPr>
            <p:ph idx="1"/>
          </p:nvPr>
        </p:nvSpPr>
        <p:spPr/>
        <p:txBody>
          <a:bodyPr/>
          <a:lstStyle/>
          <a:p>
            <a:r>
              <a:rPr lang="en-US"/>
              <a:t>复杂系统可分解性</a:t>
            </a:r>
            <a:r>
              <a:rPr lang="zh-CN" altLang="en-US"/>
              <a:t>：复杂系</a:t>
            </a:r>
            <a:r>
              <a:rPr lang="en-US"/>
              <a:t>统可以被分为多个子系统，保持一定层级关系，这些子系统就是组成整个系统的模块</a:t>
            </a:r>
            <a:r>
              <a:rPr lang="zh-CN" altLang="en-US"/>
              <a:t>。有三大特征：</a:t>
            </a:r>
          </a:p>
          <a:p>
            <a:pPr lvl="1"/>
            <a:r>
              <a:rPr lang="zh-CN" altLang="en-US"/>
              <a:t>①相对独立性：可以对模块单独进行设计、制造、调试，便于分工</a:t>
            </a:r>
          </a:p>
          <a:p>
            <a:pPr lvl="1"/>
            <a:r>
              <a:rPr lang="zh-CN" altLang="en-US"/>
              <a:t>②互换性：模块接口参数标准化，容易实现模块间的互换</a:t>
            </a:r>
          </a:p>
          <a:p>
            <a:pPr lvl="1"/>
            <a:r>
              <a:rPr lang="zh-CN" altLang="en-US"/>
              <a:t>③通用性：有利于实现横系列、纵系列产品间模块的通用</a:t>
            </a:r>
          </a:p>
          <a:p>
            <a:endParaRPr lang="zh-CN" altLang="en-US"/>
          </a:p>
          <a:p>
            <a:r>
              <a:rPr lang="zh-CN" altLang="en-US"/>
              <a:t>模块化设计思想虽然从古至今就有。</a:t>
            </a:r>
          </a:p>
          <a:p>
            <a:pPr lvl="1"/>
            <a:r>
              <a:rPr lang="zh-CN" altLang="en-US"/>
              <a:t>中国古代最具代表性的模块化产品是活字印刷术，当时字模都是以真实物体存放在仓库。</a:t>
            </a:r>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FDU">
  <a:themeElements>
    <a:clrScheme name="UMass.Tilman.Arial 13">
      <a:dk1>
        <a:srgbClr val="000000"/>
      </a:dk1>
      <a:lt1>
        <a:srgbClr val="FFFFFF"/>
      </a:lt1>
      <a:dk2>
        <a:srgbClr val="000000"/>
      </a:dk2>
      <a:lt2>
        <a:srgbClr val="CCCCCC"/>
      </a:lt2>
      <a:accent1>
        <a:srgbClr val="881C1C"/>
      </a:accent1>
      <a:accent2>
        <a:srgbClr val="333399"/>
      </a:accent2>
      <a:accent3>
        <a:srgbClr val="FFFFFF"/>
      </a:accent3>
      <a:accent4>
        <a:srgbClr val="000000"/>
      </a:accent4>
      <a:accent5>
        <a:srgbClr val="C3ABAB"/>
      </a:accent5>
      <a:accent6>
        <a:srgbClr val="2D2D8A"/>
      </a:accent6>
      <a:hlink>
        <a:srgbClr val="000000"/>
      </a:hlink>
      <a:folHlink>
        <a:srgbClr val="B2B2B2"/>
      </a:folHlink>
    </a:clrScheme>
    <a:fontScheme name="UMass.Tilman.Arial">
      <a:majorFont>
        <a:latin typeface="幼圆"/>
        <a:ea typeface="幼圆"/>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0">
          <a:solidFill>
            <a:srgbClr val="969696"/>
          </a:solidFill>
          <a:round/>
        </a:ln>
      </a:spPr>
      <a:bodyPr wrap="none" anchor="ctr"/>
      <a:lstStyle>
        <a:defPPr algn="ctr" eaLnBrk="0" hangingPunct="0">
          <a:lnSpc>
            <a:spcPct val="90000"/>
          </a:lnSpc>
          <a:spcBef>
            <a:spcPct val="20000"/>
          </a:spcBef>
          <a:defRPr>
            <a:latin typeface="Arial" panose="020B0604020202090204" pitchFamily="34" charset="0"/>
            <a:cs typeface="Arial" panose="020B0604020202090204"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90000"/>
          </a:lnSpc>
          <a:spcBef>
            <a:spcPct val="20000"/>
          </a:spcBef>
          <a:spcAft>
            <a:spcPct val="0"/>
          </a:spcAft>
          <a:buClrTx/>
          <a:buSzTx/>
          <a:buFontTx/>
          <a:buNone/>
          <a:defRPr kumimoji="0" lang="en-US" sz="900" b="0" i="0" u="none" strike="noStrike" cap="none" normalizeH="0" baseline="0" smtClean="0">
            <a:ln>
              <a:noFill/>
            </a:ln>
            <a:solidFill>
              <a:schemeClr val="bg1"/>
            </a:solidFill>
            <a:effectLst/>
            <a:latin typeface="Arial" panose="020B0604020202090204" pitchFamily="34" charset="0"/>
            <a:ea typeface="SimSun" pitchFamily="2" charset="-122"/>
            <a:cs typeface="Arial" panose="020B0604020202090204" pitchFamily="34" charset="0"/>
          </a:defRPr>
        </a:defPPr>
      </a:lstStyle>
    </a:lnDef>
  </a:objectDefaults>
  <a:extraClrSchemeLst>
    <a:extraClrScheme>
      <a:clrScheme name="UMass.Tilman.Ari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Mass.Tilman.Ari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Mass.Tilman.Ari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Mass.Tilman.Ari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Mass.Tilman.Ari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Mass.Tilman.Ari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Mass.Tilman.Aria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Mass.Tilman.Ari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Mass.Tilman.Ari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Mass.Tilman.Ari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Mass.Tilman.Ari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Mass.Tilman.Ari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Mass.Tilman.Arial 13">
        <a:dk1>
          <a:srgbClr val="000000"/>
        </a:dk1>
        <a:lt1>
          <a:srgbClr val="FFFFFF"/>
        </a:lt1>
        <a:dk2>
          <a:srgbClr val="000000"/>
        </a:dk2>
        <a:lt2>
          <a:srgbClr val="CCCCCC"/>
        </a:lt2>
        <a:accent1>
          <a:srgbClr val="881C1C"/>
        </a:accent1>
        <a:accent2>
          <a:srgbClr val="333399"/>
        </a:accent2>
        <a:accent3>
          <a:srgbClr val="FFFFFF"/>
        </a:accent3>
        <a:accent4>
          <a:srgbClr val="000000"/>
        </a:accent4>
        <a:accent5>
          <a:srgbClr val="C3ABAB"/>
        </a:accent5>
        <a:accent6>
          <a:srgbClr val="2D2D8A"/>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UMass.Tilman.Arial</Template>
  <TotalTime>160</TotalTime>
  <Words>2552</Words>
  <Application>Microsoft Macintosh PowerPoint</Application>
  <PresentationFormat>On-screen Show (4:3)</PresentationFormat>
  <Paragraphs>407</Paragraphs>
  <Slides>46</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幼圆</vt:lpstr>
      <vt:lpstr>Arial</vt:lpstr>
      <vt:lpstr>Courier New</vt:lpstr>
      <vt:lpstr>Geneva</vt:lpstr>
      <vt:lpstr>Helvetica</vt:lpstr>
      <vt:lpstr>Times</vt:lpstr>
      <vt:lpstr>Times New Roman</vt:lpstr>
      <vt:lpstr>Verdana</vt:lpstr>
      <vt:lpstr>Wingdings</vt:lpstr>
      <vt:lpstr>FDU</vt:lpstr>
      <vt:lpstr>Photo Editor Photo</vt:lpstr>
      <vt:lpstr>COMP130177.01 互联网体系结构   模块化理论与体系结构</vt:lpstr>
      <vt:lpstr>社会发展</vt:lpstr>
      <vt:lpstr>技术变革</vt:lpstr>
      <vt:lpstr>PowerPoint Presentation</vt:lpstr>
      <vt:lpstr>互联网是GPT</vt:lpstr>
      <vt:lpstr>PowerPoint Presentation</vt:lpstr>
      <vt:lpstr>互联网的特征</vt:lpstr>
      <vt:lpstr>模块化</vt:lpstr>
      <vt:lpstr>模块化设计</vt:lpstr>
      <vt:lpstr>模块化与分工</vt:lpstr>
      <vt:lpstr>技术领域的模块化</vt:lpstr>
      <vt:lpstr>The Value of Modularity</vt:lpstr>
      <vt:lpstr>为什么模块化</vt:lpstr>
      <vt:lpstr>Main problem</vt:lpstr>
      <vt:lpstr>PowerPoint Presentation</vt:lpstr>
      <vt:lpstr>PowerPoint Presentation</vt:lpstr>
      <vt:lpstr>模块化的限制</vt:lpstr>
      <vt:lpstr>Modular vs Non-decomposable design</vt:lpstr>
      <vt:lpstr>Modularity Design</vt:lpstr>
      <vt:lpstr>设计的步骤</vt:lpstr>
      <vt:lpstr>PowerPoint Presentation</vt:lpstr>
      <vt:lpstr>PowerPoint Presentation</vt:lpstr>
      <vt:lpstr>The Modular Operators</vt:lpstr>
      <vt:lpstr>Examples</vt:lpstr>
      <vt:lpstr>Interplay: Theory and Architecture</vt:lpstr>
      <vt:lpstr>Example 1: Digital Communication</vt:lpstr>
      <vt:lpstr>Reliable transmission </vt:lpstr>
      <vt:lpstr>Shannon theory</vt:lpstr>
      <vt:lpstr>PowerPoint Presentation</vt:lpstr>
      <vt:lpstr>Example 2: Computer Architecture</vt:lpstr>
      <vt:lpstr>PowerPoint Presentation</vt:lpstr>
      <vt:lpstr>Von Neumann bottleneck</vt:lpstr>
      <vt:lpstr>PowerPoint Presentation</vt:lpstr>
      <vt:lpstr>Recall the Internet Architecture</vt:lpstr>
      <vt:lpstr>Internet Protocol Layers</vt:lpstr>
      <vt:lpstr>Layers in Action</vt:lpstr>
      <vt:lpstr>The Internet Hourglass with “Narrow Waist”</vt:lpstr>
      <vt:lpstr>Internet Protocol (IP)</vt:lpstr>
      <vt:lpstr>IP: Best-Effort Packet Delivery is Simpler</vt:lpstr>
      <vt:lpstr>IP: Statistical Multiplexing</vt:lpstr>
      <vt:lpstr>IP: Scalable Global Packet Delivery</vt:lpstr>
      <vt:lpstr>IP: Scalable Global Packet Delivery</vt:lpstr>
      <vt:lpstr>Changes in Internet</vt:lpstr>
      <vt:lpstr>Implications for network architecture</vt:lpstr>
      <vt:lpstr>Internet architectural evolution</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FDU</dc:subject>
  <dc:creator>Jin</dc:creator>
  <cp:lastModifiedBy>Microsoft Office User</cp:lastModifiedBy>
  <cp:revision>685</cp:revision>
  <dcterms:created xsi:type="dcterms:W3CDTF">2022-05-11T01:55:26Z</dcterms:created>
  <dcterms:modified xsi:type="dcterms:W3CDTF">2022-05-11T04:36:20Z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1033-3.6.1.5768</vt:lpwstr>
  </property>
</Properties>
</file>