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6"/>
  </p:handoutMasterIdLst>
  <p:sldIdLst>
    <p:sldId id="258" r:id="rId3"/>
    <p:sldId id="308" r:id="rId5"/>
    <p:sldId id="309" r:id="rId6"/>
    <p:sldId id="310" r:id="rId7"/>
    <p:sldId id="312" r:id="rId8"/>
    <p:sldId id="311" r:id="rId9"/>
    <p:sldId id="313" r:id="rId10"/>
    <p:sldId id="315" r:id="rId11"/>
    <p:sldId id="316" r:id="rId12"/>
    <p:sldId id="317" r:id="rId13"/>
    <p:sldId id="318" r:id="rId14"/>
    <p:sldId id="319" r:id="rId15"/>
    <p:sldId id="320" r:id="rId16"/>
    <p:sldId id="314" r:id="rId17"/>
    <p:sldId id="321" r:id="rId18"/>
    <p:sldId id="322" r:id="rId19"/>
    <p:sldId id="323" r:id="rId20"/>
    <p:sldId id="327" r:id="rId21"/>
    <p:sldId id="324" r:id="rId22"/>
    <p:sldId id="325" r:id="rId23"/>
    <p:sldId id="326" r:id="rId24"/>
    <p:sldId id="328" r:id="rId25"/>
    <p:sldId id="329" r:id="rId26"/>
    <p:sldId id="330" r:id="rId27"/>
    <p:sldId id="331" r:id="rId28"/>
    <p:sldId id="332" r:id="rId29"/>
    <p:sldId id="333" r:id="rId30"/>
    <p:sldId id="334" r:id="rId31"/>
    <p:sldId id="335" r:id="rId32"/>
    <p:sldId id="336" r:id="rId33"/>
    <p:sldId id="337" r:id="rId34"/>
    <p:sldId id="338" r:id="rId35"/>
    <p:sldId id="339" r:id="rId36"/>
    <p:sldId id="340" r:id="rId37"/>
    <p:sldId id="341" r:id="rId38"/>
    <p:sldId id="342" r:id="rId39"/>
    <p:sldId id="343" r:id="rId40"/>
    <p:sldId id="344" r:id="rId41"/>
    <p:sldId id="345" r:id="rId42"/>
    <p:sldId id="346" r:id="rId43"/>
    <p:sldId id="348" r:id="rId44"/>
    <p:sldId id="349" r:id="rId45"/>
    <p:sldId id="350" r:id="rId46"/>
    <p:sldId id="351" r:id="rId47"/>
    <p:sldId id="353" r:id="rId48"/>
    <p:sldId id="354" r:id="rId49"/>
    <p:sldId id="355" r:id="rId50"/>
    <p:sldId id="356" r:id="rId51"/>
    <p:sldId id="357" r:id="rId52"/>
    <p:sldId id="358" r:id="rId53"/>
    <p:sldId id="359" r:id="rId54"/>
    <p:sldId id="360" r:id="rId55"/>
    <p:sldId id="361" r:id="rId56"/>
    <p:sldId id="362" r:id="rId57"/>
    <p:sldId id="363" r:id="rId58"/>
    <p:sldId id="364" r:id="rId59"/>
    <p:sldId id="365" r:id="rId60"/>
    <p:sldId id="366" r:id="rId61"/>
    <p:sldId id="367" r:id="rId62"/>
    <p:sldId id="368" r:id="rId63"/>
    <p:sldId id="369" r:id="rId64"/>
    <p:sldId id="289" r:id="rId65"/>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sz="900" b="0" i="0" u="none" kern="1200" baseline="0">
        <a:solidFill>
          <a:schemeClr val="bg1"/>
        </a:solidFill>
        <a:latin typeface="Arial" panose="020B0604020202090204" pitchFamily="34" charset="0"/>
        <a:ea typeface="SimSun" pitchFamily="2" charset="-122"/>
        <a:cs typeface="+mn-cs"/>
      </a:defRPr>
    </a:lvl1pPr>
    <a:lvl2pPr marL="457200" lvl="1" indent="0" algn="l" defTabSz="914400" rtl="0" eaLnBrk="1" fontAlgn="base" latinLnBrk="0" hangingPunct="1">
      <a:lnSpc>
        <a:spcPct val="100000"/>
      </a:lnSpc>
      <a:spcBef>
        <a:spcPct val="0"/>
      </a:spcBef>
      <a:spcAft>
        <a:spcPct val="0"/>
      </a:spcAft>
      <a:buNone/>
      <a:defRPr sz="900" b="0" i="0" u="none" kern="1200" baseline="0">
        <a:solidFill>
          <a:schemeClr val="bg1"/>
        </a:solidFill>
        <a:latin typeface="Arial" panose="020B0604020202090204" pitchFamily="34" charset="0"/>
        <a:ea typeface="SimSun" pitchFamily="2" charset="-122"/>
        <a:cs typeface="+mn-cs"/>
      </a:defRPr>
    </a:lvl2pPr>
    <a:lvl3pPr marL="914400" lvl="2" indent="0" algn="l" defTabSz="914400" rtl="0" eaLnBrk="1" fontAlgn="base" latinLnBrk="0" hangingPunct="1">
      <a:lnSpc>
        <a:spcPct val="100000"/>
      </a:lnSpc>
      <a:spcBef>
        <a:spcPct val="0"/>
      </a:spcBef>
      <a:spcAft>
        <a:spcPct val="0"/>
      </a:spcAft>
      <a:buNone/>
      <a:defRPr sz="900" b="0" i="0" u="none" kern="1200" baseline="0">
        <a:solidFill>
          <a:schemeClr val="bg1"/>
        </a:solidFill>
        <a:latin typeface="Arial" panose="020B0604020202090204" pitchFamily="34" charset="0"/>
        <a:ea typeface="SimSun" pitchFamily="2" charset="-122"/>
        <a:cs typeface="+mn-cs"/>
      </a:defRPr>
    </a:lvl3pPr>
    <a:lvl4pPr marL="1371600" lvl="3" indent="0" algn="l" defTabSz="914400" rtl="0" eaLnBrk="1" fontAlgn="base" latinLnBrk="0" hangingPunct="1">
      <a:lnSpc>
        <a:spcPct val="100000"/>
      </a:lnSpc>
      <a:spcBef>
        <a:spcPct val="0"/>
      </a:spcBef>
      <a:spcAft>
        <a:spcPct val="0"/>
      </a:spcAft>
      <a:buNone/>
      <a:defRPr sz="900" b="0" i="0" u="none" kern="1200" baseline="0">
        <a:solidFill>
          <a:schemeClr val="bg1"/>
        </a:solidFill>
        <a:latin typeface="Arial" panose="020B0604020202090204" pitchFamily="34" charset="0"/>
        <a:ea typeface="SimSun" pitchFamily="2" charset="-122"/>
        <a:cs typeface="+mn-cs"/>
      </a:defRPr>
    </a:lvl4pPr>
    <a:lvl5pPr marL="1828800" lvl="4" indent="0" algn="l" defTabSz="914400" rtl="0" eaLnBrk="1" fontAlgn="base" latinLnBrk="0" hangingPunct="1">
      <a:lnSpc>
        <a:spcPct val="100000"/>
      </a:lnSpc>
      <a:spcBef>
        <a:spcPct val="0"/>
      </a:spcBef>
      <a:spcAft>
        <a:spcPct val="0"/>
      </a:spcAft>
      <a:buNone/>
      <a:defRPr sz="900" b="0" i="0" u="none" kern="1200" baseline="0">
        <a:solidFill>
          <a:schemeClr val="bg1"/>
        </a:solidFill>
        <a:latin typeface="Arial" panose="020B0604020202090204" pitchFamily="34" charset="0"/>
        <a:ea typeface="SimSun" pitchFamily="2" charset="-122"/>
        <a:cs typeface="+mn-cs"/>
      </a:defRPr>
    </a:lvl5pPr>
    <a:lvl6pPr marL="2286000" lvl="5" indent="0" algn="l" defTabSz="914400" rtl="0" eaLnBrk="1" fontAlgn="base" latinLnBrk="0" hangingPunct="1">
      <a:lnSpc>
        <a:spcPct val="100000"/>
      </a:lnSpc>
      <a:spcBef>
        <a:spcPct val="0"/>
      </a:spcBef>
      <a:spcAft>
        <a:spcPct val="0"/>
      </a:spcAft>
      <a:buNone/>
      <a:defRPr sz="900" b="0" i="0" u="none" kern="1200" baseline="0">
        <a:solidFill>
          <a:schemeClr val="bg1"/>
        </a:solidFill>
        <a:latin typeface="Arial" panose="020B0604020202090204" pitchFamily="34" charset="0"/>
        <a:ea typeface="SimSun" pitchFamily="2" charset="-122"/>
        <a:cs typeface="+mn-cs"/>
      </a:defRPr>
    </a:lvl6pPr>
    <a:lvl7pPr marL="2743200" lvl="6" indent="0" algn="l" defTabSz="914400" rtl="0" eaLnBrk="1" fontAlgn="base" latinLnBrk="0" hangingPunct="1">
      <a:lnSpc>
        <a:spcPct val="100000"/>
      </a:lnSpc>
      <a:spcBef>
        <a:spcPct val="0"/>
      </a:spcBef>
      <a:spcAft>
        <a:spcPct val="0"/>
      </a:spcAft>
      <a:buNone/>
      <a:defRPr sz="900" b="0" i="0" u="none" kern="1200" baseline="0">
        <a:solidFill>
          <a:schemeClr val="bg1"/>
        </a:solidFill>
        <a:latin typeface="Arial" panose="020B0604020202090204" pitchFamily="34" charset="0"/>
        <a:ea typeface="SimSun" pitchFamily="2" charset="-122"/>
        <a:cs typeface="+mn-cs"/>
      </a:defRPr>
    </a:lvl7pPr>
    <a:lvl8pPr marL="3200400" lvl="7" indent="0" algn="l" defTabSz="914400" rtl="0" eaLnBrk="1" fontAlgn="base" latinLnBrk="0" hangingPunct="1">
      <a:lnSpc>
        <a:spcPct val="100000"/>
      </a:lnSpc>
      <a:spcBef>
        <a:spcPct val="0"/>
      </a:spcBef>
      <a:spcAft>
        <a:spcPct val="0"/>
      </a:spcAft>
      <a:buNone/>
      <a:defRPr sz="900" b="0" i="0" u="none" kern="1200" baseline="0">
        <a:solidFill>
          <a:schemeClr val="bg1"/>
        </a:solidFill>
        <a:latin typeface="Arial" panose="020B0604020202090204" pitchFamily="34" charset="0"/>
        <a:ea typeface="SimSun" pitchFamily="2" charset="-122"/>
        <a:cs typeface="+mn-cs"/>
      </a:defRPr>
    </a:lvl8pPr>
    <a:lvl9pPr marL="3657600" lvl="8" indent="0" algn="l" defTabSz="914400" rtl="0" eaLnBrk="1" fontAlgn="base" latinLnBrk="0" hangingPunct="1">
      <a:lnSpc>
        <a:spcPct val="100000"/>
      </a:lnSpc>
      <a:spcBef>
        <a:spcPct val="0"/>
      </a:spcBef>
      <a:spcAft>
        <a:spcPct val="0"/>
      </a:spcAft>
      <a:buNone/>
      <a:defRPr sz="900" b="0" i="0" u="none" kern="1200" baseline="0">
        <a:solidFill>
          <a:schemeClr val="bg1"/>
        </a:solidFill>
        <a:latin typeface="Arial" panose="020B0604020202090204" pitchFamily="34" charset="0"/>
        <a:ea typeface="SimSun"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CCECFF"/>
    <a:srgbClr val="6699FF"/>
    <a:srgbClr val="FF7C80"/>
    <a:srgbClr val="FFFF99"/>
    <a:srgbClr val="9933FF"/>
    <a:srgbClr val="6600FF"/>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79"/>
  </p:normalViewPr>
  <p:slideViewPr>
    <p:cSldViewPr showGuides="1">
      <p:cViewPr varScale="1">
        <p:scale>
          <a:sx n="112" d="100"/>
          <a:sy n="112" d="100"/>
        </p:scale>
        <p:origin x="1640" y="192"/>
      </p:cViewPr>
      <p:guideLst>
        <p:guide orient="horz" pos="1992"/>
        <p:guide pos="2904"/>
      </p:guideLst>
    </p:cSldViewPr>
  </p:slideViewPr>
  <p:notesTextViewPr>
    <p:cViewPr>
      <p:scale>
        <a:sx n="100" d="100"/>
        <a:sy n="100" d="100"/>
      </p:scale>
      <p:origin x="0" y="0"/>
    </p:cViewPr>
  </p:notesTextViewPr>
  <p:sorterViewPr showFormatting="0">
    <p:cViewPr>
      <p:scale>
        <a:sx n="66" d="100"/>
        <a:sy n="66" d="100"/>
      </p:scale>
      <p:origin x="0" y="0"/>
    </p:cViewPr>
  </p:sorterViewPr>
  <p:gridSpacing cx="76198" cy="7619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9" Type="http://schemas.openxmlformats.org/officeDocument/2006/relationships/tableStyles" Target="tableStyles.xml"/><Relationship Id="rId68" Type="http://schemas.openxmlformats.org/officeDocument/2006/relationships/viewProps" Target="viewProps.xml"/><Relationship Id="rId67" Type="http://schemas.openxmlformats.org/officeDocument/2006/relationships/presProps" Target="presProps.xml"/><Relationship Id="rId66" Type="http://schemas.openxmlformats.org/officeDocument/2006/relationships/handoutMaster" Target="handoutMasters/handoutMaster1.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anose="020B0604020202090204" pitchFamily="34" charset="0"/>
                <a:ea typeface="SimSun"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bg1"/>
              </a:solidFill>
              <a:effectLst/>
              <a:uLnTx/>
              <a:uFillTx/>
              <a:latin typeface="Arial" panose="020B0604020202090204" pitchFamily="34" charset="0"/>
              <a:ea typeface="SimSun" pitchFamily="2" charset="-122"/>
              <a:cs typeface="+mn-cs"/>
            </a:endParaRPr>
          </a:p>
        </p:txBody>
      </p:sp>
      <p:sp>
        <p:nvSpPr>
          <p:cNvPr id="3" name="日期占位符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lstStyle/>
          <a:p>
            <a:pPr lvl="0" algn="r" fontAlgn="base">
              <a:buClrTx/>
            </a:pPr>
            <a:endParaRPr lang="zh-CN" altLang="en-US" sz="1200" strike="noStrike" noProof="1"/>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panose="020B0604020202090204" pitchFamily="34" charset="0"/>
                <a:ea typeface="SimSun" pitchFamily="2" charset="-122"/>
                <a:cs typeface="+mn-cs"/>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bg1"/>
              </a:solidFill>
              <a:effectLst/>
              <a:uLnTx/>
              <a:uFillTx/>
              <a:latin typeface="Arial" panose="020B0604020202090204" pitchFamily="34" charset="0"/>
              <a:ea typeface="SimSun" pitchFamily="2" charset="-122"/>
              <a:cs typeface="+mn-cs"/>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p>
            <a:pPr lvl="0" algn="r" fontAlgn="base">
              <a:buClrTx/>
            </a:pPr>
            <a:fld id="{9A0DB2DC-4C9A-4742-B13C-FB6460FD3503}" type="slidenum">
              <a:rPr lang="zh-CN" altLang="en-US" sz="1200" strike="noStrike" noProof="1" dirty="0">
                <a:latin typeface="Arial" panose="020B0604020202090204" pitchFamily="34" charset="0"/>
                <a:ea typeface="SimSun" pitchFamily="2" charset="-122"/>
                <a:cs typeface="+mn-cs"/>
              </a:rPr>
            </a:fld>
            <a:endParaRPr lang="zh-CN" altLang="en-US" sz="1200"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eaLnBrk="1" hangingPunct="1">
              <a:lnSpc>
                <a:spcPct val="100000"/>
              </a:lnSpc>
              <a:spcBef>
                <a:spcPct val="0"/>
              </a:spcBef>
              <a:defRPr sz="1200">
                <a:solidFill>
                  <a:schemeClr val="tx1"/>
                </a:solidFill>
                <a:latin typeface="Arial" panose="020B0604020202090204" pitchFamily="34" charset="0"/>
                <a:ea typeface="SimSun" pitchFamily="2" charset="-122"/>
                <a:cs typeface="Arial" panose="020B060402020209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90204" pitchFamily="34" charset="0"/>
              <a:ea typeface="SimSun" pitchFamily="2" charset="-122"/>
              <a:cs typeface="Arial" panose="020B0604020202090204" pitchFamily="34" charset="0"/>
            </a:endParaRPr>
          </a:p>
        </p:txBody>
      </p:sp>
      <p:sp>
        <p:nvSpPr>
          <p:cNvPr id="14339"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lnSpc>
                <a:spcPct val="100000"/>
              </a:lnSpc>
              <a:spcBef>
                <a:spcPct val="0"/>
              </a:spcBef>
              <a:defRPr sz="1200">
                <a:solidFill>
                  <a:schemeClr val="tx1"/>
                </a:solidFill>
                <a:latin typeface="Arial" panose="020B0604020202090204" pitchFamily="34" charset="0"/>
                <a:ea typeface="SimSun" pitchFamily="2" charset="-122"/>
                <a:cs typeface="Arial" panose="020B060402020209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90204" pitchFamily="34" charset="0"/>
              <a:ea typeface="SimSun" pitchFamily="2" charset="-122"/>
              <a:cs typeface="Arial" panose="020B0604020202090204" pitchFamily="34" charset="0"/>
            </a:endParaRPr>
          </a:p>
        </p:txBody>
      </p:sp>
      <p:sp>
        <p:nvSpPr>
          <p:cNvPr id="11268" name="Rectangle 4"/>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en-US" altLang="zh-CN" sz="1200" b="0" i="0" u="none" strike="noStrike" kern="1200" cap="none" spc="0" normalizeH="0" baseline="0" noProof="0">
                <a:ln>
                  <a:noFill/>
                </a:ln>
                <a:solidFill>
                  <a:schemeClr val="tx1"/>
                </a:solidFill>
                <a:effectLst/>
                <a:uLnTx/>
                <a:uFillTx/>
                <a:latin typeface="Arial" panose="020B0604020202090204" pitchFamily="34" charset="0"/>
                <a:ea typeface="SimSun" charset="0"/>
                <a:cs typeface="Arial" panose="020B0604020202090204" pitchFamily="34" charset="0"/>
              </a:rPr>
              <a:t>Click to edit Master text styles</a:t>
            </a:r>
            <a:endParaRPr kumimoji="1" lang="en-US" altLang="zh-CN" sz="1200" b="0" i="0" u="none" strike="noStrike" kern="1200" cap="none" spc="0" normalizeH="0" baseline="0" noProof="0">
              <a:ln>
                <a:noFill/>
              </a:ln>
              <a:solidFill>
                <a:schemeClr val="tx1"/>
              </a:solidFill>
              <a:effectLst/>
              <a:uLnTx/>
              <a:uFillTx/>
              <a:latin typeface="Arial" panose="020B0604020202090204" pitchFamily="34" charset="0"/>
              <a:ea typeface="SimSun" charset="0"/>
              <a:cs typeface="Arial" panose="020B0604020202090204" pitchFamily="34" charset="0"/>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en-US" altLang="zh-CN" sz="1200" b="0" i="0" u="none" strike="noStrike" kern="1200" cap="none" spc="0" normalizeH="0" baseline="0" noProof="0">
                <a:ln>
                  <a:noFill/>
                </a:ln>
                <a:solidFill>
                  <a:schemeClr val="tx1"/>
                </a:solidFill>
                <a:effectLst/>
                <a:uLnTx/>
                <a:uFillTx/>
                <a:latin typeface="Arial" panose="020B0604020202090204" pitchFamily="34" charset="0"/>
                <a:ea typeface="Arial" panose="020B0604020202090204" pitchFamily="34" charset="0"/>
                <a:cs typeface="Arial" panose="020B0604020202090204" pitchFamily="34" charset="0"/>
              </a:rPr>
              <a:t>Second level</a:t>
            </a:r>
            <a:endParaRPr kumimoji="1" lang="en-US" altLang="zh-CN" sz="1200" b="0" i="0" u="none" strike="noStrike" kern="1200" cap="none" spc="0" normalizeH="0" baseline="0" noProof="0">
              <a:ln>
                <a:noFill/>
              </a:ln>
              <a:solidFill>
                <a:schemeClr val="tx1"/>
              </a:solidFill>
              <a:effectLst/>
              <a:uLnTx/>
              <a:uFillTx/>
              <a:latin typeface="Arial" panose="020B0604020202090204" pitchFamily="34" charset="0"/>
              <a:ea typeface="Arial" panose="020B0604020202090204" pitchFamily="34" charset="0"/>
              <a:cs typeface="Arial" panose="020B0604020202090204" pitchFamily="34" charset="0"/>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en-US" altLang="zh-CN" sz="1200" b="0" i="0" u="none" strike="noStrike" kern="1200" cap="none" spc="0" normalizeH="0" baseline="0" noProof="0">
                <a:ln>
                  <a:noFill/>
                </a:ln>
                <a:solidFill>
                  <a:schemeClr val="tx1"/>
                </a:solidFill>
                <a:effectLst/>
                <a:uLnTx/>
                <a:uFillTx/>
                <a:latin typeface="Arial" panose="020B0604020202090204" pitchFamily="34" charset="0"/>
                <a:ea typeface="Arial" panose="020B0604020202090204" pitchFamily="34" charset="0"/>
                <a:cs typeface="Arial" panose="020B0604020202090204" pitchFamily="34" charset="0"/>
              </a:rPr>
              <a:t>Third level</a:t>
            </a:r>
            <a:endParaRPr kumimoji="1" lang="en-US" altLang="zh-CN" sz="1200" b="0" i="0" u="none" strike="noStrike" kern="1200" cap="none" spc="0" normalizeH="0" baseline="0" noProof="0">
              <a:ln>
                <a:noFill/>
              </a:ln>
              <a:solidFill>
                <a:schemeClr val="tx1"/>
              </a:solidFill>
              <a:effectLst/>
              <a:uLnTx/>
              <a:uFillTx/>
              <a:latin typeface="Arial" panose="020B0604020202090204" pitchFamily="34" charset="0"/>
              <a:ea typeface="Arial" panose="020B0604020202090204" pitchFamily="34" charset="0"/>
              <a:cs typeface="Arial" panose="020B0604020202090204" pitchFamily="34" charset="0"/>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en-US" altLang="zh-CN" sz="1200" b="0" i="0" u="none" strike="noStrike" kern="1200" cap="none" spc="0" normalizeH="0" baseline="0" noProof="0">
                <a:ln>
                  <a:noFill/>
                </a:ln>
                <a:solidFill>
                  <a:schemeClr val="tx1"/>
                </a:solidFill>
                <a:effectLst/>
                <a:uLnTx/>
                <a:uFillTx/>
                <a:latin typeface="Arial" panose="020B0604020202090204" pitchFamily="34" charset="0"/>
                <a:ea typeface="Arial" panose="020B0604020202090204" pitchFamily="34" charset="0"/>
                <a:cs typeface="Arial" panose="020B0604020202090204" pitchFamily="34" charset="0"/>
              </a:rPr>
              <a:t>Fourth level</a:t>
            </a:r>
            <a:endParaRPr kumimoji="1" lang="en-US" altLang="zh-CN" sz="1200" b="0" i="0" u="none" strike="noStrike" kern="1200" cap="none" spc="0" normalizeH="0" baseline="0" noProof="0">
              <a:ln>
                <a:noFill/>
              </a:ln>
              <a:solidFill>
                <a:schemeClr val="tx1"/>
              </a:solidFill>
              <a:effectLst/>
              <a:uLnTx/>
              <a:uFillTx/>
              <a:latin typeface="Arial" panose="020B0604020202090204" pitchFamily="34" charset="0"/>
              <a:ea typeface="Arial" panose="020B0604020202090204" pitchFamily="34" charset="0"/>
              <a:cs typeface="Arial" panose="020B0604020202090204" pitchFamily="34" charset="0"/>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en-US" altLang="zh-CN" sz="1200" b="0" i="0" u="none" strike="noStrike" kern="1200" cap="none" spc="0" normalizeH="0" baseline="0" noProof="0">
                <a:ln>
                  <a:noFill/>
                </a:ln>
                <a:solidFill>
                  <a:schemeClr val="tx1"/>
                </a:solidFill>
                <a:effectLst/>
                <a:uLnTx/>
                <a:uFillTx/>
                <a:latin typeface="Arial" panose="020B0604020202090204" pitchFamily="34" charset="0"/>
                <a:ea typeface="Arial" panose="020B0604020202090204" pitchFamily="34" charset="0"/>
                <a:cs typeface="Arial" panose="020B0604020202090204" pitchFamily="34" charset="0"/>
              </a:rPr>
              <a:t>Fifth level</a:t>
            </a:r>
            <a:endParaRPr kumimoji="1" lang="en-US" altLang="zh-CN" sz="1200" b="0" i="0" u="none" strike="noStrike" kern="1200" cap="none" spc="0" normalizeH="0" baseline="0" noProof="0">
              <a:ln>
                <a:noFill/>
              </a:ln>
              <a:solidFill>
                <a:schemeClr val="tx1"/>
              </a:solidFill>
              <a:effectLst/>
              <a:uLnTx/>
              <a:uFillTx/>
              <a:latin typeface="Arial" panose="020B0604020202090204" pitchFamily="34" charset="0"/>
              <a:ea typeface="Arial" panose="020B0604020202090204" pitchFamily="34" charset="0"/>
              <a:cs typeface="Arial" panose="020B0604020202090204" pitchFamily="34" charset="0"/>
            </a:endParaRPr>
          </a:p>
        </p:txBody>
      </p:sp>
      <p:sp>
        <p:nvSpPr>
          <p:cNvPr id="14342"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eaLnBrk="1" hangingPunct="1">
              <a:lnSpc>
                <a:spcPct val="100000"/>
              </a:lnSpc>
              <a:spcBef>
                <a:spcPct val="0"/>
              </a:spcBef>
              <a:defRPr sz="1200">
                <a:solidFill>
                  <a:schemeClr val="tx1"/>
                </a:solidFill>
                <a:latin typeface="Arial" panose="020B0604020202090204" pitchFamily="34" charset="0"/>
                <a:ea typeface="SimSun" pitchFamily="2" charset="-122"/>
                <a:cs typeface="Arial" panose="020B060402020209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90204" pitchFamily="34" charset="0"/>
              <a:ea typeface="SimSun" pitchFamily="2" charset="-122"/>
              <a:cs typeface="Arial" panose="020B0604020202090204" pitchFamily="34" charset="0"/>
            </a:endParaRPr>
          </a:p>
        </p:txBody>
      </p:sp>
      <p:sp>
        <p:nvSpPr>
          <p:cNvPr id="14343"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p>
            <a:pPr lvl="0" indent="0" algn="r"/>
            <a:r>
              <a:rPr lang="zh-CN" altLang="en-US" sz="1200" dirty="0">
                <a:solidFill>
                  <a:schemeClr val="tx1"/>
                </a:solidFill>
              </a:rPr>
              <a:t>*</a:t>
            </a:r>
            <a:endParaRPr lang="zh-CN" altLang="en-US" sz="1200" dirty="0">
              <a:solidFill>
                <a:schemeClr val="tx1"/>
              </a:solidFill>
              <a:ea typeface="Arial" panose="020B060402020209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panose="020B0604020202090204" pitchFamily="34" charset="0"/>
        <a:ea typeface="SimSun" charset="0"/>
        <a:cs typeface="Arial" panose="020B0604020202090204" pitchFamily="34" charset="0"/>
      </a:defRPr>
    </a:lvl1pPr>
    <a:lvl2pPr marL="457200" algn="l" rtl="0" eaLnBrk="0" fontAlgn="base" hangingPunct="0">
      <a:spcBef>
        <a:spcPct val="30000"/>
      </a:spcBef>
      <a:spcAft>
        <a:spcPct val="0"/>
      </a:spcAft>
      <a:defRPr kumimoji="1" sz="1200" kern="1200">
        <a:solidFill>
          <a:schemeClr val="tx1"/>
        </a:solidFill>
        <a:latin typeface="Arial" panose="020B0604020202090204" pitchFamily="34" charset="0"/>
        <a:ea typeface="Arial" panose="020B0604020202090204" pitchFamily="34" charset="0"/>
        <a:cs typeface="Arial" panose="020B0604020202090204" pitchFamily="34" charset="0"/>
      </a:defRPr>
    </a:lvl2pPr>
    <a:lvl3pPr marL="914400" algn="l" rtl="0" eaLnBrk="0" fontAlgn="base" hangingPunct="0">
      <a:spcBef>
        <a:spcPct val="30000"/>
      </a:spcBef>
      <a:spcAft>
        <a:spcPct val="0"/>
      </a:spcAft>
      <a:defRPr kumimoji="1" sz="1200" kern="1200">
        <a:solidFill>
          <a:schemeClr val="tx1"/>
        </a:solidFill>
        <a:latin typeface="Arial" panose="020B0604020202090204" pitchFamily="34" charset="0"/>
        <a:ea typeface="Arial" panose="020B0604020202090204" pitchFamily="34" charset="0"/>
        <a:cs typeface="Arial" panose="020B0604020202090204" pitchFamily="34" charset="0"/>
      </a:defRPr>
    </a:lvl3pPr>
    <a:lvl4pPr marL="1371600" algn="l" rtl="0" eaLnBrk="0" fontAlgn="base" hangingPunct="0">
      <a:spcBef>
        <a:spcPct val="30000"/>
      </a:spcBef>
      <a:spcAft>
        <a:spcPct val="0"/>
      </a:spcAft>
      <a:defRPr kumimoji="1" sz="1200" kern="1200">
        <a:solidFill>
          <a:schemeClr val="tx1"/>
        </a:solidFill>
        <a:latin typeface="Arial" panose="020B0604020202090204" pitchFamily="34" charset="0"/>
        <a:ea typeface="Arial" panose="020B0604020202090204" pitchFamily="34" charset="0"/>
        <a:cs typeface="Arial" panose="020B0604020202090204" pitchFamily="34" charset="0"/>
      </a:defRPr>
    </a:lvl4pPr>
    <a:lvl5pPr marL="1828800" algn="l" rtl="0" eaLnBrk="0" fontAlgn="base" hangingPunct="0">
      <a:spcBef>
        <a:spcPct val="30000"/>
      </a:spcBef>
      <a:spcAft>
        <a:spcPct val="0"/>
      </a:spcAft>
      <a:defRPr kumimoji="1" sz="1200" kern="1200">
        <a:solidFill>
          <a:schemeClr val="tx1"/>
        </a:solidFill>
        <a:latin typeface="Arial" panose="020B0604020202090204" pitchFamily="34" charset="0"/>
        <a:ea typeface="Arial" panose="020B0604020202090204" pitchFamily="34" charset="0"/>
        <a:cs typeface="Arial" panose="020B060402020209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幻灯片图像占位符 1"/>
          <p:cNvSpPr>
            <a:spLocks noGrp="1" noRot="1" noChangeAspect="1" noTextEdit="1"/>
          </p:cNvSpPr>
          <p:nvPr>
            <p:ph type="sldImg"/>
          </p:nvPr>
        </p:nvSpPr>
        <p:spPr/>
      </p:sp>
      <p:sp>
        <p:nvSpPr>
          <p:cNvPr id="13314" name="备注占位符 2"/>
          <p:cNvSpPr>
            <a:spLocks noGrp="1"/>
          </p:cNvSpPr>
          <p:nvPr>
            <p:ph type="body"/>
          </p:nvPr>
        </p:nvSpPr>
        <p:spPr/>
        <p:txBody>
          <a:bodyPr wrap="square" lIns="91440" tIns="45720" rIns="91440" bIns="45720" anchor="t"/>
          <a:lstStyle/>
          <a:p>
            <a:pPr lvl="0" eaLnBrk="1" hangingPunct="1"/>
            <a:endParaRPr lang="zh-CN" altLang="en-US" dirty="0">
              <a:ea typeface="SimSun" pitchFamily="2" charset="-122"/>
            </a:endParaRPr>
          </a:p>
        </p:txBody>
      </p:sp>
      <p:sp>
        <p:nvSpPr>
          <p:cNvPr id="13315"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lstStyle/>
          <a:p>
            <a:pPr lvl="0" indent="0" algn="r"/>
            <a:r>
              <a:rPr lang="zh-CN" altLang="en-US" sz="1200" dirty="0">
                <a:solidFill>
                  <a:schemeClr val="tx1"/>
                </a:solidFill>
                <a:latin typeface="Arial" panose="020B0604020202090204" pitchFamily="34" charset="0"/>
                <a:ea typeface="SimSun" pitchFamily="2" charset="-122"/>
              </a:rPr>
              <a:t>*</a:t>
            </a:r>
            <a:endParaRPr lang="zh-CN" altLang="en-US" sz="1200" dirty="0">
              <a:solidFill>
                <a:schemeClr val="tx1"/>
              </a:solidFill>
              <a:latin typeface="Arial" panose="020B0604020202090204" pitchFamily="34" charset="0"/>
              <a:ea typeface="Arial" panose="020B060402020209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03973D-388D-CB40-AC55-A1A00411EDC3}"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321FDCC-7210-3446-90C6-02F523050E5F}" type="slidenum">
              <a:rPr lang="en-US" altLang="en-US"/>
            </a:fld>
            <a:endParaRPr lang="en-US" altLang="en-US"/>
          </a:p>
        </p:txBody>
      </p:sp>
      <p:sp>
        <p:nvSpPr>
          <p:cNvPr id="584706" name="Rectangle 2"/>
          <p:cNvSpPr>
            <a:spLocks noGrp="1" noRot="1" noChangeAspect="1" noChangeArrowheads="1" noTextEdit="1"/>
          </p:cNvSpPr>
          <p:nvPr>
            <p:ph type="sldImg"/>
          </p:nvPr>
        </p:nvSpPr>
        <p:spPr>
          <a:xfrm>
            <a:off x="390525" y="693738"/>
            <a:ext cx="6153150" cy="3462337"/>
          </a:xfrm>
        </p:spPr>
      </p:sp>
      <p:sp>
        <p:nvSpPr>
          <p:cNvPr id="584707" name="Rectangle 3"/>
          <p:cNvSpPr>
            <a:spLocks noGrp="1" noChangeArrowheads="1"/>
          </p:cNvSpPr>
          <p:nvPr>
            <p:ph type="body" idx="1"/>
          </p:nvPr>
        </p:nvSpPr>
        <p:spPr>
          <a:xfrm>
            <a:off x="693738" y="4386263"/>
            <a:ext cx="5546725" cy="4152900"/>
          </a:xfrm>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9441BB2-F1DF-4940-83B5-915DB6AC25C9}" type="slidenum">
              <a:rPr lang="en-US" altLang="en-US"/>
            </a:fld>
            <a:endParaRPr lang="en-US" altLang="en-US"/>
          </a:p>
        </p:txBody>
      </p:sp>
      <p:sp>
        <p:nvSpPr>
          <p:cNvPr id="637954" name="Rectangle 2"/>
          <p:cNvSpPr>
            <a:spLocks noGrp="1" noRot="1" noChangeAspect="1" noChangeArrowheads="1" noTextEdit="1"/>
          </p:cNvSpPr>
          <p:nvPr>
            <p:ph type="sldImg"/>
          </p:nvPr>
        </p:nvSpPr>
        <p:spPr/>
      </p:sp>
      <p:sp>
        <p:nvSpPr>
          <p:cNvPr id="637955"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78804B7-2ECD-6146-85CD-B68B1E5899E2}" type="slidenum">
              <a:rPr lang="en-US" altLang="en-US"/>
            </a:fld>
            <a:endParaRPr lang="en-US" altLang="en-US"/>
          </a:p>
        </p:txBody>
      </p:sp>
      <p:sp>
        <p:nvSpPr>
          <p:cNvPr id="586754" name="Rectangle 2"/>
          <p:cNvSpPr>
            <a:spLocks noGrp="1" noRot="1" noChangeAspect="1" noChangeArrowheads="1" noTextEdit="1"/>
          </p:cNvSpPr>
          <p:nvPr>
            <p:ph type="sldImg"/>
          </p:nvPr>
        </p:nvSpPr>
        <p:spPr>
          <a:xfrm>
            <a:off x="390525" y="693738"/>
            <a:ext cx="6153150" cy="3462337"/>
          </a:xfrm>
        </p:spPr>
      </p:sp>
      <p:sp>
        <p:nvSpPr>
          <p:cNvPr id="586755" name="Rectangle 3"/>
          <p:cNvSpPr>
            <a:spLocks noGrp="1" noChangeArrowheads="1"/>
          </p:cNvSpPr>
          <p:nvPr>
            <p:ph type="body" idx="1"/>
          </p:nvPr>
        </p:nvSpPr>
        <p:spPr>
          <a:xfrm>
            <a:off x="693738" y="4386263"/>
            <a:ext cx="5546725" cy="4152900"/>
          </a:xfrm>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16A98B3-1ED5-3D41-BDD1-ED6AF5BBF978}" type="slidenum">
              <a:rPr lang="en-US" altLang="en-US"/>
            </a:fld>
            <a:endParaRPr lang="en-US" altLang="en-US"/>
          </a:p>
        </p:txBody>
      </p:sp>
      <p:sp>
        <p:nvSpPr>
          <p:cNvPr id="717826" name="Rectangle 2"/>
          <p:cNvSpPr>
            <a:spLocks noGrp="1" noRot="1" noChangeAspect="1" noChangeArrowheads="1" noTextEdit="1"/>
          </p:cNvSpPr>
          <p:nvPr>
            <p:ph type="sldImg"/>
          </p:nvPr>
        </p:nvSpPr>
        <p:spPr/>
      </p:sp>
      <p:sp>
        <p:nvSpPr>
          <p:cNvPr id="717827"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FA3CCED-7786-1748-856F-19821FAD881C}" type="slidenum">
              <a:rPr lang="en-US" altLang="en-US"/>
            </a:fld>
            <a:endParaRPr lang="en-US" altLang="en-US"/>
          </a:p>
        </p:txBody>
      </p:sp>
      <p:sp>
        <p:nvSpPr>
          <p:cNvPr id="640002" name="Rectangle 2"/>
          <p:cNvSpPr>
            <a:spLocks noGrp="1" noRot="1" noChangeAspect="1" noChangeArrowheads="1" noTextEdit="1"/>
          </p:cNvSpPr>
          <p:nvPr>
            <p:ph type="sldImg"/>
          </p:nvPr>
        </p:nvSpPr>
        <p:spPr/>
      </p:sp>
      <p:sp>
        <p:nvSpPr>
          <p:cNvPr id="640003" name="Rectangle 3"/>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p:sp>
      <p:sp>
        <p:nvSpPr>
          <p:cNvPr id="46083" name="备注占位符 2"/>
          <p:cNvSpPr>
            <a:spLocks noGrp="1"/>
          </p:cNvSpPr>
          <p:nvPr>
            <p:ph type="body" idx="1"/>
          </p:nvPr>
        </p:nvSpPr>
        <p:spPr/>
        <p:txBody>
          <a:bodyPr wrap="square" lIns="91440" tIns="45720" rIns="91440" bIns="45720" anchor="t"/>
          <a:lstStyle/>
          <a:p>
            <a:pPr lvl="0"/>
            <a:endParaRPr lang="zh-CN" altLang="en-US" dirty="0"/>
          </a:p>
        </p:txBody>
      </p:sp>
      <p:sp>
        <p:nvSpPr>
          <p:cNvPr id="46084" name="灯片编号占位符 3"/>
          <p:cNvSpPr txBox="1">
            <a:spLocks noGrp="1"/>
          </p:cNvSpPr>
          <p:nvPr>
            <p:ph type="sldNum" sz="quarter"/>
          </p:nvPr>
        </p:nvSpPr>
        <p:spPr>
          <a:xfrm>
            <a:off x="3884613" y="8685213"/>
            <a:ext cx="2971800" cy="457200"/>
          </a:xfrm>
          <a:prstGeom prst="rect">
            <a:avLst/>
          </a:prstGeom>
          <a:noFill/>
          <a:ln w="9525">
            <a:noFill/>
          </a:ln>
        </p:spPr>
        <p:txBody>
          <a:bodyPr anchor="b"/>
          <a:lstStyle/>
          <a:p>
            <a:pPr lvl="0" algn="r" eaLnBrk="1" hangingPunct="1">
              <a:spcBef>
                <a:spcPct val="0"/>
              </a:spcBef>
            </a:pPr>
            <a:fld id="{9A0DB2DC-4C9A-4742-B13C-FB6460FD3503}" type="slidenum">
              <a:rPr lang="en-US" altLang="zh-CN" dirty="0"/>
            </a:fld>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sp>
        <p:nvSpPr>
          <p:cNvPr id="9" name="Text Box 10"/>
          <p:cNvSpPr txBox="1">
            <a:spLocks noChangeArrowheads="1"/>
          </p:cNvSpPr>
          <p:nvPr/>
        </p:nvSpPr>
        <p:spPr bwMode="auto">
          <a:xfrm>
            <a:off x="1676400" y="830263"/>
            <a:ext cx="1219200" cy="473075"/>
          </a:xfrm>
          <a:prstGeom prst="rect">
            <a:avLst/>
          </a:prstGeom>
          <a:noFill/>
          <a:ln>
            <a:noFill/>
          </a:ln>
        </p:spPr>
        <p:txBody>
          <a:bodyPr>
            <a:spAutoFit/>
          </a:bodyPr>
          <a:lstStyle>
            <a:lvl1pPr>
              <a:defRPr kumimoji="1" sz="900">
                <a:solidFill>
                  <a:schemeClr val="bg1"/>
                </a:solidFill>
                <a:latin typeface="Arial" panose="020B0604020202090204" pitchFamily="34" charset="0"/>
                <a:ea typeface="SimSun" charset="0"/>
                <a:cs typeface="SimSun" charset="0"/>
              </a:defRPr>
            </a:lvl1pPr>
            <a:lvl2pPr marL="742950" indent="-285750">
              <a:defRPr kumimoji="1" sz="900">
                <a:solidFill>
                  <a:schemeClr val="bg1"/>
                </a:solidFill>
                <a:latin typeface="Arial" panose="020B0604020202090204" pitchFamily="34" charset="0"/>
                <a:ea typeface="SimSun" charset="0"/>
              </a:defRPr>
            </a:lvl2pPr>
            <a:lvl3pPr marL="1143000" indent="-228600">
              <a:defRPr kumimoji="1" sz="900">
                <a:solidFill>
                  <a:schemeClr val="bg1"/>
                </a:solidFill>
                <a:latin typeface="Arial" panose="020B0604020202090204" pitchFamily="34" charset="0"/>
                <a:ea typeface="SimSun" charset="0"/>
              </a:defRPr>
            </a:lvl3pPr>
            <a:lvl4pPr marL="1600200" indent="-228600">
              <a:defRPr kumimoji="1" sz="900">
                <a:solidFill>
                  <a:schemeClr val="bg1"/>
                </a:solidFill>
                <a:latin typeface="Arial" panose="020B0604020202090204" pitchFamily="34" charset="0"/>
                <a:ea typeface="SimSun" charset="0"/>
              </a:defRPr>
            </a:lvl4pPr>
            <a:lvl5pPr marL="2057400" indent="-228600">
              <a:defRPr kumimoji="1" sz="900">
                <a:solidFill>
                  <a:schemeClr val="bg1"/>
                </a:solidFill>
                <a:latin typeface="Arial" panose="020B0604020202090204" pitchFamily="34" charset="0"/>
                <a:ea typeface="SimSun" charset="0"/>
              </a:defRPr>
            </a:lvl5pPr>
            <a:lvl6pPr marL="2514600" indent="-228600" fontAlgn="base">
              <a:spcBef>
                <a:spcPct val="0"/>
              </a:spcBef>
              <a:spcAft>
                <a:spcPct val="0"/>
              </a:spcAft>
              <a:defRPr kumimoji="1" sz="900">
                <a:solidFill>
                  <a:schemeClr val="bg1"/>
                </a:solidFill>
                <a:latin typeface="Arial" panose="020B0604020202090204" pitchFamily="34" charset="0"/>
                <a:ea typeface="SimSun" charset="0"/>
              </a:defRPr>
            </a:lvl6pPr>
            <a:lvl7pPr marL="2971800" indent="-228600" fontAlgn="base">
              <a:spcBef>
                <a:spcPct val="0"/>
              </a:spcBef>
              <a:spcAft>
                <a:spcPct val="0"/>
              </a:spcAft>
              <a:defRPr kumimoji="1" sz="900">
                <a:solidFill>
                  <a:schemeClr val="bg1"/>
                </a:solidFill>
                <a:latin typeface="Arial" panose="020B0604020202090204" pitchFamily="34" charset="0"/>
                <a:ea typeface="SimSun" charset="0"/>
              </a:defRPr>
            </a:lvl7pPr>
            <a:lvl8pPr marL="3429000" indent="-228600" fontAlgn="base">
              <a:spcBef>
                <a:spcPct val="0"/>
              </a:spcBef>
              <a:spcAft>
                <a:spcPct val="0"/>
              </a:spcAft>
              <a:defRPr kumimoji="1" sz="900">
                <a:solidFill>
                  <a:schemeClr val="bg1"/>
                </a:solidFill>
                <a:latin typeface="Arial" panose="020B0604020202090204" pitchFamily="34" charset="0"/>
                <a:ea typeface="SimSun" charset="0"/>
              </a:defRPr>
            </a:lvl8pPr>
            <a:lvl9pPr marL="3886200" indent="-228600" fontAlgn="base">
              <a:spcBef>
                <a:spcPct val="0"/>
              </a:spcBef>
              <a:spcAft>
                <a:spcPct val="0"/>
              </a:spcAft>
              <a:defRPr kumimoji="1" sz="900">
                <a:solidFill>
                  <a:schemeClr val="bg1"/>
                </a:solidFill>
                <a:latin typeface="Arial" panose="020B0604020202090204" pitchFamily="34" charset="0"/>
                <a:ea typeface="SimSun" charset="0"/>
              </a:defRPr>
            </a:lvl9pPr>
          </a:lstStyle>
          <a:p>
            <a:pPr marL="0" marR="0" lvl="0" indent="0" algn="l" defTabSz="914400" rtl="0" eaLnBrk="0" fontAlgn="base" latinLnBrk="0" hangingPunct="0">
              <a:lnSpc>
                <a:spcPct val="100000"/>
              </a:lnSpc>
              <a:spcBef>
                <a:spcPct val="50000"/>
              </a:spcBef>
              <a:spcAft>
                <a:spcPct val="0"/>
              </a:spcAft>
              <a:buClrTx/>
              <a:buSzTx/>
              <a:buFontTx/>
              <a:buNone/>
              <a:defRPr/>
            </a:pPr>
            <a:endParaRPr kumimoji="0" lang="zh-CN" altLang="en-US" sz="2400" b="0" i="0" u="none" strike="noStrike" kern="1200" cap="none" spc="0" normalizeH="0" baseline="0" noProof="0">
              <a:ln>
                <a:noFill/>
              </a:ln>
              <a:solidFill>
                <a:schemeClr val="tx1"/>
              </a:solidFill>
              <a:effectLst/>
              <a:uLnTx/>
              <a:uFillTx/>
              <a:latin typeface="Geneva" charset="0"/>
              <a:ea typeface="SimSun" charset="0"/>
              <a:cs typeface="Arial" panose="020B0604020202090204" pitchFamily="34" charset="0"/>
            </a:endParaRPr>
          </a:p>
        </p:txBody>
      </p:sp>
      <p:sp>
        <p:nvSpPr>
          <p:cNvPr id="2051" name="Freeform 34"/>
          <p:cNvSpPr/>
          <p:nvPr userDrawn="1"/>
        </p:nvSpPr>
        <p:spPr>
          <a:xfrm rot="10800000">
            <a:off x="-1587" y="0"/>
            <a:ext cx="9147175" cy="914400"/>
          </a:xfrm>
          <a:custGeom>
            <a:avLst/>
            <a:gdLst/>
            <a:ahLst/>
            <a:cxnLst>
              <a:cxn ang="0">
                <a:pos x="0" y="720473177"/>
              </a:cxn>
              <a:cxn ang="0">
                <a:pos x="2147483647" y="672020137"/>
              </a:cxn>
              <a:cxn ang="0">
                <a:pos x="2147483647" y="0"/>
              </a:cxn>
              <a:cxn ang="0">
                <a:pos x="2147483647" y="1327186286"/>
              </a:cxn>
              <a:cxn ang="0">
                <a:pos x="0" y="1327186286"/>
              </a:cxn>
              <a:cxn ang="0">
                <a:pos x="0" y="720473177"/>
              </a:cxn>
            </a:cxnLst>
            <a:rect l="0" t="0" r="0" b="0"/>
            <a:pathLst>
              <a:path w="5760" h="630">
                <a:moveTo>
                  <a:pt x="0" y="342"/>
                </a:moveTo>
                <a:cubicBezTo>
                  <a:pt x="1014" y="359"/>
                  <a:pt x="2029" y="376"/>
                  <a:pt x="2989" y="319"/>
                </a:cubicBezTo>
                <a:cubicBezTo>
                  <a:pt x="3949" y="262"/>
                  <a:pt x="5013" y="171"/>
                  <a:pt x="5760" y="0"/>
                </a:cubicBezTo>
                <a:cubicBezTo>
                  <a:pt x="5760" y="315"/>
                  <a:pt x="5760" y="630"/>
                  <a:pt x="5760" y="630"/>
                </a:cubicBezTo>
                <a:lnTo>
                  <a:pt x="0" y="630"/>
                </a:lnTo>
                <a:lnTo>
                  <a:pt x="0" y="342"/>
                </a:lnTo>
                <a:close/>
              </a:path>
            </a:pathLst>
          </a:custGeom>
          <a:solidFill>
            <a:srgbClr val="FF7200"/>
          </a:solidFill>
          <a:ln w="12700">
            <a:noFill/>
          </a:ln>
        </p:spPr>
        <p:txBody>
          <a:bodyPr/>
          <a:lstStyle/>
          <a:p>
            <a:endParaRPr lang="en-US"/>
          </a:p>
        </p:txBody>
      </p:sp>
      <p:sp>
        <p:nvSpPr>
          <p:cNvPr id="2052" name="Line 17"/>
          <p:cNvSpPr/>
          <p:nvPr userDrawn="1">
            <p:custDataLst>
              <p:tags r:id="rId2"/>
            </p:custDataLst>
          </p:nvPr>
        </p:nvSpPr>
        <p:spPr>
          <a:xfrm>
            <a:off x="0" y="6672263"/>
            <a:ext cx="9144000" cy="0"/>
          </a:xfrm>
          <a:prstGeom prst="line">
            <a:avLst/>
          </a:prstGeom>
          <a:ln w="381000" cap="flat" cmpd="sng">
            <a:solidFill>
              <a:srgbClr val="969696"/>
            </a:solidFill>
            <a:prstDash val="solid"/>
            <a:round/>
            <a:headEnd type="none" w="med" len="med"/>
            <a:tailEnd type="none" w="med" len="med"/>
          </a:ln>
        </p:spPr>
      </p:sp>
      <p:sp>
        <p:nvSpPr>
          <p:cNvPr id="8199" name="Rectangle 7"/>
          <p:cNvSpPr>
            <a:spLocks noGrp="1" noChangeArrowheads="1"/>
          </p:cNvSpPr>
          <p:nvPr>
            <p:ph type="subTitle" idx="1"/>
          </p:nvPr>
        </p:nvSpPr>
        <p:spPr>
          <a:xfrm>
            <a:off x="1143000" y="3810000"/>
            <a:ext cx="6858000" cy="1219200"/>
          </a:xfrm>
        </p:spPr>
        <p:txBody>
          <a:bodyPr/>
          <a:lstStyle>
            <a:lvl1pPr marL="0" indent="0" algn="ctr">
              <a:buFont typeface="Wingdings" panose="05000000000000000000" pitchFamily="2" charset="2"/>
              <a:buNone/>
              <a:defRPr>
                <a:solidFill>
                  <a:srgbClr val="067ABD"/>
                </a:solidFill>
                <a:latin typeface="Verdana" panose="020B0804030504040204" charset="0"/>
              </a:defRPr>
            </a:lvl1pPr>
          </a:lstStyle>
          <a:p>
            <a:pPr fontAlgn="base"/>
            <a:r>
              <a:rPr lang="en-US" altLang="zh-CN" strike="noStrike" noProof="1"/>
              <a:t>Click to edit Master subtitle style</a:t>
            </a:r>
            <a:endParaRPr lang="en-US" altLang="zh-CN" strike="noStrike" noProof="1"/>
          </a:p>
        </p:txBody>
      </p:sp>
      <p:sp>
        <p:nvSpPr>
          <p:cNvPr id="8200" name="Rectangle 8"/>
          <p:cNvSpPr>
            <a:spLocks noGrp="1" noChangeArrowheads="1"/>
          </p:cNvSpPr>
          <p:nvPr>
            <p:ph type="ctrTitle"/>
          </p:nvPr>
        </p:nvSpPr>
        <p:spPr>
          <a:xfrm>
            <a:off x="533400" y="1219200"/>
            <a:ext cx="8077200" cy="1676400"/>
          </a:xfrm>
        </p:spPr>
        <p:txBody>
          <a:bodyPr anchor="b"/>
          <a:lstStyle>
            <a:lvl1pPr algn="ctr">
              <a:defRPr sz="4000">
                <a:latin typeface="Verdana" panose="020B0804030504040204" charset="0"/>
              </a:defRPr>
            </a:lvl1pPr>
          </a:lstStyle>
          <a:p>
            <a:pPr fontAlgn="base"/>
            <a:r>
              <a:rPr lang="en-US" altLang="zh-CN" strike="noStrike" noProof="1"/>
              <a:t>Click to edit Master title style</a:t>
            </a:r>
            <a:endParaRPr lang="en-US" altLang="zh-CN" strike="noStrike" noProof="1"/>
          </a:p>
        </p:txBody>
      </p:sp>
      <p:sp>
        <p:nvSpPr>
          <p:cNvPr id="12" name="Rectangle 14"/>
          <p:cNvSpPr>
            <a:spLocks noGrp="1" noChangeArrowheads="1"/>
          </p:cNvSpPr>
          <p:nvPr>
            <p:ph type="dt" sz="quarter" idx="2"/>
            <p:custDataLst>
              <p:tags r:id="rId3"/>
            </p:custDataLst>
          </p:nvPr>
        </p:nvSpPr>
        <p:spPr bwMode="auto">
          <a:xfrm>
            <a:off x="2057400" y="5638800"/>
            <a:ext cx="5029200" cy="476250"/>
          </a:xfrm>
          <a:prstGeom prst="rect">
            <a:avLst/>
          </a:prstGeom>
          <a:ln>
            <a:miter lim="800000"/>
          </a:ln>
        </p:spPr>
        <p:txBody>
          <a:bodyPr vert="horz" wrap="square" lIns="91440" tIns="45720" rIns="91440" bIns="45720" numCol="1" anchor="t" anchorCtr="0" compatLnSpc="1"/>
          <a:lstStyle>
            <a:lvl1pPr algn="ctr">
              <a:defRPr sz="1800" smtClean="0">
                <a:solidFill>
                  <a:schemeClr val="tx1"/>
                </a:solidFill>
                <a:cs typeface="Arial Unicode MS" panose="020B0604020202020204"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800" b="0" i="0" u="none" strike="noStrike" kern="1200" cap="none" spc="0" normalizeH="0" baseline="0" noProof="0">
              <a:ln>
                <a:noFill/>
              </a:ln>
              <a:solidFill>
                <a:schemeClr val="tx1"/>
              </a:solidFill>
              <a:effectLst/>
              <a:uLnTx/>
              <a:uFillTx/>
              <a:latin typeface="Arial" panose="020B0604020202090204" pitchFamily="34" charset="0"/>
              <a:ea typeface="SimSun" charset="0"/>
              <a:cs typeface="Arial Unicode MS" panose="020B0604020202020204"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Arial" panose="020B0604020202090204" pitchFamily="34" charset="0"/>
                <a:cs typeface="Arial" panose="020B0604020202090204" pitchFamily="34" charset="0"/>
              </a:defRPr>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lvl1pPr>
              <a:defRPr>
                <a:latin typeface="Arial" panose="020B0604020202090204" pitchFamily="34" charset="0"/>
                <a:cs typeface="Arial" panose="020B0604020202090204" pitchFamily="34" charset="0"/>
              </a:defRPr>
            </a:lvl1pPr>
            <a:lvl2pPr>
              <a:defRPr>
                <a:latin typeface="Arial" panose="020B0604020202090204" pitchFamily="34" charset="0"/>
                <a:cs typeface="Arial" panose="020B0604020202090204" pitchFamily="34" charset="0"/>
              </a:defRPr>
            </a:lvl2pPr>
            <a:lvl3pPr>
              <a:defRPr>
                <a:latin typeface="Arial" panose="020B0604020202090204" pitchFamily="34" charset="0"/>
                <a:cs typeface="Arial" panose="020B0604020202090204" pitchFamily="34" charset="0"/>
              </a:defRPr>
            </a:lvl3pPr>
            <a:lvl4pPr>
              <a:defRPr>
                <a:latin typeface="Arial" panose="020B0604020202090204" pitchFamily="34" charset="0"/>
                <a:cs typeface="Arial" panose="020B0604020202090204" pitchFamily="34" charset="0"/>
              </a:defRPr>
            </a:lvl4pPr>
            <a:lvl5pPr>
              <a:defRPr>
                <a:latin typeface="Arial" panose="020B0604020202090204" pitchFamily="34" charset="0"/>
                <a:cs typeface="Arial" panose="020B0604020202090204" pitchFamily="34" charset="0"/>
              </a:defRPr>
            </a:lvl5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Footer Placeholder 3"/>
          <p:cNvSpPr>
            <a:spLocks noGrp="1"/>
          </p:cNvSpPr>
          <p:nvPr>
            <p:ph type="ftr" sz="quarter" idx="10"/>
          </p:nvPr>
        </p:nvSpPr>
        <p:spPr/>
        <p:txBody>
          <a:bodyPr/>
          <a:lstStyle/>
          <a:p>
            <a:pPr lvl="0" eaLnBrk="0" fontAlgn="base" hangingPunct="0">
              <a:lnSpc>
                <a:spcPct val="90000"/>
              </a:lnSpc>
              <a:spcBef>
                <a:spcPct val="20000"/>
              </a:spcBef>
              <a:buClrTx/>
            </a:pPr>
            <a:r>
              <a:rPr lang="en-US" altLang="zh-CN" strike="noStrike" noProof="1">
                <a:latin typeface="Arial" panose="020B0604020202090204" pitchFamily="34" charset="0"/>
                <a:ea typeface="SimSun" pitchFamily="2" charset="-122"/>
                <a:cs typeface="Arial" panose="020B0604020202090204" pitchFamily="34" charset="0"/>
              </a:rPr>
              <a:t>Fudan University</a:t>
            </a:r>
            <a:endParaRPr lang="zh-CN" altLang="en-US" sz="1400" b="1" strike="noStrike" noProof="1">
              <a:latin typeface="Arial" panose="020B0604020202090204" pitchFamily="34" charset="0"/>
              <a:ea typeface="幼圆" pitchFamily="1"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endParaRPr lang="zh-CN" altLang="en-US" strike="noStrike" noProof="1"/>
          </a:p>
        </p:txBody>
      </p:sp>
      <p:sp>
        <p:nvSpPr>
          <p:cNvPr id="4" name="Footer Placeholder 3"/>
          <p:cNvSpPr>
            <a:spLocks noGrp="1"/>
          </p:cNvSpPr>
          <p:nvPr>
            <p:ph type="ftr" sz="quarter" idx="10"/>
          </p:nvPr>
        </p:nvSpPr>
        <p:spPr>
          <a:xfrm rot="10800000" flipV="1">
            <a:off x="5943600" y="-31750"/>
            <a:ext cx="3189288" cy="323850"/>
          </a:xfrm>
          <a:prstGeom prst="rect">
            <a:avLst/>
          </a:prstGeom>
          <a:noFill/>
          <a:ln w="12700">
            <a:noFill/>
            <a:miter lim="800000"/>
          </a:ln>
        </p:spPr>
        <p:txBody>
          <a:bodyPr vert="horz" wrap="square" lIns="0" tIns="0" rIns="0" bIns="0" numCol="1" anchor="ctr" anchorCtr="0" compatLnSpc="1"/>
          <a:lstStyle/>
          <a:p>
            <a:pPr lvl="0" eaLnBrk="0" fontAlgn="base" hangingPunct="0">
              <a:lnSpc>
                <a:spcPct val="90000"/>
              </a:lnSpc>
              <a:spcBef>
                <a:spcPct val="20000"/>
              </a:spcBef>
              <a:buClrTx/>
            </a:pPr>
            <a:r>
              <a:rPr lang="en-US" altLang="zh-CN" strike="noStrike" noProof="1">
                <a:latin typeface="Arial" panose="020B0604020202090204" pitchFamily="34" charset="0"/>
                <a:ea typeface="SimSun" pitchFamily="2" charset="-122"/>
                <a:cs typeface="Arial" panose="020B0604020202090204" pitchFamily="34" charset="0"/>
              </a:rPr>
              <a:t>Fudan University</a:t>
            </a:r>
            <a:endParaRPr lang="zh-CN" altLang="en-US" sz="1400" b="1" strike="noStrike" noProof="1">
              <a:latin typeface="Arial" panose="020B0604020202090204" pitchFamily="34" charset="0"/>
              <a:ea typeface="幼圆" pitchFamily="1"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Footer Placeholder 6"/>
          <p:cNvSpPr>
            <a:spLocks noGrp="1"/>
          </p:cNvSpPr>
          <p:nvPr>
            <p:ph type="ftr" sz="quarter" idx="10"/>
          </p:nvPr>
        </p:nvSpPr>
        <p:spPr>
          <a:xfrm rot="10800000" flipV="1">
            <a:off x="5943600" y="-31750"/>
            <a:ext cx="3189288" cy="323850"/>
          </a:xfrm>
          <a:prstGeom prst="rect">
            <a:avLst/>
          </a:prstGeom>
          <a:noFill/>
          <a:ln w="12700">
            <a:noFill/>
            <a:miter lim="800000"/>
          </a:ln>
        </p:spPr>
        <p:txBody>
          <a:bodyPr vert="horz" wrap="square" lIns="0" tIns="0" rIns="0" bIns="0" numCol="1" anchor="ctr" anchorCtr="0" compatLnSpc="1"/>
          <a:lstStyle/>
          <a:p>
            <a:pPr lvl="0" eaLnBrk="0" fontAlgn="base" hangingPunct="0">
              <a:lnSpc>
                <a:spcPct val="90000"/>
              </a:lnSpc>
              <a:spcBef>
                <a:spcPct val="20000"/>
              </a:spcBef>
              <a:buClrTx/>
            </a:pPr>
            <a:r>
              <a:rPr lang="en-US" altLang="zh-CN" strike="noStrike" noProof="1">
                <a:latin typeface="Arial" panose="020B0604020202090204" pitchFamily="34" charset="0"/>
                <a:ea typeface="SimSun" pitchFamily="2" charset="-122"/>
                <a:cs typeface="Arial" panose="020B0604020202090204" pitchFamily="34" charset="0"/>
              </a:rPr>
              <a:t>Fudan University</a:t>
            </a:r>
            <a:endParaRPr lang="zh-CN" altLang="en-US" sz="1400" b="1" strike="noStrike" noProof="1">
              <a:latin typeface="Arial" panose="020B0604020202090204" pitchFamily="34" charset="0"/>
              <a:ea typeface="幼圆" pitchFamily="1"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Footer Placeholder 2"/>
          <p:cNvSpPr>
            <a:spLocks noGrp="1"/>
          </p:cNvSpPr>
          <p:nvPr>
            <p:ph type="ftr" sz="quarter" idx="10"/>
          </p:nvPr>
        </p:nvSpPr>
        <p:spPr>
          <a:xfrm rot="10800000" flipV="1">
            <a:off x="5943600" y="-31750"/>
            <a:ext cx="3189288" cy="323850"/>
          </a:xfrm>
          <a:prstGeom prst="rect">
            <a:avLst/>
          </a:prstGeom>
          <a:noFill/>
          <a:ln w="12700">
            <a:noFill/>
            <a:miter lim="800000"/>
          </a:ln>
        </p:spPr>
        <p:txBody>
          <a:bodyPr vert="horz" wrap="square" lIns="0" tIns="0" rIns="0" bIns="0" numCol="1" anchor="ctr" anchorCtr="0" compatLnSpc="1"/>
          <a:lstStyle/>
          <a:p>
            <a:pPr lvl="0" eaLnBrk="0" fontAlgn="base" hangingPunct="0">
              <a:lnSpc>
                <a:spcPct val="90000"/>
              </a:lnSpc>
              <a:spcBef>
                <a:spcPct val="20000"/>
              </a:spcBef>
              <a:buClrTx/>
            </a:pPr>
            <a:r>
              <a:rPr lang="en-US" altLang="zh-CN" strike="noStrike" noProof="1">
                <a:latin typeface="Arial" panose="020B0604020202090204" pitchFamily="34" charset="0"/>
                <a:ea typeface="SimSun" pitchFamily="2" charset="-122"/>
                <a:cs typeface="Arial" panose="020B0604020202090204" pitchFamily="34" charset="0"/>
              </a:rPr>
              <a:t>Fudan University</a:t>
            </a:r>
            <a:endParaRPr lang="zh-CN" altLang="en-US" sz="1400" b="1" strike="noStrike" noProof="1">
              <a:latin typeface="Arial" panose="020B0604020202090204" pitchFamily="34" charset="0"/>
              <a:ea typeface="幼圆" pitchFamily="1"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rot="10800000" flipV="1">
            <a:off x="5943600" y="-31750"/>
            <a:ext cx="3189288" cy="323850"/>
          </a:xfrm>
          <a:prstGeom prst="rect">
            <a:avLst/>
          </a:prstGeom>
          <a:noFill/>
          <a:ln w="12700">
            <a:noFill/>
            <a:miter lim="800000"/>
          </a:ln>
        </p:spPr>
        <p:txBody>
          <a:bodyPr vert="horz" wrap="square" lIns="0" tIns="0" rIns="0" bIns="0" numCol="1" anchor="ctr" anchorCtr="0" compatLnSpc="1"/>
          <a:lstStyle/>
          <a:p>
            <a:pPr lvl="0" eaLnBrk="0" fontAlgn="base" hangingPunct="0">
              <a:lnSpc>
                <a:spcPct val="90000"/>
              </a:lnSpc>
              <a:spcBef>
                <a:spcPct val="20000"/>
              </a:spcBef>
              <a:buClrTx/>
            </a:pPr>
            <a:r>
              <a:rPr lang="en-US" altLang="zh-CN" strike="noStrike" noProof="1">
                <a:latin typeface="Arial" panose="020B0604020202090204" pitchFamily="34" charset="0"/>
                <a:ea typeface="SimSun" pitchFamily="2" charset="-122"/>
                <a:cs typeface="Arial" panose="020B0604020202090204" pitchFamily="34" charset="0"/>
              </a:rPr>
              <a:t>Fudan University</a:t>
            </a:r>
            <a:endParaRPr lang="zh-CN" altLang="en-US" sz="1400" b="1" strike="noStrike" noProof="1">
              <a:latin typeface="Arial" panose="020B0604020202090204" pitchFamily="34" charset="0"/>
              <a:ea typeface="幼圆" pitchFamily="1"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161925"/>
            <a:ext cx="8915400" cy="676275"/>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sz="half" idx="1"/>
          </p:nvPr>
        </p:nvSpPr>
        <p:spPr>
          <a:xfrm>
            <a:off x="152400" y="1066800"/>
            <a:ext cx="4381500" cy="52578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quarter" idx="2"/>
          </p:nvPr>
        </p:nvSpPr>
        <p:spPr>
          <a:xfrm>
            <a:off x="4686300" y="1066800"/>
            <a:ext cx="4381500" cy="25527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内容占位符 4"/>
          <p:cNvSpPr>
            <a:spLocks noGrp="1"/>
          </p:cNvSpPr>
          <p:nvPr>
            <p:ph sz="quarter" idx="3"/>
          </p:nvPr>
        </p:nvSpPr>
        <p:spPr>
          <a:xfrm>
            <a:off x="4686300" y="3771900"/>
            <a:ext cx="4381500" cy="25527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6" name="Footer Placeholder 5"/>
          <p:cNvSpPr>
            <a:spLocks noGrp="1"/>
          </p:cNvSpPr>
          <p:nvPr>
            <p:ph type="ftr" sz="quarter" idx="10"/>
          </p:nvPr>
        </p:nvSpPr>
        <p:spPr>
          <a:xfrm rot="10800000" flipV="1">
            <a:off x="5943600" y="-31750"/>
            <a:ext cx="3189288" cy="323850"/>
          </a:xfrm>
          <a:prstGeom prst="rect">
            <a:avLst/>
          </a:prstGeom>
          <a:noFill/>
          <a:ln w="12700">
            <a:noFill/>
            <a:miter lim="800000"/>
          </a:ln>
        </p:spPr>
        <p:txBody>
          <a:bodyPr vert="horz" wrap="square" lIns="0" tIns="0" rIns="0" bIns="0" numCol="1" anchor="ctr" anchorCtr="0" compatLnSpc="1"/>
          <a:lstStyle/>
          <a:p>
            <a:pPr lvl="0" eaLnBrk="0" fontAlgn="base" hangingPunct="0">
              <a:lnSpc>
                <a:spcPct val="90000"/>
              </a:lnSpc>
              <a:spcBef>
                <a:spcPct val="20000"/>
              </a:spcBef>
              <a:buClrTx/>
            </a:pPr>
            <a:r>
              <a:rPr lang="en-US" altLang="zh-CN" strike="noStrike" noProof="1">
                <a:latin typeface="Arial" panose="020B0604020202090204" pitchFamily="34" charset="0"/>
                <a:ea typeface="SimSun" pitchFamily="2" charset="-122"/>
                <a:cs typeface="Arial" panose="020B0604020202090204" pitchFamily="34" charset="0"/>
              </a:rPr>
              <a:t>Fudan University</a:t>
            </a:r>
            <a:endParaRPr lang="zh-CN" altLang="en-US" sz="1400" b="1" strike="noStrike" noProof="1">
              <a:latin typeface="Arial" panose="020B0604020202090204" pitchFamily="34" charset="0"/>
              <a:ea typeface="幼圆" pitchFamily="1"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ClipArt" preserve="1">
  <p:cSld name="标题，文本与剪贴画">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161925"/>
            <a:ext cx="8915400" cy="676275"/>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sz="half" idx="1"/>
          </p:nvPr>
        </p:nvSpPr>
        <p:spPr>
          <a:xfrm>
            <a:off x="152400" y="1066800"/>
            <a:ext cx="4381500" cy="52578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剪贴画占位符 3"/>
          <p:cNvSpPr>
            <a:spLocks noGrp="1"/>
          </p:cNvSpPr>
          <p:nvPr>
            <p:ph type="clipArt" sz="half" idx="2"/>
          </p:nvPr>
        </p:nvSpPr>
        <p:spPr>
          <a:xfrm>
            <a:off x="4686300" y="1066800"/>
            <a:ext cx="4381500" cy="5257800"/>
          </a:xfrm>
        </p:spPr>
        <p:txBody>
          <a:bodyPr vert="horz" wrap="square" lIns="90488" tIns="44450" rIns="90488" bIns="4445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840C22"/>
              </a:buClr>
              <a:buSzPct val="100000"/>
              <a:buFont typeface="Wingdings" panose="05000000000000000000" charset="0"/>
              <a:buChar char="§"/>
              <a:defRPr/>
            </a:pPr>
            <a:endParaRPr kumimoji="1" lang="zh-CN" altLang="en-US" sz="2800" b="0" i="0" u="none" strike="noStrike" kern="0" cap="none" spc="0" normalizeH="0" baseline="0" noProof="0">
              <a:ln>
                <a:noFill/>
              </a:ln>
              <a:solidFill>
                <a:schemeClr val="tx1"/>
              </a:solidFill>
              <a:effectLst/>
              <a:uLnTx/>
              <a:uFillTx/>
              <a:latin typeface="Arial" panose="020B0604020202090204" pitchFamily="34" charset="0"/>
              <a:ea typeface="SimSun" charset="0"/>
              <a:cs typeface="Arial" panose="020B0604020202090204" pitchFamily="34" charset="0"/>
            </a:endParaRPr>
          </a:p>
        </p:txBody>
      </p:sp>
      <p:sp>
        <p:nvSpPr>
          <p:cNvPr id="5" name="Footer Placeholder 4"/>
          <p:cNvSpPr>
            <a:spLocks noGrp="1"/>
          </p:cNvSpPr>
          <p:nvPr>
            <p:ph type="ftr" sz="quarter" idx="10"/>
          </p:nvPr>
        </p:nvSpPr>
        <p:spPr>
          <a:xfrm rot="10800000" flipV="1">
            <a:off x="5943600" y="-31750"/>
            <a:ext cx="3189288" cy="323850"/>
          </a:xfrm>
          <a:prstGeom prst="rect">
            <a:avLst/>
          </a:prstGeom>
          <a:noFill/>
          <a:ln w="12700">
            <a:noFill/>
            <a:miter lim="800000"/>
          </a:ln>
        </p:spPr>
        <p:txBody>
          <a:bodyPr vert="horz" wrap="square" lIns="0" tIns="0" rIns="0" bIns="0" numCol="1" anchor="ctr" anchorCtr="0" compatLnSpc="1"/>
          <a:lstStyle/>
          <a:p>
            <a:pPr lvl="0" eaLnBrk="0" fontAlgn="base" hangingPunct="0">
              <a:lnSpc>
                <a:spcPct val="90000"/>
              </a:lnSpc>
              <a:spcBef>
                <a:spcPct val="20000"/>
              </a:spcBef>
              <a:buClrTx/>
            </a:pPr>
            <a:r>
              <a:rPr lang="en-US" altLang="zh-CN" strike="noStrike" noProof="1">
                <a:latin typeface="Arial" panose="020B0604020202090204" pitchFamily="34" charset="0"/>
                <a:ea typeface="SimSun" pitchFamily="2" charset="-122"/>
                <a:cs typeface="Arial" panose="020B0604020202090204" pitchFamily="34" charset="0"/>
              </a:rPr>
              <a:t>Fudan University</a:t>
            </a:r>
            <a:endParaRPr lang="zh-CN" altLang="en-US" sz="1400" b="1" strike="noStrike" noProof="1">
              <a:latin typeface="Arial" panose="020B0604020202090204" pitchFamily="34" charset="0"/>
              <a:ea typeface="幼圆" pitchFamily="1"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reserve="1">
  <p:cSld name="标题，文本与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0" y="161925"/>
            <a:ext cx="8915400" cy="676275"/>
          </a:xfrm>
        </p:spPr>
        <p:txBody>
          <a:body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sz="half" idx="1"/>
          </p:nvPr>
        </p:nvSpPr>
        <p:spPr>
          <a:xfrm>
            <a:off x="152400" y="1066800"/>
            <a:ext cx="4381500" cy="52578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86300" y="1066800"/>
            <a:ext cx="4381500" cy="52578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Footer Placeholder 4"/>
          <p:cNvSpPr>
            <a:spLocks noGrp="1"/>
          </p:cNvSpPr>
          <p:nvPr>
            <p:ph type="ftr" sz="quarter" idx="10"/>
          </p:nvPr>
        </p:nvSpPr>
        <p:spPr>
          <a:xfrm rot="10800000" flipV="1">
            <a:off x="5943600" y="-31750"/>
            <a:ext cx="3189288" cy="323850"/>
          </a:xfrm>
          <a:prstGeom prst="rect">
            <a:avLst/>
          </a:prstGeom>
          <a:noFill/>
          <a:ln w="12700">
            <a:noFill/>
            <a:miter lim="800000"/>
          </a:ln>
        </p:spPr>
        <p:txBody>
          <a:bodyPr vert="horz" wrap="square" lIns="0" tIns="0" rIns="0" bIns="0" numCol="1" anchor="ctr" anchorCtr="0" compatLnSpc="1"/>
          <a:lstStyle/>
          <a:p>
            <a:pPr lvl="0" eaLnBrk="0" fontAlgn="base" hangingPunct="0">
              <a:lnSpc>
                <a:spcPct val="90000"/>
              </a:lnSpc>
              <a:spcBef>
                <a:spcPct val="20000"/>
              </a:spcBef>
              <a:buClrTx/>
            </a:pPr>
            <a:r>
              <a:rPr lang="en-US" altLang="zh-CN" strike="noStrike" noProof="1">
                <a:latin typeface="Arial" panose="020B0604020202090204" pitchFamily="34" charset="0"/>
                <a:ea typeface="SimSun" pitchFamily="2" charset="-122"/>
                <a:cs typeface="Arial" panose="020B0604020202090204" pitchFamily="34" charset="0"/>
              </a:rPr>
              <a:t>Fudan University</a:t>
            </a:r>
            <a:endParaRPr lang="zh-CN" altLang="en-US" sz="1400" b="1" strike="noStrike" noProof="1">
              <a:latin typeface="Arial" panose="020B0604020202090204" pitchFamily="34" charset="0"/>
              <a:ea typeface="幼圆" pitchFamily="1"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tags" Target="../tags/tag6.xml"/><Relationship Id="rId12" Type="http://schemas.openxmlformats.org/officeDocument/2006/relationships/tags" Target="../tags/tag5.xml"/><Relationship Id="rId11" Type="http://schemas.openxmlformats.org/officeDocument/2006/relationships/tags" Target="../tags/tag4.xml"/><Relationship Id="rId10" Type="http://schemas.openxmlformats.org/officeDocument/2006/relationships/tags" Target="../tags/tag3.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7"/>
          <p:cNvSpPr>
            <a:spLocks noGrp="1"/>
          </p:cNvSpPr>
          <p:nvPr>
            <p:ph type="body"/>
            <p:custDataLst>
              <p:tags r:id="rId10"/>
            </p:custDataLst>
          </p:nvPr>
        </p:nvSpPr>
        <p:spPr>
          <a:xfrm>
            <a:off x="152400" y="1189038"/>
            <a:ext cx="8915400" cy="5257800"/>
          </a:xfrm>
          <a:prstGeom prst="rect">
            <a:avLst/>
          </a:prstGeom>
          <a:noFill/>
          <a:ln w="12700">
            <a:noFill/>
          </a:ln>
        </p:spPr>
        <p:txBody>
          <a:bodyPr lIns="90488" tIns="44450" rIns="90488" bIns="44450" anchor="t"/>
          <a:lstStyle/>
          <a:p>
            <a:pPr lvl="0" indent="-342900"/>
            <a:r>
              <a:rPr lang="en-US" altLang="zh-CN" dirty="0"/>
              <a:t>Click to edit Master text styles</a:t>
            </a:r>
            <a:endParaRPr lang="en-US" altLang="zh-CN" dirty="0"/>
          </a:p>
          <a:p>
            <a:pPr lvl="1" indent="-285750"/>
            <a:r>
              <a:rPr lang="en-US" altLang="zh-CN" dirty="0"/>
              <a:t>Second level</a:t>
            </a:r>
            <a:endParaRPr lang="en-US" altLang="zh-CN" dirty="0"/>
          </a:p>
          <a:p>
            <a:pPr lvl="2" indent="-228600"/>
            <a:r>
              <a:rPr lang="en-US" altLang="zh-CN" dirty="0"/>
              <a:t>Third level</a:t>
            </a:r>
            <a:endParaRPr lang="en-US" altLang="zh-CN" dirty="0"/>
          </a:p>
          <a:p>
            <a:pPr lvl="3" indent="-228600"/>
            <a:r>
              <a:rPr lang="en-US" altLang="zh-CN" dirty="0"/>
              <a:t>Fourth level</a:t>
            </a:r>
            <a:endParaRPr lang="en-US" altLang="zh-CN" dirty="0"/>
          </a:p>
          <a:p>
            <a:pPr lvl="4" indent="-228600"/>
            <a:r>
              <a:rPr lang="en-US" altLang="zh-CN" dirty="0"/>
              <a:t>Fifth level</a:t>
            </a:r>
            <a:endParaRPr lang="en-US" altLang="zh-CN" dirty="0"/>
          </a:p>
        </p:txBody>
      </p:sp>
      <p:sp>
        <p:nvSpPr>
          <p:cNvPr id="1027" name="Line 12"/>
          <p:cNvSpPr/>
          <p:nvPr>
            <p:custDataLst>
              <p:tags r:id="rId11"/>
            </p:custDataLst>
          </p:nvPr>
        </p:nvSpPr>
        <p:spPr>
          <a:xfrm>
            <a:off x="0" y="122238"/>
            <a:ext cx="9144000" cy="0"/>
          </a:xfrm>
          <a:prstGeom prst="line">
            <a:avLst/>
          </a:prstGeom>
          <a:ln w="254000" cap="flat" cmpd="sng">
            <a:solidFill>
              <a:srgbClr val="969696"/>
            </a:solidFill>
            <a:prstDash val="solid"/>
            <a:round/>
            <a:headEnd type="none" w="med" len="med"/>
            <a:tailEnd type="none" w="med" len="med"/>
          </a:ln>
        </p:spPr>
      </p:sp>
      <p:sp>
        <p:nvSpPr>
          <p:cNvPr id="1028" name="Freeform 34"/>
          <p:cNvSpPr/>
          <p:nvPr/>
        </p:nvSpPr>
        <p:spPr>
          <a:xfrm>
            <a:off x="0" y="6553200"/>
            <a:ext cx="9144000" cy="304800"/>
          </a:xfrm>
          <a:custGeom>
            <a:avLst/>
            <a:gdLst/>
            <a:ahLst/>
            <a:cxnLst>
              <a:cxn ang="0">
                <a:pos x="0" y="80052575"/>
              </a:cxn>
              <a:cxn ang="0">
                <a:pos x="2147483647" y="74668743"/>
              </a:cxn>
              <a:cxn ang="0">
                <a:pos x="2147483647" y="0"/>
              </a:cxn>
              <a:cxn ang="0">
                <a:pos x="2147483647" y="147465143"/>
              </a:cxn>
              <a:cxn ang="0">
                <a:pos x="0" y="147465143"/>
              </a:cxn>
              <a:cxn ang="0">
                <a:pos x="0" y="80052575"/>
              </a:cxn>
            </a:cxnLst>
            <a:rect l="0" t="0" r="0" b="0"/>
            <a:pathLst>
              <a:path w="5760" h="630">
                <a:moveTo>
                  <a:pt x="0" y="342"/>
                </a:moveTo>
                <a:cubicBezTo>
                  <a:pt x="1014" y="359"/>
                  <a:pt x="2029" y="376"/>
                  <a:pt x="2989" y="319"/>
                </a:cubicBezTo>
                <a:cubicBezTo>
                  <a:pt x="3949" y="262"/>
                  <a:pt x="5013" y="171"/>
                  <a:pt x="5760" y="0"/>
                </a:cubicBezTo>
                <a:cubicBezTo>
                  <a:pt x="5760" y="315"/>
                  <a:pt x="5760" y="630"/>
                  <a:pt x="5760" y="630"/>
                </a:cubicBezTo>
                <a:lnTo>
                  <a:pt x="0" y="630"/>
                </a:lnTo>
                <a:lnTo>
                  <a:pt x="0" y="342"/>
                </a:lnTo>
                <a:close/>
              </a:path>
            </a:pathLst>
          </a:custGeom>
          <a:solidFill>
            <a:srgbClr val="EE6C00"/>
          </a:solidFill>
          <a:ln w="12700">
            <a:noFill/>
          </a:ln>
        </p:spPr>
        <p:txBody>
          <a:bodyPr/>
          <a:lstStyle/>
          <a:p>
            <a:endParaRPr lang="en-US"/>
          </a:p>
        </p:txBody>
      </p:sp>
      <p:sp>
        <p:nvSpPr>
          <p:cNvPr id="1029" name="Rectangle 8"/>
          <p:cNvSpPr>
            <a:spLocks noGrp="1"/>
          </p:cNvSpPr>
          <p:nvPr>
            <p:ph type="title"/>
            <p:custDataLst>
              <p:tags r:id="rId12"/>
            </p:custDataLst>
          </p:nvPr>
        </p:nvSpPr>
        <p:spPr>
          <a:xfrm>
            <a:off x="0" y="295275"/>
            <a:ext cx="8915400" cy="676275"/>
          </a:xfrm>
          <a:prstGeom prst="rect">
            <a:avLst/>
          </a:prstGeom>
          <a:noFill/>
          <a:ln w="12700">
            <a:noFill/>
          </a:ln>
        </p:spPr>
        <p:txBody>
          <a:bodyPr lIns="90488" tIns="44450" rIns="90488" bIns="44450" anchor="ctr"/>
          <a:lstStyle/>
          <a:p>
            <a:pPr lvl="0"/>
            <a:r>
              <a:rPr lang="en-US" altLang="zh-CN" dirty="0"/>
              <a:t>Click to edit Master title style</a:t>
            </a:r>
            <a:endParaRPr lang="en-US" altLang="zh-CN" dirty="0"/>
          </a:p>
        </p:txBody>
      </p:sp>
      <p:sp>
        <p:nvSpPr>
          <p:cNvPr id="34842" name="Rectangle 26"/>
          <p:cNvSpPr>
            <a:spLocks noGrp="1" noChangeArrowheads="1"/>
          </p:cNvSpPr>
          <p:nvPr>
            <p:ph type="ftr" sz="quarter" idx="3"/>
          </p:nvPr>
        </p:nvSpPr>
        <p:spPr bwMode="auto">
          <a:xfrm rot="10800000" flipV="1">
            <a:off x="5943600" y="-31750"/>
            <a:ext cx="3189288" cy="323850"/>
          </a:xfrm>
          <a:prstGeom prst="rect">
            <a:avLst/>
          </a:prstGeom>
          <a:noFill/>
          <a:ln w="12700">
            <a:noFill/>
            <a:miter lim="800000"/>
          </a:ln>
        </p:spPr>
        <p:txBody>
          <a:bodyPr vert="horz" wrap="square" lIns="0" tIns="0" rIns="0" bIns="0" numCol="1" anchor="ctr" anchorCtr="0" compatLnSpc="1"/>
          <a:lstStyle>
            <a:lvl1pPr algn="ctr">
              <a:defRPr sz="1400" b="1"/>
            </a:lvl1pPr>
          </a:lstStyle>
          <a:p>
            <a:pPr lvl="0" eaLnBrk="0" fontAlgn="base" hangingPunct="0">
              <a:lnSpc>
                <a:spcPct val="90000"/>
              </a:lnSpc>
              <a:spcBef>
                <a:spcPct val="20000"/>
              </a:spcBef>
              <a:buClrTx/>
            </a:pPr>
            <a:r>
              <a:rPr lang="en-US" altLang="zh-CN" strike="noStrike" noProof="1">
                <a:latin typeface="Arial" panose="020B0604020202090204" pitchFamily="34" charset="0"/>
                <a:ea typeface="SimSun" pitchFamily="2" charset="-122"/>
                <a:cs typeface="Arial" panose="020B0604020202090204" pitchFamily="34" charset="0"/>
              </a:rPr>
              <a:t>Fudan University</a:t>
            </a:r>
            <a:endParaRPr lang="zh-CN" altLang="en-US" sz="1400" b="1" strike="noStrike" noProof="1">
              <a:latin typeface="Arial" panose="020B0604020202090204" pitchFamily="34" charset="0"/>
              <a:ea typeface="幼圆" pitchFamily="1" charset="-122"/>
            </a:endParaRPr>
          </a:p>
        </p:txBody>
      </p:sp>
      <p:sp>
        <p:nvSpPr>
          <p:cNvPr id="1031" name="Text Box 11"/>
          <p:cNvSpPr txBox="1"/>
          <p:nvPr/>
        </p:nvSpPr>
        <p:spPr>
          <a:xfrm>
            <a:off x="8229600" y="6553200"/>
            <a:ext cx="609600" cy="304800"/>
          </a:xfrm>
          <a:prstGeom prst="rect">
            <a:avLst/>
          </a:prstGeom>
          <a:noFill/>
          <a:ln w="12700">
            <a:noFill/>
          </a:ln>
        </p:spPr>
        <p:txBody>
          <a:bodyPr anchor="t">
            <a:spAutoFit/>
          </a:bodyPr>
          <a:lstStyle/>
          <a:p>
            <a:pPr lvl="0" indent="0" algn="r" eaLnBrk="0" hangingPunct="0">
              <a:spcBef>
                <a:spcPct val="50000"/>
              </a:spcBef>
            </a:pPr>
            <a:r>
              <a:rPr lang="zh-CN" altLang="en-US" sz="1400" b="1" dirty="0">
                <a:latin typeface="Arial" panose="020B0604020202090204" pitchFamily="34" charset="0"/>
              </a:rPr>
              <a:t>*</a:t>
            </a:r>
            <a:endParaRPr lang="zh-CN" altLang="en-US" sz="1400" b="1" dirty="0">
              <a:latin typeface="Arial" panose="020B0604020202090204" pitchFamily="34" charset="0"/>
            </a:endParaRPr>
          </a:p>
        </p:txBody>
      </p:sp>
      <p:sp>
        <p:nvSpPr>
          <p:cNvPr id="1032" name="Line 12"/>
          <p:cNvSpPr/>
          <p:nvPr userDrawn="1">
            <p:custDataLst>
              <p:tags r:id="rId13"/>
            </p:custDataLst>
          </p:nvPr>
        </p:nvSpPr>
        <p:spPr>
          <a:xfrm>
            <a:off x="0" y="120650"/>
            <a:ext cx="1439863" cy="0"/>
          </a:xfrm>
          <a:prstGeom prst="line">
            <a:avLst/>
          </a:prstGeom>
          <a:ln w="254000" cap="flat" cmpd="sng">
            <a:solidFill>
              <a:srgbClr val="FF0000"/>
            </a:solidFill>
            <a:prstDash val="solid"/>
            <a:round/>
            <a:headEnd type="none" w="med" len="med"/>
            <a:tailEnd type="none" w="med" len="med"/>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l" rtl="0" eaLnBrk="0" fontAlgn="base" hangingPunct="0">
        <a:spcBef>
          <a:spcPct val="0"/>
        </a:spcBef>
        <a:spcAft>
          <a:spcPct val="0"/>
        </a:spcAft>
        <a:defRPr sz="3600" b="1">
          <a:solidFill>
            <a:srgbClr val="067ABD"/>
          </a:solidFill>
          <a:latin typeface="Arial" panose="020B0604020202090204" pitchFamily="34" charset="0"/>
          <a:ea typeface="SimSun" charset="0"/>
          <a:cs typeface="Arial" panose="020B0604020202090204" pitchFamily="34" charset="0"/>
        </a:defRPr>
      </a:lvl1pPr>
      <a:lvl2pPr algn="l" rtl="0" eaLnBrk="0" fontAlgn="base" hangingPunct="0">
        <a:spcBef>
          <a:spcPct val="0"/>
        </a:spcBef>
        <a:spcAft>
          <a:spcPct val="0"/>
        </a:spcAft>
        <a:defRPr sz="3600" b="1">
          <a:solidFill>
            <a:srgbClr val="067ABD"/>
          </a:solidFill>
          <a:latin typeface="Arial" panose="020B0604020202090204" pitchFamily="34" charset="0"/>
          <a:ea typeface="SimSun" charset="0"/>
          <a:cs typeface="Arial" panose="020B0604020202090204" pitchFamily="34" charset="0"/>
        </a:defRPr>
      </a:lvl2pPr>
      <a:lvl3pPr algn="l" rtl="0" eaLnBrk="0" fontAlgn="base" hangingPunct="0">
        <a:spcBef>
          <a:spcPct val="0"/>
        </a:spcBef>
        <a:spcAft>
          <a:spcPct val="0"/>
        </a:spcAft>
        <a:defRPr sz="3600" b="1">
          <a:solidFill>
            <a:srgbClr val="067ABD"/>
          </a:solidFill>
          <a:latin typeface="Arial" panose="020B0604020202090204" pitchFamily="34" charset="0"/>
          <a:ea typeface="SimSun" charset="0"/>
          <a:cs typeface="Arial" panose="020B0604020202090204" pitchFamily="34" charset="0"/>
        </a:defRPr>
      </a:lvl3pPr>
      <a:lvl4pPr algn="l" rtl="0" eaLnBrk="0" fontAlgn="base" hangingPunct="0">
        <a:spcBef>
          <a:spcPct val="0"/>
        </a:spcBef>
        <a:spcAft>
          <a:spcPct val="0"/>
        </a:spcAft>
        <a:defRPr sz="3600" b="1">
          <a:solidFill>
            <a:srgbClr val="067ABD"/>
          </a:solidFill>
          <a:latin typeface="Arial" panose="020B0604020202090204" pitchFamily="34" charset="0"/>
          <a:ea typeface="SimSun" charset="0"/>
          <a:cs typeface="Arial" panose="020B0604020202090204" pitchFamily="34" charset="0"/>
        </a:defRPr>
      </a:lvl4pPr>
      <a:lvl5pPr algn="l" rtl="0" eaLnBrk="0" fontAlgn="base" hangingPunct="0">
        <a:spcBef>
          <a:spcPct val="0"/>
        </a:spcBef>
        <a:spcAft>
          <a:spcPct val="0"/>
        </a:spcAft>
        <a:defRPr sz="3600" b="1">
          <a:solidFill>
            <a:srgbClr val="067ABD"/>
          </a:solidFill>
          <a:latin typeface="Arial" panose="020B0604020202090204" pitchFamily="34" charset="0"/>
          <a:ea typeface="SimSun" charset="0"/>
          <a:cs typeface="Arial" panose="020B0604020202090204" pitchFamily="34" charset="0"/>
        </a:defRPr>
      </a:lvl5pPr>
      <a:lvl6pPr marL="457200" algn="l" rtl="0" eaLnBrk="0" fontAlgn="base" hangingPunct="0">
        <a:spcBef>
          <a:spcPct val="0"/>
        </a:spcBef>
        <a:spcAft>
          <a:spcPct val="0"/>
        </a:spcAft>
        <a:defRPr sz="3600" b="1">
          <a:solidFill>
            <a:srgbClr val="067ABD"/>
          </a:solidFill>
          <a:latin typeface="幼圆" pitchFamily="1" charset="-122"/>
          <a:ea typeface="幼圆" pitchFamily="1" charset="-122"/>
        </a:defRPr>
      </a:lvl6pPr>
      <a:lvl7pPr marL="914400" algn="l" rtl="0" eaLnBrk="0" fontAlgn="base" hangingPunct="0">
        <a:spcBef>
          <a:spcPct val="0"/>
        </a:spcBef>
        <a:spcAft>
          <a:spcPct val="0"/>
        </a:spcAft>
        <a:defRPr sz="3600" b="1">
          <a:solidFill>
            <a:srgbClr val="067ABD"/>
          </a:solidFill>
          <a:latin typeface="幼圆" pitchFamily="1" charset="-122"/>
          <a:ea typeface="幼圆" pitchFamily="1" charset="-122"/>
        </a:defRPr>
      </a:lvl7pPr>
      <a:lvl8pPr marL="1371600" algn="l" rtl="0" eaLnBrk="0" fontAlgn="base" hangingPunct="0">
        <a:spcBef>
          <a:spcPct val="0"/>
        </a:spcBef>
        <a:spcAft>
          <a:spcPct val="0"/>
        </a:spcAft>
        <a:defRPr sz="3600" b="1">
          <a:solidFill>
            <a:srgbClr val="067ABD"/>
          </a:solidFill>
          <a:latin typeface="幼圆" pitchFamily="1" charset="-122"/>
          <a:ea typeface="幼圆" pitchFamily="1" charset="-122"/>
        </a:defRPr>
      </a:lvl8pPr>
      <a:lvl9pPr marL="1828800" algn="l" rtl="0" eaLnBrk="0" fontAlgn="base" hangingPunct="0">
        <a:spcBef>
          <a:spcPct val="0"/>
        </a:spcBef>
        <a:spcAft>
          <a:spcPct val="0"/>
        </a:spcAft>
        <a:defRPr sz="3600" b="1">
          <a:solidFill>
            <a:srgbClr val="067ABD"/>
          </a:solidFill>
          <a:latin typeface="幼圆" pitchFamily="1" charset="-122"/>
          <a:ea typeface="幼圆" pitchFamily="1" charset="-122"/>
        </a:defRPr>
      </a:lvl9pPr>
    </p:titleStyle>
    <p:bodyStyle>
      <a:lvl1pPr marL="342900" indent="-342900" algn="l" rtl="0" eaLnBrk="0" fontAlgn="base" hangingPunct="0">
        <a:spcBef>
          <a:spcPct val="20000"/>
        </a:spcBef>
        <a:spcAft>
          <a:spcPct val="0"/>
        </a:spcAft>
        <a:buClr>
          <a:srgbClr val="840C22"/>
        </a:buClr>
        <a:buSzPct val="100000"/>
        <a:buFont typeface="Wingdings" panose="05000000000000000000" charset="0"/>
        <a:buChar char="§"/>
        <a:defRPr kumimoji="1" sz="2800">
          <a:solidFill>
            <a:schemeClr val="tx1"/>
          </a:solidFill>
          <a:latin typeface="Arial" panose="020B0604020202090204" pitchFamily="34" charset="0"/>
          <a:ea typeface="SimSun" charset="0"/>
          <a:cs typeface="Arial" panose="020B0604020202090204" pitchFamily="34" charset="0"/>
        </a:defRPr>
      </a:lvl1pPr>
      <a:lvl2pPr marL="742950" indent="-285750" algn="l" rtl="0" eaLnBrk="0" fontAlgn="base" hangingPunct="0">
        <a:spcBef>
          <a:spcPct val="20000"/>
        </a:spcBef>
        <a:spcAft>
          <a:spcPct val="0"/>
        </a:spcAft>
        <a:buClr>
          <a:srgbClr val="840C22"/>
        </a:buClr>
        <a:buSzPct val="100000"/>
        <a:buFont typeface="Times" panose="00000500000000020000" charset="0"/>
        <a:buChar char="•"/>
        <a:defRPr kumimoji="1" sz="2400">
          <a:solidFill>
            <a:schemeClr val="tx1"/>
          </a:solidFill>
          <a:latin typeface="Arial" panose="020B0604020202090204" pitchFamily="34" charset="0"/>
          <a:ea typeface="Arial" panose="020B0604020202090204" pitchFamily="34" charset="0"/>
          <a:cs typeface="Arial" panose="020B0604020202090204" pitchFamily="34" charset="0"/>
        </a:defRPr>
      </a:lvl2pPr>
      <a:lvl3pPr marL="1143000" indent="-228600" algn="l" rtl="0" eaLnBrk="0" fontAlgn="base" hangingPunct="0">
        <a:spcBef>
          <a:spcPct val="20000"/>
        </a:spcBef>
        <a:spcAft>
          <a:spcPct val="0"/>
        </a:spcAft>
        <a:buClr>
          <a:srgbClr val="840C22"/>
        </a:buClr>
        <a:buSzPct val="100000"/>
        <a:buFont typeface="Times" panose="00000500000000020000" charset="0"/>
        <a:buChar char="−"/>
        <a:defRPr kumimoji="1" sz="2000">
          <a:solidFill>
            <a:schemeClr val="tx1"/>
          </a:solidFill>
          <a:latin typeface="Arial" panose="020B0604020202090204" pitchFamily="34" charset="0"/>
          <a:ea typeface="Arial" panose="020B0604020202090204" pitchFamily="34" charset="0"/>
          <a:cs typeface="Arial" panose="020B0604020202090204" pitchFamily="34" charset="0"/>
        </a:defRPr>
      </a:lvl3pPr>
      <a:lvl4pPr marL="1600200" indent="-228600" algn="l" rtl="0" eaLnBrk="0" fontAlgn="base" hangingPunct="0">
        <a:spcBef>
          <a:spcPct val="20000"/>
        </a:spcBef>
        <a:spcAft>
          <a:spcPct val="0"/>
        </a:spcAft>
        <a:buClr>
          <a:srgbClr val="840C22"/>
        </a:buClr>
        <a:buSzPct val="100000"/>
        <a:buFont typeface="Times" panose="00000500000000020000" charset="0"/>
        <a:buChar char="•"/>
        <a:defRPr kumimoji="1" sz="2000">
          <a:solidFill>
            <a:schemeClr val="tx1"/>
          </a:solidFill>
          <a:latin typeface="Arial" panose="020B0604020202090204" pitchFamily="34" charset="0"/>
          <a:ea typeface="Arial" panose="020B0604020202090204" pitchFamily="34" charset="0"/>
          <a:cs typeface="Arial" panose="020B0604020202090204" pitchFamily="34" charset="0"/>
        </a:defRPr>
      </a:lvl4pPr>
      <a:lvl5pPr marL="2057400" indent="-228600" algn="l" rtl="0" eaLnBrk="0" fontAlgn="base" hangingPunct="0">
        <a:spcBef>
          <a:spcPct val="20000"/>
        </a:spcBef>
        <a:spcAft>
          <a:spcPct val="0"/>
        </a:spcAft>
        <a:buClr>
          <a:srgbClr val="840C22"/>
        </a:buClr>
        <a:buSzPct val="100000"/>
        <a:buFont typeface="Times" panose="00000500000000020000" charset="0"/>
        <a:buChar char="•"/>
        <a:defRPr kumimoji="1" sz="1600">
          <a:solidFill>
            <a:schemeClr val="tx1"/>
          </a:solidFill>
          <a:latin typeface="Arial" panose="020B0604020202090204" pitchFamily="34" charset="0"/>
          <a:ea typeface="Arial" panose="020B0604020202090204" pitchFamily="34" charset="0"/>
          <a:cs typeface="Arial" panose="020B0604020202090204" pitchFamily="34" charset="0"/>
        </a:defRPr>
      </a:lvl5pPr>
      <a:lvl6pPr marL="2514600" indent="-228600" algn="l" rtl="0" eaLnBrk="0" fontAlgn="base" hangingPunct="0">
        <a:spcBef>
          <a:spcPct val="20000"/>
        </a:spcBef>
        <a:spcAft>
          <a:spcPct val="0"/>
        </a:spcAft>
        <a:buClr>
          <a:srgbClr val="840C22"/>
        </a:buClr>
        <a:buSzPct val="100000"/>
        <a:buFont typeface="Times" panose="00000500000000020000" charset="0"/>
        <a:buChar char="•"/>
        <a:defRPr sz="1600">
          <a:solidFill>
            <a:schemeClr val="tx1"/>
          </a:solidFill>
          <a:latin typeface="+mn-lt"/>
          <a:ea typeface="+mn-ea"/>
        </a:defRPr>
      </a:lvl6pPr>
      <a:lvl7pPr marL="2971800" indent="-228600" algn="l" rtl="0" eaLnBrk="0" fontAlgn="base" hangingPunct="0">
        <a:spcBef>
          <a:spcPct val="20000"/>
        </a:spcBef>
        <a:spcAft>
          <a:spcPct val="0"/>
        </a:spcAft>
        <a:buClr>
          <a:srgbClr val="840C22"/>
        </a:buClr>
        <a:buSzPct val="100000"/>
        <a:buFont typeface="Times" panose="00000500000000020000" charset="0"/>
        <a:buChar char="•"/>
        <a:defRPr sz="1600">
          <a:solidFill>
            <a:schemeClr val="tx1"/>
          </a:solidFill>
          <a:latin typeface="+mn-lt"/>
          <a:ea typeface="+mn-ea"/>
        </a:defRPr>
      </a:lvl7pPr>
      <a:lvl8pPr marL="3429000" indent="-228600" algn="l" rtl="0" eaLnBrk="0" fontAlgn="base" hangingPunct="0">
        <a:spcBef>
          <a:spcPct val="20000"/>
        </a:spcBef>
        <a:spcAft>
          <a:spcPct val="0"/>
        </a:spcAft>
        <a:buClr>
          <a:srgbClr val="840C22"/>
        </a:buClr>
        <a:buSzPct val="100000"/>
        <a:buFont typeface="Times" panose="00000500000000020000" charset="0"/>
        <a:buChar char="•"/>
        <a:defRPr sz="1600">
          <a:solidFill>
            <a:schemeClr val="tx1"/>
          </a:solidFill>
          <a:latin typeface="+mn-lt"/>
          <a:ea typeface="+mn-ea"/>
        </a:defRPr>
      </a:lvl8pPr>
      <a:lvl9pPr marL="3886200" indent="-228600" algn="l" rtl="0" eaLnBrk="0" fontAlgn="base" hangingPunct="0">
        <a:spcBef>
          <a:spcPct val="20000"/>
        </a:spcBef>
        <a:spcAft>
          <a:spcPct val="0"/>
        </a:spcAft>
        <a:buClr>
          <a:srgbClr val="840C22"/>
        </a:buClr>
        <a:buSzPct val="100000"/>
        <a:buFont typeface="Times" panose="00000500000000020000" charset="0"/>
        <a:buChar char="•"/>
        <a:defRPr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5.xml"/><Relationship Id="rId2" Type="http://schemas.openxmlformats.org/officeDocument/2006/relationships/image" Target="../media/image3.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5.xml"/><Relationship Id="rId3" Type="http://schemas.openxmlformats.org/officeDocument/2006/relationships/image" Target="../media/image4.wmf"/><Relationship Id="rId2" Type="http://schemas.openxmlformats.org/officeDocument/2006/relationships/image" Target="../media/image3.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4"/>
          <p:cNvSpPr>
            <a:spLocks noGrp="1"/>
          </p:cNvSpPr>
          <p:nvPr>
            <p:ph type="ctrTitle"/>
          </p:nvPr>
        </p:nvSpPr>
        <p:spPr>
          <a:xfrm>
            <a:off x="533400" y="964565"/>
            <a:ext cx="8077200" cy="2540635"/>
          </a:xfrm>
        </p:spPr>
        <p:txBody>
          <a:bodyPr vert="horz" wrap="square" lIns="90488" tIns="44450" rIns="90488" bIns="44450" anchor="b"/>
          <a:lstStyle/>
          <a:p>
            <a:br>
              <a:rPr lang="zh-CN" altLang="en-US" sz="3600">
                <a:latin typeface="Arial" panose="020B0604020202090204" pitchFamily="34" charset="0"/>
                <a:ea typeface="SimSun" charset="0"/>
                <a:cs typeface="Arial" panose="020B0604020202090204" pitchFamily="34" charset="0"/>
              </a:rPr>
            </a:br>
            <a:r>
              <a:rPr lang="zh-CN" altLang="en-US" sz="3600">
                <a:latin typeface="Arial" panose="020B0604020202090204" pitchFamily="34" charset="0"/>
                <a:ea typeface="SimSun" charset="0"/>
                <a:cs typeface="Arial" panose="020B0604020202090204" pitchFamily="34" charset="0"/>
              </a:rPr>
              <a:t>COMP130177.01</a:t>
            </a:r>
            <a:br>
              <a:rPr lang="zh-CN" altLang="en-US" sz="3600">
                <a:latin typeface="Arial" panose="020B0604020202090204" pitchFamily="34" charset="0"/>
                <a:ea typeface="SimSun" charset="0"/>
                <a:cs typeface="Arial" panose="020B0604020202090204" pitchFamily="34" charset="0"/>
              </a:rPr>
            </a:br>
            <a:r>
              <a:rPr lang="zh-CN" altLang="en-US" sz="3600">
                <a:latin typeface="Arial" panose="020B0604020202090204" pitchFamily="34" charset="0"/>
                <a:ea typeface="SimSun" charset="0"/>
                <a:cs typeface="Arial" panose="020B0604020202090204" pitchFamily="34" charset="0"/>
              </a:rPr>
              <a:t>互联网体系结构</a:t>
            </a:r>
            <a:br>
              <a:rPr lang="zh-CN" altLang="en-US" sz="3600">
                <a:latin typeface="Arial" panose="020B0604020202090204" pitchFamily="34" charset="0"/>
                <a:ea typeface="SimSun" charset="0"/>
                <a:cs typeface="Arial" panose="020B0604020202090204" pitchFamily="34" charset="0"/>
              </a:rPr>
            </a:br>
            <a:br>
              <a:rPr lang="zh-CN" altLang="en-US" sz="3600">
                <a:latin typeface="Arial" panose="020B0604020202090204" pitchFamily="34" charset="0"/>
                <a:ea typeface="SimSun" charset="0"/>
                <a:cs typeface="Arial" panose="020B0604020202090204" pitchFamily="34" charset="0"/>
              </a:rPr>
            </a:br>
            <a:r>
              <a:rPr lang="zh-CN" altLang="en-US" sz="3600">
                <a:latin typeface="Arial" panose="020B0604020202090204" pitchFamily="34" charset="0"/>
                <a:ea typeface="SimSun" charset="0"/>
                <a:cs typeface="Arial" panose="020B0604020202090204" pitchFamily="34" charset="0"/>
              </a:rPr>
              <a:t>体系结构与算法</a:t>
            </a:r>
            <a:endParaRPr lang="zh-CN" altLang="en-US" sz="3600">
              <a:latin typeface="Arial" panose="020B0604020202090204" pitchFamily="34" charset="0"/>
              <a:ea typeface="SimSun" charset="0"/>
              <a:cs typeface="Arial" panose="020B0604020202090204" pitchFamily="34" charset="0"/>
            </a:endParaRPr>
          </a:p>
        </p:txBody>
      </p:sp>
      <p:sp>
        <p:nvSpPr>
          <p:cNvPr id="12290" name="Rectangle 5"/>
          <p:cNvSpPr>
            <a:spLocks noGrp="1"/>
          </p:cNvSpPr>
          <p:nvPr>
            <p:ph type="subTitle" idx="1"/>
          </p:nvPr>
        </p:nvSpPr>
        <p:spPr>
          <a:xfrm>
            <a:off x="381000" y="4267200"/>
            <a:ext cx="8382000" cy="685800"/>
          </a:xfrm>
        </p:spPr>
        <p:txBody>
          <a:bodyPr vert="horz" wrap="square" lIns="90488" tIns="44450" rIns="90488" bIns="44450" anchor="t"/>
          <a:lstStyle/>
          <a:p>
            <a:pPr>
              <a:buSzPct val="100000"/>
              <a:buFont typeface="Wingdings" panose="05000000000000000000" charset="0"/>
            </a:pPr>
            <a:r>
              <a:rPr kumimoji="1" lang="zh-CN" altLang="en-US" b="1" dirty="0">
                <a:solidFill>
                  <a:srgbClr val="FF9933"/>
                </a:solidFill>
                <a:latin typeface="Verdana" panose="020B0804030504040204" charset="0"/>
                <a:ea typeface="SimSun" charset="0"/>
                <a:cs typeface="Arial" panose="020B0604020202090204" pitchFamily="34" charset="0"/>
              </a:rPr>
              <a:t>赵进</a:t>
            </a:r>
            <a:endParaRPr kumimoji="1" lang="zh-CN" altLang="en-US" b="1" dirty="0">
              <a:solidFill>
                <a:srgbClr val="FF9933"/>
              </a:solidFill>
              <a:latin typeface="Verdana" panose="020B0804030504040204" charset="0"/>
              <a:ea typeface="SimSun" charset="0"/>
              <a:cs typeface="Arial" panose="020B0604020202090204" pitchFamily="34" charset="0"/>
            </a:endParaRPr>
          </a:p>
        </p:txBody>
      </p:sp>
      <p:sp>
        <p:nvSpPr>
          <p:cNvPr id="12291" name="Rectangle 7"/>
          <p:cNvSpPr/>
          <p:nvPr/>
        </p:nvSpPr>
        <p:spPr>
          <a:xfrm>
            <a:off x="4038600" y="5791200"/>
            <a:ext cx="1539875" cy="295275"/>
          </a:xfrm>
          <a:prstGeom prst="rect">
            <a:avLst/>
          </a:prstGeom>
          <a:noFill/>
          <a:ln w="12700">
            <a:noFill/>
          </a:ln>
        </p:spPr>
        <p:txBody>
          <a:bodyPr wrap="none" lIns="0" tIns="0" rIns="0" bIns="0" anchor="t">
            <a:spAutoFit/>
          </a:bodyPr>
          <a:lstStyle/>
          <a:p>
            <a:pPr indent="0" algn="ctr" eaLnBrk="0" hangingPunct="0">
              <a:lnSpc>
                <a:spcPct val="80000"/>
              </a:lnSpc>
              <a:spcBef>
                <a:spcPct val="20000"/>
              </a:spcBef>
              <a:buClr>
                <a:srgbClr val="840C22"/>
              </a:buClr>
              <a:buFont typeface="Wingdings" panose="05000000000000000000" pitchFamily="2" charset="2"/>
              <a:buNone/>
            </a:pPr>
            <a:r>
              <a:rPr lang="en-US" altLang="zh-CN" sz="2400" dirty="0">
                <a:latin typeface="Verdana" panose="020B0804030504040204" charset="0"/>
                <a:ea typeface="幼圆" pitchFamily="1" charset="-122"/>
              </a:rPr>
              <a:t>School of </a:t>
            </a:r>
            <a:endParaRPr lang="zh-CN" altLang="en-US" sz="2400" dirty="0">
              <a:latin typeface="Verdana" panose="020B0804030504040204" charset="0"/>
              <a:ea typeface="幼圆" pitchFamily="1" charset="-122"/>
            </a:endParaRPr>
          </a:p>
        </p:txBody>
      </p:sp>
      <p:sp>
        <p:nvSpPr>
          <p:cNvPr id="12292" name="矩形 20"/>
          <p:cNvSpPr/>
          <p:nvPr/>
        </p:nvSpPr>
        <p:spPr>
          <a:xfrm>
            <a:off x="685800" y="6477000"/>
            <a:ext cx="7924800" cy="338138"/>
          </a:xfrm>
          <a:prstGeom prst="rect">
            <a:avLst/>
          </a:prstGeom>
          <a:noFill/>
          <a:ln w="9525">
            <a:noFill/>
          </a:ln>
        </p:spPr>
        <p:txBody>
          <a:bodyPr anchor="t">
            <a:spAutoFit/>
          </a:bodyPr>
          <a:lstStyle/>
          <a:p>
            <a:pPr indent="0" algn="ctr"/>
            <a:r>
              <a:rPr lang="en-US" altLang="zh-CN" sz="1600" b="1" dirty="0">
                <a:latin typeface="Arial" panose="020B0604020202090204" pitchFamily="34" charset="0"/>
              </a:rPr>
              <a:t>School of Computer Science, Fudan University</a:t>
            </a:r>
            <a:endParaRPr lang="zh-CN" altLang="en-US" sz="1600" b="1" dirty="0">
              <a:latin typeface="Arial" panose="020B0604020202090204" pitchFamily="34" charset="0"/>
              <a:ea typeface="SimSun" pitchFamily="2" charset="-122"/>
            </a:endParaRPr>
          </a:p>
        </p:txBody>
      </p:sp>
      <p:pic>
        <p:nvPicPr>
          <p:cNvPr id="12293" name="Picture 20" descr="C:\Users\Jin\Desktop\未标题-2副本.gif"/>
          <p:cNvPicPr>
            <a:picLocks noChangeAspect="1"/>
          </p:cNvPicPr>
          <p:nvPr/>
        </p:nvPicPr>
        <p:blipFill>
          <a:blip r:embed="rId1">
            <a:lum bright="10001" contrast="10000"/>
          </a:blip>
          <a:stretch>
            <a:fillRect/>
          </a:stretch>
        </p:blipFill>
        <p:spPr>
          <a:xfrm>
            <a:off x="7853363" y="457200"/>
            <a:ext cx="1290637" cy="1290638"/>
          </a:xfrm>
          <a:prstGeom prst="rect">
            <a:avLst/>
          </a:prstGeom>
          <a:noFill/>
          <a:ln w="9525">
            <a:noFill/>
          </a:ln>
        </p:spPr>
      </p:pic>
    </p:spTree>
  </p:cSld>
  <p:clrMapOvr>
    <a:masterClrMapping/>
  </p:clrMapOvr>
  <p:transition advTm="15"/>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ChangeArrowheads="1"/>
          </p:cNvSpPr>
          <p:nvPr>
            <p:ph type="title"/>
          </p:nvPr>
        </p:nvSpPr>
        <p:spPr/>
        <p:txBody>
          <a:bodyPr>
            <a:normAutofit/>
          </a:bodyPr>
          <a:lstStyle/>
          <a:p>
            <a:r>
              <a:rPr lang="en-US" altLang="en-US" sz="2700" dirty="0"/>
              <a:t>TCP: Corrupted Data</a:t>
            </a:r>
            <a:endParaRPr lang="en-US" altLang="en-US" sz="2700" dirty="0"/>
          </a:p>
        </p:txBody>
      </p:sp>
      <p:sp>
        <p:nvSpPr>
          <p:cNvPr id="636931" name="Rectangle 3"/>
          <p:cNvSpPr>
            <a:spLocks noGrp="1" noChangeArrowheads="1"/>
          </p:cNvSpPr>
          <p:nvPr>
            <p:ph idx="1"/>
          </p:nvPr>
        </p:nvSpPr>
        <p:spPr>
          <a:xfrm>
            <a:off x="628650" y="3751193"/>
            <a:ext cx="7886700" cy="2520327"/>
          </a:xfrm>
        </p:spPr>
        <p:txBody>
          <a:bodyPr/>
          <a:lstStyle/>
          <a:p>
            <a:r>
              <a:rPr lang="en-US" altLang="en-US" dirty="0"/>
              <a:t>Sender computes a checksum</a:t>
            </a:r>
            <a:endParaRPr lang="en-US" altLang="en-US" dirty="0"/>
          </a:p>
          <a:p>
            <a:pPr lvl="1"/>
            <a:r>
              <a:rPr lang="en-US" altLang="en-US" dirty="0"/>
              <a:t>Sender sums up all of the bytes</a:t>
            </a:r>
            <a:endParaRPr lang="en-US" altLang="en-US" dirty="0"/>
          </a:p>
          <a:p>
            <a:pPr lvl="1"/>
            <a:r>
              <a:rPr lang="en-US" altLang="en-US" dirty="0"/>
              <a:t>And sends the sum to the receive</a:t>
            </a:r>
            <a:endParaRPr lang="en-US" altLang="en-US" dirty="0"/>
          </a:p>
          <a:p>
            <a:r>
              <a:rPr lang="en-US" altLang="en-US" dirty="0"/>
              <a:t>Receiver checks the checksum</a:t>
            </a:r>
            <a:endParaRPr lang="en-US" altLang="en-US" dirty="0"/>
          </a:p>
          <a:p>
            <a:pPr lvl="1"/>
            <a:r>
              <a:rPr lang="en-US" altLang="en-US" dirty="0"/>
              <a:t>Received sums up all of the bytes</a:t>
            </a:r>
            <a:endParaRPr lang="en-US" altLang="en-US" dirty="0"/>
          </a:p>
          <a:p>
            <a:pPr lvl="1"/>
            <a:r>
              <a:rPr lang="en-US" altLang="en-US" dirty="0"/>
              <a:t>And compares against the checksum</a:t>
            </a:r>
            <a:endParaRPr lang="en-US" altLang="en-US" dirty="0"/>
          </a:p>
        </p:txBody>
      </p:sp>
      <p:sp>
        <p:nvSpPr>
          <p:cNvPr id="636932" name="Rectangle 4"/>
          <p:cNvSpPr>
            <a:spLocks noChangeArrowheads="1"/>
          </p:cNvSpPr>
          <p:nvPr/>
        </p:nvSpPr>
        <p:spPr bwMode="auto">
          <a:xfrm>
            <a:off x="1485900" y="1885148"/>
            <a:ext cx="6343650" cy="1657350"/>
          </a:xfrm>
          <a:prstGeom prst="rect">
            <a:avLst/>
          </a:prstGeom>
          <a:solidFill>
            <a:srgbClr val="FFFFFF"/>
          </a:solidFill>
          <a:ln w="9525">
            <a:solidFill>
              <a:schemeClr val="tx1"/>
            </a:solidFill>
            <a:miter lim="800000"/>
          </a:ln>
          <a:effectLst>
            <a:outerShdw dist="107763" dir="2700000" algn="ctr" rotWithShape="0">
              <a:schemeClr val="bg2"/>
            </a:outerShdw>
          </a:effectLst>
        </p:spPr>
        <p:txBody>
          <a:bodyPr wrap="none" anchor="ctr"/>
          <a:lstStyle/>
          <a:p>
            <a:endParaRPr lang="en-US" sz="675"/>
          </a:p>
        </p:txBody>
      </p:sp>
      <p:sp>
        <p:nvSpPr>
          <p:cNvPr id="636933" name="Text Box 5"/>
          <p:cNvSpPr txBox="1">
            <a:spLocks noChangeArrowheads="1"/>
          </p:cNvSpPr>
          <p:nvPr/>
        </p:nvSpPr>
        <p:spPr bwMode="auto">
          <a:xfrm>
            <a:off x="4108848" y="2593492"/>
            <a:ext cx="834390" cy="297815"/>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72" tIns="34287" rIns="68572" bIns="34287" anchor="ctr">
            <a:spAutoFit/>
          </a:bodyPr>
          <a:lstStyle/>
          <a:p>
            <a:pPr eaLnBrk="0" hangingPunct="0"/>
            <a:r>
              <a:rPr lang="en-US" altLang="en-US" sz="1500" b="1">
                <a:solidFill>
                  <a:srgbClr val="000000"/>
                </a:solidFill>
                <a:latin typeface="Arial" panose="020B0604020202090204" pitchFamily="34" charset="0"/>
              </a:rPr>
              <a:t>Internet</a:t>
            </a:r>
            <a:endParaRPr lang="en-US" altLang="en-US" sz="1500" b="1">
              <a:solidFill>
                <a:srgbClr val="000000"/>
              </a:solidFill>
              <a:latin typeface="Arial" panose="020B0604020202090204" pitchFamily="34" charset="0"/>
            </a:endParaRPr>
          </a:p>
        </p:txBody>
      </p:sp>
      <p:sp>
        <p:nvSpPr>
          <p:cNvPr id="636934" name="Line 6"/>
          <p:cNvSpPr>
            <a:spLocks noChangeShapeType="1"/>
          </p:cNvSpPr>
          <p:nvPr/>
        </p:nvSpPr>
        <p:spPr bwMode="auto">
          <a:xfrm>
            <a:off x="2457451" y="2795977"/>
            <a:ext cx="1137047" cy="0"/>
          </a:xfrm>
          <a:prstGeom prst="line">
            <a:avLst/>
          </a:prstGeom>
          <a:noFill/>
          <a:ln w="38100">
            <a:solidFill>
              <a:schemeClr val="fo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675"/>
          </a:p>
        </p:txBody>
      </p:sp>
      <p:sp>
        <p:nvSpPr>
          <p:cNvPr id="636935" name="Text Box 7"/>
          <p:cNvSpPr txBox="1">
            <a:spLocks noChangeArrowheads="1"/>
          </p:cNvSpPr>
          <p:nvPr/>
        </p:nvSpPr>
        <p:spPr bwMode="auto">
          <a:xfrm>
            <a:off x="2327673" y="2418470"/>
            <a:ext cx="1448435" cy="2978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72" tIns="34287" rIns="68572" bIns="34287" anchor="ctr">
            <a:spAutoFit/>
          </a:bodyPr>
          <a:lstStyle/>
          <a:p>
            <a:pPr eaLnBrk="0" hangingPunct="0"/>
            <a:r>
              <a:rPr lang="en-US" altLang="en-US" sz="1500">
                <a:solidFill>
                  <a:srgbClr val="000000"/>
                </a:solidFill>
                <a:latin typeface="Arial" panose="020B0604020202090204" pitchFamily="34" charset="0"/>
              </a:rPr>
              <a:t>GET index.html</a:t>
            </a:r>
            <a:endParaRPr lang="en-US" altLang="en-US" sz="1500">
              <a:solidFill>
                <a:srgbClr val="000000"/>
              </a:solidFill>
              <a:latin typeface="Arial" panose="020B0604020202090204" pitchFamily="34" charset="0"/>
            </a:endParaRPr>
          </a:p>
        </p:txBody>
      </p:sp>
      <p:pic>
        <p:nvPicPr>
          <p:cNvPr id="636936" name="Picture 8" descr="Computer5"/>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00200" y="2325680"/>
            <a:ext cx="928688" cy="816769"/>
          </a:xfrm>
          <a:prstGeom prst="rect">
            <a:avLst/>
          </a:prstGeom>
          <a:noFill/>
          <a:extLst>
            <a:ext uri="{909E8E84-426E-40DD-AFC4-6F175D3DCCD1}">
              <a14:hiddenFill xmlns:a14="http://schemas.microsoft.com/office/drawing/2010/main">
                <a:solidFill>
                  <a:srgbClr val="FFFFFF"/>
                </a:solidFill>
              </a14:hiddenFill>
            </a:ext>
          </a:extLst>
        </p:spPr>
      </p:pic>
      <p:pic>
        <p:nvPicPr>
          <p:cNvPr id="636937" name="Picture 9" descr="paketaro box"/>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66310" y="2285198"/>
            <a:ext cx="857250" cy="857250"/>
          </a:xfrm>
          <a:prstGeom prst="rect">
            <a:avLst/>
          </a:prstGeom>
          <a:noFill/>
          <a:extLst>
            <a:ext uri="{909E8E84-426E-40DD-AFC4-6F175D3DCCD1}">
              <a14:hiddenFill xmlns:a14="http://schemas.microsoft.com/office/drawing/2010/main">
                <a:solidFill>
                  <a:srgbClr val="FFFFFF"/>
                </a:solidFill>
              </a14:hiddenFill>
            </a:ext>
          </a:extLst>
        </p:spPr>
      </p:pic>
      <p:sp>
        <p:nvSpPr>
          <p:cNvPr id="636939" name="Line 11"/>
          <p:cNvSpPr>
            <a:spLocks noChangeShapeType="1"/>
          </p:cNvSpPr>
          <p:nvPr/>
        </p:nvSpPr>
        <p:spPr bwMode="auto">
          <a:xfrm>
            <a:off x="5378054" y="2799548"/>
            <a:ext cx="1137047" cy="0"/>
          </a:xfrm>
          <a:prstGeom prst="line">
            <a:avLst/>
          </a:prstGeom>
          <a:noFill/>
          <a:ln w="38100">
            <a:solidFill>
              <a:schemeClr val="fo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675"/>
          </a:p>
        </p:txBody>
      </p:sp>
      <p:sp>
        <p:nvSpPr>
          <p:cNvPr id="636940" name="Text Box 12"/>
          <p:cNvSpPr txBox="1">
            <a:spLocks noChangeArrowheads="1"/>
          </p:cNvSpPr>
          <p:nvPr/>
        </p:nvSpPr>
        <p:spPr bwMode="auto">
          <a:xfrm>
            <a:off x="5243513" y="2422042"/>
            <a:ext cx="1448435" cy="2978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72" tIns="34287" rIns="68572" bIns="34287" anchor="ctr">
            <a:spAutoFit/>
          </a:bodyPr>
          <a:lstStyle/>
          <a:p>
            <a:pPr eaLnBrk="0" hangingPunct="0"/>
            <a:r>
              <a:rPr lang="en-US" altLang="en-US" sz="1500">
                <a:solidFill>
                  <a:srgbClr val="000000"/>
                </a:solidFill>
                <a:latin typeface="Arial" panose="020B0604020202090204" pitchFamily="34" charset="0"/>
              </a:rPr>
              <a:t>GET inde</a:t>
            </a:r>
            <a:r>
              <a:rPr lang="en-US" altLang="en-US" sz="1500">
                <a:solidFill>
                  <a:srgbClr val="FF0000"/>
                </a:solidFill>
                <a:latin typeface="Arial" panose="020B0604020202090204" pitchFamily="34" charset="0"/>
              </a:rPr>
              <a:t>y.</a:t>
            </a:r>
            <a:r>
              <a:rPr lang="en-US" altLang="en-US" sz="1500">
                <a:solidFill>
                  <a:srgbClr val="000000"/>
                </a:solidFill>
                <a:latin typeface="Arial" panose="020B0604020202090204" pitchFamily="34" charset="0"/>
              </a:rPr>
              <a:t>html</a:t>
            </a:r>
            <a:endParaRPr lang="en-US" altLang="en-US" sz="1500">
              <a:solidFill>
                <a:srgbClr val="000000"/>
              </a:solidFill>
              <a:latin typeface="Arial" panose="020B0604020202090204" pitchFamily="34" charset="0"/>
            </a:endParaRPr>
          </a:p>
        </p:txBody>
      </p:sp>
      <p:grpSp>
        <p:nvGrpSpPr>
          <p:cNvPr id="636943" name="Group 15"/>
          <p:cNvGrpSpPr/>
          <p:nvPr/>
        </p:nvGrpSpPr>
        <p:grpSpPr bwMode="auto">
          <a:xfrm>
            <a:off x="4000500" y="2399498"/>
            <a:ext cx="1085850" cy="742950"/>
            <a:chOff x="3891" y="2677"/>
            <a:chExt cx="632" cy="470"/>
          </a:xfrm>
        </p:grpSpPr>
        <p:sp>
          <p:nvSpPr>
            <p:cNvPr id="636944" name="Freeform 16"/>
            <p:cNvSpPr/>
            <p:nvPr/>
          </p:nvSpPr>
          <p:spPr bwMode="auto">
            <a:xfrm>
              <a:off x="4246" y="2687"/>
              <a:ext cx="277" cy="228"/>
            </a:xfrm>
            <a:custGeom>
              <a:avLst/>
              <a:gdLst>
                <a:gd name="T0" fmla="*/ 0 w 277"/>
                <a:gd name="T1" fmla="*/ 23 h 228"/>
                <a:gd name="T2" fmla="*/ 5 w 277"/>
                <a:gd name="T3" fmla="*/ 23 h 228"/>
                <a:gd name="T4" fmla="*/ 10 w 277"/>
                <a:gd name="T5" fmla="*/ 19 h 228"/>
                <a:gd name="T6" fmla="*/ 17 w 277"/>
                <a:gd name="T7" fmla="*/ 14 h 228"/>
                <a:gd name="T8" fmla="*/ 26 w 277"/>
                <a:gd name="T9" fmla="*/ 9 h 228"/>
                <a:gd name="T10" fmla="*/ 36 w 277"/>
                <a:gd name="T11" fmla="*/ 4 h 228"/>
                <a:gd name="T12" fmla="*/ 50 w 277"/>
                <a:gd name="T13" fmla="*/ 2 h 228"/>
                <a:gd name="T14" fmla="*/ 65 w 277"/>
                <a:gd name="T15" fmla="*/ 0 h 228"/>
                <a:gd name="T16" fmla="*/ 79 w 277"/>
                <a:gd name="T17" fmla="*/ 0 h 228"/>
                <a:gd name="T18" fmla="*/ 96 w 277"/>
                <a:gd name="T19" fmla="*/ 4 h 228"/>
                <a:gd name="T20" fmla="*/ 110 w 277"/>
                <a:gd name="T21" fmla="*/ 11 h 228"/>
                <a:gd name="T22" fmla="*/ 124 w 277"/>
                <a:gd name="T23" fmla="*/ 23 h 228"/>
                <a:gd name="T24" fmla="*/ 134 w 277"/>
                <a:gd name="T25" fmla="*/ 33 h 228"/>
                <a:gd name="T26" fmla="*/ 143 w 277"/>
                <a:gd name="T27" fmla="*/ 42 h 228"/>
                <a:gd name="T28" fmla="*/ 148 w 277"/>
                <a:gd name="T29" fmla="*/ 52 h 228"/>
                <a:gd name="T30" fmla="*/ 150 w 277"/>
                <a:gd name="T31" fmla="*/ 59 h 228"/>
                <a:gd name="T32" fmla="*/ 153 w 277"/>
                <a:gd name="T33" fmla="*/ 66 h 228"/>
                <a:gd name="T34" fmla="*/ 153 w 277"/>
                <a:gd name="T35" fmla="*/ 73 h 228"/>
                <a:gd name="T36" fmla="*/ 153 w 277"/>
                <a:gd name="T37" fmla="*/ 78 h 228"/>
                <a:gd name="T38" fmla="*/ 153 w 277"/>
                <a:gd name="T39" fmla="*/ 81 h 228"/>
                <a:gd name="T40" fmla="*/ 153 w 277"/>
                <a:gd name="T41" fmla="*/ 81 h 228"/>
                <a:gd name="T42" fmla="*/ 153 w 277"/>
                <a:gd name="T43" fmla="*/ 81 h 228"/>
                <a:gd name="T44" fmla="*/ 155 w 277"/>
                <a:gd name="T45" fmla="*/ 78 h 228"/>
                <a:gd name="T46" fmla="*/ 160 w 277"/>
                <a:gd name="T47" fmla="*/ 76 h 228"/>
                <a:gd name="T48" fmla="*/ 167 w 277"/>
                <a:gd name="T49" fmla="*/ 73 h 228"/>
                <a:gd name="T50" fmla="*/ 174 w 277"/>
                <a:gd name="T51" fmla="*/ 71 h 228"/>
                <a:gd name="T52" fmla="*/ 181 w 277"/>
                <a:gd name="T53" fmla="*/ 69 h 228"/>
                <a:gd name="T54" fmla="*/ 191 w 277"/>
                <a:gd name="T55" fmla="*/ 69 h 228"/>
                <a:gd name="T56" fmla="*/ 200 w 277"/>
                <a:gd name="T57" fmla="*/ 71 h 228"/>
                <a:gd name="T58" fmla="*/ 210 w 277"/>
                <a:gd name="T59" fmla="*/ 73 h 228"/>
                <a:gd name="T60" fmla="*/ 219 w 277"/>
                <a:gd name="T61" fmla="*/ 81 h 228"/>
                <a:gd name="T62" fmla="*/ 229 w 277"/>
                <a:gd name="T63" fmla="*/ 90 h 228"/>
                <a:gd name="T64" fmla="*/ 234 w 277"/>
                <a:gd name="T65" fmla="*/ 97 h 228"/>
                <a:gd name="T66" fmla="*/ 236 w 277"/>
                <a:gd name="T67" fmla="*/ 107 h 228"/>
                <a:gd name="T68" fmla="*/ 239 w 277"/>
                <a:gd name="T69" fmla="*/ 116 h 228"/>
                <a:gd name="T70" fmla="*/ 239 w 277"/>
                <a:gd name="T71" fmla="*/ 124 h 228"/>
                <a:gd name="T72" fmla="*/ 236 w 277"/>
                <a:gd name="T73" fmla="*/ 131 h 228"/>
                <a:gd name="T74" fmla="*/ 236 w 277"/>
                <a:gd name="T75" fmla="*/ 138 h 228"/>
                <a:gd name="T76" fmla="*/ 234 w 277"/>
                <a:gd name="T77" fmla="*/ 143 h 228"/>
                <a:gd name="T78" fmla="*/ 234 w 277"/>
                <a:gd name="T79" fmla="*/ 145 h 228"/>
                <a:gd name="T80" fmla="*/ 231 w 277"/>
                <a:gd name="T81" fmla="*/ 145 h 228"/>
                <a:gd name="T82" fmla="*/ 234 w 277"/>
                <a:gd name="T83" fmla="*/ 147 h 228"/>
                <a:gd name="T84" fmla="*/ 236 w 277"/>
                <a:gd name="T85" fmla="*/ 147 h 228"/>
                <a:gd name="T86" fmla="*/ 241 w 277"/>
                <a:gd name="T87" fmla="*/ 152 h 228"/>
                <a:gd name="T88" fmla="*/ 248 w 277"/>
                <a:gd name="T89" fmla="*/ 157 h 228"/>
                <a:gd name="T90" fmla="*/ 253 w 277"/>
                <a:gd name="T91" fmla="*/ 164 h 228"/>
                <a:gd name="T92" fmla="*/ 260 w 277"/>
                <a:gd name="T93" fmla="*/ 174 h 228"/>
                <a:gd name="T94" fmla="*/ 267 w 277"/>
                <a:gd name="T95" fmla="*/ 183 h 228"/>
                <a:gd name="T96" fmla="*/ 272 w 277"/>
                <a:gd name="T97" fmla="*/ 195 h 228"/>
                <a:gd name="T98" fmla="*/ 274 w 277"/>
                <a:gd name="T99" fmla="*/ 212 h 228"/>
                <a:gd name="T100" fmla="*/ 277 w 277"/>
                <a:gd name="T101"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77" h="228">
                  <a:moveTo>
                    <a:pt x="0" y="23"/>
                  </a:moveTo>
                  <a:lnTo>
                    <a:pt x="5" y="23"/>
                  </a:lnTo>
                  <a:lnTo>
                    <a:pt x="10" y="19"/>
                  </a:lnTo>
                  <a:lnTo>
                    <a:pt x="17" y="14"/>
                  </a:lnTo>
                  <a:lnTo>
                    <a:pt x="26" y="9"/>
                  </a:lnTo>
                  <a:lnTo>
                    <a:pt x="36" y="4"/>
                  </a:lnTo>
                  <a:lnTo>
                    <a:pt x="50" y="2"/>
                  </a:lnTo>
                  <a:lnTo>
                    <a:pt x="65" y="0"/>
                  </a:lnTo>
                  <a:lnTo>
                    <a:pt x="79" y="0"/>
                  </a:lnTo>
                  <a:lnTo>
                    <a:pt x="96" y="4"/>
                  </a:lnTo>
                  <a:lnTo>
                    <a:pt x="110" y="11"/>
                  </a:lnTo>
                  <a:lnTo>
                    <a:pt x="124" y="23"/>
                  </a:lnTo>
                  <a:lnTo>
                    <a:pt x="134" y="33"/>
                  </a:lnTo>
                  <a:lnTo>
                    <a:pt x="143" y="42"/>
                  </a:lnTo>
                  <a:lnTo>
                    <a:pt x="148" y="52"/>
                  </a:lnTo>
                  <a:lnTo>
                    <a:pt x="150" y="59"/>
                  </a:lnTo>
                  <a:lnTo>
                    <a:pt x="153" y="66"/>
                  </a:lnTo>
                  <a:lnTo>
                    <a:pt x="153" y="73"/>
                  </a:lnTo>
                  <a:lnTo>
                    <a:pt x="153" y="78"/>
                  </a:lnTo>
                  <a:lnTo>
                    <a:pt x="153" y="81"/>
                  </a:lnTo>
                  <a:lnTo>
                    <a:pt x="153" y="81"/>
                  </a:lnTo>
                  <a:lnTo>
                    <a:pt x="153" y="81"/>
                  </a:lnTo>
                  <a:lnTo>
                    <a:pt x="155" y="78"/>
                  </a:lnTo>
                  <a:lnTo>
                    <a:pt x="160" y="76"/>
                  </a:lnTo>
                  <a:lnTo>
                    <a:pt x="167" y="73"/>
                  </a:lnTo>
                  <a:lnTo>
                    <a:pt x="174" y="71"/>
                  </a:lnTo>
                  <a:lnTo>
                    <a:pt x="181" y="69"/>
                  </a:lnTo>
                  <a:lnTo>
                    <a:pt x="191" y="69"/>
                  </a:lnTo>
                  <a:lnTo>
                    <a:pt x="200" y="71"/>
                  </a:lnTo>
                  <a:lnTo>
                    <a:pt x="210" y="73"/>
                  </a:lnTo>
                  <a:lnTo>
                    <a:pt x="219" y="81"/>
                  </a:lnTo>
                  <a:lnTo>
                    <a:pt x="229" y="90"/>
                  </a:lnTo>
                  <a:lnTo>
                    <a:pt x="234" y="97"/>
                  </a:lnTo>
                  <a:lnTo>
                    <a:pt x="236" y="107"/>
                  </a:lnTo>
                  <a:lnTo>
                    <a:pt x="239" y="116"/>
                  </a:lnTo>
                  <a:lnTo>
                    <a:pt x="239" y="124"/>
                  </a:lnTo>
                  <a:lnTo>
                    <a:pt x="236" y="131"/>
                  </a:lnTo>
                  <a:lnTo>
                    <a:pt x="236" y="138"/>
                  </a:lnTo>
                  <a:lnTo>
                    <a:pt x="234" y="143"/>
                  </a:lnTo>
                  <a:lnTo>
                    <a:pt x="234" y="145"/>
                  </a:lnTo>
                  <a:lnTo>
                    <a:pt x="231" y="145"/>
                  </a:lnTo>
                  <a:lnTo>
                    <a:pt x="234" y="147"/>
                  </a:lnTo>
                  <a:lnTo>
                    <a:pt x="236" y="147"/>
                  </a:lnTo>
                  <a:lnTo>
                    <a:pt x="241" y="152"/>
                  </a:lnTo>
                  <a:lnTo>
                    <a:pt x="248" y="157"/>
                  </a:lnTo>
                  <a:lnTo>
                    <a:pt x="253" y="164"/>
                  </a:lnTo>
                  <a:lnTo>
                    <a:pt x="260" y="174"/>
                  </a:lnTo>
                  <a:lnTo>
                    <a:pt x="267" y="183"/>
                  </a:lnTo>
                  <a:lnTo>
                    <a:pt x="272" y="195"/>
                  </a:lnTo>
                  <a:lnTo>
                    <a:pt x="274" y="212"/>
                  </a:lnTo>
                  <a:lnTo>
                    <a:pt x="277" y="228"/>
                  </a:lnTo>
                </a:path>
              </a:pathLst>
            </a:custGeom>
            <a:noFill/>
            <a:ln w="12700" cmpd="sng">
              <a:solidFill>
                <a:srgbClr val="0066FF"/>
              </a:solidFill>
              <a:prstDash val="solid"/>
              <a:round/>
            </a:ln>
            <a:extLst>
              <a:ext uri="{909E8E84-426E-40DD-AFC4-6F175D3DCCD1}">
                <a14:hiddenFill xmlns:a14="http://schemas.microsoft.com/office/drawing/2010/main">
                  <a:solidFill>
                    <a:schemeClr val="accent1"/>
                  </a:solidFill>
                </a14:hiddenFill>
              </a:ext>
            </a:extLst>
          </p:spPr>
          <p:txBody>
            <a:bodyPr/>
            <a:lstStyle/>
            <a:p>
              <a:endParaRPr lang="en-US" sz="675"/>
            </a:p>
          </p:txBody>
        </p:sp>
        <p:sp>
          <p:nvSpPr>
            <p:cNvPr id="636945" name="Freeform 17"/>
            <p:cNvSpPr/>
            <p:nvPr/>
          </p:nvSpPr>
          <p:spPr bwMode="auto">
            <a:xfrm>
              <a:off x="3891" y="2677"/>
              <a:ext cx="358" cy="236"/>
            </a:xfrm>
            <a:custGeom>
              <a:avLst/>
              <a:gdLst>
                <a:gd name="T0" fmla="*/ 2 w 358"/>
                <a:gd name="T1" fmla="*/ 219 h 236"/>
                <a:gd name="T2" fmla="*/ 9 w 358"/>
                <a:gd name="T3" fmla="*/ 193 h 236"/>
                <a:gd name="T4" fmla="*/ 21 w 358"/>
                <a:gd name="T5" fmla="*/ 174 h 236"/>
                <a:gd name="T6" fmla="*/ 33 w 358"/>
                <a:gd name="T7" fmla="*/ 162 h 236"/>
                <a:gd name="T8" fmla="*/ 43 w 358"/>
                <a:gd name="T9" fmla="*/ 155 h 236"/>
                <a:gd name="T10" fmla="*/ 43 w 358"/>
                <a:gd name="T11" fmla="*/ 155 h 236"/>
                <a:gd name="T12" fmla="*/ 40 w 358"/>
                <a:gd name="T13" fmla="*/ 145 h 236"/>
                <a:gd name="T14" fmla="*/ 38 w 358"/>
                <a:gd name="T15" fmla="*/ 134 h 236"/>
                <a:gd name="T16" fmla="*/ 38 w 358"/>
                <a:gd name="T17" fmla="*/ 117 h 236"/>
                <a:gd name="T18" fmla="*/ 48 w 358"/>
                <a:gd name="T19" fmla="*/ 98 h 236"/>
                <a:gd name="T20" fmla="*/ 67 w 358"/>
                <a:gd name="T21" fmla="*/ 83 h 236"/>
                <a:gd name="T22" fmla="*/ 83 w 358"/>
                <a:gd name="T23" fmla="*/ 79 h 236"/>
                <a:gd name="T24" fmla="*/ 102 w 358"/>
                <a:gd name="T25" fmla="*/ 81 h 236"/>
                <a:gd name="T26" fmla="*/ 114 w 358"/>
                <a:gd name="T27" fmla="*/ 86 h 236"/>
                <a:gd name="T28" fmla="*/ 121 w 358"/>
                <a:gd name="T29" fmla="*/ 91 h 236"/>
                <a:gd name="T30" fmla="*/ 124 w 358"/>
                <a:gd name="T31" fmla="*/ 88 h 236"/>
                <a:gd name="T32" fmla="*/ 121 w 358"/>
                <a:gd name="T33" fmla="*/ 81 h 236"/>
                <a:gd name="T34" fmla="*/ 124 w 358"/>
                <a:gd name="T35" fmla="*/ 69 h 236"/>
                <a:gd name="T36" fmla="*/ 133 w 358"/>
                <a:gd name="T37" fmla="*/ 52 h 236"/>
                <a:gd name="T38" fmla="*/ 152 w 358"/>
                <a:gd name="T39" fmla="*/ 31 h 236"/>
                <a:gd name="T40" fmla="*/ 181 w 358"/>
                <a:gd name="T41" fmla="*/ 14 h 236"/>
                <a:gd name="T42" fmla="*/ 212 w 358"/>
                <a:gd name="T43" fmla="*/ 10 h 236"/>
                <a:gd name="T44" fmla="*/ 238 w 358"/>
                <a:gd name="T45" fmla="*/ 14 h 236"/>
                <a:gd name="T46" fmla="*/ 260 w 358"/>
                <a:gd name="T47" fmla="*/ 24 h 236"/>
                <a:gd name="T48" fmla="*/ 272 w 358"/>
                <a:gd name="T49" fmla="*/ 31 h 236"/>
                <a:gd name="T50" fmla="*/ 274 w 358"/>
                <a:gd name="T51" fmla="*/ 31 h 236"/>
                <a:gd name="T52" fmla="*/ 274 w 358"/>
                <a:gd name="T53" fmla="*/ 26 h 236"/>
                <a:gd name="T54" fmla="*/ 279 w 358"/>
                <a:gd name="T55" fmla="*/ 17 h 236"/>
                <a:gd name="T56" fmla="*/ 288 w 358"/>
                <a:gd name="T57" fmla="*/ 7 h 236"/>
                <a:gd name="T58" fmla="*/ 305 w 358"/>
                <a:gd name="T59" fmla="*/ 2 h 236"/>
                <a:gd name="T60" fmla="*/ 327 w 358"/>
                <a:gd name="T61" fmla="*/ 2 h 236"/>
                <a:gd name="T62" fmla="*/ 343 w 358"/>
                <a:gd name="T63" fmla="*/ 7 h 236"/>
                <a:gd name="T64" fmla="*/ 350 w 358"/>
                <a:gd name="T65" fmla="*/ 17 h 236"/>
                <a:gd name="T66" fmla="*/ 355 w 358"/>
                <a:gd name="T67" fmla="*/ 26 h 236"/>
                <a:gd name="T68" fmla="*/ 358 w 358"/>
                <a:gd name="T69" fmla="*/ 31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8" h="236">
                  <a:moveTo>
                    <a:pt x="0" y="236"/>
                  </a:moveTo>
                  <a:lnTo>
                    <a:pt x="2" y="219"/>
                  </a:lnTo>
                  <a:lnTo>
                    <a:pt x="5" y="205"/>
                  </a:lnTo>
                  <a:lnTo>
                    <a:pt x="9" y="193"/>
                  </a:lnTo>
                  <a:lnTo>
                    <a:pt x="14" y="181"/>
                  </a:lnTo>
                  <a:lnTo>
                    <a:pt x="21" y="174"/>
                  </a:lnTo>
                  <a:lnTo>
                    <a:pt x="29" y="167"/>
                  </a:lnTo>
                  <a:lnTo>
                    <a:pt x="33" y="162"/>
                  </a:lnTo>
                  <a:lnTo>
                    <a:pt x="38" y="157"/>
                  </a:lnTo>
                  <a:lnTo>
                    <a:pt x="43" y="155"/>
                  </a:lnTo>
                  <a:lnTo>
                    <a:pt x="43" y="155"/>
                  </a:lnTo>
                  <a:lnTo>
                    <a:pt x="43" y="155"/>
                  </a:lnTo>
                  <a:lnTo>
                    <a:pt x="40" y="150"/>
                  </a:lnTo>
                  <a:lnTo>
                    <a:pt x="40" y="145"/>
                  </a:lnTo>
                  <a:lnTo>
                    <a:pt x="38" y="141"/>
                  </a:lnTo>
                  <a:lnTo>
                    <a:pt x="38" y="134"/>
                  </a:lnTo>
                  <a:lnTo>
                    <a:pt x="38" y="124"/>
                  </a:lnTo>
                  <a:lnTo>
                    <a:pt x="38" y="117"/>
                  </a:lnTo>
                  <a:lnTo>
                    <a:pt x="43" y="107"/>
                  </a:lnTo>
                  <a:lnTo>
                    <a:pt x="48" y="98"/>
                  </a:lnTo>
                  <a:lnTo>
                    <a:pt x="55" y="91"/>
                  </a:lnTo>
                  <a:lnTo>
                    <a:pt x="67" y="83"/>
                  </a:lnTo>
                  <a:lnTo>
                    <a:pt x="76" y="81"/>
                  </a:lnTo>
                  <a:lnTo>
                    <a:pt x="83" y="79"/>
                  </a:lnTo>
                  <a:lnTo>
                    <a:pt x="93" y="79"/>
                  </a:lnTo>
                  <a:lnTo>
                    <a:pt x="102" y="81"/>
                  </a:lnTo>
                  <a:lnTo>
                    <a:pt x="110" y="83"/>
                  </a:lnTo>
                  <a:lnTo>
                    <a:pt x="114" y="86"/>
                  </a:lnTo>
                  <a:lnTo>
                    <a:pt x="119" y="88"/>
                  </a:lnTo>
                  <a:lnTo>
                    <a:pt x="121" y="91"/>
                  </a:lnTo>
                  <a:lnTo>
                    <a:pt x="124" y="91"/>
                  </a:lnTo>
                  <a:lnTo>
                    <a:pt x="124" y="88"/>
                  </a:lnTo>
                  <a:lnTo>
                    <a:pt x="121" y="86"/>
                  </a:lnTo>
                  <a:lnTo>
                    <a:pt x="121" y="81"/>
                  </a:lnTo>
                  <a:lnTo>
                    <a:pt x="124" y="76"/>
                  </a:lnTo>
                  <a:lnTo>
                    <a:pt x="124" y="69"/>
                  </a:lnTo>
                  <a:lnTo>
                    <a:pt x="129" y="60"/>
                  </a:lnTo>
                  <a:lnTo>
                    <a:pt x="133" y="52"/>
                  </a:lnTo>
                  <a:lnTo>
                    <a:pt x="141" y="43"/>
                  </a:lnTo>
                  <a:lnTo>
                    <a:pt x="152" y="31"/>
                  </a:lnTo>
                  <a:lnTo>
                    <a:pt x="164" y="21"/>
                  </a:lnTo>
                  <a:lnTo>
                    <a:pt x="181" y="14"/>
                  </a:lnTo>
                  <a:lnTo>
                    <a:pt x="195" y="10"/>
                  </a:lnTo>
                  <a:lnTo>
                    <a:pt x="212" y="10"/>
                  </a:lnTo>
                  <a:lnTo>
                    <a:pt x="226" y="10"/>
                  </a:lnTo>
                  <a:lnTo>
                    <a:pt x="238" y="14"/>
                  </a:lnTo>
                  <a:lnTo>
                    <a:pt x="250" y="19"/>
                  </a:lnTo>
                  <a:lnTo>
                    <a:pt x="260" y="24"/>
                  </a:lnTo>
                  <a:lnTo>
                    <a:pt x="267" y="29"/>
                  </a:lnTo>
                  <a:lnTo>
                    <a:pt x="272" y="31"/>
                  </a:lnTo>
                  <a:lnTo>
                    <a:pt x="274" y="33"/>
                  </a:lnTo>
                  <a:lnTo>
                    <a:pt x="274" y="31"/>
                  </a:lnTo>
                  <a:lnTo>
                    <a:pt x="274" y="29"/>
                  </a:lnTo>
                  <a:lnTo>
                    <a:pt x="274" y="26"/>
                  </a:lnTo>
                  <a:lnTo>
                    <a:pt x="276" y="21"/>
                  </a:lnTo>
                  <a:lnTo>
                    <a:pt x="279" y="17"/>
                  </a:lnTo>
                  <a:lnTo>
                    <a:pt x="284" y="12"/>
                  </a:lnTo>
                  <a:lnTo>
                    <a:pt x="288" y="7"/>
                  </a:lnTo>
                  <a:lnTo>
                    <a:pt x="296" y="5"/>
                  </a:lnTo>
                  <a:lnTo>
                    <a:pt x="305" y="2"/>
                  </a:lnTo>
                  <a:lnTo>
                    <a:pt x="315" y="0"/>
                  </a:lnTo>
                  <a:lnTo>
                    <a:pt x="327" y="2"/>
                  </a:lnTo>
                  <a:lnTo>
                    <a:pt x="336" y="5"/>
                  </a:lnTo>
                  <a:lnTo>
                    <a:pt x="343" y="7"/>
                  </a:lnTo>
                  <a:lnTo>
                    <a:pt x="348" y="12"/>
                  </a:lnTo>
                  <a:lnTo>
                    <a:pt x="350" y="17"/>
                  </a:lnTo>
                  <a:lnTo>
                    <a:pt x="355" y="21"/>
                  </a:lnTo>
                  <a:lnTo>
                    <a:pt x="355" y="26"/>
                  </a:lnTo>
                  <a:lnTo>
                    <a:pt x="358" y="29"/>
                  </a:lnTo>
                  <a:lnTo>
                    <a:pt x="358" y="31"/>
                  </a:lnTo>
                  <a:lnTo>
                    <a:pt x="358" y="33"/>
                  </a:lnTo>
                </a:path>
              </a:pathLst>
            </a:custGeom>
            <a:noFill/>
            <a:ln w="12700" cmpd="sng">
              <a:solidFill>
                <a:srgbClr val="0066FF"/>
              </a:solidFill>
              <a:prstDash val="solid"/>
              <a:round/>
            </a:ln>
            <a:extLst>
              <a:ext uri="{909E8E84-426E-40DD-AFC4-6F175D3DCCD1}">
                <a14:hiddenFill xmlns:a14="http://schemas.microsoft.com/office/drawing/2010/main">
                  <a:solidFill>
                    <a:schemeClr val="accent1"/>
                  </a:solidFill>
                </a14:hiddenFill>
              </a:ext>
            </a:extLst>
          </p:spPr>
          <p:txBody>
            <a:bodyPr/>
            <a:lstStyle/>
            <a:p>
              <a:endParaRPr lang="en-US" sz="675"/>
            </a:p>
          </p:txBody>
        </p:sp>
        <p:sp>
          <p:nvSpPr>
            <p:cNvPr id="636946" name="Freeform 18"/>
            <p:cNvSpPr/>
            <p:nvPr/>
          </p:nvSpPr>
          <p:spPr bwMode="auto">
            <a:xfrm>
              <a:off x="3891" y="2911"/>
              <a:ext cx="272" cy="229"/>
            </a:xfrm>
            <a:custGeom>
              <a:avLst/>
              <a:gdLst>
                <a:gd name="T0" fmla="*/ 272 w 272"/>
                <a:gd name="T1" fmla="*/ 202 h 229"/>
                <a:gd name="T2" fmla="*/ 272 w 272"/>
                <a:gd name="T3" fmla="*/ 205 h 229"/>
                <a:gd name="T4" fmla="*/ 267 w 272"/>
                <a:gd name="T5" fmla="*/ 207 h 229"/>
                <a:gd name="T6" fmla="*/ 260 w 272"/>
                <a:gd name="T7" fmla="*/ 212 h 229"/>
                <a:gd name="T8" fmla="*/ 250 w 272"/>
                <a:gd name="T9" fmla="*/ 217 h 229"/>
                <a:gd name="T10" fmla="*/ 238 w 272"/>
                <a:gd name="T11" fmla="*/ 221 h 229"/>
                <a:gd name="T12" fmla="*/ 226 w 272"/>
                <a:gd name="T13" fmla="*/ 226 h 229"/>
                <a:gd name="T14" fmla="*/ 212 w 272"/>
                <a:gd name="T15" fmla="*/ 229 h 229"/>
                <a:gd name="T16" fmla="*/ 195 w 272"/>
                <a:gd name="T17" fmla="*/ 226 h 229"/>
                <a:gd name="T18" fmla="*/ 181 w 272"/>
                <a:gd name="T19" fmla="*/ 224 h 229"/>
                <a:gd name="T20" fmla="*/ 164 w 272"/>
                <a:gd name="T21" fmla="*/ 214 h 229"/>
                <a:gd name="T22" fmla="*/ 152 w 272"/>
                <a:gd name="T23" fmla="*/ 205 h 229"/>
                <a:gd name="T24" fmla="*/ 141 w 272"/>
                <a:gd name="T25" fmla="*/ 195 h 229"/>
                <a:gd name="T26" fmla="*/ 133 w 272"/>
                <a:gd name="T27" fmla="*/ 186 h 229"/>
                <a:gd name="T28" fmla="*/ 129 w 272"/>
                <a:gd name="T29" fmla="*/ 176 h 229"/>
                <a:gd name="T30" fmla="*/ 124 w 272"/>
                <a:gd name="T31" fmla="*/ 167 h 229"/>
                <a:gd name="T32" fmla="*/ 124 w 272"/>
                <a:gd name="T33" fmla="*/ 159 h 229"/>
                <a:gd name="T34" fmla="*/ 121 w 272"/>
                <a:gd name="T35" fmla="*/ 155 h 229"/>
                <a:gd name="T36" fmla="*/ 121 w 272"/>
                <a:gd name="T37" fmla="*/ 150 h 229"/>
                <a:gd name="T38" fmla="*/ 124 w 272"/>
                <a:gd name="T39" fmla="*/ 148 h 229"/>
                <a:gd name="T40" fmla="*/ 124 w 272"/>
                <a:gd name="T41" fmla="*/ 145 h 229"/>
                <a:gd name="T42" fmla="*/ 121 w 272"/>
                <a:gd name="T43" fmla="*/ 148 h 229"/>
                <a:gd name="T44" fmla="*/ 119 w 272"/>
                <a:gd name="T45" fmla="*/ 150 h 229"/>
                <a:gd name="T46" fmla="*/ 114 w 272"/>
                <a:gd name="T47" fmla="*/ 152 h 229"/>
                <a:gd name="T48" fmla="*/ 110 w 272"/>
                <a:gd name="T49" fmla="*/ 155 h 229"/>
                <a:gd name="T50" fmla="*/ 102 w 272"/>
                <a:gd name="T51" fmla="*/ 157 h 229"/>
                <a:gd name="T52" fmla="*/ 93 w 272"/>
                <a:gd name="T53" fmla="*/ 157 h 229"/>
                <a:gd name="T54" fmla="*/ 83 w 272"/>
                <a:gd name="T55" fmla="*/ 157 h 229"/>
                <a:gd name="T56" fmla="*/ 76 w 272"/>
                <a:gd name="T57" fmla="*/ 157 h 229"/>
                <a:gd name="T58" fmla="*/ 67 w 272"/>
                <a:gd name="T59" fmla="*/ 152 h 229"/>
                <a:gd name="T60" fmla="*/ 55 w 272"/>
                <a:gd name="T61" fmla="*/ 145 h 229"/>
                <a:gd name="T62" fmla="*/ 48 w 272"/>
                <a:gd name="T63" fmla="*/ 138 h 229"/>
                <a:gd name="T64" fmla="*/ 43 w 272"/>
                <a:gd name="T65" fmla="*/ 128 h 229"/>
                <a:gd name="T66" fmla="*/ 38 w 272"/>
                <a:gd name="T67" fmla="*/ 121 h 229"/>
                <a:gd name="T68" fmla="*/ 38 w 272"/>
                <a:gd name="T69" fmla="*/ 112 h 229"/>
                <a:gd name="T70" fmla="*/ 38 w 272"/>
                <a:gd name="T71" fmla="*/ 105 h 229"/>
                <a:gd name="T72" fmla="*/ 38 w 272"/>
                <a:gd name="T73" fmla="*/ 97 h 229"/>
                <a:gd name="T74" fmla="*/ 40 w 272"/>
                <a:gd name="T75" fmla="*/ 90 h 229"/>
                <a:gd name="T76" fmla="*/ 40 w 272"/>
                <a:gd name="T77" fmla="*/ 86 h 229"/>
                <a:gd name="T78" fmla="*/ 43 w 272"/>
                <a:gd name="T79" fmla="*/ 83 h 229"/>
                <a:gd name="T80" fmla="*/ 43 w 272"/>
                <a:gd name="T81" fmla="*/ 81 h 229"/>
                <a:gd name="T82" fmla="*/ 43 w 272"/>
                <a:gd name="T83" fmla="*/ 81 h 229"/>
                <a:gd name="T84" fmla="*/ 38 w 272"/>
                <a:gd name="T85" fmla="*/ 78 h 229"/>
                <a:gd name="T86" fmla="*/ 33 w 272"/>
                <a:gd name="T87" fmla="*/ 76 h 229"/>
                <a:gd name="T88" fmla="*/ 29 w 272"/>
                <a:gd name="T89" fmla="*/ 71 h 229"/>
                <a:gd name="T90" fmla="*/ 21 w 272"/>
                <a:gd name="T91" fmla="*/ 64 h 229"/>
                <a:gd name="T92" fmla="*/ 14 w 272"/>
                <a:gd name="T93" fmla="*/ 55 h 229"/>
                <a:gd name="T94" fmla="*/ 9 w 272"/>
                <a:gd name="T95" fmla="*/ 45 h 229"/>
                <a:gd name="T96" fmla="*/ 5 w 272"/>
                <a:gd name="T97" fmla="*/ 31 h 229"/>
                <a:gd name="T98" fmla="*/ 2 w 272"/>
                <a:gd name="T99" fmla="*/ 16 h 229"/>
                <a:gd name="T100" fmla="*/ 0 w 272"/>
                <a:gd name="T101" fmla="*/ 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72" h="229">
                  <a:moveTo>
                    <a:pt x="272" y="202"/>
                  </a:moveTo>
                  <a:lnTo>
                    <a:pt x="272" y="205"/>
                  </a:lnTo>
                  <a:lnTo>
                    <a:pt x="267" y="207"/>
                  </a:lnTo>
                  <a:lnTo>
                    <a:pt x="260" y="212"/>
                  </a:lnTo>
                  <a:lnTo>
                    <a:pt x="250" y="217"/>
                  </a:lnTo>
                  <a:lnTo>
                    <a:pt x="238" y="221"/>
                  </a:lnTo>
                  <a:lnTo>
                    <a:pt x="226" y="226"/>
                  </a:lnTo>
                  <a:lnTo>
                    <a:pt x="212" y="229"/>
                  </a:lnTo>
                  <a:lnTo>
                    <a:pt x="195" y="226"/>
                  </a:lnTo>
                  <a:lnTo>
                    <a:pt x="181" y="224"/>
                  </a:lnTo>
                  <a:lnTo>
                    <a:pt x="164" y="214"/>
                  </a:lnTo>
                  <a:lnTo>
                    <a:pt x="152" y="205"/>
                  </a:lnTo>
                  <a:lnTo>
                    <a:pt x="141" y="195"/>
                  </a:lnTo>
                  <a:lnTo>
                    <a:pt x="133" y="186"/>
                  </a:lnTo>
                  <a:lnTo>
                    <a:pt x="129" y="176"/>
                  </a:lnTo>
                  <a:lnTo>
                    <a:pt x="124" y="167"/>
                  </a:lnTo>
                  <a:lnTo>
                    <a:pt x="124" y="159"/>
                  </a:lnTo>
                  <a:lnTo>
                    <a:pt x="121" y="155"/>
                  </a:lnTo>
                  <a:lnTo>
                    <a:pt x="121" y="150"/>
                  </a:lnTo>
                  <a:lnTo>
                    <a:pt x="124" y="148"/>
                  </a:lnTo>
                  <a:lnTo>
                    <a:pt x="124" y="145"/>
                  </a:lnTo>
                  <a:lnTo>
                    <a:pt x="121" y="148"/>
                  </a:lnTo>
                  <a:lnTo>
                    <a:pt x="119" y="150"/>
                  </a:lnTo>
                  <a:lnTo>
                    <a:pt x="114" y="152"/>
                  </a:lnTo>
                  <a:lnTo>
                    <a:pt x="110" y="155"/>
                  </a:lnTo>
                  <a:lnTo>
                    <a:pt x="102" y="157"/>
                  </a:lnTo>
                  <a:lnTo>
                    <a:pt x="93" y="157"/>
                  </a:lnTo>
                  <a:lnTo>
                    <a:pt x="83" y="157"/>
                  </a:lnTo>
                  <a:lnTo>
                    <a:pt x="76" y="157"/>
                  </a:lnTo>
                  <a:lnTo>
                    <a:pt x="67" y="152"/>
                  </a:lnTo>
                  <a:lnTo>
                    <a:pt x="55" y="145"/>
                  </a:lnTo>
                  <a:lnTo>
                    <a:pt x="48" y="138"/>
                  </a:lnTo>
                  <a:lnTo>
                    <a:pt x="43" y="128"/>
                  </a:lnTo>
                  <a:lnTo>
                    <a:pt x="38" y="121"/>
                  </a:lnTo>
                  <a:lnTo>
                    <a:pt x="38" y="112"/>
                  </a:lnTo>
                  <a:lnTo>
                    <a:pt x="38" y="105"/>
                  </a:lnTo>
                  <a:lnTo>
                    <a:pt x="38" y="97"/>
                  </a:lnTo>
                  <a:lnTo>
                    <a:pt x="40" y="90"/>
                  </a:lnTo>
                  <a:lnTo>
                    <a:pt x="40" y="86"/>
                  </a:lnTo>
                  <a:lnTo>
                    <a:pt x="43" y="83"/>
                  </a:lnTo>
                  <a:lnTo>
                    <a:pt x="43" y="81"/>
                  </a:lnTo>
                  <a:lnTo>
                    <a:pt x="43" y="81"/>
                  </a:lnTo>
                  <a:lnTo>
                    <a:pt x="38" y="78"/>
                  </a:lnTo>
                  <a:lnTo>
                    <a:pt x="33" y="76"/>
                  </a:lnTo>
                  <a:lnTo>
                    <a:pt x="29" y="71"/>
                  </a:lnTo>
                  <a:lnTo>
                    <a:pt x="21" y="64"/>
                  </a:lnTo>
                  <a:lnTo>
                    <a:pt x="14" y="55"/>
                  </a:lnTo>
                  <a:lnTo>
                    <a:pt x="9" y="45"/>
                  </a:lnTo>
                  <a:lnTo>
                    <a:pt x="5" y="31"/>
                  </a:lnTo>
                  <a:lnTo>
                    <a:pt x="2" y="16"/>
                  </a:lnTo>
                  <a:lnTo>
                    <a:pt x="0" y="0"/>
                  </a:lnTo>
                </a:path>
              </a:pathLst>
            </a:custGeom>
            <a:noFill/>
            <a:ln w="12700" cmpd="sng">
              <a:solidFill>
                <a:srgbClr val="0066FF"/>
              </a:solidFill>
              <a:prstDash val="solid"/>
              <a:round/>
            </a:ln>
            <a:extLst>
              <a:ext uri="{909E8E84-426E-40DD-AFC4-6F175D3DCCD1}">
                <a14:hiddenFill xmlns:a14="http://schemas.microsoft.com/office/drawing/2010/main">
                  <a:solidFill>
                    <a:schemeClr val="accent1"/>
                  </a:solidFill>
                </a14:hiddenFill>
              </a:ext>
            </a:extLst>
          </p:spPr>
          <p:txBody>
            <a:bodyPr/>
            <a:lstStyle/>
            <a:p>
              <a:endParaRPr lang="en-US" sz="675"/>
            </a:p>
          </p:txBody>
        </p:sp>
        <p:sp>
          <p:nvSpPr>
            <p:cNvPr id="636947" name="Freeform 19"/>
            <p:cNvSpPr/>
            <p:nvPr/>
          </p:nvSpPr>
          <p:spPr bwMode="auto">
            <a:xfrm>
              <a:off x="4165" y="2911"/>
              <a:ext cx="355" cy="236"/>
            </a:xfrm>
            <a:custGeom>
              <a:avLst/>
              <a:gdLst>
                <a:gd name="T0" fmla="*/ 355 w 355"/>
                <a:gd name="T1" fmla="*/ 16 h 236"/>
                <a:gd name="T2" fmla="*/ 348 w 355"/>
                <a:gd name="T3" fmla="*/ 45 h 236"/>
                <a:gd name="T4" fmla="*/ 334 w 355"/>
                <a:gd name="T5" fmla="*/ 64 h 236"/>
                <a:gd name="T6" fmla="*/ 322 w 355"/>
                <a:gd name="T7" fmla="*/ 76 h 236"/>
                <a:gd name="T8" fmla="*/ 315 w 355"/>
                <a:gd name="T9" fmla="*/ 81 h 236"/>
                <a:gd name="T10" fmla="*/ 315 w 355"/>
                <a:gd name="T11" fmla="*/ 83 h 236"/>
                <a:gd name="T12" fmla="*/ 317 w 355"/>
                <a:gd name="T13" fmla="*/ 90 h 236"/>
                <a:gd name="T14" fmla="*/ 320 w 355"/>
                <a:gd name="T15" fmla="*/ 105 h 236"/>
                <a:gd name="T16" fmla="*/ 317 w 355"/>
                <a:gd name="T17" fmla="*/ 121 h 236"/>
                <a:gd name="T18" fmla="*/ 310 w 355"/>
                <a:gd name="T19" fmla="*/ 138 h 236"/>
                <a:gd name="T20" fmla="*/ 291 w 355"/>
                <a:gd name="T21" fmla="*/ 152 h 236"/>
                <a:gd name="T22" fmla="*/ 272 w 355"/>
                <a:gd name="T23" fmla="*/ 159 h 236"/>
                <a:gd name="T24" fmla="*/ 255 w 355"/>
                <a:gd name="T25" fmla="*/ 157 h 236"/>
                <a:gd name="T26" fmla="*/ 241 w 355"/>
                <a:gd name="T27" fmla="*/ 152 h 236"/>
                <a:gd name="T28" fmla="*/ 234 w 355"/>
                <a:gd name="T29" fmla="*/ 148 h 236"/>
                <a:gd name="T30" fmla="*/ 234 w 355"/>
                <a:gd name="T31" fmla="*/ 148 h 236"/>
                <a:gd name="T32" fmla="*/ 234 w 355"/>
                <a:gd name="T33" fmla="*/ 155 h 236"/>
                <a:gd name="T34" fmla="*/ 231 w 355"/>
                <a:gd name="T35" fmla="*/ 169 h 236"/>
                <a:gd name="T36" fmla="*/ 224 w 355"/>
                <a:gd name="T37" fmla="*/ 186 h 236"/>
                <a:gd name="T38" fmla="*/ 205 w 355"/>
                <a:gd name="T39" fmla="*/ 205 h 236"/>
                <a:gd name="T40" fmla="*/ 177 w 355"/>
                <a:gd name="T41" fmla="*/ 224 h 236"/>
                <a:gd name="T42" fmla="*/ 146 w 355"/>
                <a:gd name="T43" fmla="*/ 229 h 236"/>
                <a:gd name="T44" fmla="*/ 117 w 355"/>
                <a:gd name="T45" fmla="*/ 224 h 236"/>
                <a:gd name="T46" fmla="*/ 98 w 355"/>
                <a:gd name="T47" fmla="*/ 214 h 236"/>
                <a:gd name="T48" fmla="*/ 86 w 355"/>
                <a:gd name="T49" fmla="*/ 205 h 236"/>
                <a:gd name="T50" fmla="*/ 84 w 355"/>
                <a:gd name="T51" fmla="*/ 205 h 236"/>
                <a:gd name="T52" fmla="*/ 81 w 355"/>
                <a:gd name="T53" fmla="*/ 212 h 236"/>
                <a:gd name="T54" fmla="*/ 76 w 355"/>
                <a:gd name="T55" fmla="*/ 219 h 236"/>
                <a:gd name="T56" fmla="*/ 69 w 355"/>
                <a:gd name="T57" fmla="*/ 229 h 236"/>
                <a:gd name="T58" fmla="*/ 53 w 355"/>
                <a:gd name="T59" fmla="*/ 236 h 236"/>
                <a:gd name="T60" fmla="*/ 31 w 355"/>
                <a:gd name="T61" fmla="*/ 236 h 236"/>
                <a:gd name="T62" fmla="*/ 14 w 355"/>
                <a:gd name="T63" fmla="*/ 229 h 236"/>
                <a:gd name="T64" fmla="*/ 5 w 355"/>
                <a:gd name="T65" fmla="*/ 219 h 236"/>
                <a:gd name="T66" fmla="*/ 0 w 355"/>
                <a:gd name="T67" fmla="*/ 212 h 236"/>
                <a:gd name="T68" fmla="*/ 0 w 355"/>
                <a:gd name="T69" fmla="*/ 205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5" h="236">
                  <a:moveTo>
                    <a:pt x="355" y="0"/>
                  </a:moveTo>
                  <a:lnTo>
                    <a:pt x="355" y="16"/>
                  </a:lnTo>
                  <a:lnTo>
                    <a:pt x="353" y="33"/>
                  </a:lnTo>
                  <a:lnTo>
                    <a:pt x="348" y="45"/>
                  </a:lnTo>
                  <a:lnTo>
                    <a:pt x="341" y="55"/>
                  </a:lnTo>
                  <a:lnTo>
                    <a:pt x="334" y="64"/>
                  </a:lnTo>
                  <a:lnTo>
                    <a:pt x="329" y="71"/>
                  </a:lnTo>
                  <a:lnTo>
                    <a:pt x="322" y="76"/>
                  </a:lnTo>
                  <a:lnTo>
                    <a:pt x="317" y="78"/>
                  </a:lnTo>
                  <a:lnTo>
                    <a:pt x="315" y="81"/>
                  </a:lnTo>
                  <a:lnTo>
                    <a:pt x="312" y="83"/>
                  </a:lnTo>
                  <a:lnTo>
                    <a:pt x="315" y="83"/>
                  </a:lnTo>
                  <a:lnTo>
                    <a:pt x="315" y="86"/>
                  </a:lnTo>
                  <a:lnTo>
                    <a:pt x="317" y="90"/>
                  </a:lnTo>
                  <a:lnTo>
                    <a:pt x="317" y="97"/>
                  </a:lnTo>
                  <a:lnTo>
                    <a:pt x="320" y="105"/>
                  </a:lnTo>
                  <a:lnTo>
                    <a:pt x="320" y="112"/>
                  </a:lnTo>
                  <a:lnTo>
                    <a:pt x="317" y="121"/>
                  </a:lnTo>
                  <a:lnTo>
                    <a:pt x="315" y="131"/>
                  </a:lnTo>
                  <a:lnTo>
                    <a:pt x="310" y="138"/>
                  </a:lnTo>
                  <a:lnTo>
                    <a:pt x="300" y="148"/>
                  </a:lnTo>
                  <a:lnTo>
                    <a:pt x="291" y="152"/>
                  </a:lnTo>
                  <a:lnTo>
                    <a:pt x="281" y="157"/>
                  </a:lnTo>
                  <a:lnTo>
                    <a:pt x="272" y="159"/>
                  </a:lnTo>
                  <a:lnTo>
                    <a:pt x="262" y="159"/>
                  </a:lnTo>
                  <a:lnTo>
                    <a:pt x="255" y="157"/>
                  </a:lnTo>
                  <a:lnTo>
                    <a:pt x="248" y="155"/>
                  </a:lnTo>
                  <a:lnTo>
                    <a:pt x="241" y="152"/>
                  </a:lnTo>
                  <a:lnTo>
                    <a:pt x="236" y="150"/>
                  </a:lnTo>
                  <a:lnTo>
                    <a:pt x="234" y="148"/>
                  </a:lnTo>
                  <a:lnTo>
                    <a:pt x="234" y="148"/>
                  </a:lnTo>
                  <a:lnTo>
                    <a:pt x="234" y="148"/>
                  </a:lnTo>
                  <a:lnTo>
                    <a:pt x="234" y="150"/>
                  </a:lnTo>
                  <a:lnTo>
                    <a:pt x="234" y="155"/>
                  </a:lnTo>
                  <a:lnTo>
                    <a:pt x="234" y="162"/>
                  </a:lnTo>
                  <a:lnTo>
                    <a:pt x="231" y="169"/>
                  </a:lnTo>
                  <a:lnTo>
                    <a:pt x="229" y="176"/>
                  </a:lnTo>
                  <a:lnTo>
                    <a:pt x="224" y="186"/>
                  </a:lnTo>
                  <a:lnTo>
                    <a:pt x="215" y="195"/>
                  </a:lnTo>
                  <a:lnTo>
                    <a:pt x="205" y="205"/>
                  </a:lnTo>
                  <a:lnTo>
                    <a:pt x="191" y="217"/>
                  </a:lnTo>
                  <a:lnTo>
                    <a:pt x="177" y="224"/>
                  </a:lnTo>
                  <a:lnTo>
                    <a:pt x="160" y="229"/>
                  </a:lnTo>
                  <a:lnTo>
                    <a:pt x="146" y="229"/>
                  </a:lnTo>
                  <a:lnTo>
                    <a:pt x="131" y="226"/>
                  </a:lnTo>
                  <a:lnTo>
                    <a:pt x="117" y="224"/>
                  </a:lnTo>
                  <a:lnTo>
                    <a:pt x="107" y="219"/>
                  </a:lnTo>
                  <a:lnTo>
                    <a:pt x="98" y="214"/>
                  </a:lnTo>
                  <a:lnTo>
                    <a:pt x="91" y="209"/>
                  </a:lnTo>
                  <a:lnTo>
                    <a:pt x="86" y="205"/>
                  </a:lnTo>
                  <a:lnTo>
                    <a:pt x="84" y="205"/>
                  </a:lnTo>
                  <a:lnTo>
                    <a:pt x="84" y="205"/>
                  </a:lnTo>
                  <a:lnTo>
                    <a:pt x="84" y="207"/>
                  </a:lnTo>
                  <a:lnTo>
                    <a:pt x="81" y="212"/>
                  </a:lnTo>
                  <a:lnTo>
                    <a:pt x="81" y="214"/>
                  </a:lnTo>
                  <a:lnTo>
                    <a:pt x="76" y="219"/>
                  </a:lnTo>
                  <a:lnTo>
                    <a:pt x="74" y="224"/>
                  </a:lnTo>
                  <a:lnTo>
                    <a:pt x="69" y="229"/>
                  </a:lnTo>
                  <a:lnTo>
                    <a:pt x="62" y="233"/>
                  </a:lnTo>
                  <a:lnTo>
                    <a:pt x="53" y="236"/>
                  </a:lnTo>
                  <a:lnTo>
                    <a:pt x="41" y="236"/>
                  </a:lnTo>
                  <a:lnTo>
                    <a:pt x="31" y="236"/>
                  </a:lnTo>
                  <a:lnTo>
                    <a:pt x="22" y="233"/>
                  </a:lnTo>
                  <a:lnTo>
                    <a:pt x="14" y="229"/>
                  </a:lnTo>
                  <a:lnTo>
                    <a:pt x="10" y="224"/>
                  </a:lnTo>
                  <a:lnTo>
                    <a:pt x="5" y="219"/>
                  </a:lnTo>
                  <a:lnTo>
                    <a:pt x="2" y="214"/>
                  </a:lnTo>
                  <a:lnTo>
                    <a:pt x="0" y="212"/>
                  </a:lnTo>
                  <a:lnTo>
                    <a:pt x="0" y="207"/>
                  </a:lnTo>
                  <a:lnTo>
                    <a:pt x="0" y="205"/>
                  </a:lnTo>
                  <a:lnTo>
                    <a:pt x="0" y="205"/>
                  </a:lnTo>
                </a:path>
              </a:pathLst>
            </a:custGeom>
            <a:noFill/>
            <a:ln w="12700" cmpd="sng">
              <a:solidFill>
                <a:srgbClr val="0066FF"/>
              </a:solidFill>
              <a:prstDash val="solid"/>
              <a:round/>
            </a:ln>
            <a:extLst>
              <a:ext uri="{909E8E84-426E-40DD-AFC4-6F175D3DCCD1}">
                <a14:hiddenFill xmlns:a14="http://schemas.microsoft.com/office/drawing/2010/main">
                  <a:solidFill>
                    <a:schemeClr val="accent1"/>
                  </a:solidFill>
                </a14:hiddenFill>
              </a:ext>
            </a:extLst>
          </p:spPr>
          <p:txBody>
            <a:bodyPr/>
            <a:lstStyle/>
            <a:p>
              <a:endParaRPr lang="en-US" sz="675"/>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69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693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69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69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3693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369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369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3694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369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36931">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36931">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36931">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36931">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36931">
                                            <p:txEl>
                                              <p:pRg st="4" end="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369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6931" grpId="0" build="p"/>
      <p:bldP spid="636933" grpId="0" bldLvl="0" animBg="1"/>
      <p:bldP spid="636935" grpId="0" bldLvl="0" animBg="1"/>
      <p:bldP spid="636940"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5730" name="Rectangle 2"/>
          <p:cNvSpPr>
            <a:spLocks noChangeArrowheads="1"/>
          </p:cNvSpPr>
          <p:nvPr/>
        </p:nvSpPr>
        <p:spPr bwMode="auto">
          <a:xfrm>
            <a:off x="1520687" y="4069556"/>
            <a:ext cx="6343650" cy="1657350"/>
          </a:xfrm>
          <a:prstGeom prst="rect">
            <a:avLst/>
          </a:prstGeom>
          <a:solidFill>
            <a:srgbClr val="FFFFFF"/>
          </a:solidFill>
          <a:ln w="9525">
            <a:solidFill>
              <a:schemeClr val="tx1"/>
            </a:solidFill>
            <a:miter lim="800000"/>
          </a:ln>
          <a:effectLst>
            <a:outerShdw dist="107763" dir="2700000" algn="ctr" rotWithShape="0">
              <a:schemeClr val="bg2"/>
            </a:outerShdw>
          </a:effectLst>
        </p:spPr>
        <p:txBody>
          <a:bodyPr wrap="none" anchor="ctr"/>
          <a:lstStyle/>
          <a:p>
            <a:endParaRPr lang="en-US" sz="675"/>
          </a:p>
        </p:txBody>
      </p:sp>
      <p:sp>
        <p:nvSpPr>
          <p:cNvPr id="585731" name="Rectangle 3"/>
          <p:cNvSpPr>
            <a:spLocks noChangeArrowheads="1"/>
          </p:cNvSpPr>
          <p:nvPr/>
        </p:nvSpPr>
        <p:spPr bwMode="auto">
          <a:xfrm>
            <a:off x="1463537" y="4069556"/>
            <a:ext cx="371475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48" tIns="34524" rIns="69048" bIns="34524"/>
          <a:lstStyle>
            <a:lvl1pPr marL="342900" indent="-342900" algn="l">
              <a:spcBef>
                <a:spcPct val="20000"/>
              </a:spcBef>
              <a:buChar char="•"/>
              <a:defRPr sz="3200">
                <a:solidFill>
                  <a:srgbClr val="0000FF"/>
                </a:solidFill>
                <a:latin typeface="Tahoma" panose="020B0604030504040204" pitchFamily="34" charset="0"/>
              </a:defRPr>
            </a:lvl1pPr>
            <a:lvl2pPr marL="742950" indent="-285750" algn="l">
              <a:spcBef>
                <a:spcPct val="20000"/>
              </a:spcBef>
              <a:buChar char="–"/>
              <a:defRPr sz="2800">
                <a:solidFill>
                  <a:schemeClr val="tx1"/>
                </a:solidFill>
                <a:latin typeface="Tahoma" panose="020B0604030504040204" pitchFamily="34" charset="0"/>
              </a:defRPr>
            </a:lvl2pPr>
            <a:lvl3pPr marL="1143000" indent="-228600" algn="l">
              <a:spcBef>
                <a:spcPct val="20000"/>
              </a:spcBef>
              <a:buChar char="•"/>
              <a:defRPr sz="2400">
                <a:solidFill>
                  <a:schemeClr val="tx1"/>
                </a:solidFill>
                <a:latin typeface="Tahoma" panose="020B0604030504040204" pitchFamily="34" charset="0"/>
              </a:defRPr>
            </a:lvl3pPr>
            <a:lvl4pPr marL="1600200" indent="-228600" algn="l">
              <a:spcBef>
                <a:spcPct val="20000"/>
              </a:spcBef>
              <a:buChar char="–"/>
              <a:defRPr sz="2000">
                <a:solidFill>
                  <a:schemeClr val="tx1"/>
                </a:solidFill>
                <a:latin typeface="Tahoma" panose="020B0604030504040204" pitchFamily="34" charset="0"/>
              </a:defRPr>
            </a:lvl4pPr>
            <a:lvl5pPr marL="2057400" indent="-228600" algn="l">
              <a:spcBef>
                <a:spcPct val="20000"/>
              </a:spcBef>
              <a:buChar char="»"/>
              <a:defRPr sz="2000">
                <a:solidFill>
                  <a:schemeClr val="tx1"/>
                </a:solidFill>
                <a:latin typeface="Tahoma" panose="020B0604030504040204" pitchFamily="34" charset="0"/>
              </a:defRPr>
            </a:lvl5pPr>
            <a:lvl6pPr marL="2514600" indent="-228600" fontAlgn="base">
              <a:spcBef>
                <a:spcPct val="20000"/>
              </a:spcBef>
              <a:spcAft>
                <a:spcPct val="0"/>
              </a:spcAft>
              <a:buChar char="»"/>
              <a:defRPr sz="2000">
                <a:solidFill>
                  <a:schemeClr val="tx1"/>
                </a:solidFill>
                <a:latin typeface="Tahoma" panose="020B0604030504040204" pitchFamily="34" charset="0"/>
              </a:defRPr>
            </a:lvl6pPr>
            <a:lvl7pPr marL="2971800" indent="-228600" fontAlgn="base">
              <a:spcBef>
                <a:spcPct val="20000"/>
              </a:spcBef>
              <a:spcAft>
                <a:spcPct val="0"/>
              </a:spcAft>
              <a:buChar char="»"/>
              <a:defRPr sz="2000">
                <a:solidFill>
                  <a:schemeClr val="tx1"/>
                </a:solidFill>
                <a:latin typeface="Tahoma" panose="020B0604030504040204" pitchFamily="34" charset="0"/>
              </a:defRPr>
            </a:lvl7pPr>
            <a:lvl8pPr marL="3429000" indent="-228600" fontAlgn="base">
              <a:spcBef>
                <a:spcPct val="20000"/>
              </a:spcBef>
              <a:spcAft>
                <a:spcPct val="0"/>
              </a:spcAft>
              <a:buChar char="»"/>
              <a:defRPr sz="2000">
                <a:solidFill>
                  <a:schemeClr val="tx1"/>
                </a:solidFill>
                <a:latin typeface="Tahoma" panose="020B0604030504040204" pitchFamily="34" charset="0"/>
              </a:defRPr>
            </a:lvl8pPr>
            <a:lvl9pPr marL="3886200" indent="-228600" fontAlgn="base">
              <a:spcBef>
                <a:spcPct val="20000"/>
              </a:spcBef>
              <a:spcAft>
                <a:spcPct val="0"/>
              </a:spcAft>
              <a:buChar char="»"/>
              <a:defRPr sz="2000">
                <a:solidFill>
                  <a:schemeClr val="tx1"/>
                </a:solidFill>
                <a:latin typeface="Tahoma" panose="020B0604030504040204" pitchFamily="34" charset="0"/>
              </a:defRPr>
            </a:lvl9pPr>
          </a:lstStyle>
          <a:p>
            <a:pPr>
              <a:buFontTx/>
              <a:buNone/>
            </a:pPr>
            <a:r>
              <a:rPr lang="en-US" altLang="en-US" sz="1500"/>
              <a:t>Solution: Add Sequence Numbers</a:t>
            </a:r>
            <a:endParaRPr lang="en-US" altLang="en-US" sz="1500"/>
          </a:p>
        </p:txBody>
      </p:sp>
      <p:sp>
        <p:nvSpPr>
          <p:cNvPr id="585732" name="Rectangle 4"/>
          <p:cNvSpPr>
            <a:spLocks noChangeArrowheads="1"/>
          </p:cNvSpPr>
          <p:nvPr/>
        </p:nvSpPr>
        <p:spPr bwMode="auto">
          <a:xfrm>
            <a:off x="1463537" y="2183606"/>
            <a:ext cx="6343650" cy="1657350"/>
          </a:xfrm>
          <a:prstGeom prst="rect">
            <a:avLst/>
          </a:prstGeom>
          <a:solidFill>
            <a:srgbClr val="FFFFFF"/>
          </a:solidFill>
          <a:ln w="9525">
            <a:solidFill>
              <a:schemeClr val="tx1"/>
            </a:solidFill>
            <a:miter lim="800000"/>
          </a:ln>
          <a:effectLst>
            <a:outerShdw dist="107763" dir="2700000" algn="ctr" rotWithShape="0">
              <a:schemeClr val="bg2"/>
            </a:outerShdw>
          </a:effectLst>
        </p:spPr>
        <p:txBody>
          <a:bodyPr wrap="none" anchor="ctr"/>
          <a:lstStyle/>
          <a:p>
            <a:endParaRPr lang="en-US" sz="675"/>
          </a:p>
        </p:txBody>
      </p:sp>
      <p:sp>
        <p:nvSpPr>
          <p:cNvPr id="585733" name="Rectangle 5"/>
          <p:cNvSpPr>
            <a:spLocks noChangeArrowheads="1"/>
          </p:cNvSpPr>
          <p:nvPr/>
        </p:nvSpPr>
        <p:spPr bwMode="auto">
          <a:xfrm>
            <a:off x="1463537" y="2240756"/>
            <a:ext cx="371475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48" tIns="34524" rIns="69048" bIns="34524"/>
          <a:lstStyle>
            <a:lvl1pPr marL="342900" indent="-342900" algn="l">
              <a:spcBef>
                <a:spcPct val="20000"/>
              </a:spcBef>
              <a:buChar char="•"/>
              <a:defRPr sz="3200">
                <a:solidFill>
                  <a:srgbClr val="0000FF"/>
                </a:solidFill>
                <a:latin typeface="Tahoma" panose="020B0604030504040204" pitchFamily="34" charset="0"/>
              </a:defRPr>
            </a:lvl1pPr>
            <a:lvl2pPr marL="742950" indent="-285750" algn="l">
              <a:spcBef>
                <a:spcPct val="20000"/>
              </a:spcBef>
              <a:buChar char="–"/>
              <a:defRPr sz="2800">
                <a:solidFill>
                  <a:schemeClr val="tx1"/>
                </a:solidFill>
                <a:latin typeface="Tahoma" panose="020B0604030504040204" pitchFamily="34" charset="0"/>
              </a:defRPr>
            </a:lvl2pPr>
            <a:lvl3pPr marL="1143000" indent="-228600" algn="l">
              <a:spcBef>
                <a:spcPct val="20000"/>
              </a:spcBef>
              <a:buChar char="•"/>
              <a:defRPr sz="2400">
                <a:solidFill>
                  <a:schemeClr val="tx1"/>
                </a:solidFill>
                <a:latin typeface="Tahoma" panose="020B0604030504040204" pitchFamily="34" charset="0"/>
              </a:defRPr>
            </a:lvl3pPr>
            <a:lvl4pPr marL="1600200" indent="-228600" algn="l">
              <a:spcBef>
                <a:spcPct val="20000"/>
              </a:spcBef>
              <a:buChar char="–"/>
              <a:defRPr sz="2000">
                <a:solidFill>
                  <a:schemeClr val="tx1"/>
                </a:solidFill>
                <a:latin typeface="Tahoma" panose="020B0604030504040204" pitchFamily="34" charset="0"/>
              </a:defRPr>
            </a:lvl4pPr>
            <a:lvl5pPr marL="2057400" indent="-228600" algn="l">
              <a:spcBef>
                <a:spcPct val="20000"/>
              </a:spcBef>
              <a:buChar char="»"/>
              <a:defRPr sz="2000">
                <a:solidFill>
                  <a:schemeClr val="tx1"/>
                </a:solidFill>
                <a:latin typeface="Tahoma" panose="020B0604030504040204" pitchFamily="34" charset="0"/>
              </a:defRPr>
            </a:lvl5pPr>
            <a:lvl6pPr marL="2514600" indent="-228600" fontAlgn="base">
              <a:spcBef>
                <a:spcPct val="20000"/>
              </a:spcBef>
              <a:spcAft>
                <a:spcPct val="0"/>
              </a:spcAft>
              <a:buChar char="»"/>
              <a:defRPr sz="2000">
                <a:solidFill>
                  <a:schemeClr val="tx1"/>
                </a:solidFill>
                <a:latin typeface="Tahoma" panose="020B0604030504040204" pitchFamily="34" charset="0"/>
              </a:defRPr>
            </a:lvl6pPr>
            <a:lvl7pPr marL="2971800" indent="-228600" fontAlgn="base">
              <a:spcBef>
                <a:spcPct val="20000"/>
              </a:spcBef>
              <a:spcAft>
                <a:spcPct val="0"/>
              </a:spcAft>
              <a:buChar char="»"/>
              <a:defRPr sz="2000">
                <a:solidFill>
                  <a:schemeClr val="tx1"/>
                </a:solidFill>
                <a:latin typeface="Tahoma" panose="020B0604030504040204" pitchFamily="34" charset="0"/>
              </a:defRPr>
            </a:lvl7pPr>
            <a:lvl8pPr marL="3429000" indent="-228600" fontAlgn="base">
              <a:spcBef>
                <a:spcPct val="20000"/>
              </a:spcBef>
              <a:spcAft>
                <a:spcPct val="0"/>
              </a:spcAft>
              <a:buChar char="»"/>
              <a:defRPr sz="2000">
                <a:solidFill>
                  <a:schemeClr val="tx1"/>
                </a:solidFill>
                <a:latin typeface="Tahoma" panose="020B0604030504040204" pitchFamily="34" charset="0"/>
              </a:defRPr>
            </a:lvl8pPr>
            <a:lvl9pPr marL="3886200" indent="-228600" fontAlgn="base">
              <a:spcBef>
                <a:spcPct val="20000"/>
              </a:spcBef>
              <a:spcAft>
                <a:spcPct val="0"/>
              </a:spcAft>
              <a:buChar char="»"/>
              <a:defRPr sz="2000">
                <a:solidFill>
                  <a:schemeClr val="tx1"/>
                </a:solidFill>
                <a:latin typeface="Tahoma" panose="020B0604030504040204" pitchFamily="34" charset="0"/>
              </a:defRPr>
            </a:lvl9pPr>
          </a:lstStyle>
          <a:p>
            <a:pPr>
              <a:buFontTx/>
              <a:buNone/>
            </a:pPr>
            <a:r>
              <a:rPr lang="en-US" altLang="en-US" sz="1500"/>
              <a:t>Problem: Out of Order</a:t>
            </a:r>
            <a:endParaRPr lang="en-US" altLang="en-US" sz="1500"/>
          </a:p>
        </p:txBody>
      </p:sp>
      <p:sp>
        <p:nvSpPr>
          <p:cNvPr id="585734" name="Rectangle 6"/>
          <p:cNvSpPr>
            <a:spLocks noGrp="1" noChangeArrowheads="1"/>
          </p:cNvSpPr>
          <p:nvPr>
            <p:ph type="title"/>
          </p:nvPr>
        </p:nvSpPr>
        <p:spPr/>
        <p:txBody>
          <a:bodyPr/>
          <a:lstStyle/>
          <a:p>
            <a:r>
              <a:rPr lang="en-US" altLang="en-US" dirty="0"/>
              <a:t>TCP: Out-of-Order Packet Arrivals</a:t>
            </a:r>
            <a:endParaRPr lang="en-US" altLang="en-US" dirty="0"/>
          </a:p>
        </p:txBody>
      </p:sp>
      <p:sp>
        <p:nvSpPr>
          <p:cNvPr id="585735" name="Rectangle 7"/>
          <p:cNvSpPr>
            <a:spLocks noChangeArrowheads="1"/>
          </p:cNvSpPr>
          <p:nvPr/>
        </p:nvSpPr>
        <p:spPr bwMode="auto">
          <a:xfrm>
            <a:off x="5749787" y="2640806"/>
            <a:ext cx="628650" cy="400050"/>
          </a:xfrm>
          <a:prstGeom prst="rect">
            <a:avLst/>
          </a:prstGeom>
          <a:solidFill>
            <a:srgbClr val="FFFF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72" tIns="34287" rIns="68572" bIns="34287" anchor="ctr"/>
          <a:lstStyle/>
          <a:p>
            <a:pPr eaLnBrk="0" hangingPunct="0"/>
            <a:r>
              <a:rPr lang="en-US" altLang="en-US" sz="1500">
                <a:solidFill>
                  <a:srgbClr val="000000"/>
                </a:solidFill>
                <a:latin typeface="Arial" panose="020B0604020202090204" pitchFamily="34" charset="0"/>
              </a:rPr>
              <a:t>GET</a:t>
            </a:r>
            <a:endParaRPr lang="en-US" altLang="en-US" sz="1500">
              <a:solidFill>
                <a:srgbClr val="000000"/>
              </a:solidFill>
              <a:latin typeface="Arial" panose="020B0604020202090204" pitchFamily="34" charset="0"/>
            </a:endParaRPr>
          </a:p>
        </p:txBody>
      </p:sp>
      <p:sp>
        <p:nvSpPr>
          <p:cNvPr id="585736" name="Rectangle 8"/>
          <p:cNvSpPr>
            <a:spLocks noChangeArrowheads="1"/>
          </p:cNvSpPr>
          <p:nvPr/>
        </p:nvSpPr>
        <p:spPr bwMode="auto">
          <a:xfrm>
            <a:off x="4721087" y="2640806"/>
            <a:ext cx="628650" cy="400050"/>
          </a:xfrm>
          <a:prstGeom prst="rect">
            <a:avLst/>
          </a:prstGeom>
          <a:solidFill>
            <a:srgbClr val="FFFF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72" tIns="34287" rIns="68572" bIns="34287" anchor="ctr"/>
          <a:lstStyle/>
          <a:p>
            <a:pPr eaLnBrk="0" hangingPunct="0"/>
            <a:r>
              <a:rPr lang="en-US" altLang="en-US" sz="1500">
                <a:solidFill>
                  <a:srgbClr val="000000"/>
                </a:solidFill>
                <a:latin typeface="Arial" panose="020B0604020202090204" pitchFamily="34" charset="0"/>
              </a:rPr>
              <a:t>x.ht</a:t>
            </a:r>
            <a:endParaRPr lang="en-US" altLang="en-US" sz="1500">
              <a:solidFill>
                <a:srgbClr val="000000"/>
              </a:solidFill>
              <a:latin typeface="Arial" panose="020B0604020202090204" pitchFamily="34" charset="0"/>
            </a:endParaRPr>
          </a:p>
        </p:txBody>
      </p:sp>
      <p:sp>
        <p:nvSpPr>
          <p:cNvPr id="585737" name="Rectangle 9"/>
          <p:cNvSpPr>
            <a:spLocks noChangeArrowheads="1"/>
          </p:cNvSpPr>
          <p:nvPr/>
        </p:nvSpPr>
        <p:spPr bwMode="auto">
          <a:xfrm>
            <a:off x="3692387" y="2640806"/>
            <a:ext cx="628650" cy="400050"/>
          </a:xfrm>
          <a:prstGeom prst="rect">
            <a:avLst/>
          </a:prstGeom>
          <a:solidFill>
            <a:srgbClr val="FFFF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72" tIns="34287" rIns="68572" bIns="34287" anchor="ctr"/>
          <a:lstStyle/>
          <a:p>
            <a:pPr eaLnBrk="0" hangingPunct="0"/>
            <a:r>
              <a:rPr lang="en-US" altLang="en-US" sz="1500">
                <a:solidFill>
                  <a:srgbClr val="000000"/>
                </a:solidFill>
                <a:latin typeface="Arial" panose="020B0604020202090204" pitchFamily="34" charset="0"/>
              </a:rPr>
              <a:t>inde</a:t>
            </a:r>
            <a:endParaRPr lang="en-US" altLang="en-US" sz="1500">
              <a:solidFill>
                <a:srgbClr val="000000"/>
              </a:solidFill>
              <a:latin typeface="Arial" panose="020B0604020202090204" pitchFamily="34" charset="0"/>
            </a:endParaRPr>
          </a:p>
        </p:txBody>
      </p:sp>
      <p:sp>
        <p:nvSpPr>
          <p:cNvPr id="585738" name="Rectangle 10"/>
          <p:cNvSpPr>
            <a:spLocks noChangeArrowheads="1"/>
          </p:cNvSpPr>
          <p:nvPr/>
        </p:nvSpPr>
        <p:spPr bwMode="auto">
          <a:xfrm>
            <a:off x="2663687" y="2640806"/>
            <a:ext cx="628650" cy="400050"/>
          </a:xfrm>
          <a:prstGeom prst="rect">
            <a:avLst/>
          </a:prstGeom>
          <a:solidFill>
            <a:srgbClr val="FFFF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72" tIns="34287" rIns="68572" bIns="34287" anchor="ctr"/>
          <a:lstStyle/>
          <a:p>
            <a:pPr eaLnBrk="0" hangingPunct="0"/>
            <a:r>
              <a:rPr lang="en-US" altLang="en-US" sz="1500">
                <a:solidFill>
                  <a:srgbClr val="000000"/>
                </a:solidFill>
                <a:latin typeface="Arial" panose="020B0604020202090204" pitchFamily="34" charset="0"/>
              </a:rPr>
              <a:t>ml</a:t>
            </a:r>
            <a:endParaRPr lang="en-US" altLang="en-US" sz="1500">
              <a:solidFill>
                <a:srgbClr val="000000"/>
              </a:solidFill>
              <a:latin typeface="Arial" panose="020B0604020202090204" pitchFamily="34" charset="0"/>
            </a:endParaRPr>
          </a:p>
        </p:txBody>
      </p:sp>
      <p:sp>
        <p:nvSpPr>
          <p:cNvPr id="585739" name="Line 11"/>
          <p:cNvSpPr>
            <a:spLocks noChangeShapeType="1"/>
          </p:cNvSpPr>
          <p:nvPr/>
        </p:nvSpPr>
        <p:spPr bwMode="auto">
          <a:xfrm>
            <a:off x="2263637" y="2812256"/>
            <a:ext cx="400050" cy="0"/>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675"/>
          </a:p>
        </p:txBody>
      </p:sp>
      <p:sp>
        <p:nvSpPr>
          <p:cNvPr id="585740" name="Line 12"/>
          <p:cNvSpPr>
            <a:spLocks noChangeShapeType="1"/>
          </p:cNvSpPr>
          <p:nvPr/>
        </p:nvSpPr>
        <p:spPr bwMode="auto">
          <a:xfrm>
            <a:off x="3292337" y="2812256"/>
            <a:ext cx="400050" cy="0"/>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675"/>
          </a:p>
        </p:txBody>
      </p:sp>
      <p:sp>
        <p:nvSpPr>
          <p:cNvPr id="585741" name="Line 13"/>
          <p:cNvSpPr>
            <a:spLocks noChangeShapeType="1"/>
          </p:cNvSpPr>
          <p:nvPr/>
        </p:nvSpPr>
        <p:spPr bwMode="auto">
          <a:xfrm>
            <a:off x="4321037" y="2812256"/>
            <a:ext cx="400050" cy="0"/>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675"/>
          </a:p>
        </p:txBody>
      </p:sp>
      <p:sp>
        <p:nvSpPr>
          <p:cNvPr id="585742" name="Line 14"/>
          <p:cNvSpPr>
            <a:spLocks noChangeShapeType="1"/>
          </p:cNvSpPr>
          <p:nvPr/>
        </p:nvSpPr>
        <p:spPr bwMode="auto">
          <a:xfrm>
            <a:off x="5349737" y="2812256"/>
            <a:ext cx="400050" cy="0"/>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675"/>
          </a:p>
        </p:txBody>
      </p:sp>
      <p:sp>
        <p:nvSpPr>
          <p:cNvPr id="585743" name="Line 15"/>
          <p:cNvSpPr>
            <a:spLocks noChangeShapeType="1"/>
          </p:cNvSpPr>
          <p:nvPr/>
        </p:nvSpPr>
        <p:spPr bwMode="auto">
          <a:xfrm>
            <a:off x="6378437" y="2812256"/>
            <a:ext cx="400050" cy="0"/>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675"/>
          </a:p>
        </p:txBody>
      </p:sp>
      <p:sp>
        <p:nvSpPr>
          <p:cNvPr id="585744" name="Text Box 16"/>
          <p:cNvSpPr txBox="1">
            <a:spLocks noChangeArrowheads="1"/>
          </p:cNvSpPr>
          <p:nvPr/>
        </p:nvSpPr>
        <p:spPr bwMode="auto">
          <a:xfrm>
            <a:off x="6321287" y="3371771"/>
            <a:ext cx="1448435" cy="2978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72" tIns="34287" rIns="68572" bIns="34287" anchor="ctr">
            <a:spAutoFit/>
          </a:bodyPr>
          <a:lstStyle/>
          <a:p>
            <a:pPr eaLnBrk="0" hangingPunct="0"/>
            <a:r>
              <a:rPr lang="en-US" altLang="en-US" sz="1500">
                <a:solidFill>
                  <a:srgbClr val="FF0000"/>
                </a:solidFill>
                <a:latin typeface="Arial" panose="020B0604020202090204" pitchFamily="34" charset="0"/>
              </a:rPr>
              <a:t>GET x.htindeml</a:t>
            </a:r>
            <a:endParaRPr lang="en-US" altLang="en-US" sz="1500">
              <a:solidFill>
                <a:srgbClr val="FF0000"/>
              </a:solidFill>
              <a:latin typeface="Arial" panose="020B0604020202090204" pitchFamily="34" charset="0"/>
            </a:endParaRPr>
          </a:p>
        </p:txBody>
      </p:sp>
      <p:sp>
        <p:nvSpPr>
          <p:cNvPr id="585745" name="Line 17"/>
          <p:cNvSpPr>
            <a:spLocks noChangeShapeType="1"/>
          </p:cNvSpPr>
          <p:nvPr/>
        </p:nvSpPr>
        <p:spPr bwMode="auto">
          <a:xfrm>
            <a:off x="2206487" y="4926806"/>
            <a:ext cx="400050" cy="0"/>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675"/>
          </a:p>
        </p:txBody>
      </p:sp>
      <p:sp>
        <p:nvSpPr>
          <p:cNvPr id="585746" name="Line 18"/>
          <p:cNvSpPr>
            <a:spLocks noChangeShapeType="1"/>
          </p:cNvSpPr>
          <p:nvPr/>
        </p:nvSpPr>
        <p:spPr bwMode="auto">
          <a:xfrm>
            <a:off x="3292337" y="4926806"/>
            <a:ext cx="400050" cy="0"/>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675"/>
          </a:p>
        </p:txBody>
      </p:sp>
      <p:sp>
        <p:nvSpPr>
          <p:cNvPr id="585747" name="Line 19"/>
          <p:cNvSpPr>
            <a:spLocks noChangeShapeType="1"/>
          </p:cNvSpPr>
          <p:nvPr/>
        </p:nvSpPr>
        <p:spPr bwMode="auto">
          <a:xfrm>
            <a:off x="4378187" y="4926806"/>
            <a:ext cx="400050" cy="0"/>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675"/>
          </a:p>
        </p:txBody>
      </p:sp>
      <p:sp>
        <p:nvSpPr>
          <p:cNvPr id="585748" name="Text Box 20"/>
          <p:cNvSpPr txBox="1">
            <a:spLocks noChangeArrowheads="1"/>
          </p:cNvSpPr>
          <p:nvPr/>
        </p:nvSpPr>
        <p:spPr bwMode="auto">
          <a:xfrm>
            <a:off x="6435587" y="5372021"/>
            <a:ext cx="1448435" cy="2978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72" tIns="34287" rIns="68572" bIns="34287" anchor="ctr">
            <a:spAutoFit/>
          </a:bodyPr>
          <a:lstStyle/>
          <a:p>
            <a:pPr eaLnBrk="0" hangingPunct="0"/>
            <a:r>
              <a:rPr lang="en-US" altLang="en-US" sz="1500">
                <a:solidFill>
                  <a:srgbClr val="000000"/>
                </a:solidFill>
                <a:latin typeface="Arial" panose="020B0604020202090204" pitchFamily="34" charset="0"/>
              </a:rPr>
              <a:t>GET index.html</a:t>
            </a:r>
            <a:endParaRPr lang="en-US" altLang="en-US" sz="1500">
              <a:solidFill>
                <a:srgbClr val="000000"/>
              </a:solidFill>
              <a:latin typeface="Arial" panose="020B0604020202090204" pitchFamily="34" charset="0"/>
            </a:endParaRPr>
          </a:p>
        </p:txBody>
      </p:sp>
      <p:sp>
        <p:nvSpPr>
          <p:cNvPr id="585749" name="Rectangle 21"/>
          <p:cNvSpPr>
            <a:spLocks noChangeArrowheads="1"/>
          </p:cNvSpPr>
          <p:nvPr/>
        </p:nvSpPr>
        <p:spPr bwMode="auto">
          <a:xfrm>
            <a:off x="2606537" y="4755356"/>
            <a:ext cx="457200" cy="400050"/>
          </a:xfrm>
          <a:prstGeom prst="rect">
            <a:avLst/>
          </a:prstGeom>
          <a:solidFill>
            <a:srgbClr val="FFFF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72" tIns="34287" rIns="68572" bIns="34287" anchor="ctr"/>
          <a:lstStyle/>
          <a:p>
            <a:pPr eaLnBrk="0" hangingPunct="0"/>
            <a:r>
              <a:rPr lang="en-US" altLang="en-US" sz="1500">
                <a:solidFill>
                  <a:srgbClr val="000000"/>
                </a:solidFill>
                <a:latin typeface="Arial" panose="020B0604020202090204" pitchFamily="34" charset="0"/>
              </a:rPr>
              <a:t>ml</a:t>
            </a:r>
            <a:endParaRPr lang="en-US" altLang="en-US" sz="1500">
              <a:solidFill>
                <a:srgbClr val="000000"/>
              </a:solidFill>
              <a:latin typeface="Arial" panose="020B0604020202090204" pitchFamily="34" charset="0"/>
            </a:endParaRPr>
          </a:p>
        </p:txBody>
      </p:sp>
      <p:sp>
        <p:nvSpPr>
          <p:cNvPr id="585750" name="Rectangle 22"/>
          <p:cNvSpPr>
            <a:spLocks noChangeArrowheads="1"/>
          </p:cNvSpPr>
          <p:nvPr/>
        </p:nvSpPr>
        <p:spPr bwMode="auto">
          <a:xfrm>
            <a:off x="3063737" y="4755356"/>
            <a:ext cx="171450" cy="400050"/>
          </a:xfrm>
          <a:prstGeom prst="rect">
            <a:avLst/>
          </a:prstGeom>
          <a:solidFill>
            <a:srgbClr val="FFFF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72" tIns="34287" rIns="68572" bIns="34287" anchor="ctr"/>
          <a:lstStyle/>
          <a:p>
            <a:pPr eaLnBrk="0" hangingPunct="0"/>
            <a:r>
              <a:rPr lang="en-US" altLang="en-US" sz="1500">
                <a:solidFill>
                  <a:srgbClr val="000000"/>
                </a:solidFill>
                <a:latin typeface="Arial" panose="020B0604020202090204" pitchFamily="34" charset="0"/>
              </a:rPr>
              <a:t>4</a:t>
            </a:r>
            <a:endParaRPr lang="en-US" altLang="en-US" sz="1500">
              <a:solidFill>
                <a:srgbClr val="000000"/>
              </a:solidFill>
              <a:latin typeface="Arial" panose="020B0604020202090204" pitchFamily="34" charset="0"/>
            </a:endParaRPr>
          </a:p>
        </p:txBody>
      </p:sp>
      <p:sp>
        <p:nvSpPr>
          <p:cNvPr id="585751" name="Rectangle 23"/>
          <p:cNvSpPr>
            <a:spLocks noChangeArrowheads="1"/>
          </p:cNvSpPr>
          <p:nvPr/>
        </p:nvSpPr>
        <p:spPr bwMode="auto">
          <a:xfrm>
            <a:off x="3692387" y="4755356"/>
            <a:ext cx="457200" cy="400050"/>
          </a:xfrm>
          <a:prstGeom prst="rect">
            <a:avLst/>
          </a:prstGeom>
          <a:solidFill>
            <a:srgbClr val="FFFF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72" tIns="34287" rIns="68572" bIns="34287" anchor="ctr"/>
          <a:lstStyle/>
          <a:p>
            <a:pPr eaLnBrk="0" hangingPunct="0"/>
            <a:r>
              <a:rPr lang="en-US" altLang="en-US" sz="1500">
                <a:solidFill>
                  <a:srgbClr val="000000"/>
                </a:solidFill>
                <a:latin typeface="Arial" panose="020B0604020202090204" pitchFamily="34" charset="0"/>
              </a:rPr>
              <a:t>inde</a:t>
            </a:r>
            <a:endParaRPr lang="en-US" altLang="en-US" sz="1500">
              <a:solidFill>
                <a:srgbClr val="000000"/>
              </a:solidFill>
              <a:latin typeface="Arial" panose="020B0604020202090204" pitchFamily="34" charset="0"/>
            </a:endParaRPr>
          </a:p>
        </p:txBody>
      </p:sp>
      <p:sp>
        <p:nvSpPr>
          <p:cNvPr id="585752" name="Rectangle 24"/>
          <p:cNvSpPr>
            <a:spLocks noChangeArrowheads="1"/>
          </p:cNvSpPr>
          <p:nvPr/>
        </p:nvSpPr>
        <p:spPr bwMode="auto">
          <a:xfrm>
            <a:off x="4149587" y="4755356"/>
            <a:ext cx="171450" cy="400050"/>
          </a:xfrm>
          <a:prstGeom prst="rect">
            <a:avLst/>
          </a:prstGeom>
          <a:solidFill>
            <a:srgbClr val="FFFF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72" tIns="34287" rIns="68572" bIns="34287" anchor="ctr"/>
          <a:lstStyle/>
          <a:p>
            <a:pPr eaLnBrk="0" hangingPunct="0"/>
            <a:r>
              <a:rPr lang="en-US" altLang="en-US" sz="1500">
                <a:solidFill>
                  <a:srgbClr val="000000"/>
                </a:solidFill>
                <a:latin typeface="Arial" panose="020B0604020202090204" pitchFamily="34" charset="0"/>
              </a:rPr>
              <a:t>2</a:t>
            </a:r>
            <a:endParaRPr lang="en-US" altLang="en-US" sz="1500">
              <a:solidFill>
                <a:srgbClr val="000000"/>
              </a:solidFill>
              <a:latin typeface="Arial" panose="020B0604020202090204" pitchFamily="34" charset="0"/>
            </a:endParaRPr>
          </a:p>
        </p:txBody>
      </p:sp>
      <p:sp>
        <p:nvSpPr>
          <p:cNvPr id="585753" name="Line 25"/>
          <p:cNvSpPr>
            <a:spLocks noChangeShapeType="1"/>
          </p:cNvSpPr>
          <p:nvPr/>
        </p:nvSpPr>
        <p:spPr bwMode="auto">
          <a:xfrm>
            <a:off x="5464037" y="4926806"/>
            <a:ext cx="400050" cy="0"/>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675"/>
          </a:p>
        </p:txBody>
      </p:sp>
      <p:sp>
        <p:nvSpPr>
          <p:cNvPr id="585754" name="Rectangle 26"/>
          <p:cNvSpPr>
            <a:spLocks noChangeArrowheads="1"/>
          </p:cNvSpPr>
          <p:nvPr/>
        </p:nvSpPr>
        <p:spPr bwMode="auto">
          <a:xfrm>
            <a:off x="4778237" y="4755356"/>
            <a:ext cx="457200" cy="400050"/>
          </a:xfrm>
          <a:prstGeom prst="rect">
            <a:avLst/>
          </a:prstGeom>
          <a:solidFill>
            <a:srgbClr val="FFFF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72" tIns="34287" rIns="68572" bIns="34287" anchor="ctr"/>
          <a:lstStyle/>
          <a:p>
            <a:pPr eaLnBrk="0" hangingPunct="0"/>
            <a:r>
              <a:rPr lang="en-US" altLang="en-US" sz="1500">
                <a:solidFill>
                  <a:srgbClr val="000000"/>
                </a:solidFill>
                <a:latin typeface="Arial" panose="020B0604020202090204" pitchFamily="34" charset="0"/>
              </a:rPr>
              <a:t>x.ht</a:t>
            </a:r>
            <a:endParaRPr lang="en-US" altLang="en-US" sz="1500">
              <a:solidFill>
                <a:srgbClr val="000000"/>
              </a:solidFill>
              <a:latin typeface="Arial" panose="020B0604020202090204" pitchFamily="34" charset="0"/>
            </a:endParaRPr>
          </a:p>
        </p:txBody>
      </p:sp>
      <p:sp>
        <p:nvSpPr>
          <p:cNvPr id="585755" name="Rectangle 27"/>
          <p:cNvSpPr>
            <a:spLocks noChangeArrowheads="1"/>
          </p:cNvSpPr>
          <p:nvPr/>
        </p:nvSpPr>
        <p:spPr bwMode="auto">
          <a:xfrm>
            <a:off x="5235437" y="4755356"/>
            <a:ext cx="171450" cy="400050"/>
          </a:xfrm>
          <a:prstGeom prst="rect">
            <a:avLst/>
          </a:prstGeom>
          <a:solidFill>
            <a:srgbClr val="FFFF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72" tIns="34287" rIns="68572" bIns="34287" anchor="ctr"/>
          <a:lstStyle/>
          <a:p>
            <a:pPr eaLnBrk="0" hangingPunct="0"/>
            <a:r>
              <a:rPr lang="en-US" altLang="en-US" sz="1500">
                <a:solidFill>
                  <a:srgbClr val="000000"/>
                </a:solidFill>
                <a:latin typeface="Arial" panose="020B0604020202090204" pitchFamily="34" charset="0"/>
              </a:rPr>
              <a:t>3</a:t>
            </a:r>
            <a:endParaRPr lang="en-US" altLang="en-US" sz="1500">
              <a:solidFill>
                <a:srgbClr val="000000"/>
              </a:solidFill>
              <a:latin typeface="Arial" panose="020B0604020202090204" pitchFamily="34" charset="0"/>
            </a:endParaRPr>
          </a:p>
        </p:txBody>
      </p:sp>
      <p:sp>
        <p:nvSpPr>
          <p:cNvPr id="585756" name="Line 28"/>
          <p:cNvSpPr>
            <a:spLocks noChangeShapeType="1"/>
          </p:cNvSpPr>
          <p:nvPr/>
        </p:nvSpPr>
        <p:spPr bwMode="auto">
          <a:xfrm>
            <a:off x="6492737" y="4926806"/>
            <a:ext cx="400050" cy="0"/>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675"/>
          </a:p>
        </p:txBody>
      </p:sp>
      <p:sp>
        <p:nvSpPr>
          <p:cNvPr id="585757" name="Rectangle 29"/>
          <p:cNvSpPr>
            <a:spLocks noChangeArrowheads="1"/>
          </p:cNvSpPr>
          <p:nvPr/>
        </p:nvSpPr>
        <p:spPr bwMode="auto">
          <a:xfrm>
            <a:off x="5864087" y="4755356"/>
            <a:ext cx="457200" cy="400050"/>
          </a:xfrm>
          <a:prstGeom prst="rect">
            <a:avLst/>
          </a:prstGeom>
          <a:solidFill>
            <a:srgbClr val="FFFF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72" tIns="34287" rIns="68572" bIns="34287" anchor="ctr"/>
          <a:lstStyle/>
          <a:p>
            <a:pPr eaLnBrk="0" hangingPunct="0"/>
            <a:r>
              <a:rPr lang="en-US" altLang="en-US" sz="1500">
                <a:solidFill>
                  <a:srgbClr val="000000"/>
                </a:solidFill>
                <a:latin typeface="Arial" panose="020B0604020202090204" pitchFamily="34" charset="0"/>
              </a:rPr>
              <a:t>GET</a:t>
            </a:r>
            <a:endParaRPr lang="en-US" altLang="en-US" sz="1500">
              <a:solidFill>
                <a:srgbClr val="000000"/>
              </a:solidFill>
              <a:latin typeface="Arial" panose="020B0604020202090204" pitchFamily="34" charset="0"/>
            </a:endParaRPr>
          </a:p>
        </p:txBody>
      </p:sp>
      <p:sp>
        <p:nvSpPr>
          <p:cNvPr id="585758" name="Rectangle 30"/>
          <p:cNvSpPr>
            <a:spLocks noChangeArrowheads="1"/>
          </p:cNvSpPr>
          <p:nvPr/>
        </p:nvSpPr>
        <p:spPr bwMode="auto">
          <a:xfrm>
            <a:off x="6321287" y="4755356"/>
            <a:ext cx="171450" cy="400050"/>
          </a:xfrm>
          <a:prstGeom prst="rect">
            <a:avLst/>
          </a:prstGeom>
          <a:solidFill>
            <a:srgbClr val="FFFFFF"/>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72" tIns="34287" rIns="68572" bIns="34287" anchor="ctr"/>
          <a:lstStyle/>
          <a:p>
            <a:pPr eaLnBrk="0" hangingPunct="0"/>
            <a:r>
              <a:rPr lang="en-US" altLang="en-US" sz="1500">
                <a:solidFill>
                  <a:srgbClr val="000000"/>
                </a:solidFill>
                <a:latin typeface="Arial" panose="020B0604020202090204" pitchFamily="34" charset="0"/>
              </a:rPr>
              <a:t>1</a:t>
            </a:r>
            <a:endParaRPr lang="en-US" altLang="en-US" sz="1500">
              <a:solidFill>
                <a:srgbClr val="000000"/>
              </a:solidFill>
              <a:latin typeface="Arial" panose="020B0604020202090204" pitchFamily="34" charset="0"/>
            </a:endParaRPr>
          </a:p>
        </p:txBody>
      </p:sp>
      <p:pic>
        <p:nvPicPr>
          <p:cNvPr id="585759" name="Picture 31" descr="Computer5"/>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77837" y="2509838"/>
            <a:ext cx="928688" cy="816769"/>
          </a:xfrm>
          <a:prstGeom prst="rect">
            <a:avLst/>
          </a:prstGeom>
          <a:noFill/>
          <a:extLst>
            <a:ext uri="{909E8E84-426E-40DD-AFC4-6F175D3DCCD1}">
              <a14:hiddenFill xmlns:a14="http://schemas.microsoft.com/office/drawing/2010/main">
                <a:solidFill>
                  <a:srgbClr val="FFFFFF"/>
                </a:solidFill>
              </a14:hiddenFill>
            </a:ext>
          </a:extLst>
        </p:spPr>
      </p:pic>
      <p:pic>
        <p:nvPicPr>
          <p:cNvPr id="585760" name="Picture 32" descr="paketaro box"/>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78487" y="2469356"/>
            <a:ext cx="857250" cy="857250"/>
          </a:xfrm>
          <a:prstGeom prst="rect">
            <a:avLst/>
          </a:prstGeom>
          <a:noFill/>
          <a:extLst>
            <a:ext uri="{909E8E84-426E-40DD-AFC4-6F175D3DCCD1}">
              <a14:hiddenFill xmlns:a14="http://schemas.microsoft.com/office/drawing/2010/main">
                <a:solidFill>
                  <a:srgbClr val="FFFFFF"/>
                </a:solidFill>
              </a14:hiddenFill>
            </a:ext>
          </a:extLst>
        </p:spPr>
      </p:pic>
      <p:pic>
        <p:nvPicPr>
          <p:cNvPr id="585761" name="Picture 33" descr="Computer5"/>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63549" y="4510088"/>
            <a:ext cx="928688" cy="816769"/>
          </a:xfrm>
          <a:prstGeom prst="rect">
            <a:avLst/>
          </a:prstGeom>
          <a:noFill/>
          <a:extLst>
            <a:ext uri="{909E8E84-426E-40DD-AFC4-6F175D3DCCD1}">
              <a14:hiddenFill xmlns:a14="http://schemas.microsoft.com/office/drawing/2010/main">
                <a:solidFill>
                  <a:srgbClr val="FFFFFF"/>
                </a:solidFill>
              </a14:hiddenFill>
            </a:ext>
          </a:extLst>
        </p:spPr>
      </p:pic>
      <p:pic>
        <p:nvPicPr>
          <p:cNvPr id="585762" name="Picture 34" descr="paketaro box"/>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92787" y="4526756"/>
            <a:ext cx="857250" cy="857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57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573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8574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57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57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57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574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57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857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8575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857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8575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8575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8575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8575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8575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8576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857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31" grpId="0" bldLvl="0" animBg="1"/>
      <p:bldP spid="585748" grpId="0" bldLvl="0" animBg="1"/>
      <p:bldP spid="585749" grpId="0" bldLvl="0" animBg="1"/>
      <p:bldP spid="585750" grpId="0" bldLvl="0" animBg="1"/>
      <p:bldP spid="585751" grpId="0" bldLvl="0" animBg="1"/>
      <p:bldP spid="585752" grpId="0" bldLvl="0" animBg="1"/>
      <p:bldP spid="585754" grpId="0" bldLvl="0" animBg="1"/>
      <p:bldP spid="585755" grpId="0" bldLvl="0" animBg="1"/>
      <p:bldP spid="585757" grpId="0" bldLvl="0" animBg="1"/>
      <p:bldP spid="585758"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p:cNvSpPr>
            <a:spLocks noGrp="1" noChangeArrowheads="1"/>
          </p:cNvSpPr>
          <p:nvPr>
            <p:ph type="title"/>
          </p:nvPr>
        </p:nvSpPr>
        <p:spPr/>
        <p:txBody>
          <a:bodyPr>
            <a:normAutofit/>
          </a:bodyPr>
          <a:lstStyle/>
          <a:p>
            <a:r>
              <a:rPr lang="en-US" altLang="en-US" sz="2700" dirty="0"/>
              <a:t>TCP: Receiver that Runs Out of Space</a:t>
            </a:r>
            <a:endParaRPr lang="en-US" altLang="en-US" sz="2700" dirty="0"/>
          </a:p>
        </p:txBody>
      </p:sp>
      <p:sp>
        <p:nvSpPr>
          <p:cNvPr id="716803" name="Rectangle 3"/>
          <p:cNvSpPr>
            <a:spLocks noGrp="1" noChangeArrowheads="1"/>
          </p:cNvSpPr>
          <p:nvPr>
            <p:ph idx="1"/>
          </p:nvPr>
        </p:nvSpPr>
        <p:spPr>
          <a:xfrm>
            <a:off x="628650" y="3329090"/>
            <a:ext cx="7886700" cy="2573303"/>
          </a:xfrm>
        </p:spPr>
        <p:txBody>
          <a:bodyPr>
            <a:normAutofit/>
          </a:bodyPr>
          <a:lstStyle/>
          <a:p>
            <a:r>
              <a:rPr lang="en-US" altLang="en-US" sz="2400" dirty="0"/>
              <a:t>Receiver maintains a </a:t>
            </a:r>
            <a:r>
              <a:rPr lang="en-US" altLang="en-US" sz="2400" i="1" dirty="0"/>
              <a:t>window size</a:t>
            </a:r>
            <a:endParaRPr lang="en-US" altLang="en-US" sz="2400" i="1" dirty="0"/>
          </a:p>
          <a:p>
            <a:pPr lvl="1"/>
            <a:r>
              <a:rPr lang="en-US" altLang="en-US" sz="2100" dirty="0"/>
              <a:t>Amount of data it can buffer</a:t>
            </a:r>
            <a:endParaRPr lang="en-US" altLang="en-US" sz="2100" dirty="0"/>
          </a:p>
          <a:p>
            <a:r>
              <a:rPr lang="en-US" altLang="en-US" sz="2400" dirty="0"/>
              <a:t>Advertises window to the sender</a:t>
            </a:r>
            <a:endParaRPr lang="en-US" altLang="en-US" sz="2400" dirty="0"/>
          </a:p>
          <a:p>
            <a:pPr lvl="1"/>
            <a:r>
              <a:rPr lang="en-US" altLang="en-US" sz="2100" dirty="0"/>
              <a:t>Amount sender can send without acknowledgment</a:t>
            </a:r>
            <a:endParaRPr lang="en-US" altLang="en-US" sz="2100" dirty="0"/>
          </a:p>
          <a:p>
            <a:r>
              <a:rPr lang="en-US" altLang="en-US" sz="2400" dirty="0"/>
              <a:t>Ensures that sender does not send too much</a:t>
            </a:r>
            <a:endParaRPr lang="en-US" altLang="en-US" sz="2400" dirty="0"/>
          </a:p>
          <a:p>
            <a:pPr lvl="1"/>
            <a:r>
              <a:rPr lang="en-US" altLang="en-US" sz="2100" dirty="0"/>
              <a:t>While still sending as much as possible</a:t>
            </a:r>
            <a:endParaRPr lang="en-US" altLang="en-US" sz="2100" dirty="0"/>
          </a:p>
        </p:txBody>
      </p:sp>
      <p:pic>
        <p:nvPicPr>
          <p:cNvPr id="716804" name="Picture 4" descr="Computer5"/>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00200" y="2269332"/>
            <a:ext cx="928688" cy="816769"/>
          </a:xfrm>
          <a:prstGeom prst="rect">
            <a:avLst/>
          </a:prstGeom>
          <a:noFill/>
          <a:extLst>
            <a:ext uri="{909E8E84-426E-40DD-AFC4-6F175D3DCCD1}">
              <a14:hiddenFill xmlns:a14="http://schemas.microsoft.com/office/drawing/2010/main">
                <a:solidFill>
                  <a:srgbClr val="FFFFFF"/>
                </a:solidFill>
              </a14:hiddenFill>
            </a:ext>
          </a:extLst>
        </p:spPr>
      </p:pic>
      <p:sp>
        <p:nvSpPr>
          <p:cNvPr id="716806" name="Line 6"/>
          <p:cNvSpPr>
            <a:spLocks noChangeShapeType="1"/>
          </p:cNvSpPr>
          <p:nvPr/>
        </p:nvSpPr>
        <p:spPr bwMode="auto">
          <a:xfrm flipV="1">
            <a:off x="2556273" y="2621757"/>
            <a:ext cx="3412331" cy="11906"/>
          </a:xfrm>
          <a:prstGeom prst="line">
            <a:avLst/>
          </a:prstGeom>
          <a:noFill/>
          <a:ln w="38100">
            <a:solidFill>
              <a:srgbClr val="FF0000"/>
            </a:solidFill>
            <a:rou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675"/>
          </a:p>
        </p:txBody>
      </p:sp>
      <p:pic>
        <p:nvPicPr>
          <p:cNvPr id="71680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0567" y="1870473"/>
            <a:ext cx="1069181" cy="1202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6808" name="Text Box 8"/>
          <p:cNvSpPr txBox="1">
            <a:spLocks noChangeArrowheads="1"/>
          </p:cNvSpPr>
          <p:nvPr/>
        </p:nvSpPr>
        <p:spPr bwMode="auto">
          <a:xfrm>
            <a:off x="5938838" y="2045494"/>
            <a:ext cx="231140" cy="195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675"/>
              <a:t>?</a:t>
            </a:r>
            <a:endParaRPr lang="en-US" altLang="en-US" sz="675"/>
          </a:p>
        </p:txBody>
      </p:sp>
      <p:sp>
        <p:nvSpPr>
          <p:cNvPr id="2" name="TextBox 1"/>
          <p:cNvSpPr txBox="1"/>
          <p:nvPr/>
        </p:nvSpPr>
        <p:spPr>
          <a:xfrm>
            <a:off x="6965157" y="3746068"/>
            <a:ext cx="1696085" cy="414020"/>
          </a:xfrm>
          <a:prstGeom prst="rect">
            <a:avLst/>
          </a:prstGeom>
          <a:noFill/>
        </p:spPr>
        <p:txBody>
          <a:bodyPr wrap="none" rtlCol="0">
            <a:spAutoFit/>
          </a:bodyPr>
          <a:lstStyle/>
          <a:p>
            <a:r>
              <a:rPr lang="en-US" sz="2100" dirty="0"/>
              <a:t>Flow control!</a:t>
            </a:r>
            <a:endParaRPr lang="en-US" sz="21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0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680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680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680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1680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680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8980" name="Rectangle 4"/>
          <p:cNvSpPr>
            <a:spLocks noGrp="1" noChangeArrowheads="1"/>
          </p:cNvSpPr>
          <p:nvPr>
            <p:ph type="title"/>
          </p:nvPr>
        </p:nvSpPr>
        <p:spPr/>
        <p:txBody>
          <a:bodyPr>
            <a:normAutofit/>
          </a:bodyPr>
          <a:lstStyle/>
          <a:p>
            <a:r>
              <a:rPr lang="en-US" altLang="en-US" sz="3000" dirty="0"/>
              <a:t>Network that Cannot Handle the Load</a:t>
            </a:r>
            <a:endParaRPr lang="en-US" altLang="en-US" sz="3000" dirty="0"/>
          </a:p>
        </p:txBody>
      </p:sp>
      <p:sp>
        <p:nvSpPr>
          <p:cNvPr id="638981" name="Rectangle 5"/>
          <p:cNvSpPr>
            <a:spLocks noGrp="1" noChangeArrowheads="1"/>
          </p:cNvSpPr>
          <p:nvPr>
            <p:ph type="body" idx="1"/>
          </p:nvPr>
        </p:nvSpPr>
        <p:spPr/>
        <p:txBody>
          <a:bodyPr/>
          <a:lstStyle/>
          <a:p>
            <a:r>
              <a:rPr lang="en-US" altLang="en-US" dirty="0"/>
              <a:t>Some TCP senders need to slow down…</a:t>
            </a:r>
            <a:endParaRPr lang="en-US" altLang="en-US" dirty="0"/>
          </a:p>
          <a:p>
            <a:endParaRPr lang="en-US" altLang="en-US" dirty="0"/>
          </a:p>
          <a:p>
            <a:r>
              <a:rPr lang="en-US" altLang="en-US" dirty="0"/>
              <a:t>TCP congestion control!</a:t>
            </a:r>
            <a:endParaRPr lang="en-US" altLang="en-US" dirty="0"/>
          </a:p>
          <a:p>
            <a:pPr lvl="1"/>
            <a:r>
              <a:rPr lang="en-US" altLang="en-US" dirty="0"/>
              <a:t>Losts of algorithms</a:t>
            </a:r>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89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3898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3898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网络算法</a:t>
            </a:r>
            <a:endParaRPr lang="zh-CN" altLang="en-US"/>
          </a:p>
        </p:txBody>
      </p:sp>
      <p:sp>
        <p:nvSpPr>
          <p:cNvPr id="3" name="Content Placeholder 2"/>
          <p:cNvSpPr>
            <a:spLocks noGrp="1"/>
          </p:cNvSpPr>
          <p:nvPr>
            <p:ph idx="1"/>
          </p:nvPr>
        </p:nvSpPr>
        <p:spPr/>
        <p:txBody>
          <a:bodyPr/>
          <a:lstStyle/>
          <a:p>
            <a:r>
              <a:rPr lang="zh-CN" altLang="en-US"/>
              <a:t>协议的核心是算法</a:t>
            </a:r>
            <a:endParaRPr lang="zh-CN" altLang="en-US"/>
          </a:p>
          <a:p>
            <a:endParaRPr lang="zh-CN" altLang="en-US"/>
          </a:p>
          <a:p>
            <a:pPr lvl="1"/>
            <a:r>
              <a:rPr lang="zh-CN" altLang="en-US"/>
              <a:t>需要利用算法来满足设计目标</a:t>
            </a:r>
            <a:endParaRPr lang="zh-CN" altLang="en-US"/>
          </a:p>
          <a:p>
            <a:pPr lvl="2"/>
            <a:r>
              <a:rPr lang="zh-CN" altLang="en-US" sz="2000"/>
              <a:t>最短路算法</a:t>
            </a:r>
            <a:endParaRPr lang="zh-CN" altLang="en-US" sz="2000"/>
          </a:p>
          <a:p>
            <a:pPr lvl="2"/>
            <a:endParaRPr lang="zh-CN" altLang="en-US"/>
          </a:p>
          <a:p>
            <a:pPr lvl="1"/>
            <a:r>
              <a:rPr lang="zh-CN" altLang="en-US" dirty="0">
                <a:sym typeface="+mn-ea"/>
              </a:rPr>
              <a:t>需要算法来解决由于实现不佳导致的</a:t>
            </a:r>
            <a:r>
              <a:rPr lang="zh-CN" altLang="en-US" dirty="0">
                <a:solidFill>
                  <a:srgbClr val="FF0000"/>
                </a:solidFill>
                <a:sym typeface="+mn-ea"/>
              </a:rPr>
              <a:t>网络系统性能瓶颈</a:t>
            </a:r>
            <a:endParaRPr lang="zh-CN" altLang="en-US" dirty="0">
              <a:solidFill>
                <a:srgbClr val="FF0000"/>
              </a:solidFill>
              <a:sym typeface="+mn-ea"/>
            </a:endParaRPr>
          </a:p>
          <a:p>
            <a:pPr lvl="2"/>
            <a:r>
              <a:rPr lang="zh-CN" altLang="en-US"/>
              <a:t>路由查找</a:t>
            </a:r>
            <a:endParaRPr lang="zh-CN" altLang="en-US"/>
          </a:p>
          <a:p>
            <a:pPr lvl="2"/>
            <a:endParaRPr lang="zh-CN" altLang="en-US"/>
          </a:p>
          <a:p>
            <a:pPr lvl="2"/>
            <a:endParaRPr lang="zh-CN" altLang="en-US"/>
          </a:p>
          <a:p>
            <a:pPr lvl="0"/>
            <a:r>
              <a:rPr lang="zh-CN" altLang="en-US"/>
              <a:t>网络系统实现</a:t>
            </a:r>
            <a:endParaRPr lang="zh-CN" altLang="en-US"/>
          </a:p>
          <a:p>
            <a:pPr lvl="1"/>
            <a:r>
              <a:rPr lang="zh-CN" altLang="en-US"/>
              <a:t>众多任务在多个子系统的分配</a:t>
            </a:r>
            <a:endParaRPr lang="zh-CN" altLang="en-US"/>
          </a:p>
          <a:p>
            <a:pPr lvl="1"/>
            <a:r>
              <a:rPr lang="zh-CN" altLang="en-US"/>
              <a:t>众多性能问题</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sym typeface="+mn-ea"/>
              </a:rPr>
              <a:t>网络设备的两种基本类型</a:t>
            </a:r>
            <a:endParaRPr lang="en-US"/>
          </a:p>
        </p:txBody>
      </p:sp>
      <p:sp>
        <p:nvSpPr>
          <p:cNvPr id="3" name="Content Placeholder 2"/>
          <p:cNvSpPr>
            <a:spLocks noGrp="1"/>
          </p:cNvSpPr>
          <p:nvPr>
            <p:ph idx="1"/>
          </p:nvPr>
        </p:nvSpPr>
        <p:spPr/>
        <p:txBody>
          <a:bodyPr/>
          <a:lstStyle/>
          <a:p>
            <a:pPr eaLnBrk="1" hangingPunct="1">
              <a:lnSpc>
                <a:spcPct val="90000"/>
              </a:lnSpc>
            </a:pPr>
            <a:r>
              <a:rPr lang="zh-CN" altLang="en-US" sz="2800" dirty="0">
                <a:sym typeface="+mn-ea"/>
              </a:rPr>
              <a:t>端节点：</a:t>
            </a:r>
            <a:endParaRPr lang="zh-CN" altLang="en-US" sz="2800" dirty="0"/>
          </a:p>
          <a:p>
            <a:pPr lvl="1" eaLnBrk="1" hangingPunct="1">
              <a:lnSpc>
                <a:spcPct val="90000"/>
              </a:lnSpc>
            </a:pPr>
            <a:r>
              <a:rPr lang="zh-CN" altLang="en-US" sz="2800" dirty="0">
                <a:sym typeface="+mn-ea"/>
              </a:rPr>
              <a:t>网络终端，包括</a:t>
            </a:r>
            <a:r>
              <a:rPr lang="en-US" altLang="zh-CN" sz="2800" dirty="0">
                <a:sym typeface="+mn-ea"/>
              </a:rPr>
              <a:t>PC</a:t>
            </a:r>
            <a:r>
              <a:rPr lang="zh-CN" altLang="en-US" sz="2800" dirty="0">
                <a:sym typeface="+mn-ea"/>
              </a:rPr>
              <a:t>机、工作站、服务器等</a:t>
            </a:r>
            <a:endParaRPr lang="zh-CN" altLang="en-US" sz="2800" dirty="0"/>
          </a:p>
          <a:p>
            <a:pPr lvl="1" eaLnBrk="1" hangingPunct="1">
              <a:lnSpc>
                <a:spcPct val="90000"/>
              </a:lnSpc>
            </a:pPr>
            <a:r>
              <a:rPr lang="zh-CN" altLang="en-US" sz="2800" dirty="0">
                <a:sym typeface="+mn-ea"/>
              </a:rPr>
              <a:t>针对通用计算而设计</a:t>
            </a:r>
            <a:endParaRPr lang="zh-CN" altLang="en-US" sz="2800" dirty="0"/>
          </a:p>
          <a:p>
            <a:pPr lvl="1" eaLnBrk="1" hangingPunct="1">
              <a:lnSpc>
                <a:spcPct val="90000"/>
              </a:lnSpc>
            </a:pPr>
            <a:r>
              <a:rPr lang="zh-CN" altLang="en-US" sz="2800" dirty="0">
                <a:sym typeface="+mn-ea"/>
              </a:rPr>
              <a:t>运行全功能的操作系统</a:t>
            </a:r>
            <a:endParaRPr lang="en-US" altLang="zh-CN" sz="2800" dirty="0"/>
          </a:p>
          <a:p>
            <a:pPr lvl="1" eaLnBrk="1" hangingPunct="1">
              <a:lnSpc>
                <a:spcPct val="90000"/>
              </a:lnSpc>
            </a:pPr>
            <a:endParaRPr lang="zh-CN" altLang="en-US" sz="2800" dirty="0"/>
          </a:p>
          <a:p>
            <a:pPr eaLnBrk="1" hangingPunct="1">
              <a:lnSpc>
                <a:spcPct val="90000"/>
              </a:lnSpc>
            </a:pPr>
            <a:r>
              <a:rPr lang="zh-CN" altLang="en-US" sz="2800" dirty="0">
                <a:sym typeface="+mn-ea"/>
              </a:rPr>
              <a:t>路由器：</a:t>
            </a:r>
            <a:endParaRPr lang="zh-CN" altLang="en-US" sz="2800" dirty="0"/>
          </a:p>
          <a:p>
            <a:pPr lvl="1" eaLnBrk="1" hangingPunct="1">
              <a:lnSpc>
                <a:spcPct val="90000"/>
              </a:lnSpc>
            </a:pPr>
            <a:r>
              <a:rPr lang="zh-CN" altLang="en-US" sz="2800" dirty="0">
                <a:sym typeface="+mn-ea"/>
              </a:rPr>
              <a:t>代表一类通用的网络互联设备，包括网桥、交换机、网关等</a:t>
            </a:r>
            <a:endParaRPr lang="zh-CN" altLang="en-US" sz="2800" dirty="0"/>
          </a:p>
          <a:p>
            <a:pPr lvl="1" eaLnBrk="1" hangingPunct="1">
              <a:lnSpc>
                <a:spcPct val="90000"/>
              </a:lnSpc>
            </a:pPr>
            <a:r>
              <a:rPr lang="zh-CN" altLang="en-US" sz="2800" dirty="0">
                <a:sym typeface="+mn-ea"/>
              </a:rPr>
              <a:t>网络专用设备</a:t>
            </a:r>
            <a:endParaRPr lang="zh-CN" altLang="en-US" sz="2800" dirty="0"/>
          </a:p>
          <a:p>
            <a:pPr lvl="1" eaLnBrk="1" hangingPunct="1">
              <a:lnSpc>
                <a:spcPct val="90000"/>
              </a:lnSpc>
            </a:pPr>
            <a:r>
              <a:rPr lang="zh-CN" altLang="en-US" sz="2800" dirty="0">
                <a:sym typeface="+mn-ea"/>
              </a:rPr>
              <a:t>运行一个很轻量级的</a:t>
            </a:r>
            <a:r>
              <a:rPr lang="en-US" altLang="zh-CN" sz="2800" dirty="0">
                <a:sym typeface="+mn-ea"/>
              </a:rPr>
              <a:t>OS</a:t>
            </a:r>
            <a:r>
              <a:rPr lang="zh-CN" altLang="en-US" sz="2800" dirty="0">
                <a:sym typeface="+mn-ea"/>
              </a:rPr>
              <a:t>，以及一个完全由硬件实现的转发路径</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sym typeface="+mn-ea"/>
              </a:rPr>
              <a:t>端节点性能瓶颈的产生</a:t>
            </a:r>
            <a:endParaRPr lang="en-US"/>
          </a:p>
        </p:txBody>
      </p:sp>
      <p:sp>
        <p:nvSpPr>
          <p:cNvPr id="3" name="Content Placeholder 2"/>
          <p:cNvSpPr>
            <a:spLocks noGrp="1"/>
          </p:cNvSpPr>
          <p:nvPr>
            <p:ph idx="1"/>
          </p:nvPr>
        </p:nvSpPr>
        <p:spPr/>
        <p:txBody>
          <a:bodyPr/>
          <a:lstStyle/>
          <a:p>
            <a:pPr eaLnBrk="1" hangingPunct="1"/>
            <a:r>
              <a:rPr lang="zh-CN" altLang="en-US" sz="2400" dirty="0">
                <a:sym typeface="+mn-ea"/>
              </a:rPr>
              <a:t>主要的性能瓶颈来自</a:t>
            </a:r>
            <a:r>
              <a:rPr lang="zh-CN" altLang="en-US" sz="2400" dirty="0">
                <a:solidFill>
                  <a:srgbClr val="FF0000"/>
                </a:solidFill>
                <a:sym typeface="+mn-ea"/>
              </a:rPr>
              <a:t>结构化开销</a:t>
            </a:r>
            <a:r>
              <a:rPr lang="zh-CN" altLang="en-US" sz="2400" dirty="0">
                <a:sym typeface="+mn-ea"/>
              </a:rPr>
              <a:t>：</a:t>
            </a:r>
            <a:endParaRPr lang="zh-CN" altLang="en-US" sz="2400" dirty="0"/>
          </a:p>
          <a:p>
            <a:pPr lvl="1" eaLnBrk="1" hangingPunct="1"/>
            <a:r>
              <a:rPr lang="zh-CN" altLang="en-US" dirty="0">
                <a:solidFill>
                  <a:srgbClr val="FF0000"/>
                </a:solidFill>
                <a:sym typeface="+mn-ea"/>
              </a:rPr>
              <a:t>软件分层</a:t>
            </a:r>
            <a:r>
              <a:rPr lang="zh-CN" altLang="en-US" dirty="0">
                <a:sym typeface="+mn-ea"/>
              </a:rPr>
              <a:t>：</a:t>
            </a:r>
            <a:r>
              <a:rPr lang="en-US" altLang="zh-CN" dirty="0">
                <a:sym typeface="+mn-ea"/>
              </a:rPr>
              <a:t>OS</a:t>
            </a:r>
            <a:r>
              <a:rPr lang="zh-CN" altLang="en-US" dirty="0">
                <a:sym typeface="+mn-ea"/>
              </a:rPr>
              <a:t>按照分层原则组织（硬件抽象层，资源管理层，资源分配及调度层等）</a:t>
            </a:r>
            <a:endParaRPr lang="zh-CN" altLang="en-US" dirty="0"/>
          </a:p>
          <a:p>
            <a:pPr lvl="1" eaLnBrk="1" hangingPunct="1"/>
            <a:r>
              <a:rPr lang="zh-CN" altLang="en-US" dirty="0">
                <a:solidFill>
                  <a:srgbClr val="FF0000"/>
                </a:solidFill>
                <a:sym typeface="+mn-ea"/>
              </a:rPr>
              <a:t>保护机制</a:t>
            </a:r>
            <a:r>
              <a:rPr lang="zh-CN" altLang="en-US" dirty="0">
                <a:sym typeface="+mn-ea"/>
              </a:rPr>
              <a:t>：</a:t>
            </a:r>
            <a:r>
              <a:rPr lang="en-US" altLang="zh-CN" dirty="0">
                <a:sym typeface="+mn-ea"/>
              </a:rPr>
              <a:t>OS</a:t>
            </a:r>
            <a:r>
              <a:rPr lang="zh-CN" altLang="en-US" dirty="0">
                <a:sym typeface="+mn-ea"/>
              </a:rPr>
              <a:t>实现了一组保护机制，以免遭应用程序的破坏</a:t>
            </a:r>
            <a:endParaRPr lang="zh-CN" altLang="en-US" dirty="0"/>
          </a:p>
          <a:p>
            <a:pPr lvl="1" eaLnBrk="1" hangingPunct="1"/>
            <a:r>
              <a:rPr lang="zh-CN" altLang="en-US" dirty="0">
                <a:solidFill>
                  <a:srgbClr val="FF0000"/>
                </a:solidFill>
                <a:sym typeface="+mn-ea"/>
              </a:rPr>
              <a:t>过度通用化</a:t>
            </a:r>
            <a:r>
              <a:rPr lang="zh-CN" altLang="en-US" dirty="0">
                <a:sym typeface="+mn-ea"/>
              </a:rPr>
              <a:t>：为适应各种应用，核心例程（如调度器、内存分配器等）使用通用机制完成</a:t>
            </a:r>
            <a:endParaRPr lang="zh-CN" altLang="en-US" dirty="0"/>
          </a:p>
          <a:p>
            <a:pPr eaLnBrk="1" hangingPunct="1"/>
            <a:r>
              <a:rPr lang="zh-CN" altLang="en-US" sz="2400" dirty="0">
                <a:sym typeface="+mn-ea"/>
              </a:rPr>
              <a:t>对于提供网络服务的节点而言，性能瓶颈还来自用户规模：</a:t>
            </a:r>
            <a:endParaRPr lang="zh-CN" altLang="en-US" sz="2400" dirty="0"/>
          </a:p>
          <a:p>
            <a:pPr lvl="1" eaLnBrk="1" hangingPunct="1"/>
            <a:r>
              <a:rPr lang="zh-CN" altLang="en-US" dirty="0">
                <a:sym typeface="+mn-ea"/>
              </a:rPr>
              <a:t>许多</a:t>
            </a:r>
            <a:r>
              <a:rPr lang="en-US" altLang="zh-CN" dirty="0">
                <a:sym typeface="+mn-ea"/>
              </a:rPr>
              <a:t>OS</a:t>
            </a:r>
            <a:r>
              <a:rPr lang="zh-CN" altLang="en-US" dirty="0">
                <a:sym typeface="+mn-ea"/>
              </a:rPr>
              <a:t>使用只能支持少量连接的低效算法和数据结构</a:t>
            </a:r>
            <a:endParaRPr lang="en-US" altLang="zh-CN" dirty="0"/>
          </a:p>
          <a:p>
            <a:pPr eaLnBrk="1" hangingPunct="1"/>
            <a:r>
              <a:rPr lang="zh-CN" altLang="en-US" sz="2400" dirty="0">
                <a:sym typeface="+mn-ea"/>
              </a:rPr>
              <a:t>主要性能瓶颈：</a:t>
            </a:r>
            <a:endParaRPr lang="en-US" altLang="zh-CN" sz="2400" dirty="0"/>
          </a:p>
          <a:p>
            <a:pPr lvl="1" eaLnBrk="1" hangingPunct="1"/>
            <a:r>
              <a:rPr lang="zh-CN" altLang="en-US" dirty="0">
                <a:sym typeface="+mn-ea"/>
              </a:rPr>
              <a:t>数据拷贝，上下文切换，系统调用，中断处理，定时器管理，协议解复用，协议处理</a:t>
            </a:r>
            <a:endParaRPr lang="en-US" altLang="zh-CN" sz="2800" dirty="0"/>
          </a:p>
          <a:p>
            <a:pPr lvl="1" eaLnBrk="1" hangingPunct="1"/>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sym typeface="+mn-ea"/>
              </a:rPr>
              <a:t>路由器性能瓶颈的产生</a:t>
            </a:r>
            <a:endParaRPr lang="en-US"/>
          </a:p>
        </p:txBody>
      </p:sp>
      <p:sp>
        <p:nvSpPr>
          <p:cNvPr id="3" name="Content Placeholder 2"/>
          <p:cNvSpPr>
            <a:spLocks noGrp="1"/>
          </p:cNvSpPr>
          <p:nvPr>
            <p:ph idx="1"/>
          </p:nvPr>
        </p:nvSpPr>
        <p:spPr/>
        <p:txBody>
          <a:bodyPr/>
          <a:lstStyle/>
          <a:p>
            <a:pPr eaLnBrk="1" hangingPunct="1"/>
            <a:r>
              <a:rPr lang="zh-CN" altLang="en-US" sz="2800" dirty="0">
                <a:sym typeface="+mn-ea"/>
              </a:rPr>
              <a:t>规模：</a:t>
            </a:r>
            <a:endParaRPr lang="zh-CN" altLang="en-US" sz="2800" dirty="0"/>
          </a:p>
          <a:p>
            <a:pPr lvl="1" eaLnBrk="1" hangingPunct="1"/>
            <a:r>
              <a:rPr lang="en-US" altLang="zh-CN" sz="2800" dirty="0">
                <a:sym typeface="+mn-ea"/>
              </a:rPr>
              <a:t>Bandwidth scaling</a:t>
            </a:r>
            <a:r>
              <a:rPr lang="zh-CN" altLang="en-US" sz="2800" dirty="0">
                <a:sym typeface="+mn-ea"/>
              </a:rPr>
              <a:t>：链路速度不断提高</a:t>
            </a:r>
            <a:endParaRPr lang="zh-CN" altLang="en-US" sz="2800" dirty="0"/>
          </a:p>
          <a:p>
            <a:pPr lvl="1" eaLnBrk="1" hangingPunct="1"/>
            <a:r>
              <a:rPr lang="en-US" altLang="zh-CN" sz="2800" dirty="0">
                <a:sym typeface="+mn-ea"/>
              </a:rPr>
              <a:t>Population scaling</a:t>
            </a:r>
            <a:r>
              <a:rPr lang="zh-CN" altLang="en-US" sz="2800" dirty="0">
                <a:sym typeface="+mn-ea"/>
              </a:rPr>
              <a:t>：互联网规模不断增大</a:t>
            </a:r>
            <a:endParaRPr lang="en-US" altLang="zh-CN" sz="2800" dirty="0"/>
          </a:p>
          <a:p>
            <a:pPr lvl="1" eaLnBrk="1" hangingPunct="1"/>
            <a:endParaRPr lang="zh-CN" altLang="en-US" sz="2800" dirty="0"/>
          </a:p>
          <a:p>
            <a:pPr eaLnBrk="1" hangingPunct="1"/>
            <a:r>
              <a:rPr lang="zh-CN" altLang="en-US" sz="2800" dirty="0">
                <a:sym typeface="+mn-ea"/>
              </a:rPr>
              <a:t>服务：</a:t>
            </a:r>
            <a:endParaRPr lang="zh-CN" altLang="en-US" sz="2800" dirty="0"/>
          </a:p>
          <a:p>
            <a:pPr lvl="1" eaLnBrk="1" hangingPunct="1"/>
            <a:r>
              <a:rPr lang="zh-CN" altLang="en-US" sz="2800" dirty="0">
                <a:sym typeface="+mn-ea"/>
              </a:rPr>
              <a:t>为网络应用提供服务质量、安全性和可靠性保证</a:t>
            </a:r>
            <a:endParaRPr lang="en-US" altLang="zh-CN" sz="2800" dirty="0"/>
          </a:p>
          <a:p>
            <a:pPr lvl="1" eaLnBrk="1" hangingPunct="1"/>
            <a:endParaRPr lang="en-US" altLang="zh-CN" sz="2800" dirty="0"/>
          </a:p>
          <a:p>
            <a:pPr eaLnBrk="1" hangingPunct="1"/>
            <a:r>
              <a:rPr lang="zh-CN" altLang="en-US" sz="2800" dirty="0">
                <a:sym typeface="+mn-ea"/>
              </a:rPr>
              <a:t>主要性能瓶颈：</a:t>
            </a:r>
            <a:endParaRPr lang="en-US" altLang="zh-CN" sz="2800" dirty="0"/>
          </a:p>
          <a:p>
            <a:pPr lvl="1" eaLnBrk="1" hangingPunct="1"/>
            <a:r>
              <a:rPr lang="zh-CN" altLang="en-US" sz="2800" dirty="0">
                <a:sym typeface="+mn-ea"/>
              </a:rPr>
              <a:t>查表，包分类，交换，排队，测量，安全检查</a:t>
            </a:r>
            <a:endParaRPr lang="zh-CN" altLang="en-US" sz="2800" dirty="0"/>
          </a:p>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1"/>
          <a:stretch>
            <a:fillRect/>
          </a:stretch>
        </p:blipFill>
        <p:spPr>
          <a:xfrm>
            <a:off x="321945" y="705485"/>
            <a:ext cx="7867650" cy="54476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sym typeface="+mn-ea"/>
              </a:rPr>
              <a:t>网络算法学</a:t>
            </a:r>
            <a:endParaRPr lang="en-US"/>
          </a:p>
        </p:txBody>
      </p:sp>
      <p:sp>
        <p:nvSpPr>
          <p:cNvPr id="3" name="Content Placeholder 2"/>
          <p:cNvSpPr>
            <a:spLocks noGrp="1"/>
          </p:cNvSpPr>
          <p:nvPr>
            <p:ph idx="1"/>
          </p:nvPr>
        </p:nvSpPr>
        <p:spPr/>
        <p:txBody>
          <a:bodyPr/>
          <a:lstStyle/>
          <a:p>
            <a:pPr marL="469900" marR="0" lvl="0" indent="-469900" algn="l" defTabSz="914400" rtl="0" eaLnBrk="1" fontAlgn="base" latinLnBrk="0" hangingPunct="1">
              <a:lnSpc>
                <a:spcPct val="100000"/>
              </a:lnSpc>
              <a:spcBef>
                <a:spcPts val="0"/>
              </a:spcBef>
              <a:spcAft>
                <a:spcPct val="0"/>
              </a:spcAft>
              <a:buClr>
                <a:schemeClr val="bg2"/>
              </a:buClr>
              <a:buSzPct val="70000"/>
              <a:buFont typeface="Wingdings" panose="05000000000000000000" pitchFamily="2" charset="2"/>
              <a:buChar char="o"/>
              <a:defRPr/>
            </a:pPr>
            <a:r>
              <a:rPr kumimoji="0" lang="zh-CN" altLang="en-US" sz="2800" noProof="0" dirty="0">
                <a:ln>
                  <a:noFill/>
                </a:ln>
                <a:solidFill>
                  <a:srgbClr val="FF0000"/>
                </a:solidFill>
                <a:effectLst/>
                <a:uLnTx/>
                <a:uFillTx/>
                <a:latin typeface="+mn-lt"/>
                <a:ea typeface="+mn-ea"/>
                <a:cs typeface="+mn-cs"/>
                <a:sym typeface="+mn-ea"/>
              </a:rPr>
              <a:t>如何解决这些瓶颈的一组基本技术</a:t>
            </a:r>
            <a:endParaRPr kumimoji="0" lang="en-US" altLang="zh-CN" sz="2800" b="0" i="0" u="none" strike="noStrike" kern="0" cap="none" spc="0" normalizeH="0" baseline="0" noProof="0" dirty="0">
              <a:ln>
                <a:noFill/>
              </a:ln>
              <a:solidFill>
                <a:srgbClr val="FF0000"/>
              </a:solidFill>
              <a:effectLst/>
              <a:uLnTx/>
              <a:uFillTx/>
              <a:latin typeface="+mn-lt"/>
              <a:ea typeface="+mn-ea"/>
              <a:cs typeface="+mn-cs"/>
            </a:endParaRPr>
          </a:p>
          <a:p>
            <a:pPr marL="469900" marR="0" lvl="0" indent="-469900" algn="l" defTabSz="914400" rtl="0" eaLnBrk="1" fontAlgn="base" latinLnBrk="0" hangingPunct="1">
              <a:lnSpc>
                <a:spcPct val="100000"/>
              </a:lnSpc>
              <a:spcBef>
                <a:spcPts val="0"/>
              </a:spcBef>
              <a:spcAft>
                <a:spcPct val="0"/>
              </a:spcAft>
              <a:buClr>
                <a:schemeClr val="bg2"/>
              </a:buClr>
              <a:buSzPct val="70000"/>
              <a:buFont typeface="Wingdings" panose="05000000000000000000" pitchFamily="2" charset="2"/>
              <a:buChar char="o"/>
              <a:defRPr/>
            </a:pPr>
            <a:endParaRPr kumimoji="0" lang="en-US" altLang="zh-CN" sz="2800" b="0" i="0" u="none" strike="noStrike" kern="0" cap="none" spc="0" normalizeH="0" baseline="0" noProof="0" dirty="0">
              <a:ln>
                <a:noFill/>
              </a:ln>
              <a:solidFill>
                <a:srgbClr val="FF0000"/>
              </a:solidFill>
              <a:effectLst/>
              <a:uLnTx/>
              <a:uFillTx/>
              <a:latin typeface="+mn-lt"/>
              <a:ea typeface="+mn-ea"/>
              <a:cs typeface="+mn-cs"/>
            </a:endParaRPr>
          </a:p>
          <a:p>
            <a:pPr marL="469900" marR="0" lvl="0" indent="-469900" algn="l" defTabSz="914400" rtl="0" eaLnBrk="1" fontAlgn="base" latinLnBrk="0" hangingPunct="1">
              <a:lnSpc>
                <a:spcPct val="100000"/>
              </a:lnSpc>
              <a:spcBef>
                <a:spcPts val="0"/>
              </a:spcBef>
              <a:spcAft>
                <a:spcPct val="0"/>
              </a:spcAft>
              <a:buClr>
                <a:schemeClr val="bg2"/>
              </a:buClr>
              <a:buSzPct val="70000"/>
              <a:buFont typeface="Wingdings" panose="05000000000000000000" pitchFamily="2" charset="2"/>
              <a:buChar char="o"/>
              <a:defRPr/>
            </a:pPr>
            <a:r>
              <a:rPr kumimoji="0" lang="zh-CN" altLang="en-US" sz="2800" noProof="0" dirty="0">
                <a:ln>
                  <a:noFill/>
                </a:ln>
                <a:solidFill>
                  <a:srgbClr val="FF0000"/>
                </a:solidFill>
                <a:effectLst/>
                <a:uLnTx/>
                <a:uFillTx/>
                <a:latin typeface="+mn-lt"/>
                <a:ea typeface="+mn-ea"/>
                <a:cs typeface="+mn-cs"/>
                <a:sym typeface="+mn-ea"/>
              </a:rPr>
              <a:t>跨学科的方法：</a:t>
            </a:r>
            <a:endParaRPr kumimoji="0" lang="zh-CN" altLang="en-US" sz="2800" b="0" i="0" u="none" strike="noStrike" kern="0" cap="none" spc="0" normalizeH="0" baseline="0" noProof="0" dirty="0">
              <a:ln>
                <a:noFill/>
              </a:ln>
              <a:solidFill>
                <a:srgbClr val="FF0000"/>
              </a:solidFill>
              <a:effectLst/>
              <a:uLnTx/>
              <a:uFillTx/>
              <a:latin typeface="+mn-lt"/>
              <a:ea typeface="+mn-ea"/>
              <a:cs typeface="+mn-cs"/>
            </a:endParaRPr>
          </a:p>
          <a:p>
            <a:pPr marL="908050" marR="0" lvl="1" indent="-436880" algn="l" defTabSz="914400" rtl="0" eaLnBrk="1" fontAlgn="base" latinLnBrk="0" hangingPunct="1">
              <a:lnSpc>
                <a:spcPct val="100000"/>
              </a:lnSpc>
              <a:spcBef>
                <a:spcPts val="0"/>
              </a:spcBef>
              <a:spcAft>
                <a:spcPct val="0"/>
              </a:spcAft>
              <a:buClr>
                <a:schemeClr val="accent2"/>
              </a:buClr>
              <a:buSzPct val="75000"/>
              <a:buFont typeface="Wingdings" panose="05000000000000000000" pitchFamily="2" charset="2"/>
              <a:buChar char="n"/>
              <a:defRPr/>
            </a:pPr>
            <a:r>
              <a:rPr kumimoji="0" lang="zh-CN" altLang="en-US" sz="2800" noProof="0" dirty="0">
                <a:ln>
                  <a:noFill/>
                </a:ln>
                <a:effectLst/>
                <a:uLnTx/>
                <a:uFillTx/>
                <a:latin typeface="+mn-lt"/>
                <a:ea typeface="+mn-ea"/>
                <a:sym typeface="+mn-ea"/>
              </a:rPr>
              <a:t>涉及体系结构、操作系统、硬件、算法等领域</a:t>
            </a:r>
            <a:endParaRPr kumimoji="0" lang="en-US" altLang="zh-CN" sz="2800" b="0" i="0" u="none" strike="noStrike" kern="0" cap="none" spc="0" normalizeH="0" baseline="0" noProof="0" dirty="0">
              <a:ln>
                <a:noFill/>
              </a:ln>
              <a:solidFill>
                <a:schemeClr val="tx1"/>
              </a:solidFill>
              <a:effectLst/>
              <a:uLnTx/>
              <a:uFillTx/>
              <a:latin typeface="+mn-lt"/>
              <a:ea typeface="+mn-ea"/>
            </a:endParaRPr>
          </a:p>
          <a:p>
            <a:pPr marL="908050" marR="0" lvl="1" indent="-436880" algn="l" defTabSz="914400" rtl="0" eaLnBrk="1" fontAlgn="base" latinLnBrk="0" hangingPunct="1">
              <a:lnSpc>
                <a:spcPct val="100000"/>
              </a:lnSpc>
              <a:spcBef>
                <a:spcPts val="0"/>
              </a:spcBef>
              <a:spcAft>
                <a:spcPct val="0"/>
              </a:spcAft>
              <a:buClr>
                <a:schemeClr val="accent2"/>
              </a:buClr>
              <a:buSzPct val="75000"/>
              <a:buFont typeface="Wingdings" panose="05000000000000000000" pitchFamily="2" charset="2"/>
              <a:buChar char="n"/>
              <a:defRPr/>
            </a:pPr>
            <a:endParaRPr kumimoji="0" lang="en-US" altLang="zh-CN" sz="2800" b="0" i="0" u="none" strike="noStrike" kern="0" cap="none" spc="0" normalizeH="0" baseline="0" noProof="0" dirty="0">
              <a:ln>
                <a:noFill/>
              </a:ln>
              <a:solidFill>
                <a:schemeClr val="tx1"/>
              </a:solidFill>
              <a:effectLst/>
              <a:uLnTx/>
              <a:uFillTx/>
              <a:latin typeface="+mn-lt"/>
              <a:ea typeface="+mn-ea"/>
            </a:endParaRPr>
          </a:p>
          <a:p>
            <a:pPr marL="469900" marR="0" lvl="0" indent="-469900" algn="l" defTabSz="914400" rtl="0" eaLnBrk="1" fontAlgn="base" latinLnBrk="0" hangingPunct="1">
              <a:lnSpc>
                <a:spcPct val="100000"/>
              </a:lnSpc>
              <a:spcBef>
                <a:spcPts val="0"/>
              </a:spcBef>
              <a:spcAft>
                <a:spcPct val="0"/>
              </a:spcAft>
              <a:buClr>
                <a:schemeClr val="bg2"/>
              </a:buClr>
              <a:buSzPct val="70000"/>
              <a:buFont typeface="Wingdings" panose="05000000000000000000" pitchFamily="2" charset="2"/>
              <a:buChar char="o"/>
              <a:defRPr/>
            </a:pPr>
            <a:r>
              <a:rPr kumimoji="0" lang="zh-CN" altLang="en-US" sz="2800" noProof="0" dirty="0">
                <a:ln>
                  <a:noFill/>
                </a:ln>
                <a:solidFill>
                  <a:srgbClr val="FF0000"/>
                </a:solidFill>
                <a:effectLst/>
                <a:uLnTx/>
                <a:uFillTx/>
                <a:latin typeface="+mn-lt"/>
                <a:ea typeface="+mn-ea"/>
                <a:cs typeface="+mn-cs"/>
                <a:sym typeface="+mn-ea"/>
              </a:rPr>
              <a:t>系统的方法：</a:t>
            </a:r>
            <a:endParaRPr kumimoji="0" lang="zh-CN" altLang="en-US" sz="2800" b="0" i="0" u="none" strike="noStrike" kern="0" cap="none" spc="0" normalizeH="0" baseline="0" noProof="0" dirty="0">
              <a:ln>
                <a:noFill/>
              </a:ln>
              <a:solidFill>
                <a:srgbClr val="FF0000"/>
              </a:solidFill>
              <a:effectLst/>
              <a:uLnTx/>
              <a:uFillTx/>
              <a:latin typeface="+mn-lt"/>
              <a:ea typeface="+mn-ea"/>
              <a:cs typeface="+mn-cs"/>
            </a:endParaRPr>
          </a:p>
          <a:p>
            <a:pPr marL="908050" marR="0" lvl="1" indent="-436880" algn="l" defTabSz="914400" rtl="0" eaLnBrk="1" fontAlgn="base" latinLnBrk="0" hangingPunct="1">
              <a:lnSpc>
                <a:spcPct val="100000"/>
              </a:lnSpc>
              <a:spcBef>
                <a:spcPts val="0"/>
              </a:spcBef>
              <a:spcAft>
                <a:spcPct val="0"/>
              </a:spcAft>
              <a:buClr>
                <a:schemeClr val="accent2"/>
              </a:buClr>
              <a:buSzPct val="75000"/>
              <a:buFont typeface="Wingdings" panose="05000000000000000000" pitchFamily="2" charset="2"/>
              <a:buChar char="n"/>
              <a:defRPr/>
            </a:pPr>
            <a:r>
              <a:rPr kumimoji="0" lang="zh-CN" altLang="en-US" sz="2800" noProof="0" dirty="0">
                <a:ln>
                  <a:noFill/>
                </a:ln>
                <a:effectLst/>
                <a:uLnTx/>
                <a:uFillTx/>
                <a:latin typeface="+mn-lt"/>
                <a:ea typeface="+mn-ea"/>
                <a:sym typeface="+mn-ea"/>
              </a:rPr>
              <a:t>将网络设备看成是一个系统，其</a:t>
            </a:r>
            <a:r>
              <a:rPr kumimoji="0" lang="zh-CN" altLang="zh-CN" sz="2800" noProof="0" dirty="0">
                <a:ln>
                  <a:noFill/>
                </a:ln>
                <a:effectLst/>
                <a:uLnTx/>
                <a:uFillTx/>
                <a:latin typeface="+mn-lt"/>
                <a:ea typeface="+mn-ea"/>
                <a:sym typeface="+mn-ea"/>
              </a:rPr>
              <a:t>各个部分不是孤立的</a:t>
            </a:r>
            <a:endParaRPr kumimoji="0" lang="en-US" altLang="zh-CN" sz="2800" b="0" i="0" u="none" strike="noStrike" kern="0" cap="none" spc="0" normalizeH="0" baseline="0" noProof="0" dirty="0">
              <a:ln>
                <a:noFill/>
              </a:ln>
              <a:solidFill>
                <a:schemeClr val="tx1"/>
              </a:solidFill>
              <a:effectLst/>
              <a:uLnTx/>
              <a:uFillTx/>
              <a:latin typeface="+mn-lt"/>
              <a:ea typeface="+mn-ea"/>
            </a:endParaRPr>
          </a:p>
          <a:p>
            <a:pPr marL="908050" marR="0" lvl="1" indent="-436880" algn="l" defTabSz="914400" rtl="0" eaLnBrk="1" fontAlgn="base" latinLnBrk="0" hangingPunct="1">
              <a:lnSpc>
                <a:spcPct val="100000"/>
              </a:lnSpc>
              <a:spcBef>
                <a:spcPts val="0"/>
              </a:spcBef>
              <a:spcAft>
                <a:spcPct val="0"/>
              </a:spcAft>
              <a:buClr>
                <a:schemeClr val="accent2"/>
              </a:buClr>
              <a:buSzPct val="75000"/>
              <a:buFont typeface="Wingdings" panose="05000000000000000000" pitchFamily="2" charset="2"/>
              <a:buChar char="n"/>
              <a:defRPr/>
            </a:pPr>
            <a:r>
              <a:rPr kumimoji="0" lang="zh-CN" altLang="en-US" sz="2800" noProof="0" dirty="0">
                <a:ln>
                  <a:noFill/>
                </a:ln>
                <a:effectLst/>
                <a:uLnTx/>
                <a:uFillTx/>
                <a:latin typeface="+mn-lt"/>
                <a:ea typeface="+mn-ea"/>
                <a:sym typeface="+mn-ea"/>
              </a:rPr>
              <a:t>某些功能可以</a:t>
            </a:r>
            <a:r>
              <a:rPr kumimoji="0" lang="zh-CN" altLang="en-US" sz="2800" noProof="0" dirty="0">
                <a:ln>
                  <a:noFill/>
                </a:ln>
                <a:solidFill>
                  <a:srgbClr val="FF0000"/>
                </a:solidFill>
                <a:effectLst/>
                <a:uLnTx/>
                <a:uFillTx/>
                <a:latin typeface="+mn-lt"/>
                <a:ea typeface="+mn-ea"/>
                <a:sym typeface="+mn-ea"/>
              </a:rPr>
              <a:t>在时间及空间上移动，以达到提高性能的目的</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互联网体系结构</a:t>
            </a:r>
            <a:endParaRPr lang="zh-CN" altLang="en-US"/>
          </a:p>
        </p:txBody>
      </p:sp>
      <p:sp>
        <p:nvSpPr>
          <p:cNvPr id="3" name="Content Placeholder 2"/>
          <p:cNvSpPr>
            <a:spLocks noGrp="1"/>
          </p:cNvSpPr>
          <p:nvPr>
            <p:ph idx="1"/>
          </p:nvPr>
        </p:nvSpPr>
        <p:spPr/>
        <p:txBody>
          <a:bodyPr/>
          <a:lstStyle/>
          <a:p>
            <a:r>
              <a:rPr lang="zh-CN" altLang="en-US"/>
              <a:t>体系结构</a:t>
            </a:r>
            <a:endParaRPr lang="zh-CN" altLang="en-US"/>
          </a:p>
          <a:p>
            <a:pPr lvl="1"/>
            <a:r>
              <a:rPr lang="en-US">
                <a:sym typeface="+mn-ea"/>
              </a:rPr>
              <a:t>Network architecture is a set of high-level design principles that guides the technical design of the network, especially the engineering of its </a:t>
            </a:r>
            <a:r>
              <a:rPr lang="en-US">
                <a:solidFill>
                  <a:srgbClr val="FF0000"/>
                </a:solidFill>
                <a:sym typeface="+mn-ea"/>
              </a:rPr>
              <a:t>protocols and algorithms</a:t>
            </a:r>
            <a:r>
              <a:rPr lang="en-US">
                <a:sym typeface="+mn-ea"/>
              </a:rPr>
              <a:t>.</a:t>
            </a:r>
            <a:endParaRPr lang="zh-CN" altLang="en-US"/>
          </a:p>
          <a:p>
            <a:pPr lvl="0"/>
            <a:endParaRPr lang="en-US" altLang="zh-CN" dirty="0">
              <a:ea typeface="SimSun" pitchFamily="2" charset="-122"/>
              <a:sym typeface="+mn-ea"/>
            </a:endParaRPr>
          </a:p>
          <a:p>
            <a:pPr lvl="0"/>
            <a:r>
              <a:rPr lang="en-US" altLang="zh-CN" dirty="0">
                <a:ea typeface="SimSun" pitchFamily="2" charset="-122"/>
                <a:sym typeface="+mn-ea"/>
              </a:rPr>
              <a:t>Architecture is the </a:t>
            </a:r>
            <a:r>
              <a:rPr lang="en-US" altLang="zh-CN" b="1" dirty="0">
                <a:solidFill>
                  <a:schemeClr val="accent2"/>
                </a:solidFill>
                <a:ea typeface="SimSun" pitchFamily="2" charset="-122"/>
                <a:sym typeface="+mn-ea"/>
              </a:rPr>
              <a:t>modular design</a:t>
            </a:r>
            <a:r>
              <a:rPr lang="en-US" altLang="zh-CN" dirty="0">
                <a:ea typeface="SimSun" pitchFamily="2" charset="-122"/>
                <a:sym typeface="+mn-ea"/>
              </a:rPr>
              <a:t> of the network</a:t>
            </a:r>
            <a:endParaRPr lang="zh-CN" altLang="en-US"/>
          </a:p>
          <a:p>
            <a:pPr lvl="1" eaLnBrk="1" hangingPunct="1">
              <a:lnSpc>
                <a:spcPct val="120000"/>
              </a:lnSpc>
            </a:pPr>
            <a:r>
              <a:rPr lang="en-US" altLang="zh-CN" sz="2400" dirty="0">
                <a:ea typeface="SimSun" pitchFamily="2" charset="-122"/>
                <a:sym typeface="+mn-ea"/>
              </a:rPr>
              <a:t>what interfaces are supported</a:t>
            </a:r>
            <a:endParaRPr lang="en-US" altLang="zh-CN" sz="2400" dirty="0">
              <a:ea typeface="SimSun" pitchFamily="2" charset="-122"/>
            </a:endParaRPr>
          </a:p>
          <a:p>
            <a:pPr lvl="1" eaLnBrk="1" hangingPunct="1">
              <a:lnSpc>
                <a:spcPct val="120000"/>
              </a:lnSpc>
            </a:pPr>
            <a:r>
              <a:rPr lang="en-US" altLang="zh-CN" sz="2400" dirty="0">
                <a:ea typeface="SimSun" pitchFamily="2" charset="-122"/>
                <a:sym typeface="+mn-ea"/>
              </a:rPr>
              <a:t>where functionality is implemented</a:t>
            </a:r>
            <a:endParaRPr lang="en-US" altLang="zh-CN" sz="2400" dirty="0">
              <a:ea typeface="SimSun" pitchFamily="2" charset="-122"/>
            </a:endParaRPr>
          </a:p>
          <a:p>
            <a:pPr eaLnBrk="1" hangingPunct="1">
              <a:lnSpc>
                <a:spcPct val="120000"/>
              </a:lnSpc>
            </a:pPr>
            <a:endParaRPr lang="en-US" sz="2400"/>
          </a:p>
          <a:p>
            <a:pPr lvl="1"/>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kern="120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sym typeface="+mn-ea"/>
              </a:rPr>
              <a:t>网络算法十五条实现原则</a:t>
            </a:r>
            <a:endParaRPr lang="en-US"/>
          </a:p>
        </p:txBody>
      </p:sp>
      <p:sp>
        <p:nvSpPr>
          <p:cNvPr id="3" name="Content Placeholder 2"/>
          <p:cNvSpPr>
            <a:spLocks noGrp="1"/>
          </p:cNvSpPr>
          <p:nvPr>
            <p:ph idx="1"/>
          </p:nvPr>
        </p:nvSpPr>
        <p:spPr/>
        <p:txBody>
          <a:bodyPr/>
          <a:lstStyle/>
          <a:p>
            <a:pPr eaLnBrk="1" hangingPunct="1"/>
            <a:r>
              <a:rPr lang="zh-CN" altLang="zh-CN" sz="2800" dirty="0">
                <a:sym typeface="+mn-ea"/>
              </a:rPr>
              <a:t>系统原则</a:t>
            </a:r>
            <a:r>
              <a:rPr lang="zh-CN" altLang="en-US" sz="2800" dirty="0">
                <a:sym typeface="+mn-ea"/>
              </a:rPr>
              <a:t>（</a:t>
            </a:r>
            <a:r>
              <a:rPr lang="en-US" altLang="zh-CN" sz="2800" dirty="0">
                <a:sym typeface="+mn-ea"/>
              </a:rPr>
              <a:t>1-5</a:t>
            </a:r>
            <a:r>
              <a:rPr lang="zh-CN" altLang="en-US" sz="2800" dirty="0">
                <a:sym typeface="+mn-ea"/>
              </a:rPr>
              <a:t>）</a:t>
            </a:r>
            <a:r>
              <a:rPr lang="zh-CN" altLang="zh-CN" sz="2800" dirty="0">
                <a:sym typeface="+mn-ea"/>
              </a:rPr>
              <a:t>：</a:t>
            </a:r>
            <a:endParaRPr lang="en-US" altLang="zh-CN" sz="2800" dirty="0"/>
          </a:p>
          <a:p>
            <a:pPr lvl="1" eaLnBrk="1" hangingPunct="1"/>
            <a:r>
              <a:rPr lang="zh-CN" altLang="zh-CN" sz="2800" dirty="0">
                <a:sym typeface="+mn-ea"/>
              </a:rPr>
              <a:t>将系统看成由子系统</a:t>
            </a:r>
            <a:r>
              <a:rPr lang="zh-CN" altLang="en-US" sz="2800" dirty="0">
                <a:sym typeface="+mn-ea"/>
              </a:rPr>
              <a:t>构成</a:t>
            </a:r>
            <a:r>
              <a:rPr lang="zh-CN" altLang="zh-CN" sz="2800" dirty="0">
                <a:sym typeface="+mn-ea"/>
              </a:rPr>
              <a:t>，而不是一个黑盒子</a:t>
            </a:r>
            <a:endParaRPr lang="en-US" altLang="zh-CN" sz="2800" dirty="0"/>
          </a:p>
          <a:p>
            <a:pPr lvl="1" eaLnBrk="1" hangingPunct="1"/>
            <a:endParaRPr lang="zh-CN" altLang="zh-CN" sz="2800" dirty="0"/>
          </a:p>
          <a:p>
            <a:pPr eaLnBrk="1" hangingPunct="1"/>
            <a:r>
              <a:rPr lang="zh-CN" altLang="en-US" sz="2800" dirty="0">
                <a:sym typeface="+mn-ea"/>
              </a:rPr>
              <a:t>兼顾</a:t>
            </a:r>
            <a:r>
              <a:rPr lang="zh-CN" altLang="zh-CN" sz="2800" dirty="0">
                <a:sym typeface="+mn-ea"/>
              </a:rPr>
              <a:t>模块化</a:t>
            </a:r>
            <a:r>
              <a:rPr lang="zh-CN" altLang="en-US" sz="2800" dirty="0">
                <a:sym typeface="+mn-ea"/>
              </a:rPr>
              <a:t>和</a:t>
            </a:r>
            <a:r>
              <a:rPr lang="zh-CN" altLang="zh-CN" sz="2800" dirty="0">
                <a:sym typeface="+mn-ea"/>
              </a:rPr>
              <a:t>效率</a:t>
            </a:r>
            <a:r>
              <a:rPr lang="zh-CN" altLang="en-US" sz="2800" dirty="0">
                <a:sym typeface="+mn-ea"/>
              </a:rPr>
              <a:t>（</a:t>
            </a:r>
            <a:r>
              <a:rPr lang="en-US" altLang="zh-CN" sz="2800" dirty="0">
                <a:sym typeface="+mn-ea"/>
              </a:rPr>
              <a:t>6-10</a:t>
            </a:r>
            <a:r>
              <a:rPr lang="zh-CN" altLang="en-US" sz="2800" dirty="0">
                <a:sym typeface="+mn-ea"/>
              </a:rPr>
              <a:t>）：</a:t>
            </a:r>
            <a:endParaRPr lang="en-US" altLang="zh-CN" sz="2800" dirty="0"/>
          </a:p>
          <a:p>
            <a:pPr lvl="1" eaLnBrk="1" hangingPunct="1"/>
            <a:r>
              <a:rPr lang="zh-CN" altLang="zh-CN" sz="2800" dirty="0">
                <a:sym typeface="+mn-ea"/>
              </a:rPr>
              <a:t>允许保留复杂系统的模块化，与此同时给出提高性能的方法</a:t>
            </a:r>
            <a:endParaRPr lang="zh-CN" altLang="zh-CN" sz="2800" dirty="0"/>
          </a:p>
          <a:p>
            <a:pPr eaLnBrk="1" hangingPunct="1"/>
            <a:r>
              <a:rPr lang="zh-CN" altLang="zh-CN" sz="2800" dirty="0">
                <a:sym typeface="+mn-ea"/>
              </a:rPr>
              <a:t>加速</a:t>
            </a:r>
            <a:r>
              <a:rPr lang="zh-CN" altLang="en-US" sz="2800" dirty="0">
                <a:sym typeface="+mn-ea"/>
              </a:rPr>
              <a:t>（</a:t>
            </a:r>
            <a:r>
              <a:rPr lang="en-US" altLang="zh-CN" sz="2800" dirty="0">
                <a:sym typeface="+mn-ea"/>
              </a:rPr>
              <a:t>11-15</a:t>
            </a:r>
            <a:r>
              <a:rPr lang="zh-CN" altLang="en-US" sz="2800" dirty="0">
                <a:sym typeface="+mn-ea"/>
              </a:rPr>
              <a:t>）：</a:t>
            </a:r>
            <a:endParaRPr lang="en-US" altLang="zh-CN" sz="2800" dirty="0"/>
          </a:p>
          <a:p>
            <a:pPr lvl="1" eaLnBrk="1" hangingPunct="1"/>
            <a:r>
              <a:rPr lang="zh-CN" altLang="en-US" sz="2800" dirty="0">
                <a:sym typeface="+mn-ea"/>
              </a:rPr>
              <a:t>仅</a:t>
            </a:r>
            <a:r>
              <a:rPr lang="zh-CN" altLang="zh-CN" sz="2800" dirty="0">
                <a:sym typeface="+mn-ea"/>
              </a:rPr>
              <a:t>加速某个关键</a:t>
            </a:r>
            <a:r>
              <a:rPr lang="zh-CN" altLang="en-US" sz="2800" dirty="0">
                <a:sym typeface="+mn-ea"/>
              </a:rPr>
              <a:t>例程</a:t>
            </a:r>
            <a:r>
              <a:rPr lang="zh-CN" altLang="zh-CN" sz="2800" dirty="0">
                <a:sym typeface="+mn-ea"/>
              </a:rPr>
              <a:t>的</a:t>
            </a:r>
            <a:r>
              <a:rPr lang="zh-CN" altLang="en-US" sz="2800" dirty="0">
                <a:sym typeface="+mn-ea"/>
              </a:rPr>
              <a:t>方法</a:t>
            </a:r>
            <a:endParaRPr lang="zh-CN" altLang="en-US" sz="2800" dirty="0">
              <a:sym typeface="+mn-ea"/>
            </a:endParaRPr>
          </a:p>
          <a:p>
            <a:pPr lvl="1" eaLnBrk="1" hangingPunct="1"/>
            <a:endParaRPr lang="zh-CN" altLang="en-US" sz="1400" dirty="0">
              <a:sym typeface="+mn-ea"/>
            </a:endParaRPr>
          </a:p>
          <a:p>
            <a:pPr lvl="0" eaLnBrk="1" hangingPunct="1"/>
            <a:endParaRPr lang="zh-CN" altLang="en-US" sz="1400" dirty="0">
              <a:sym typeface="+mn-ea"/>
            </a:endParaRPr>
          </a:p>
          <a:p>
            <a:pPr lvl="0" eaLnBrk="1" hangingPunct="1"/>
            <a:r>
              <a:rPr lang="zh-CN" altLang="en-US" sz="1400" dirty="0">
                <a:sym typeface="+mn-ea"/>
              </a:rPr>
              <a:t>George Varghese，Network Algorithmics：An Interdisciplinary Approach to Designing Fast Networked Devices</a:t>
            </a:r>
            <a:r>
              <a:rPr lang="en-US" altLang="zh-CN" sz="1400" dirty="0">
                <a:sym typeface="+mn-ea"/>
              </a:rPr>
              <a:t>,  Morgan Kaufmann  2004</a:t>
            </a:r>
            <a:endParaRPr lang="en-US" altLang="zh-CN" sz="1400" dirty="0">
              <a:sym typeface="+mn-ea"/>
            </a:endParaRPr>
          </a:p>
          <a:p>
            <a:pPr lvl="1" eaLnBrk="1" hangingPunct="1"/>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原则</a:t>
            </a:r>
            <a:r>
              <a:rPr lang="en-US" altLang="zh-CN"/>
              <a:t>1-5</a:t>
            </a:r>
            <a:endParaRPr lang="en-US" altLang="zh-CN"/>
          </a:p>
        </p:txBody>
      </p:sp>
      <p:pic>
        <p:nvPicPr>
          <p:cNvPr id="4" name="Content Placeholder 3"/>
          <p:cNvPicPr>
            <a:picLocks noGrp="1" noChangeAspect="1"/>
          </p:cNvPicPr>
          <p:nvPr>
            <p:ph idx="1"/>
          </p:nvPr>
        </p:nvPicPr>
        <p:blipFill>
          <a:blip r:embed="rId1"/>
          <a:stretch>
            <a:fillRect/>
          </a:stretch>
        </p:blipFill>
        <p:spPr>
          <a:xfrm>
            <a:off x="368935" y="937260"/>
            <a:ext cx="7940675" cy="559689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原则</a:t>
            </a:r>
            <a:r>
              <a:rPr lang="en-US" altLang="zh-CN"/>
              <a:t>6-10</a:t>
            </a:r>
            <a:endParaRPr lang="en-US" altLang="zh-CN"/>
          </a:p>
        </p:txBody>
      </p:sp>
      <p:pic>
        <p:nvPicPr>
          <p:cNvPr id="4" name="Content Placeholder 3"/>
          <p:cNvPicPr>
            <a:picLocks noGrp="1" noChangeAspect="1"/>
          </p:cNvPicPr>
          <p:nvPr>
            <p:ph idx="1"/>
          </p:nvPr>
        </p:nvPicPr>
        <p:blipFill>
          <a:blip r:embed="rId1"/>
          <a:stretch>
            <a:fillRect/>
          </a:stretch>
        </p:blipFill>
        <p:spPr>
          <a:xfrm>
            <a:off x="494030" y="1830070"/>
            <a:ext cx="7927340" cy="369951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原则</a:t>
            </a:r>
            <a:r>
              <a:rPr lang="en-US" altLang="zh-CN"/>
              <a:t>11-15</a:t>
            </a:r>
            <a:endParaRPr lang="en-US" altLang="zh-CN"/>
          </a:p>
        </p:txBody>
      </p:sp>
      <p:pic>
        <p:nvPicPr>
          <p:cNvPr id="4" name="Content Placeholder 3"/>
          <p:cNvPicPr>
            <a:picLocks noGrp="1" noChangeAspect="1"/>
          </p:cNvPicPr>
          <p:nvPr>
            <p:ph idx="1"/>
          </p:nvPr>
        </p:nvPicPr>
        <p:blipFill>
          <a:blip r:embed="rId1"/>
          <a:stretch>
            <a:fillRect/>
          </a:stretch>
        </p:blipFill>
        <p:spPr>
          <a:xfrm>
            <a:off x="497205" y="1409065"/>
            <a:ext cx="8306435" cy="477012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kern="120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sym typeface="+mn-ea"/>
              </a:rPr>
              <a:t>P1</a:t>
            </a:r>
            <a:r>
              <a:rPr lang="zh-CN" altLang="en-US" kern="120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sym typeface="+mn-ea"/>
              </a:rPr>
              <a:t>：避免常见情形中的明显浪费</a:t>
            </a:r>
            <a:endParaRPr lang="en-US"/>
          </a:p>
        </p:txBody>
      </p:sp>
      <p:sp>
        <p:nvSpPr>
          <p:cNvPr id="3" name="Content Placeholder 2"/>
          <p:cNvSpPr>
            <a:spLocks noGrp="1"/>
          </p:cNvSpPr>
          <p:nvPr>
            <p:ph idx="1"/>
          </p:nvPr>
        </p:nvSpPr>
        <p:spPr/>
        <p:txBody>
          <a:bodyPr/>
          <a:lstStyle/>
          <a:p>
            <a:pPr eaLnBrk="1" hangingPunct="1"/>
            <a:r>
              <a:rPr lang="zh-CN" altLang="en-US" sz="2800" dirty="0">
                <a:sym typeface="+mn-ea"/>
              </a:rPr>
              <a:t>原则：</a:t>
            </a:r>
            <a:endParaRPr lang="en-US" altLang="zh-CN" sz="2800" dirty="0"/>
          </a:p>
          <a:p>
            <a:pPr lvl="1" eaLnBrk="1" hangingPunct="1"/>
            <a:r>
              <a:rPr lang="zh-CN" altLang="en-US" sz="2800" dirty="0">
                <a:sym typeface="+mn-ea"/>
              </a:rPr>
              <a:t>若某个特殊的操作序列存在资源浪费，且该模式经常出现，就有必要消除这种浪费</a:t>
            </a:r>
            <a:endParaRPr lang="en-US" altLang="zh-CN" sz="2800" dirty="0"/>
          </a:p>
          <a:p>
            <a:pPr lvl="1" eaLnBrk="1" hangingPunct="1"/>
            <a:endParaRPr lang="en-US" altLang="zh-CN" sz="2800" dirty="0"/>
          </a:p>
          <a:p>
            <a:pPr eaLnBrk="1" hangingPunct="1"/>
            <a:r>
              <a:rPr lang="zh-CN" altLang="en-US" sz="2800" dirty="0">
                <a:sym typeface="+mn-ea"/>
              </a:rPr>
              <a:t>编译器的例子：消除重复的子表达式</a:t>
            </a:r>
            <a:endParaRPr lang="en-US" altLang="zh-CN" sz="2800" dirty="0"/>
          </a:p>
          <a:p>
            <a:pPr lvl="1" eaLnBrk="1" hangingPunct="1">
              <a:buNone/>
            </a:pPr>
            <a:r>
              <a:rPr lang="en-US" altLang="zh-CN" sz="2800" dirty="0">
                <a:sym typeface="+mn-ea"/>
              </a:rPr>
              <a:t>	I:=5.1*n+2		</a:t>
            </a:r>
            <a:r>
              <a:rPr lang="zh-CN" altLang="en-US" sz="2800" dirty="0">
                <a:sym typeface="+mn-ea"/>
              </a:rPr>
              <a:t>优化为：</a:t>
            </a:r>
            <a:r>
              <a:rPr lang="en-US" altLang="zh-CN" sz="2800" dirty="0">
                <a:sym typeface="+mn-ea"/>
              </a:rPr>
              <a:t>	t:=5.1*n+2</a:t>
            </a:r>
            <a:endParaRPr lang="en-US" altLang="zh-CN" sz="2800" dirty="0"/>
          </a:p>
          <a:p>
            <a:pPr lvl="1" eaLnBrk="1" hangingPunct="1">
              <a:buNone/>
            </a:pPr>
            <a:r>
              <a:rPr lang="en-US" altLang="zh-CN" sz="2800" dirty="0">
                <a:sym typeface="+mn-ea"/>
              </a:rPr>
              <a:t>	J:=(5.1*n+2)*4 		   	i:=t</a:t>
            </a:r>
            <a:endParaRPr lang="en-US" altLang="zh-CN" sz="2800" dirty="0"/>
          </a:p>
          <a:p>
            <a:pPr lvl="1" eaLnBrk="1" hangingPunct="1">
              <a:buNone/>
            </a:pPr>
            <a:r>
              <a:rPr lang="en-US" altLang="zh-CN" sz="2800" dirty="0">
                <a:sym typeface="+mn-ea"/>
              </a:rPr>
              <a:t>						   	j:=t*4</a:t>
            </a:r>
            <a:endParaRPr lang="en-US" altLang="zh-CN" sz="2800" dirty="0"/>
          </a:p>
          <a:p>
            <a:pPr eaLnBrk="1" hangingPunct="1"/>
            <a:r>
              <a:rPr lang="zh-CN" altLang="en-US" sz="2800" dirty="0">
                <a:sym typeface="+mn-ea"/>
              </a:rPr>
              <a:t>网络的例子：</a:t>
            </a:r>
            <a:endParaRPr lang="en-US" altLang="zh-CN" sz="2800" dirty="0"/>
          </a:p>
          <a:p>
            <a:pPr lvl="1" eaLnBrk="1" hangingPunct="1"/>
            <a:r>
              <a:rPr lang="zh-CN" altLang="zh-CN" sz="2800" dirty="0">
                <a:sym typeface="+mn-ea"/>
              </a:rPr>
              <a:t>操作系统和用户空间之间多次数据包拷贝</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kern="120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sym typeface="+mn-ea"/>
              </a:rPr>
              <a:t>P2</a:t>
            </a:r>
            <a:r>
              <a:rPr lang="zh-CN" altLang="en-US" kern="120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sym typeface="+mn-ea"/>
              </a:rPr>
              <a:t>：在时间轴上移动计算</a:t>
            </a:r>
            <a:endParaRPr lang="en-US"/>
          </a:p>
        </p:txBody>
      </p:sp>
      <p:sp>
        <p:nvSpPr>
          <p:cNvPr id="3" name="Content Placeholder 2"/>
          <p:cNvSpPr>
            <a:spLocks noGrp="1"/>
          </p:cNvSpPr>
          <p:nvPr>
            <p:ph idx="1"/>
          </p:nvPr>
        </p:nvSpPr>
        <p:spPr/>
        <p:txBody>
          <a:bodyPr/>
          <a:lstStyle/>
          <a:p>
            <a:pPr eaLnBrk="1" hangingPunct="1"/>
            <a:r>
              <a:rPr lang="zh-CN" altLang="en-US" sz="2800" dirty="0">
                <a:sym typeface="+mn-ea"/>
              </a:rPr>
              <a:t>原则：</a:t>
            </a:r>
            <a:endParaRPr lang="en-US" altLang="zh-CN" sz="2800" dirty="0"/>
          </a:p>
          <a:p>
            <a:pPr lvl="1" eaLnBrk="1" hangingPunct="1"/>
            <a:r>
              <a:rPr lang="zh-CN" altLang="en-US" sz="2800" dirty="0">
                <a:sym typeface="+mn-ea"/>
              </a:rPr>
              <a:t>通过在时间轴上移动计算，有时可以获得很大的收益</a:t>
            </a:r>
            <a:endParaRPr lang="en-US" altLang="zh-CN" sz="2800" dirty="0"/>
          </a:p>
          <a:p>
            <a:pPr lvl="1" eaLnBrk="1" hangingPunct="1"/>
            <a:endParaRPr lang="en-US" altLang="zh-CN" sz="2800" dirty="0"/>
          </a:p>
          <a:p>
            <a:pPr eaLnBrk="1" hangingPunct="1"/>
            <a:r>
              <a:rPr lang="zh-CN" altLang="en-US" sz="2800" dirty="0">
                <a:sym typeface="+mn-ea"/>
              </a:rPr>
              <a:t>属于</a:t>
            </a:r>
            <a:r>
              <a:rPr lang="en-US" altLang="zh-CN" sz="2800" dirty="0">
                <a:sym typeface="+mn-ea"/>
              </a:rPr>
              <a:t>P2</a:t>
            </a:r>
            <a:r>
              <a:rPr lang="zh-CN" altLang="en-US" sz="2800" dirty="0">
                <a:sym typeface="+mn-ea"/>
              </a:rPr>
              <a:t>的三类技术：</a:t>
            </a:r>
            <a:endParaRPr lang="en-US" altLang="zh-CN" sz="2800" dirty="0"/>
          </a:p>
          <a:p>
            <a:pPr lvl="1" eaLnBrk="1" hangingPunct="1"/>
            <a:r>
              <a:rPr lang="en-US" altLang="zh-CN" sz="2800" dirty="0">
                <a:sym typeface="+mn-ea"/>
              </a:rPr>
              <a:t>P2a</a:t>
            </a:r>
            <a:r>
              <a:rPr lang="zh-CN" altLang="en-US" sz="2800" dirty="0">
                <a:sym typeface="+mn-ea"/>
              </a:rPr>
              <a:t>：</a:t>
            </a:r>
            <a:r>
              <a:rPr lang="en-US" altLang="zh-CN" sz="2800" dirty="0">
                <a:sym typeface="+mn-ea"/>
              </a:rPr>
              <a:t>Precompute</a:t>
            </a:r>
            <a:r>
              <a:rPr lang="zh-CN" altLang="en-US" sz="2800" dirty="0">
                <a:sym typeface="+mn-ea"/>
              </a:rPr>
              <a:t>（预先计算）</a:t>
            </a:r>
            <a:endParaRPr lang="en-US" altLang="zh-CN" sz="2800" dirty="0"/>
          </a:p>
          <a:p>
            <a:pPr lvl="1" eaLnBrk="1" hangingPunct="1"/>
            <a:r>
              <a:rPr lang="en-US" altLang="zh-CN" sz="2800" dirty="0">
                <a:sym typeface="+mn-ea"/>
              </a:rPr>
              <a:t>P2b</a:t>
            </a:r>
            <a:r>
              <a:rPr lang="zh-CN" altLang="en-US" sz="2800" dirty="0">
                <a:sym typeface="+mn-ea"/>
              </a:rPr>
              <a:t>：</a:t>
            </a:r>
            <a:r>
              <a:rPr lang="en-US" altLang="zh-CN" sz="2800" dirty="0">
                <a:sym typeface="+mn-ea"/>
              </a:rPr>
              <a:t>Evaluate Lazily</a:t>
            </a:r>
            <a:r>
              <a:rPr lang="zh-CN" altLang="en-US" sz="2800" dirty="0">
                <a:sym typeface="+mn-ea"/>
              </a:rPr>
              <a:t>（延迟计算）</a:t>
            </a:r>
            <a:endParaRPr lang="en-US" altLang="zh-CN" sz="2800" dirty="0"/>
          </a:p>
          <a:p>
            <a:pPr lvl="1" eaLnBrk="1" hangingPunct="1"/>
            <a:r>
              <a:rPr lang="en-US" altLang="zh-CN" sz="2800" dirty="0">
                <a:sym typeface="+mn-ea"/>
              </a:rPr>
              <a:t>P2c</a:t>
            </a:r>
            <a:r>
              <a:rPr lang="zh-CN" altLang="en-US" sz="2800" dirty="0">
                <a:sym typeface="+mn-ea"/>
              </a:rPr>
              <a:t>：</a:t>
            </a:r>
            <a:r>
              <a:rPr lang="en-US" altLang="zh-CN" sz="2800" dirty="0">
                <a:sym typeface="+mn-ea"/>
              </a:rPr>
              <a:t>Share Expenses</a:t>
            </a:r>
            <a:r>
              <a:rPr lang="zh-CN" altLang="en-US" sz="2800" dirty="0">
                <a:sym typeface="+mn-ea"/>
              </a:rPr>
              <a:t>（分摊开销）</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1"/>
          <p:cNvSpPr>
            <a:spLocks noGrp="1"/>
          </p:cNvSpPr>
          <p:nvPr>
            <p:ph idx="1"/>
          </p:nvPr>
        </p:nvSpPr>
        <p:spPr/>
        <p:txBody>
          <a:bodyPr vert="horz" wrap="square" lIns="91440" tIns="45720" rIns="91440" bIns="45720" anchor="t"/>
          <a:lstStyle/>
          <a:p>
            <a:pPr eaLnBrk="1" hangingPunct="1"/>
            <a:r>
              <a:rPr lang="zh-CN" altLang="en-US" sz="2800" dirty="0"/>
              <a:t>原则：</a:t>
            </a:r>
            <a:endParaRPr lang="en-US" altLang="zh-CN" sz="2800" dirty="0"/>
          </a:p>
          <a:p>
            <a:pPr lvl="1" eaLnBrk="1" hangingPunct="1"/>
            <a:r>
              <a:rPr lang="zh-CN" altLang="en-US" sz="2800" dirty="0"/>
              <a:t>提前计算好需要的值，节省运行时的计算时间</a:t>
            </a:r>
            <a:endParaRPr lang="en-US" altLang="zh-CN" sz="2800" dirty="0"/>
          </a:p>
          <a:p>
            <a:pPr lvl="1" eaLnBrk="1" hangingPunct="1"/>
            <a:endParaRPr lang="en-US" altLang="zh-CN" sz="2800" dirty="0"/>
          </a:p>
          <a:p>
            <a:pPr eaLnBrk="1" hangingPunct="1"/>
            <a:r>
              <a:rPr lang="zh-CN" altLang="en-US" sz="2800" dirty="0"/>
              <a:t>函数计算的例子：</a:t>
            </a:r>
            <a:endParaRPr lang="en-US" altLang="zh-CN" sz="2800" dirty="0"/>
          </a:p>
          <a:p>
            <a:pPr lvl="1" eaLnBrk="1" hangingPunct="1"/>
            <a:r>
              <a:rPr lang="zh-CN" altLang="en-US" sz="2800" dirty="0"/>
              <a:t>复杂的函数计算 </a:t>
            </a:r>
            <a:r>
              <a:rPr lang="en-US" altLang="zh-CN" sz="2800" dirty="0">
                <a:sym typeface="Wingdings" panose="05000000000000000000" pitchFamily="2" charset="2"/>
              </a:rPr>
              <a:t> </a:t>
            </a:r>
            <a:r>
              <a:rPr lang="zh-CN" altLang="en-US" sz="2800" dirty="0">
                <a:sym typeface="Wingdings" panose="05000000000000000000" pitchFamily="2" charset="2"/>
              </a:rPr>
              <a:t>查表操作</a:t>
            </a:r>
            <a:endParaRPr lang="en-US" altLang="zh-CN" sz="2800" dirty="0">
              <a:sym typeface="Wingdings" panose="05000000000000000000" pitchFamily="2" charset="2"/>
            </a:endParaRPr>
          </a:p>
          <a:p>
            <a:pPr lvl="1" eaLnBrk="1" hangingPunct="1"/>
            <a:endParaRPr lang="en-US" altLang="zh-CN" sz="2800" dirty="0">
              <a:sym typeface="Wingdings" panose="05000000000000000000" pitchFamily="2" charset="2"/>
            </a:endParaRPr>
          </a:p>
          <a:p>
            <a:pPr eaLnBrk="1" hangingPunct="1"/>
            <a:r>
              <a:rPr lang="zh-CN" altLang="en-US" sz="2800" dirty="0">
                <a:sym typeface="Wingdings" panose="05000000000000000000" pitchFamily="2" charset="2"/>
              </a:rPr>
              <a:t>网络的例子：</a:t>
            </a:r>
            <a:endParaRPr lang="en-US" altLang="zh-CN" sz="2800" dirty="0">
              <a:sym typeface="Wingdings" panose="05000000000000000000" pitchFamily="2" charset="2"/>
            </a:endParaRPr>
          </a:p>
          <a:p>
            <a:pPr lvl="1" eaLnBrk="1" hangingPunct="1"/>
            <a:r>
              <a:rPr lang="zh-CN" altLang="en-US" sz="2800" dirty="0"/>
              <a:t>预先计算好一个连接上的</a:t>
            </a:r>
            <a:r>
              <a:rPr lang="en-US" altLang="zh-CN" sz="2800" dirty="0"/>
              <a:t>IP</a:t>
            </a:r>
            <a:r>
              <a:rPr lang="zh-CN" altLang="en-US" sz="2800" dirty="0"/>
              <a:t>头和</a:t>
            </a:r>
            <a:r>
              <a:rPr lang="en-US" altLang="zh-CN" sz="2800" dirty="0"/>
              <a:t>TCP</a:t>
            </a:r>
            <a:r>
              <a:rPr lang="zh-CN" altLang="en-US" sz="2800" dirty="0"/>
              <a:t>头，以减小运行时写包头的工作量</a:t>
            </a:r>
            <a:endParaRPr lang="zh-CN" altLang="en-US" sz="2800" dirty="0"/>
          </a:p>
        </p:txBody>
      </p:sp>
      <p:sp>
        <p:nvSpPr>
          <p:cNvPr id="3" name="标题 2"/>
          <p:cNvSpPr>
            <a:spLocks noGrp="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P2a</a:t>
            </a:r>
            <a:r>
              <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：预先计算</a:t>
            </a:r>
            <a:endPar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ransition>
    <p:cover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p:cNvSpPr>
          <p:nvPr>
            <p:ph type="title"/>
          </p:nvPr>
        </p:nvSpPr>
        <p:spPr bwMode="auto">
          <a:noFill/>
          <a:ln>
            <a:noFill/>
          </a:ln>
          <a:effectLst/>
          <a:sp3d prstMaterial="plastic"/>
        </p:spPr>
        <p:txBody>
          <a:bodyPr vert="horz" wrap="square" lIns="91440" tIns="45720" rIns="91440" bIns="45720" numCol="1" rtlCol="0" anchor="ctr" anchorCtr="0" compatLnSpc="1">
            <a:normAutofit/>
            <a:scene3d>
              <a:camera prst="orthographicFront"/>
              <a:lightRig rig="soft" dir="t"/>
            </a:scene3d>
            <a:sp3d prstMaterial="softEdge">
              <a:bevelT w="25400" h="25400"/>
            </a:sp3d>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100" b="1" i="0" u="none" strike="noStrike" kern="1200" cap="none" spc="0" normalizeH="0" baseline="0" noProof="0">
                <a:ln>
                  <a:noFill/>
                </a:ln>
                <a:solidFill>
                  <a:schemeClr val="tx2"/>
                </a:solidFill>
                <a:effectLst/>
                <a:uLnTx/>
                <a:uFillTx/>
                <a:latin typeface="+mj-lt"/>
                <a:ea typeface="+mj-ea"/>
                <a:cs typeface="+mj-cs"/>
              </a:rPr>
              <a:t>P2b</a:t>
            </a:r>
            <a:r>
              <a:rPr kumimoji="0" lang="zh-CN" altLang="en-US" sz="4100" b="1" i="0" u="none" strike="noStrike" kern="1200" cap="none" spc="0" normalizeH="0" baseline="0" noProof="0">
                <a:ln>
                  <a:noFill/>
                </a:ln>
                <a:solidFill>
                  <a:schemeClr val="tx2"/>
                </a:solidFill>
                <a:effectLst/>
                <a:uLnTx/>
                <a:uFillTx/>
                <a:latin typeface="+mj-lt"/>
                <a:ea typeface="+mj-ea"/>
                <a:cs typeface="+mj-cs"/>
              </a:rPr>
              <a:t>：延迟计算</a:t>
            </a:r>
            <a:endParaRPr kumimoji="0" lang="zh-CN" altLang="en-US" sz="4100" b="1" i="0" u="none" strike="noStrike" kern="1200" cap="none" spc="0" normalizeH="0" baseline="0" noProof="0">
              <a:ln>
                <a:noFill/>
              </a:ln>
              <a:solidFill>
                <a:schemeClr val="tx2"/>
              </a:solidFill>
              <a:effectLst/>
              <a:uLnTx/>
              <a:uFillTx/>
              <a:latin typeface="+mj-lt"/>
              <a:ea typeface="+mj-ea"/>
              <a:cs typeface="+mj-cs"/>
            </a:endParaRPr>
          </a:p>
        </p:txBody>
      </p:sp>
      <p:sp>
        <p:nvSpPr>
          <p:cNvPr id="27651" name="Rectangle 3"/>
          <p:cNvSpPr>
            <a:spLocks noGrp="1"/>
          </p:cNvSpPr>
          <p:nvPr>
            <p:ph idx="1"/>
          </p:nvPr>
        </p:nvSpPr>
        <p:spPr/>
        <p:txBody>
          <a:bodyPr vert="horz" wrap="square" lIns="91440" tIns="45720" rIns="91440" bIns="45720" anchor="t"/>
          <a:lstStyle/>
          <a:p>
            <a:pPr eaLnBrk="1" hangingPunct="1"/>
            <a:r>
              <a:rPr lang="zh-CN" altLang="en-US" sz="2800" dirty="0"/>
              <a:t>原则：</a:t>
            </a:r>
            <a:endParaRPr lang="en-US" altLang="zh-CN" sz="2800" dirty="0"/>
          </a:p>
          <a:p>
            <a:pPr lvl="1" eaLnBrk="1" hangingPunct="1"/>
            <a:r>
              <a:rPr lang="zh-CN" altLang="en-US" sz="2800" dirty="0"/>
              <a:t>推迟在关键时间点上要执行的高代价操作，寄希望于该操作在未来可能不再需要，或者可以找到较空闲的时间执行</a:t>
            </a:r>
            <a:endParaRPr lang="en-US" altLang="zh-CN" sz="2800" dirty="0"/>
          </a:p>
          <a:p>
            <a:pPr lvl="1" eaLnBrk="1" hangingPunct="1"/>
            <a:endParaRPr lang="en-US" altLang="zh-CN" sz="1200" dirty="0"/>
          </a:p>
          <a:p>
            <a:pPr eaLnBrk="1" hangingPunct="1"/>
            <a:r>
              <a:rPr lang="zh-CN" altLang="en-US" sz="2800" dirty="0"/>
              <a:t>例子：</a:t>
            </a:r>
            <a:endParaRPr lang="en-US" altLang="zh-CN" sz="2800" dirty="0"/>
          </a:p>
          <a:p>
            <a:pPr lvl="1" eaLnBrk="1" hangingPunct="1"/>
            <a:r>
              <a:rPr lang="zh-CN" altLang="en-US" sz="2800" dirty="0"/>
              <a:t>检测异常</a:t>
            </a:r>
            <a:r>
              <a:rPr lang="en-US" altLang="zh-CN" sz="2800" dirty="0"/>
              <a:t>URL</a:t>
            </a:r>
            <a:r>
              <a:rPr lang="zh-CN" altLang="en-US" sz="2800" dirty="0"/>
              <a:t>的例子：仅当需要用到某个计数器时才初始化该计数器</a:t>
            </a:r>
            <a:endParaRPr lang="zh-CN" altLang="en-US" sz="2800" dirty="0"/>
          </a:p>
          <a:p>
            <a:pPr lvl="1" eaLnBrk="1" hangingPunct="1"/>
            <a:endParaRPr lang="zh-CN" altLang="en-US" sz="2800" dirty="0"/>
          </a:p>
        </p:txBody>
      </p:sp>
    </p:spTree>
  </p:cSld>
  <p:clrMapOvr>
    <a:masterClrMapping/>
  </p:clrMapOvr>
  <p:transition>
    <p:cover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1"/>
          <p:cNvSpPr>
            <a:spLocks noGrp="1"/>
          </p:cNvSpPr>
          <p:nvPr>
            <p:ph idx="1"/>
          </p:nvPr>
        </p:nvSpPr>
        <p:spPr>
          <a:xfrm>
            <a:off x="468313" y="1412875"/>
            <a:ext cx="8229600" cy="4525963"/>
          </a:xfrm>
        </p:spPr>
        <p:txBody>
          <a:bodyPr vert="horz" wrap="square" lIns="91440" tIns="45720" rIns="91440" bIns="45720" anchor="t"/>
          <a:lstStyle/>
          <a:p>
            <a:pPr eaLnBrk="1" hangingPunct="1"/>
            <a:r>
              <a:rPr lang="zh-CN" altLang="en-US" sz="3200" dirty="0"/>
              <a:t>原则：</a:t>
            </a:r>
            <a:endParaRPr lang="en-US" altLang="zh-CN" sz="3200" dirty="0"/>
          </a:p>
          <a:p>
            <a:pPr lvl="1" eaLnBrk="1" hangingPunct="1"/>
            <a:r>
              <a:rPr lang="zh-CN" altLang="en-US" sz="2800" dirty="0"/>
              <a:t>充分利用系统其它部分执行的高代价操作</a:t>
            </a:r>
            <a:endParaRPr lang="en-US" altLang="zh-CN" sz="2800" dirty="0"/>
          </a:p>
          <a:p>
            <a:pPr lvl="1" eaLnBrk="1" hangingPunct="1"/>
            <a:endParaRPr lang="en-US" altLang="zh-CN" sz="1200" dirty="0"/>
          </a:p>
          <a:p>
            <a:pPr eaLnBrk="1" hangingPunct="1"/>
            <a:r>
              <a:rPr lang="zh-CN" altLang="en-US" sz="3200" dirty="0"/>
              <a:t>最重要的技术：</a:t>
            </a:r>
            <a:endParaRPr lang="en-US" altLang="zh-CN" sz="3200" dirty="0"/>
          </a:p>
          <a:p>
            <a:pPr lvl="1" eaLnBrk="1" hangingPunct="1"/>
            <a:r>
              <a:rPr lang="zh-CN" altLang="en-US" sz="2800" dirty="0"/>
              <a:t>批处理（</a:t>
            </a:r>
            <a:r>
              <a:rPr lang="en-US" altLang="zh-CN" sz="2800" dirty="0"/>
              <a:t>batching</a:t>
            </a:r>
            <a:r>
              <a:rPr lang="zh-CN" altLang="en-US" sz="2800" dirty="0"/>
              <a:t>）</a:t>
            </a:r>
            <a:endParaRPr lang="en-US" altLang="zh-CN" sz="2800" dirty="0"/>
          </a:p>
          <a:p>
            <a:pPr eaLnBrk="1" hangingPunct="1"/>
            <a:endParaRPr lang="en-US" altLang="zh-CN" sz="1200" dirty="0"/>
          </a:p>
          <a:p>
            <a:pPr eaLnBrk="1" hangingPunct="1"/>
            <a:r>
              <a:rPr lang="zh-CN" altLang="en-US" sz="3200" dirty="0"/>
              <a:t>网络的例子：</a:t>
            </a:r>
            <a:endParaRPr lang="en-US" altLang="zh-CN" sz="3200" dirty="0"/>
          </a:p>
          <a:p>
            <a:pPr lvl="1" eaLnBrk="1" hangingPunct="1"/>
            <a:r>
              <a:rPr lang="zh-CN" altLang="en-US" sz="2800" dirty="0"/>
              <a:t>网卡在收到一批包之后，再产生中断，在多个包之间分摊中断处理的开销</a:t>
            </a:r>
            <a:endParaRPr lang="en-US" altLang="zh-CN" sz="2800" dirty="0"/>
          </a:p>
        </p:txBody>
      </p:sp>
      <p:sp>
        <p:nvSpPr>
          <p:cNvPr id="3" name="标题 2"/>
          <p:cNvSpPr>
            <a:spLocks noGrp="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P2c</a:t>
            </a:r>
            <a:r>
              <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：分摊开销</a:t>
            </a:r>
            <a:endPar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ransition>
    <p:cover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1"/>
          <p:cNvSpPr>
            <a:spLocks noGrp="1"/>
          </p:cNvSpPr>
          <p:nvPr>
            <p:ph idx="1"/>
          </p:nvPr>
        </p:nvSpPr>
        <p:spPr>
          <a:xfrm>
            <a:off x="457200" y="1481138"/>
            <a:ext cx="8291513" cy="2524125"/>
          </a:xfrm>
        </p:spPr>
        <p:txBody>
          <a:bodyPr vert="horz" wrap="square" lIns="91440" tIns="45720" rIns="91440" bIns="45720" anchor="t"/>
          <a:lstStyle/>
          <a:p>
            <a:pPr eaLnBrk="1" hangingPunct="1"/>
            <a:r>
              <a:rPr lang="zh-CN" altLang="en-US" sz="2800" dirty="0"/>
              <a:t>原则：</a:t>
            </a:r>
            <a:endParaRPr lang="en-US" altLang="zh-CN" sz="2800" dirty="0"/>
          </a:p>
          <a:p>
            <a:pPr lvl="1" eaLnBrk="1" hangingPunct="1"/>
            <a:r>
              <a:rPr lang="zh-CN" altLang="en-US" sz="2400" dirty="0"/>
              <a:t>在实现子系统遇到困难时，可改变其实现规范</a:t>
            </a:r>
            <a:endParaRPr lang="en-US" altLang="zh-CN" sz="2400" dirty="0"/>
          </a:p>
          <a:p>
            <a:pPr eaLnBrk="1" hangingPunct="1"/>
            <a:r>
              <a:rPr lang="zh-CN" altLang="en-US" sz="2800" dirty="0"/>
              <a:t>注意：</a:t>
            </a:r>
            <a:endParaRPr lang="en-US" altLang="zh-CN" sz="2800" dirty="0"/>
          </a:p>
          <a:p>
            <a:pPr lvl="1" eaLnBrk="1" hangingPunct="1"/>
            <a:r>
              <a:rPr lang="zh-CN" altLang="zh-CN" sz="2400" dirty="0"/>
              <a:t>放宽对一个子系统的实现规范，必定</a:t>
            </a:r>
            <a:r>
              <a:rPr lang="zh-CN" altLang="en-US" sz="2400" dirty="0"/>
              <a:t>要求</a:t>
            </a:r>
            <a:r>
              <a:rPr lang="zh-CN" altLang="zh-CN" sz="2400" dirty="0"/>
              <a:t>另一个子系统</a:t>
            </a:r>
            <a:r>
              <a:rPr lang="zh-CN" altLang="en-US" sz="2400" dirty="0"/>
              <a:t>遵循更强的特性</a:t>
            </a:r>
            <a:endParaRPr lang="en-US" altLang="zh-CN" sz="2400" dirty="0"/>
          </a:p>
        </p:txBody>
      </p:sp>
      <p:sp>
        <p:nvSpPr>
          <p:cNvPr id="3" name="标题 2"/>
          <p:cNvSpPr>
            <a:spLocks noGrp="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P3</a:t>
            </a:r>
            <a:r>
              <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：放宽系统要求</a:t>
            </a:r>
            <a:endPar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pic>
        <p:nvPicPr>
          <p:cNvPr id="29700" name="图片 3" descr="放宽要求.png"/>
          <p:cNvPicPr>
            <a:picLocks noChangeAspect="1"/>
          </p:cNvPicPr>
          <p:nvPr/>
        </p:nvPicPr>
        <p:blipFill>
          <a:blip r:embed="rId1"/>
          <a:stretch>
            <a:fillRect/>
          </a:stretch>
        </p:blipFill>
        <p:spPr>
          <a:xfrm>
            <a:off x="1116013" y="3644900"/>
            <a:ext cx="7848600" cy="2563813"/>
          </a:xfrm>
          <a:prstGeom prst="rect">
            <a:avLst/>
          </a:prstGeom>
          <a:noFill/>
          <a:ln w="9525">
            <a:noFill/>
          </a:ln>
        </p:spPr>
      </p:pic>
    </p:spTree>
  </p:cSld>
  <p:clrMapOvr>
    <a:masterClrMapping/>
  </p:clrMapOvr>
  <p:transition>
    <p:cover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当前的互联网体系结构</a:t>
            </a:r>
            <a:r>
              <a:rPr lang="en-US" altLang="zh-CN"/>
              <a:t>--</a:t>
            </a:r>
            <a:r>
              <a:rPr lang="zh-CN" altLang="en-US"/>
              <a:t>分层</a:t>
            </a:r>
            <a:endParaRPr lang="zh-CN" altLang="en-US"/>
          </a:p>
        </p:txBody>
      </p:sp>
      <p:sp>
        <p:nvSpPr>
          <p:cNvPr id="20490" name="Rectangle 4"/>
          <p:cNvSpPr>
            <a:spLocks noChangeArrowheads="1"/>
          </p:cNvSpPr>
          <p:nvPr/>
        </p:nvSpPr>
        <p:spPr bwMode="auto">
          <a:xfrm>
            <a:off x="1887855" y="4531995"/>
            <a:ext cx="3557905" cy="982980"/>
          </a:xfrm>
          <a:prstGeom prst="rect">
            <a:avLst/>
          </a:prstGeom>
          <a:solidFill>
            <a:srgbClr val="00B0F0"/>
          </a:solidFill>
          <a:ln w="9525">
            <a:solidFill>
              <a:srgbClr val="000000"/>
            </a:solidFill>
            <a:miter lim="800000"/>
          </a:ln>
        </p:spPr>
        <p:txBody>
          <a:bodyPr wrap="none" lIns="91420" tIns="45712" rIns="91420" bIns="45712" anchor="ct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algn="ctr" eaLnBrk="1" hangingPunct="1"/>
            <a:r>
              <a:rPr lang="en-US" altLang="en-US" sz="1800" b="0" dirty="0">
                <a:solidFill>
                  <a:schemeClr val="bg1"/>
                </a:solidFill>
                <a:latin typeface="Arial" panose="020B0604020202090204" pitchFamily="34" charset="0"/>
              </a:rPr>
              <a:t>Best-effort </a:t>
            </a:r>
            <a:r>
              <a:rPr lang="en-US" altLang="en-US" sz="1800" b="0" i="1" dirty="0">
                <a:solidFill>
                  <a:schemeClr val="bg1"/>
                </a:solidFill>
                <a:latin typeface="Arial" panose="020B0604020202090204" pitchFamily="34" charset="0"/>
              </a:rPr>
              <a:t>local frame</a:t>
            </a:r>
            <a:r>
              <a:rPr lang="en-US" altLang="en-US" sz="1800" b="0" dirty="0">
                <a:solidFill>
                  <a:schemeClr val="bg1"/>
                </a:solidFill>
                <a:latin typeface="Arial" panose="020B0604020202090204" pitchFamily="34" charset="0"/>
              </a:rPr>
              <a:t> delivery</a:t>
            </a:r>
            <a:endParaRPr lang="en-US" altLang="en-US" sz="1800" b="0" dirty="0">
              <a:solidFill>
                <a:schemeClr val="bg1"/>
              </a:solidFill>
              <a:latin typeface="Arial" panose="020B0604020202090204" pitchFamily="34" charset="0"/>
            </a:endParaRPr>
          </a:p>
        </p:txBody>
      </p:sp>
      <p:sp>
        <p:nvSpPr>
          <p:cNvPr id="20491" name="Rectangle 5"/>
          <p:cNvSpPr>
            <a:spLocks noChangeArrowheads="1"/>
          </p:cNvSpPr>
          <p:nvPr/>
        </p:nvSpPr>
        <p:spPr bwMode="auto">
          <a:xfrm>
            <a:off x="1887855" y="3541395"/>
            <a:ext cx="3557905" cy="990600"/>
          </a:xfrm>
          <a:prstGeom prst="rect">
            <a:avLst/>
          </a:prstGeom>
          <a:solidFill>
            <a:srgbClr val="92D050"/>
          </a:solidFill>
          <a:ln w="9525">
            <a:solidFill>
              <a:schemeClr val="tx1"/>
            </a:solidFill>
            <a:miter lim="800000"/>
          </a:ln>
        </p:spPr>
        <p:txBody>
          <a:bodyPr wrap="none" lIns="91420" tIns="45712" rIns="91420" bIns="45712" anchor="ct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algn="ctr" eaLnBrk="1" hangingPunct="1"/>
            <a:r>
              <a:rPr lang="en-US" altLang="en-US" sz="1800" b="0" dirty="0">
                <a:solidFill>
                  <a:srgbClr val="FFFFFF"/>
                </a:solidFill>
                <a:latin typeface="Arial" panose="020B0604020202090204" pitchFamily="34" charset="0"/>
              </a:rPr>
              <a:t>Best-effort </a:t>
            </a:r>
            <a:r>
              <a:rPr lang="en-US" altLang="en-US" sz="1800" b="0" i="1" dirty="0">
                <a:solidFill>
                  <a:srgbClr val="FFFFFF"/>
                </a:solidFill>
                <a:latin typeface="Arial" panose="020B0604020202090204" pitchFamily="34" charset="0"/>
              </a:rPr>
              <a:t>global </a:t>
            </a:r>
            <a:r>
              <a:rPr lang="en-US" altLang="en-US" sz="1800" b="0" dirty="0">
                <a:solidFill>
                  <a:srgbClr val="FFFFFF"/>
                </a:solidFill>
                <a:latin typeface="Arial" panose="020B0604020202090204" pitchFamily="34" charset="0"/>
              </a:rPr>
              <a:t>packet delivery</a:t>
            </a:r>
            <a:endParaRPr lang="en-US" altLang="en-US" sz="1800" b="0" dirty="0">
              <a:solidFill>
                <a:srgbClr val="FFFFFF"/>
              </a:solidFill>
              <a:latin typeface="Arial" panose="020B0604020202090204" pitchFamily="34" charset="0"/>
            </a:endParaRPr>
          </a:p>
        </p:txBody>
      </p:sp>
      <p:sp>
        <p:nvSpPr>
          <p:cNvPr id="20492" name="Rectangle 6"/>
          <p:cNvSpPr>
            <a:spLocks noChangeArrowheads="1"/>
          </p:cNvSpPr>
          <p:nvPr/>
        </p:nvSpPr>
        <p:spPr bwMode="auto">
          <a:xfrm>
            <a:off x="1887855" y="2555240"/>
            <a:ext cx="2002155" cy="992505"/>
          </a:xfrm>
          <a:prstGeom prst="rect">
            <a:avLst/>
          </a:prstGeom>
          <a:solidFill>
            <a:schemeClr val="accent4"/>
          </a:solidFill>
          <a:ln w="9525">
            <a:solidFill>
              <a:srgbClr val="000000"/>
            </a:solidFill>
            <a:miter lim="800000"/>
          </a:ln>
        </p:spPr>
        <p:txBody>
          <a:bodyPr wrap="none" lIns="91420" tIns="45712" rIns="91420" bIns="45712" anchor="ct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algn="ctr" eaLnBrk="1" hangingPunct="1"/>
            <a:r>
              <a:rPr lang="en-US" altLang="en-US" sz="1800" b="0" dirty="0">
                <a:solidFill>
                  <a:srgbClr val="FFFFFF"/>
                </a:solidFill>
                <a:latin typeface="Arial" panose="020B0604020202090204" pitchFamily="34" charset="0"/>
              </a:rPr>
              <a:t>Reliable streams</a:t>
            </a:r>
            <a:endParaRPr lang="en-US" altLang="en-US" sz="1800" b="0" dirty="0">
              <a:solidFill>
                <a:srgbClr val="FFFFFF"/>
              </a:solidFill>
              <a:latin typeface="Arial" panose="020B0604020202090204" pitchFamily="34" charset="0"/>
            </a:endParaRPr>
          </a:p>
        </p:txBody>
      </p:sp>
      <p:sp>
        <p:nvSpPr>
          <p:cNvPr id="20493" name="Rectangle 7"/>
          <p:cNvSpPr>
            <a:spLocks noChangeArrowheads="1"/>
          </p:cNvSpPr>
          <p:nvPr/>
        </p:nvSpPr>
        <p:spPr bwMode="auto">
          <a:xfrm>
            <a:off x="1887855" y="1679575"/>
            <a:ext cx="3557905" cy="956310"/>
          </a:xfrm>
          <a:prstGeom prst="rect">
            <a:avLst/>
          </a:prstGeom>
          <a:solidFill>
            <a:srgbClr val="FF0000"/>
          </a:solidFill>
          <a:ln w="9525">
            <a:solidFill>
              <a:srgbClr val="000000"/>
            </a:solidFill>
            <a:miter lim="800000"/>
          </a:ln>
        </p:spPr>
        <p:txBody>
          <a:bodyPr wrap="none" lIns="91420" tIns="45712" rIns="91420" bIns="45712" anchor="ct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algn="ctr" eaLnBrk="1" hangingPunct="1"/>
            <a:r>
              <a:rPr lang="en-US" altLang="en-US" sz="1800" b="0" dirty="0">
                <a:solidFill>
                  <a:srgbClr val="FFFFFF"/>
                </a:solidFill>
                <a:latin typeface="Arial" panose="020B0604020202090204" pitchFamily="34" charset="0"/>
              </a:rPr>
              <a:t>Application Messages</a:t>
            </a:r>
            <a:endParaRPr lang="en-US" altLang="en-US" sz="1800" b="0" dirty="0">
              <a:solidFill>
                <a:srgbClr val="FFFFFF"/>
              </a:solidFill>
              <a:latin typeface="Arial" panose="020B0604020202090204" pitchFamily="34" charset="0"/>
            </a:endParaRPr>
          </a:p>
        </p:txBody>
      </p:sp>
      <p:sp>
        <p:nvSpPr>
          <p:cNvPr id="20494" name="Rectangle 6"/>
          <p:cNvSpPr>
            <a:spLocks noChangeArrowheads="1"/>
          </p:cNvSpPr>
          <p:nvPr/>
        </p:nvSpPr>
        <p:spPr bwMode="auto">
          <a:xfrm>
            <a:off x="3875405" y="2627630"/>
            <a:ext cx="1570990" cy="911225"/>
          </a:xfrm>
          <a:prstGeom prst="rect">
            <a:avLst/>
          </a:prstGeom>
          <a:solidFill>
            <a:schemeClr val="accent4"/>
          </a:solidFill>
          <a:ln w="9525">
            <a:solidFill>
              <a:srgbClr val="000000"/>
            </a:solidFill>
            <a:miter lim="800000"/>
          </a:ln>
        </p:spPr>
        <p:txBody>
          <a:bodyPr wrap="none" lIns="91420" tIns="45712" rIns="91420" bIns="45712" anchor="ct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algn="ctr" eaLnBrk="1" hangingPunct="1"/>
            <a:r>
              <a:rPr lang="en-US" altLang="en-US" sz="1800" b="0" dirty="0">
                <a:solidFill>
                  <a:srgbClr val="FFFFFF"/>
                </a:solidFill>
                <a:latin typeface="Arial" panose="020B0604020202090204" pitchFamily="34" charset="0"/>
              </a:rPr>
              <a:t>Datagrams</a:t>
            </a:r>
            <a:endParaRPr lang="en-US" altLang="en-US" sz="1800" b="0" dirty="0">
              <a:solidFill>
                <a:srgbClr val="FFFFFF"/>
              </a:solidFill>
              <a:latin typeface="Arial" panose="020B0604020202090204" pitchFamily="34" charset="0"/>
            </a:endParaRPr>
          </a:p>
        </p:txBody>
      </p:sp>
      <p:sp>
        <p:nvSpPr>
          <p:cNvPr id="20486" name="TextBox 11"/>
          <p:cNvSpPr txBox="1">
            <a:spLocks noChangeArrowheads="1"/>
          </p:cNvSpPr>
          <p:nvPr/>
        </p:nvSpPr>
        <p:spPr bwMode="auto">
          <a:xfrm>
            <a:off x="542091" y="4767412"/>
            <a:ext cx="8255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algn="ctr" eaLnBrk="1" hangingPunct="1"/>
            <a:r>
              <a:rPr lang="en-US" altLang="en-US" sz="2400" dirty="0">
                <a:latin typeface="Times New Roman" panose="02020503050405090304" pitchFamily="18" charset="0"/>
                <a:cs typeface="Times New Roman" panose="02020503050405090304" pitchFamily="18" charset="0"/>
              </a:rPr>
              <a:t>Link</a:t>
            </a:r>
            <a:endParaRPr lang="en-US" altLang="en-US" sz="2400" dirty="0">
              <a:latin typeface="Times New Roman" panose="02020503050405090304" pitchFamily="18" charset="0"/>
              <a:cs typeface="Times New Roman" panose="02020503050405090304" pitchFamily="18" charset="0"/>
            </a:endParaRPr>
          </a:p>
        </p:txBody>
      </p:sp>
      <p:sp>
        <p:nvSpPr>
          <p:cNvPr id="20487" name="TextBox 12"/>
          <p:cNvSpPr txBox="1">
            <a:spLocks noChangeArrowheads="1"/>
          </p:cNvSpPr>
          <p:nvPr/>
        </p:nvSpPr>
        <p:spPr bwMode="auto">
          <a:xfrm>
            <a:off x="285710" y="3760639"/>
            <a:ext cx="13382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algn="ctr" eaLnBrk="1" hangingPunct="1"/>
            <a:r>
              <a:rPr lang="en-US" altLang="en-US" sz="2400" dirty="0">
                <a:latin typeface="Times New Roman" panose="02020503050405090304" pitchFamily="18" charset="0"/>
                <a:cs typeface="Times New Roman" panose="02020503050405090304" pitchFamily="18" charset="0"/>
              </a:rPr>
              <a:t>Network</a:t>
            </a:r>
            <a:endParaRPr lang="en-US" altLang="en-US" sz="2400" dirty="0">
              <a:latin typeface="Times New Roman" panose="02020503050405090304" pitchFamily="18" charset="0"/>
              <a:cs typeface="Times New Roman" panose="02020503050405090304" pitchFamily="18" charset="0"/>
            </a:endParaRPr>
          </a:p>
        </p:txBody>
      </p:sp>
      <p:sp>
        <p:nvSpPr>
          <p:cNvPr id="20488" name="TextBox 13"/>
          <p:cNvSpPr txBox="1">
            <a:spLocks noChangeArrowheads="1"/>
          </p:cNvSpPr>
          <p:nvPr/>
        </p:nvSpPr>
        <p:spPr bwMode="auto">
          <a:xfrm>
            <a:off x="195222" y="2753866"/>
            <a:ext cx="151923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algn="ctr" eaLnBrk="1" hangingPunct="1"/>
            <a:r>
              <a:rPr lang="en-US" altLang="en-US" sz="2400" dirty="0">
                <a:latin typeface="Times New Roman" panose="02020503050405090304" pitchFamily="18" charset="0"/>
                <a:cs typeface="Times New Roman" panose="02020503050405090304" pitchFamily="18" charset="0"/>
              </a:rPr>
              <a:t>Transport</a:t>
            </a:r>
            <a:endParaRPr lang="en-US" altLang="en-US" sz="2400" dirty="0">
              <a:latin typeface="Times New Roman" panose="02020503050405090304" pitchFamily="18" charset="0"/>
              <a:cs typeface="Times New Roman" panose="02020503050405090304" pitchFamily="18" charset="0"/>
            </a:endParaRPr>
          </a:p>
        </p:txBody>
      </p:sp>
      <p:sp>
        <p:nvSpPr>
          <p:cNvPr id="20489" name="TextBox 14"/>
          <p:cNvSpPr txBox="1">
            <a:spLocks noChangeArrowheads="1"/>
          </p:cNvSpPr>
          <p:nvPr/>
        </p:nvSpPr>
        <p:spPr bwMode="auto">
          <a:xfrm>
            <a:off x="92829" y="1747093"/>
            <a:ext cx="17240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algn="ctr" eaLnBrk="1" hangingPunct="1"/>
            <a:r>
              <a:rPr lang="en-US" altLang="en-US" sz="2400">
                <a:latin typeface="Times New Roman" panose="02020503050405090304" pitchFamily="18" charset="0"/>
                <a:cs typeface="Times New Roman" panose="02020503050405090304" pitchFamily="18" charset="0"/>
              </a:rPr>
              <a:t>Application</a:t>
            </a:r>
            <a:endParaRPr lang="en-US" altLang="en-US" sz="2400">
              <a:latin typeface="Times New Roman" panose="02020503050405090304" pitchFamily="18" charset="0"/>
              <a:cs typeface="Times New Roman" panose="02020503050405090304" pitchFamily="18" charset="0"/>
            </a:endParaRPr>
          </a:p>
        </p:txBody>
      </p:sp>
      <p:sp>
        <p:nvSpPr>
          <p:cNvPr id="18" name="Rectangle 4"/>
          <p:cNvSpPr>
            <a:spLocks noChangeArrowheads="1"/>
          </p:cNvSpPr>
          <p:nvPr/>
        </p:nvSpPr>
        <p:spPr bwMode="auto">
          <a:xfrm>
            <a:off x="1887855" y="5514975"/>
            <a:ext cx="3557905" cy="979170"/>
          </a:xfrm>
          <a:prstGeom prst="rect">
            <a:avLst/>
          </a:prstGeom>
          <a:solidFill>
            <a:srgbClr val="7030A0"/>
          </a:solidFill>
          <a:ln w="9525">
            <a:solidFill>
              <a:srgbClr val="000000"/>
            </a:solidFill>
            <a:miter lim="800000"/>
          </a:ln>
        </p:spPr>
        <p:txBody>
          <a:bodyPr wrap="none" lIns="91420" tIns="45712" rIns="91420" bIns="45712" anchor="ct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algn="ctr" eaLnBrk="1" hangingPunct="1"/>
            <a:r>
              <a:rPr lang="en-US" altLang="en-US" sz="1800" b="0" dirty="0">
                <a:solidFill>
                  <a:schemeClr val="bg1"/>
                </a:solidFill>
                <a:latin typeface="Arial" panose="020B0604020202090204" pitchFamily="34" charset="0"/>
              </a:rPr>
              <a:t>Bit delivery</a:t>
            </a:r>
            <a:endParaRPr lang="en-US" altLang="en-US" sz="1800" b="0" dirty="0">
              <a:solidFill>
                <a:schemeClr val="bg1"/>
              </a:solidFill>
              <a:latin typeface="Arial" panose="020B0604020202090204" pitchFamily="34" charset="0"/>
            </a:endParaRPr>
          </a:p>
        </p:txBody>
      </p:sp>
      <p:sp>
        <p:nvSpPr>
          <p:cNvPr id="19" name="TextBox 11"/>
          <p:cNvSpPr txBox="1">
            <a:spLocks noChangeArrowheads="1"/>
          </p:cNvSpPr>
          <p:nvPr/>
        </p:nvSpPr>
        <p:spPr bwMode="auto">
          <a:xfrm>
            <a:off x="315884" y="5774187"/>
            <a:ext cx="12779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b="1">
                <a:solidFill>
                  <a:schemeClr val="tx1"/>
                </a:solidFill>
                <a:latin typeface="Courier New" panose="02070409020205090404" pitchFamily="49" charset="0"/>
                <a:ea typeface="MS PGothic" panose="020B0600070205080204" pitchFamily="34" charset="-128"/>
              </a:defRPr>
            </a:lvl1pPr>
            <a:lvl2pPr marL="37931725" indent="-37474525" eaLnBrk="0" hangingPunct="0">
              <a:defRPr sz="2000" b="1">
                <a:solidFill>
                  <a:schemeClr val="tx1"/>
                </a:solidFill>
                <a:latin typeface="Courier New" panose="02070409020205090404" pitchFamily="49" charset="0"/>
                <a:ea typeface="MS PGothic" panose="020B0600070205080204" pitchFamily="34" charset="-128"/>
              </a:defRPr>
            </a:lvl2pPr>
            <a:lvl3pPr eaLnBrk="0" hangingPunct="0">
              <a:defRPr sz="2000" b="1">
                <a:solidFill>
                  <a:schemeClr val="tx1"/>
                </a:solidFill>
                <a:latin typeface="Courier New" panose="02070409020205090404" pitchFamily="49" charset="0"/>
                <a:ea typeface="MS PGothic" panose="020B0600070205080204" pitchFamily="34" charset="-128"/>
              </a:defRPr>
            </a:lvl3pPr>
            <a:lvl4pPr eaLnBrk="0" hangingPunct="0">
              <a:defRPr sz="2000" b="1">
                <a:solidFill>
                  <a:schemeClr val="tx1"/>
                </a:solidFill>
                <a:latin typeface="Courier New" panose="02070409020205090404" pitchFamily="49" charset="0"/>
                <a:ea typeface="MS PGothic" panose="020B0600070205080204" pitchFamily="34" charset="-128"/>
              </a:defRPr>
            </a:lvl4pPr>
            <a:lvl5pPr eaLnBrk="0" hangingPunct="0">
              <a:defRPr sz="2000" b="1">
                <a:solidFill>
                  <a:schemeClr val="tx1"/>
                </a:solidFill>
                <a:latin typeface="Courier New" panose="02070409020205090404" pitchFamily="49" charset="0"/>
                <a:ea typeface="MS PGothic" panose="020B0600070205080204" pitchFamily="34" charset="-128"/>
              </a:defRPr>
            </a:lvl5pPr>
            <a:lvl6pPr marL="4572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6pPr>
            <a:lvl7pPr marL="9144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7pPr>
            <a:lvl8pPr marL="13716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8pPr>
            <a:lvl9pPr marL="1828800" eaLnBrk="0" fontAlgn="base" hangingPunct="0">
              <a:spcBef>
                <a:spcPct val="0"/>
              </a:spcBef>
              <a:spcAft>
                <a:spcPct val="0"/>
              </a:spcAft>
              <a:defRPr sz="2000" b="1">
                <a:solidFill>
                  <a:schemeClr val="tx1"/>
                </a:solidFill>
                <a:latin typeface="Courier New" panose="02070409020205090404" pitchFamily="49" charset="0"/>
                <a:ea typeface="MS PGothic" panose="020B0600070205080204" pitchFamily="34" charset="-128"/>
              </a:defRPr>
            </a:lvl9pPr>
          </a:lstStyle>
          <a:p>
            <a:pPr algn="ctr" eaLnBrk="1" hangingPunct="1"/>
            <a:r>
              <a:rPr lang="en-US" altLang="en-US" sz="2400" dirty="0">
                <a:latin typeface="Times New Roman" panose="02020503050405090304" pitchFamily="18" charset="0"/>
                <a:cs typeface="Times New Roman" panose="02020503050405090304" pitchFamily="18" charset="0"/>
              </a:rPr>
              <a:t>Physical</a:t>
            </a:r>
            <a:endParaRPr lang="en-US" altLang="en-US" sz="2400" dirty="0">
              <a:latin typeface="Times New Roman" panose="02020503050405090304" pitchFamily="18" charset="0"/>
              <a:cs typeface="Times New Roman" panose="02020503050405090304" pitchFamily="18" charset="0"/>
            </a:endParaRPr>
          </a:p>
        </p:txBody>
      </p:sp>
      <p:sp>
        <p:nvSpPr>
          <p:cNvPr id="16" name="TextBox 15"/>
          <p:cNvSpPr txBox="1"/>
          <p:nvPr/>
        </p:nvSpPr>
        <p:spPr>
          <a:xfrm>
            <a:off x="5588000" y="4887265"/>
            <a:ext cx="2185983" cy="400110"/>
          </a:xfrm>
          <a:prstGeom prst="rect">
            <a:avLst/>
          </a:prstGeom>
          <a:noFill/>
        </p:spPr>
        <p:txBody>
          <a:bodyPr wrap="none" rtlCol="0">
            <a:spAutoFit/>
          </a:bodyPr>
          <a:lstStyle/>
          <a:p>
            <a:r>
              <a:rPr lang="en-US" sz="2000" dirty="0">
                <a:solidFill>
                  <a:schemeClr val="tx1"/>
                </a:solidFill>
              </a:rPr>
              <a:t>Ethernet, </a:t>
            </a:r>
            <a:r>
              <a:rPr lang="en-US" sz="2000" dirty="0" err="1">
                <a:solidFill>
                  <a:schemeClr val="tx1"/>
                </a:solidFill>
              </a:rPr>
              <a:t>WiFi</a:t>
            </a:r>
            <a:r>
              <a:rPr lang="en-US" sz="2000" dirty="0">
                <a:solidFill>
                  <a:schemeClr val="tx1"/>
                </a:solidFill>
              </a:rPr>
              <a:t>, etc.</a:t>
            </a:r>
            <a:endParaRPr lang="en-US" sz="2000" dirty="0">
              <a:solidFill>
                <a:schemeClr val="tx1"/>
              </a:solidFill>
            </a:endParaRPr>
          </a:p>
        </p:txBody>
      </p:sp>
      <p:sp>
        <p:nvSpPr>
          <p:cNvPr id="17" name="TextBox 16"/>
          <p:cNvSpPr txBox="1"/>
          <p:nvPr/>
        </p:nvSpPr>
        <p:spPr>
          <a:xfrm>
            <a:off x="5588000" y="3850064"/>
            <a:ext cx="381836" cy="400110"/>
          </a:xfrm>
          <a:prstGeom prst="rect">
            <a:avLst/>
          </a:prstGeom>
          <a:noFill/>
        </p:spPr>
        <p:txBody>
          <a:bodyPr wrap="none" rtlCol="0">
            <a:spAutoFit/>
          </a:bodyPr>
          <a:lstStyle/>
          <a:p>
            <a:r>
              <a:rPr lang="en-US" sz="2000" dirty="0">
                <a:solidFill>
                  <a:schemeClr val="tx1"/>
                </a:solidFill>
              </a:rPr>
              <a:t>IP</a:t>
            </a:r>
            <a:endParaRPr lang="en-US" sz="2000" dirty="0">
              <a:solidFill>
                <a:schemeClr val="tx1"/>
              </a:solidFill>
            </a:endParaRPr>
          </a:p>
        </p:txBody>
      </p:sp>
      <p:sp>
        <p:nvSpPr>
          <p:cNvPr id="20" name="TextBox 19"/>
          <p:cNvSpPr txBox="1"/>
          <p:nvPr/>
        </p:nvSpPr>
        <p:spPr>
          <a:xfrm>
            <a:off x="5588000" y="2981195"/>
            <a:ext cx="1119024" cy="400110"/>
          </a:xfrm>
          <a:prstGeom prst="rect">
            <a:avLst/>
          </a:prstGeom>
          <a:noFill/>
        </p:spPr>
        <p:txBody>
          <a:bodyPr wrap="none" rtlCol="0">
            <a:spAutoFit/>
          </a:bodyPr>
          <a:lstStyle/>
          <a:p>
            <a:r>
              <a:rPr lang="en-US" sz="2000" dirty="0">
                <a:solidFill>
                  <a:schemeClr val="tx1"/>
                </a:solidFill>
              </a:rPr>
              <a:t>TCP, UDP</a:t>
            </a:r>
            <a:endParaRPr lang="en-US" sz="2000" dirty="0">
              <a:solidFill>
                <a:schemeClr val="tx1"/>
              </a:solidFill>
            </a:endParaRPr>
          </a:p>
        </p:txBody>
      </p:sp>
      <p:sp>
        <p:nvSpPr>
          <p:cNvPr id="21" name="TextBox 20"/>
          <p:cNvSpPr txBox="1"/>
          <p:nvPr/>
        </p:nvSpPr>
        <p:spPr>
          <a:xfrm>
            <a:off x="5588000" y="2013158"/>
            <a:ext cx="3151632" cy="400110"/>
          </a:xfrm>
          <a:prstGeom prst="rect">
            <a:avLst/>
          </a:prstGeom>
          <a:noFill/>
        </p:spPr>
        <p:txBody>
          <a:bodyPr wrap="none" rtlCol="0">
            <a:spAutoFit/>
          </a:bodyPr>
          <a:lstStyle/>
          <a:p>
            <a:r>
              <a:rPr lang="en-US" sz="2000" dirty="0">
                <a:solidFill>
                  <a:schemeClr val="tx1"/>
                </a:solidFill>
              </a:rPr>
              <a:t>HTTP, SMTP, FTP, Skype, etc. </a:t>
            </a:r>
            <a:endParaRPr lang="en-US" sz="2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20" grpId="0"/>
      <p:bldP spid="2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1"/>
          <p:cNvSpPr>
            <a:spLocks noGrp="1"/>
          </p:cNvSpPr>
          <p:nvPr>
            <p:ph idx="1"/>
          </p:nvPr>
        </p:nvSpPr>
        <p:spPr/>
        <p:txBody>
          <a:bodyPr vert="horz" wrap="square" lIns="91440" tIns="45720" rIns="91440" bIns="45720" anchor="t"/>
          <a:lstStyle/>
          <a:p>
            <a:pPr eaLnBrk="1" hangingPunct="1"/>
            <a:r>
              <a:rPr lang="en-US" altLang="zh-CN" sz="2800" dirty="0"/>
              <a:t>P3a</a:t>
            </a:r>
            <a:r>
              <a:rPr lang="zh-CN" altLang="en-US" sz="2800" dirty="0"/>
              <a:t>：</a:t>
            </a:r>
            <a:r>
              <a:rPr lang="en-US" altLang="zh-CN" sz="2800" dirty="0"/>
              <a:t>Trade Certainty for Time</a:t>
            </a:r>
            <a:r>
              <a:rPr lang="zh-CN" altLang="en-US" sz="2800" dirty="0"/>
              <a:t>（牺牲确定性</a:t>
            </a:r>
            <a:endParaRPr lang="en-US" altLang="zh-CN" sz="2800" dirty="0"/>
          </a:p>
          <a:p>
            <a:pPr eaLnBrk="1" hangingPunct="1">
              <a:buNone/>
            </a:pPr>
            <a:r>
              <a:rPr lang="en-US" altLang="zh-CN" sz="2800" dirty="0"/>
              <a:t>           </a:t>
            </a:r>
            <a:r>
              <a:rPr lang="zh-CN" altLang="en-US" sz="2800" dirty="0"/>
              <a:t>换时间）</a:t>
            </a:r>
            <a:endParaRPr lang="en-US" altLang="zh-CN" sz="2800" dirty="0"/>
          </a:p>
          <a:p>
            <a:pPr eaLnBrk="1" hangingPunct="1">
              <a:buNone/>
            </a:pPr>
            <a:endParaRPr lang="en-US" altLang="zh-CN" sz="2800" dirty="0"/>
          </a:p>
          <a:p>
            <a:pPr eaLnBrk="1" hangingPunct="1"/>
            <a:r>
              <a:rPr lang="en-US" altLang="zh-CN" sz="2800" dirty="0"/>
              <a:t>P3b</a:t>
            </a:r>
            <a:r>
              <a:rPr lang="zh-CN" altLang="en-US" sz="2800" dirty="0"/>
              <a:t>：</a:t>
            </a:r>
            <a:r>
              <a:rPr lang="en-US" altLang="zh-CN" sz="2800" dirty="0"/>
              <a:t>Trade Accuracy for Time</a:t>
            </a:r>
            <a:r>
              <a:rPr lang="zh-CN" altLang="en-US" sz="2800" dirty="0"/>
              <a:t>（牺牲精度</a:t>
            </a:r>
            <a:r>
              <a:rPr lang="en-US" altLang="zh-CN" sz="2800" dirty="0"/>
              <a:t>    </a:t>
            </a:r>
            <a:endParaRPr lang="en-US" altLang="zh-CN" sz="2800" dirty="0"/>
          </a:p>
          <a:p>
            <a:pPr eaLnBrk="1" hangingPunct="1">
              <a:buNone/>
            </a:pPr>
            <a:r>
              <a:rPr lang="en-US" altLang="zh-CN" sz="2800" dirty="0"/>
              <a:t>           </a:t>
            </a:r>
            <a:r>
              <a:rPr lang="zh-CN" altLang="en-US" sz="2800" dirty="0"/>
              <a:t>换时间）</a:t>
            </a:r>
            <a:endParaRPr lang="en-US" altLang="zh-CN" sz="2800" dirty="0"/>
          </a:p>
          <a:p>
            <a:pPr eaLnBrk="1" hangingPunct="1">
              <a:buNone/>
            </a:pPr>
            <a:endParaRPr lang="en-US" altLang="zh-CN" sz="2800" dirty="0"/>
          </a:p>
          <a:p>
            <a:pPr eaLnBrk="1" hangingPunct="1"/>
            <a:r>
              <a:rPr lang="en-US" altLang="zh-CN" sz="2800" dirty="0"/>
              <a:t>P3c</a:t>
            </a:r>
            <a:r>
              <a:rPr lang="zh-CN" altLang="en-US" sz="2800" dirty="0"/>
              <a:t>：</a:t>
            </a:r>
            <a:r>
              <a:rPr lang="en-US" altLang="zh-CN" sz="2800" dirty="0"/>
              <a:t>Shift Computation in Space</a:t>
            </a:r>
            <a:r>
              <a:rPr lang="zh-CN" altLang="en-US" sz="2800" dirty="0"/>
              <a:t>（在空间中</a:t>
            </a:r>
            <a:endParaRPr lang="en-US" altLang="zh-CN" sz="2800" dirty="0"/>
          </a:p>
          <a:p>
            <a:pPr eaLnBrk="1" hangingPunct="1">
              <a:buNone/>
            </a:pPr>
            <a:r>
              <a:rPr lang="en-US" altLang="zh-CN" sz="2800" dirty="0"/>
              <a:t>           </a:t>
            </a:r>
            <a:r>
              <a:rPr lang="zh-CN" altLang="en-US" sz="2800" dirty="0"/>
              <a:t>移动计算）</a:t>
            </a:r>
            <a:endParaRPr lang="zh-CN" altLang="en-US" sz="2800" dirty="0"/>
          </a:p>
          <a:p>
            <a:pPr eaLnBrk="1" hangingPunct="1"/>
            <a:endParaRPr lang="zh-CN" altLang="en-US" dirty="0"/>
          </a:p>
        </p:txBody>
      </p:sp>
      <p:sp>
        <p:nvSpPr>
          <p:cNvPr id="3" name="标题 2"/>
          <p:cNvSpPr>
            <a:spLocks noGrp="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放宽系统要求的三种技术</a:t>
            </a:r>
            <a:endPar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ransition>
    <p:cover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1"/>
          <p:cNvSpPr>
            <a:spLocks noGrp="1"/>
          </p:cNvSpPr>
          <p:nvPr>
            <p:ph idx="1"/>
          </p:nvPr>
        </p:nvSpPr>
        <p:spPr/>
        <p:txBody>
          <a:bodyPr vert="horz" wrap="square" lIns="91440" tIns="45720" rIns="91440" bIns="45720" anchor="t"/>
          <a:lstStyle/>
          <a:p>
            <a:pPr eaLnBrk="1" hangingPunct="1"/>
            <a:r>
              <a:rPr lang="zh-CN" altLang="en-US" sz="3200" dirty="0"/>
              <a:t>原则：</a:t>
            </a:r>
            <a:endParaRPr lang="en-US" altLang="zh-CN" sz="3200" dirty="0"/>
          </a:p>
          <a:p>
            <a:pPr lvl="1" eaLnBrk="1" hangingPunct="1"/>
            <a:r>
              <a:rPr lang="zh-CN" altLang="en-US" sz="2800" dirty="0"/>
              <a:t>当确定性算法太慢时，可以考虑随机化策略</a:t>
            </a:r>
            <a:endParaRPr lang="en-US" altLang="zh-CN" sz="2800" dirty="0"/>
          </a:p>
          <a:p>
            <a:pPr lvl="1" eaLnBrk="1" hangingPunct="1"/>
            <a:endParaRPr lang="en-US" altLang="zh-CN" sz="2800" dirty="0"/>
          </a:p>
          <a:p>
            <a:pPr eaLnBrk="1" hangingPunct="1"/>
            <a:r>
              <a:rPr lang="zh-CN" altLang="en-US" sz="3200" dirty="0"/>
              <a:t>检测超级节点的例子：</a:t>
            </a:r>
            <a:endParaRPr lang="en-US" altLang="zh-CN" sz="3200" dirty="0"/>
          </a:p>
          <a:p>
            <a:pPr lvl="1" eaLnBrk="1" hangingPunct="1"/>
            <a:r>
              <a:rPr lang="zh-CN" altLang="en-US" sz="2800" dirty="0"/>
              <a:t>确定性做法：统计每个节点发送的包数，超过给定门限的节点判为超级节点</a:t>
            </a:r>
            <a:endParaRPr lang="zh-CN" altLang="en-US" sz="2800" dirty="0"/>
          </a:p>
          <a:p>
            <a:pPr lvl="1" eaLnBrk="1" hangingPunct="1"/>
            <a:r>
              <a:rPr lang="zh-CN" altLang="en-US" sz="2800" dirty="0"/>
              <a:t>随机化方法：对网络流量进行采样统计，</a:t>
            </a:r>
            <a:r>
              <a:rPr lang="zh-CN" altLang="en-US" sz="2800" dirty="0">
                <a:solidFill>
                  <a:srgbClr val="FF0000"/>
                </a:solidFill>
              </a:rPr>
              <a:t>推断</a:t>
            </a:r>
            <a:r>
              <a:rPr lang="zh-CN" altLang="en-US" sz="2800" dirty="0"/>
              <a:t>网络中的超级节点</a:t>
            </a:r>
            <a:endParaRPr lang="zh-CN" altLang="en-US" dirty="0"/>
          </a:p>
        </p:txBody>
      </p:sp>
      <p:sp>
        <p:nvSpPr>
          <p:cNvPr id="3" name="标题 2"/>
          <p:cNvSpPr>
            <a:spLocks noGrp="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P3a</a:t>
            </a:r>
            <a:r>
              <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：牺牲确定性换时间</a:t>
            </a:r>
            <a:endPar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ransition>
    <p:cover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1"/>
          <p:cNvSpPr>
            <a:spLocks noGrp="1"/>
          </p:cNvSpPr>
          <p:nvPr>
            <p:ph idx="1"/>
          </p:nvPr>
        </p:nvSpPr>
        <p:spPr/>
        <p:txBody>
          <a:bodyPr vert="horz" wrap="square" lIns="91440" tIns="45720" rIns="91440" bIns="45720" anchor="t"/>
          <a:lstStyle/>
          <a:p>
            <a:pPr eaLnBrk="1" hangingPunct="1"/>
            <a:r>
              <a:rPr lang="zh-CN" altLang="en-US" sz="2800" dirty="0"/>
              <a:t>原则：</a:t>
            </a:r>
            <a:endParaRPr lang="en-US" altLang="zh-CN" sz="2800" dirty="0"/>
          </a:p>
          <a:p>
            <a:pPr lvl="1" eaLnBrk="1" hangingPunct="1"/>
            <a:r>
              <a:rPr lang="zh-CN" altLang="en-US" sz="2600" dirty="0"/>
              <a:t>当计算速度是主要关切时，可适当降低对计算精度的要求</a:t>
            </a:r>
            <a:endParaRPr lang="en-US" altLang="zh-CN" sz="2600" dirty="0"/>
          </a:p>
          <a:p>
            <a:pPr lvl="1" eaLnBrk="1" hangingPunct="1"/>
            <a:endParaRPr lang="en-US" altLang="zh-CN" sz="1000" dirty="0"/>
          </a:p>
          <a:p>
            <a:pPr eaLnBrk="1" hangingPunct="1"/>
            <a:r>
              <a:rPr lang="zh-CN" altLang="en-US" sz="2800" dirty="0"/>
              <a:t>图像压缩的例子：</a:t>
            </a:r>
            <a:endParaRPr lang="en-US" altLang="zh-CN" sz="2800" dirty="0"/>
          </a:p>
          <a:p>
            <a:pPr lvl="1" eaLnBrk="1" hangingPunct="1"/>
            <a:r>
              <a:rPr lang="en-US" altLang="zh-CN" sz="2600" dirty="0"/>
              <a:t>MPEG</a:t>
            </a:r>
            <a:r>
              <a:rPr lang="zh-CN" altLang="en-US" sz="2600" dirty="0"/>
              <a:t>利用离散余弦变换实时压缩视频，代价是图像质量有一些损失</a:t>
            </a:r>
            <a:endParaRPr lang="en-US" altLang="zh-CN" sz="2600" dirty="0"/>
          </a:p>
          <a:p>
            <a:pPr lvl="1" eaLnBrk="1" hangingPunct="1"/>
            <a:endParaRPr lang="en-US" altLang="zh-CN" sz="1000" dirty="0"/>
          </a:p>
          <a:p>
            <a:pPr eaLnBrk="1" hangingPunct="1"/>
            <a:r>
              <a:rPr lang="zh-CN" altLang="en-US" sz="2800" dirty="0"/>
              <a:t>第</a:t>
            </a:r>
            <a:r>
              <a:rPr lang="en-US" altLang="zh-CN" sz="2800" dirty="0"/>
              <a:t>1</a:t>
            </a:r>
            <a:r>
              <a:rPr lang="zh-CN" altLang="en-US" sz="2800" dirty="0"/>
              <a:t>章中检测异常</a:t>
            </a:r>
            <a:r>
              <a:rPr lang="en-US" altLang="zh-CN" sz="2800" dirty="0"/>
              <a:t>URL</a:t>
            </a:r>
            <a:r>
              <a:rPr lang="zh-CN" altLang="en-US" sz="2800" dirty="0"/>
              <a:t>的例子：</a:t>
            </a:r>
            <a:endParaRPr lang="en-US" altLang="zh-CN" sz="2800" dirty="0"/>
          </a:p>
          <a:p>
            <a:pPr lvl="1" eaLnBrk="1" hangingPunct="1"/>
            <a:r>
              <a:rPr lang="zh-CN" altLang="en-US" sz="2600" dirty="0"/>
              <a:t>用简单的移位运算代替复杂耗时的浮点数除法，代价是门限精度有一些损失 </a:t>
            </a:r>
            <a:endParaRPr lang="zh-CN" altLang="en-US" sz="2600" dirty="0"/>
          </a:p>
        </p:txBody>
      </p:sp>
      <p:sp>
        <p:nvSpPr>
          <p:cNvPr id="3" name="标题 2"/>
          <p:cNvSpPr>
            <a:spLocks noGrp="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P3b</a:t>
            </a:r>
            <a:r>
              <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：牺牲精度换时间</a:t>
            </a:r>
            <a:endPar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ransition>
    <p:cover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1"/>
          <p:cNvSpPr>
            <a:spLocks noGrp="1"/>
          </p:cNvSpPr>
          <p:nvPr>
            <p:ph idx="1"/>
          </p:nvPr>
        </p:nvSpPr>
        <p:spPr/>
        <p:txBody>
          <a:bodyPr vert="horz" wrap="square" lIns="91440" tIns="45720" rIns="91440" bIns="45720" anchor="t"/>
          <a:lstStyle/>
          <a:p>
            <a:pPr eaLnBrk="1" hangingPunct="1"/>
            <a:r>
              <a:rPr lang="zh-CN" altLang="en-US" sz="3200" dirty="0"/>
              <a:t>原则：</a:t>
            </a:r>
            <a:endParaRPr lang="en-US" altLang="zh-CN" sz="3200" dirty="0"/>
          </a:p>
          <a:p>
            <a:pPr lvl="1" eaLnBrk="1" hangingPunct="1"/>
            <a:r>
              <a:rPr lang="zh-CN" altLang="zh-CN" sz="2800" dirty="0"/>
              <a:t>将计算从一个子系统移动到另一个子系统</a:t>
            </a:r>
            <a:r>
              <a:rPr lang="zh-CN" altLang="en-US" sz="2800" dirty="0"/>
              <a:t>，以使系统性能更好</a:t>
            </a:r>
            <a:endParaRPr lang="en-US" altLang="zh-CN" sz="2800" dirty="0"/>
          </a:p>
          <a:p>
            <a:pPr lvl="1" eaLnBrk="1" hangingPunct="1"/>
            <a:endParaRPr lang="en-US" altLang="zh-CN" sz="1200" dirty="0"/>
          </a:p>
          <a:p>
            <a:pPr eaLnBrk="1" hangingPunct="1"/>
            <a:r>
              <a:rPr lang="zh-CN" altLang="en-US" sz="3200" dirty="0"/>
              <a:t>网络的例子：</a:t>
            </a:r>
            <a:endParaRPr lang="en-US" altLang="zh-CN" sz="3200" dirty="0"/>
          </a:p>
          <a:p>
            <a:pPr lvl="1" eaLnBrk="1" hangingPunct="1"/>
            <a:r>
              <a:rPr lang="en-US" altLang="zh-CN" sz="2800" dirty="0"/>
              <a:t>IPv6</a:t>
            </a:r>
            <a:r>
              <a:rPr lang="zh-CN" altLang="zh-CN" sz="2800" dirty="0"/>
              <a:t>将分片的功能从路由器移到源节点，</a:t>
            </a:r>
            <a:r>
              <a:rPr lang="zh-CN" altLang="en-US" sz="2800" dirty="0"/>
              <a:t>以提高</a:t>
            </a:r>
            <a:r>
              <a:rPr lang="zh-CN" altLang="zh-CN" sz="2800" dirty="0"/>
              <a:t>路由器的</a:t>
            </a:r>
            <a:r>
              <a:rPr lang="zh-CN" altLang="en-US" sz="2800" dirty="0"/>
              <a:t>吞吐量，代价是提高了源节点的实现复杂度</a:t>
            </a:r>
            <a:endParaRPr lang="en-US" altLang="zh-CN" sz="2800" dirty="0"/>
          </a:p>
          <a:p>
            <a:pPr lvl="1" eaLnBrk="1" hangingPunct="1"/>
            <a:r>
              <a:rPr lang="zh-CN" altLang="en-US" sz="2800" dirty="0"/>
              <a:t>用户空间协议实现：将协议处理从内核子系统移动到用户空间</a:t>
            </a:r>
            <a:endParaRPr lang="zh-CN" altLang="zh-CN" sz="2800" dirty="0"/>
          </a:p>
          <a:p>
            <a:pPr eaLnBrk="1" hangingPunct="1"/>
            <a:endParaRPr lang="zh-CN" altLang="en-US" dirty="0"/>
          </a:p>
        </p:txBody>
      </p:sp>
      <p:sp>
        <p:nvSpPr>
          <p:cNvPr id="3" name="标题 2"/>
          <p:cNvSpPr>
            <a:spLocks noGrp="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P3c</a:t>
            </a:r>
            <a:r>
              <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：在空间中移动计算</a:t>
            </a:r>
            <a:endPar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ransition>
    <p:cover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1"/>
          <p:cNvSpPr>
            <a:spLocks noGrp="1"/>
          </p:cNvSpPr>
          <p:nvPr>
            <p:ph idx="1"/>
          </p:nvPr>
        </p:nvSpPr>
        <p:spPr>
          <a:xfrm>
            <a:off x="468313" y="1268413"/>
            <a:ext cx="8291512" cy="4897437"/>
          </a:xfrm>
        </p:spPr>
        <p:txBody>
          <a:bodyPr vert="horz" wrap="square" lIns="91440" tIns="45720" rIns="91440" bIns="45720" anchor="t"/>
          <a:lstStyle/>
          <a:p>
            <a:pPr eaLnBrk="1" hangingPunct="1"/>
            <a:r>
              <a:rPr lang="zh-CN" altLang="en-US" sz="2800" dirty="0"/>
              <a:t>系统设计通常采用黑盒视图，自顶向下进行模块化设计，子系统之间相互独立。但是，性能关键的组件通常不能这样设计。</a:t>
            </a:r>
            <a:endParaRPr lang="en-US" altLang="zh-CN" sz="2800" dirty="0"/>
          </a:p>
          <a:p>
            <a:pPr eaLnBrk="1" hangingPunct="1"/>
            <a:endParaRPr lang="en-US" altLang="zh-CN" sz="1200" dirty="0"/>
          </a:p>
          <a:p>
            <a:pPr eaLnBrk="1" hangingPunct="1"/>
            <a:r>
              <a:rPr lang="zh-CN" altLang="en-US" sz="2800" dirty="0"/>
              <a:t>原则：</a:t>
            </a:r>
            <a:endParaRPr lang="en-US" altLang="zh-CN" sz="2800" dirty="0"/>
          </a:p>
          <a:p>
            <a:pPr lvl="1" eaLnBrk="1" hangingPunct="1"/>
            <a:r>
              <a:rPr lang="zh-CN" altLang="zh-CN" sz="2800" dirty="0"/>
              <a:t>性能关键的组件</a:t>
            </a:r>
            <a:r>
              <a:rPr lang="zh-CN" altLang="en-US" sz="2800" dirty="0"/>
              <a:t>通常部分地采用“</a:t>
            </a:r>
            <a:r>
              <a:rPr lang="zh-CN" altLang="zh-CN" sz="2800" dirty="0"/>
              <a:t>自底向上</a:t>
            </a:r>
            <a:r>
              <a:rPr lang="zh-CN" altLang="en-US" sz="2800" dirty="0"/>
              <a:t>”的方法构建，比如，让算法适应硬件而不是相反</a:t>
            </a:r>
            <a:endParaRPr lang="en-US" altLang="zh-CN" sz="2800" dirty="0"/>
          </a:p>
          <a:p>
            <a:pPr eaLnBrk="1" hangingPunct="1"/>
            <a:endParaRPr lang="en-US" altLang="zh-CN" sz="1200" dirty="0"/>
          </a:p>
          <a:p>
            <a:pPr eaLnBrk="1" hangingPunct="1"/>
            <a:r>
              <a:rPr lang="zh-CN" altLang="en-US" sz="2800" dirty="0"/>
              <a:t>有三种这样的技术：</a:t>
            </a:r>
            <a:endParaRPr lang="en-US" altLang="zh-CN" sz="2800" dirty="0"/>
          </a:p>
          <a:p>
            <a:pPr lvl="1" eaLnBrk="1" hangingPunct="1"/>
            <a:r>
              <a:rPr lang="en-US" altLang="zh-CN" sz="2400" dirty="0"/>
              <a:t>P4a</a:t>
            </a:r>
            <a:r>
              <a:rPr lang="zh-CN" altLang="en-US" sz="2400" dirty="0"/>
              <a:t>：</a:t>
            </a:r>
            <a:r>
              <a:rPr lang="en-US" altLang="zh-CN" sz="2400" dirty="0"/>
              <a:t>Exploit Locality</a:t>
            </a:r>
            <a:r>
              <a:rPr lang="zh-CN" altLang="en-US" sz="2400" dirty="0"/>
              <a:t>（利用局部性）</a:t>
            </a:r>
            <a:endParaRPr lang="en-US" altLang="zh-CN" sz="2400" dirty="0"/>
          </a:p>
          <a:p>
            <a:pPr lvl="1" eaLnBrk="1" hangingPunct="1"/>
            <a:r>
              <a:rPr lang="en-US" altLang="zh-CN" sz="2400" dirty="0"/>
              <a:t>P4b</a:t>
            </a:r>
            <a:r>
              <a:rPr lang="zh-CN" altLang="en-US" sz="2400" dirty="0"/>
              <a:t>：</a:t>
            </a:r>
            <a:r>
              <a:rPr lang="en-US" altLang="zh-CN" sz="2400" dirty="0"/>
              <a:t>Trade Memory for Speed</a:t>
            </a:r>
            <a:r>
              <a:rPr lang="zh-CN" altLang="en-US" sz="2400" dirty="0"/>
              <a:t>（用空间换速度）</a:t>
            </a:r>
            <a:endParaRPr lang="en-US" altLang="zh-CN" sz="2400" dirty="0"/>
          </a:p>
          <a:p>
            <a:pPr lvl="1" eaLnBrk="1" hangingPunct="1"/>
            <a:r>
              <a:rPr lang="en-US" altLang="zh-CN" sz="2400" dirty="0"/>
              <a:t>P4c</a:t>
            </a:r>
            <a:r>
              <a:rPr lang="zh-CN" altLang="en-US" sz="2400" dirty="0"/>
              <a:t>：</a:t>
            </a:r>
            <a:r>
              <a:rPr lang="en-US" altLang="zh-CN" sz="2400" dirty="0"/>
              <a:t>Exploit Hardware Feature</a:t>
            </a:r>
            <a:r>
              <a:rPr lang="zh-CN" altLang="en-US" sz="2400" dirty="0"/>
              <a:t>（利用硬件特性）</a:t>
            </a:r>
            <a:endParaRPr lang="en-US" altLang="zh-CN" sz="2400" dirty="0"/>
          </a:p>
        </p:txBody>
      </p:sp>
      <p:sp>
        <p:nvSpPr>
          <p:cNvPr id="3" name="标题 2"/>
          <p:cNvSpPr>
            <a:spLocks noGrp="1"/>
          </p:cNvSpPr>
          <p:nvPr>
            <p:ph type="title"/>
          </p:nvPr>
        </p:nvSpPr>
        <p:spPr>
          <a:xfrm>
            <a:off x="457200" y="274638"/>
            <a:ext cx="8229600" cy="994122"/>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P4</a:t>
            </a:r>
            <a:r>
              <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：利用系统组件</a:t>
            </a:r>
            <a:endPar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ransition>
    <p:cover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1"/>
          <p:cNvSpPr>
            <a:spLocks noGrp="1"/>
          </p:cNvSpPr>
          <p:nvPr>
            <p:ph idx="1"/>
          </p:nvPr>
        </p:nvSpPr>
        <p:spPr/>
        <p:txBody>
          <a:bodyPr vert="horz" wrap="square" lIns="91440" tIns="45720" rIns="91440" bIns="45720" anchor="t"/>
          <a:lstStyle/>
          <a:p>
            <a:pPr eaLnBrk="1" hangingPunct="1"/>
            <a:r>
              <a:rPr lang="zh-CN" altLang="en-US" sz="3200" dirty="0"/>
              <a:t>原则：</a:t>
            </a:r>
            <a:endParaRPr lang="en-US" altLang="zh-CN" sz="3200" dirty="0"/>
          </a:p>
          <a:p>
            <a:pPr lvl="1" eaLnBrk="1" hangingPunct="1"/>
            <a:r>
              <a:rPr lang="zh-CN" altLang="en-US" sz="2800" dirty="0"/>
              <a:t>将相关联的数据存放在连续的位置，提高存储器的访问效率（利用</a:t>
            </a:r>
            <a:r>
              <a:rPr lang="en-US" altLang="zh-CN" sz="2800" dirty="0"/>
              <a:t>cache</a:t>
            </a:r>
            <a:r>
              <a:rPr lang="zh-CN" altLang="en-US" sz="2800" dirty="0"/>
              <a:t>的特性）</a:t>
            </a:r>
            <a:endParaRPr lang="en-US" altLang="zh-CN" sz="2800" dirty="0"/>
          </a:p>
          <a:p>
            <a:pPr lvl="1" eaLnBrk="1" hangingPunct="1"/>
            <a:endParaRPr lang="en-US" altLang="zh-CN" sz="2800" dirty="0"/>
          </a:p>
          <a:p>
            <a:pPr eaLnBrk="1" hangingPunct="1"/>
            <a:r>
              <a:rPr lang="zh-CN" altLang="en-US" sz="3200" dirty="0"/>
              <a:t>应用的例子：</a:t>
            </a:r>
            <a:endParaRPr lang="en-US" altLang="zh-CN" sz="3200" dirty="0"/>
          </a:p>
          <a:p>
            <a:pPr lvl="1" eaLnBrk="1" hangingPunct="1"/>
            <a:r>
              <a:rPr lang="zh-CN" altLang="en-US" sz="2800" dirty="0"/>
              <a:t>在检测异常</a:t>
            </a:r>
            <a:r>
              <a:rPr lang="en-US" altLang="zh-CN" sz="2800" dirty="0"/>
              <a:t>URL</a:t>
            </a:r>
            <a:r>
              <a:rPr lang="zh-CN" altLang="en-US" sz="2800" dirty="0"/>
              <a:t>的例子中 ，将</a:t>
            </a:r>
            <a:r>
              <a:rPr lang="en-US" altLang="zh-CN" sz="2800" dirty="0"/>
              <a:t>G[i]</a:t>
            </a:r>
            <a:r>
              <a:rPr lang="zh-CN" altLang="en-US" sz="2800" dirty="0"/>
              <a:t>、</a:t>
            </a:r>
            <a:r>
              <a:rPr lang="en-US" altLang="zh-CN" sz="2800" dirty="0"/>
              <a:t>T[i]</a:t>
            </a:r>
            <a:r>
              <a:rPr lang="zh-CN" altLang="en-US" sz="2800" dirty="0"/>
              <a:t>和</a:t>
            </a:r>
            <a:r>
              <a:rPr lang="en-US" altLang="zh-CN" sz="2800" dirty="0"/>
              <a:t>C[i]</a:t>
            </a:r>
            <a:r>
              <a:rPr lang="zh-CN" altLang="en-US" sz="2800" dirty="0"/>
              <a:t>放在一个</a:t>
            </a:r>
            <a:r>
              <a:rPr lang="en-US" altLang="zh-CN" sz="2800" dirty="0"/>
              <a:t>SRAM</a:t>
            </a:r>
            <a:r>
              <a:rPr lang="zh-CN" altLang="en-US" sz="2800" dirty="0"/>
              <a:t>字中（利用宽字</a:t>
            </a:r>
            <a:r>
              <a:rPr lang="en-US" altLang="zh-CN" sz="2800" dirty="0"/>
              <a:t>SRAM</a:t>
            </a:r>
            <a:r>
              <a:rPr lang="zh-CN" altLang="en-US" sz="2800" dirty="0"/>
              <a:t>）</a:t>
            </a:r>
            <a:endParaRPr lang="en-US" altLang="zh-CN" sz="2800" dirty="0"/>
          </a:p>
          <a:p>
            <a:pPr lvl="1" eaLnBrk="1" hangingPunct="1">
              <a:buNone/>
            </a:pPr>
            <a:endParaRPr lang="en-US" altLang="zh-CN" sz="2800" dirty="0"/>
          </a:p>
          <a:p>
            <a:pPr lvl="1" eaLnBrk="1" hangingPunct="1">
              <a:buNone/>
            </a:pPr>
            <a:endParaRPr lang="zh-CN" altLang="en-US" dirty="0"/>
          </a:p>
        </p:txBody>
      </p:sp>
      <p:sp>
        <p:nvSpPr>
          <p:cNvPr id="3" name="标题 2"/>
          <p:cNvSpPr>
            <a:spLocks noGrp="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P4a</a:t>
            </a:r>
            <a:r>
              <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：利用局部性</a:t>
            </a:r>
            <a:endPar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ransition>
    <p:cover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内容占位符 1"/>
          <p:cNvSpPr>
            <a:spLocks noGrp="1"/>
          </p:cNvSpPr>
          <p:nvPr>
            <p:ph idx="1"/>
          </p:nvPr>
        </p:nvSpPr>
        <p:spPr/>
        <p:txBody>
          <a:bodyPr vert="horz" wrap="square" lIns="91440" tIns="45720" rIns="91440" bIns="45720" anchor="t"/>
          <a:lstStyle/>
          <a:p>
            <a:pPr eaLnBrk="1" hangingPunct="1"/>
            <a:r>
              <a:rPr lang="zh-CN" altLang="en-US" sz="3200" dirty="0"/>
              <a:t>用较大的空间换来速度的提升：</a:t>
            </a:r>
            <a:endParaRPr lang="en-US" altLang="zh-CN" sz="3200" dirty="0"/>
          </a:p>
          <a:p>
            <a:pPr lvl="1" eaLnBrk="1" hangingPunct="1"/>
            <a:r>
              <a:rPr lang="zh-CN" altLang="en-US" sz="2800" dirty="0"/>
              <a:t>比如，将函数计算变为查表</a:t>
            </a:r>
            <a:endParaRPr lang="en-US" altLang="zh-CN" sz="2800" dirty="0"/>
          </a:p>
          <a:p>
            <a:pPr lvl="1" eaLnBrk="1" hangingPunct="1"/>
            <a:r>
              <a:rPr lang="zh-CN" altLang="en-US" sz="2800" dirty="0"/>
              <a:t>比如，用多分支</a:t>
            </a:r>
            <a:r>
              <a:rPr lang="en-US" altLang="zh-CN" sz="2800" dirty="0"/>
              <a:t>trie</a:t>
            </a:r>
            <a:r>
              <a:rPr lang="zh-CN" altLang="en-US" sz="2800" dirty="0"/>
              <a:t>提高</a:t>
            </a:r>
            <a:r>
              <a:rPr lang="en-US" altLang="zh-CN" sz="2800" dirty="0"/>
              <a:t>IP</a:t>
            </a:r>
            <a:r>
              <a:rPr lang="zh-CN" altLang="en-US" sz="2800" dirty="0"/>
              <a:t>地址的查找速度</a:t>
            </a:r>
            <a:endParaRPr lang="en-US" altLang="zh-CN" sz="2800" dirty="0"/>
          </a:p>
          <a:p>
            <a:pPr lvl="1" eaLnBrk="1" hangingPunct="1"/>
            <a:endParaRPr lang="en-US" altLang="zh-CN" sz="2800" dirty="0"/>
          </a:p>
          <a:p>
            <a:pPr eaLnBrk="1" hangingPunct="1"/>
            <a:r>
              <a:rPr lang="zh-CN" altLang="en-US" sz="3200" dirty="0"/>
              <a:t>用较小的空间换来速度的提升：</a:t>
            </a:r>
            <a:endParaRPr lang="en-US" altLang="zh-CN" sz="3200" dirty="0"/>
          </a:p>
          <a:p>
            <a:pPr lvl="1" eaLnBrk="1" hangingPunct="1"/>
            <a:r>
              <a:rPr lang="zh-CN" altLang="en-US" sz="2800" dirty="0"/>
              <a:t>比如，压缩很大的数据结构，使其可以放入</a:t>
            </a:r>
            <a:r>
              <a:rPr lang="en-US" altLang="zh-CN" sz="2800" dirty="0"/>
              <a:t>cache</a:t>
            </a:r>
            <a:r>
              <a:rPr lang="zh-CN" altLang="en-US" sz="2800" dirty="0"/>
              <a:t>，或者大部分可以放入</a:t>
            </a:r>
            <a:r>
              <a:rPr lang="en-US" altLang="zh-CN" sz="2800" dirty="0"/>
              <a:t>cache</a:t>
            </a:r>
            <a:r>
              <a:rPr lang="zh-CN" altLang="en-US" sz="2800" dirty="0"/>
              <a:t>，提高</a:t>
            </a:r>
            <a:r>
              <a:rPr lang="en-US" altLang="zh-CN" sz="2800" dirty="0"/>
              <a:t>cache</a:t>
            </a:r>
            <a:r>
              <a:rPr lang="zh-CN" altLang="en-US" sz="2800" dirty="0"/>
              <a:t>命中率</a:t>
            </a:r>
            <a:endParaRPr lang="zh-CN" altLang="en-US" sz="2800" dirty="0"/>
          </a:p>
        </p:txBody>
      </p:sp>
      <p:sp>
        <p:nvSpPr>
          <p:cNvPr id="3" name="标题 2"/>
          <p:cNvSpPr>
            <a:spLocks noGrp="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P4b</a:t>
            </a:r>
            <a:r>
              <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：用空间换速度</a:t>
            </a:r>
            <a:endPar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ransition>
    <p:cover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内容占位符 1"/>
          <p:cNvSpPr>
            <a:spLocks noGrp="1"/>
          </p:cNvSpPr>
          <p:nvPr>
            <p:ph idx="1"/>
          </p:nvPr>
        </p:nvSpPr>
        <p:spPr/>
        <p:txBody>
          <a:bodyPr vert="horz" wrap="square" lIns="91440" tIns="45720" rIns="91440" bIns="45720" anchor="t"/>
          <a:lstStyle/>
          <a:p>
            <a:pPr eaLnBrk="1" hangingPunct="1"/>
            <a:r>
              <a:rPr lang="zh-CN" altLang="zh-CN" sz="2800" dirty="0"/>
              <a:t>编译器</a:t>
            </a:r>
            <a:r>
              <a:rPr lang="zh-CN" altLang="en-US" sz="2800" dirty="0"/>
              <a:t>的例子：</a:t>
            </a:r>
            <a:endParaRPr lang="en-US" altLang="zh-CN" sz="2800" dirty="0"/>
          </a:p>
          <a:p>
            <a:pPr lvl="1" eaLnBrk="1" hangingPunct="1"/>
            <a:r>
              <a:rPr lang="zh-CN" altLang="zh-CN" sz="2400" dirty="0"/>
              <a:t>使用</a:t>
            </a:r>
            <a:r>
              <a:rPr lang="zh-CN" altLang="en-US" sz="2400" dirty="0"/>
              <a:t>强度削弱（</a:t>
            </a:r>
            <a:r>
              <a:rPr lang="en-US" altLang="zh-CN" sz="2400" dirty="0"/>
              <a:t>strength reduction</a:t>
            </a:r>
            <a:r>
              <a:rPr lang="zh-CN" altLang="en-US" sz="2400" dirty="0"/>
              <a:t>）</a:t>
            </a:r>
            <a:r>
              <a:rPr lang="zh-CN" altLang="zh-CN" sz="2400" dirty="0"/>
              <a:t>消除循环中的乘法运算</a:t>
            </a:r>
            <a:r>
              <a:rPr lang="zh-CN" altLang="en-US" sz="2400" dirty="0"/>
              <a:t>，因为乘法运算比加法运算代价高很多。</a:t>
            </a:r>
            <a:endParaRPr lang="en-US" altLang="zh-CN" sz="2400" dirty="0"/>
          </a:p>
          <a:p>
            <a:pPr lvl="1" eaLnBrk="1" hangingPunct="1"/>
            <a:r>
              <a:rPr lang="zh-CN" altLang="en-US" sz="2400" dirty="0"/>
              <a:t>比如：</a:t>
            </a:r>
            <a:endParaRPr lang="en-US" altLang="zh-CN" sz="2400" dirty="0"/>
          </a:p>
          <a:p>
            <a:pPr lvl="1" eaLnBrk="1" hangingPunct="1">
              <a:buNone/>
            </a:pPr>
            <a:r>
              <a:rPr lang="en-US" altLang="zh-CN" sz="2800" dirty="0"/>
              <a:t>		</a:t>
            </a:r>
            <a:r>
              <a:rPr lang="nn-NO" altLang="zh-CN" sz="2400" b="1" dirty="0">
                <a:latin typeface="Times New Roman" panose="02020503050405090304" pitchFamily="18" charset="0"/>
                <a:cs typeface="Times New Roman" panose="02020503050405090304" pitchFamily="18" charset="0"/>
              </a:rPr>
              <a:t>c = 7; for (i = 0; i &lt; N; i++) { y[i] = c * i; } </a:t>
            </a:r>
            <a:endParaRPr lang="nn-NO" altLang="zh-CN" sz="2400" b="1" dirty="0">
              <a:latin typeface="Times New Roman" panose="02020503050405090304" pitchFamily="18" charset="0"/>
              <a:cs typeface="Times New Roman" panose="02020503050405090304" pitchFamily="18" charset="0"/>
            </a:endParaRPr>
          </a:p>
          <a:p>
            <a:pPr lvl="1" eaLnBrk="1" hangingPunct="1">
              <a:buNone/>
            </a:pPr>
            <a:r>
              <a:rPr lang="zh-CN" altLang="en-US" sz="2400" dirty="0"/>
              <a:t>  转换为：</a:t>
            </a:r>
            <a:endParaRPr lang="nn-NO" altLang="zh-CN" sz="2400" dirty="0"/>
          </a:p>
          <a:p>
            <a:pPr lvl="1" eaLnBrk="1" hangingPunct="1">
              <a:buNone/>
            </a:pPr>
            <a:r>
              <a:rPr lang="nn-NO" altLang="zh-CN" sz="2400" dirty="0"/>
              <a:t>	</a:t>
            </a:r>
            <a:r>
              <a:rPr lang="nn-NO" altLang="zh-CN" sz="2400" dirty="0">
                <a:latin typeface="Times New Roman" panose="02020503050405090304" pitchFamily="18" charset="0"/>
                <a:cs typeface="Times New Roman" panose="02020503050405090304" pitchFamily="18" charset="0"/>
              </a:rPr>
              <a:t>	</a:t>
            </a:r>
            <a:r>
              <a:rPr lang="nn-NO" altLang="zh-CN" sz="2400" b="1" dirty="0">
                <a:latin typeface="Times New Roman" panose="02020503050405090304" pitchFamily="18" charset="0"/>
                <a:cs typeface="Times New Roman" panose="02020503050405090304" pitchFamily="18" charset="0"/>
              </a:rPr>
              <a:t>c = 7; k = 0; for (i = 0; i &lt; N; i++) { y[i] = k; k = k + c; }</a:t>
            </a:r>
            <a:endParaRPr lang="en-US" altLang="zh-CN" sz="2400" b="1" dirty="0">
              <a:latin typeface="Times New Roman" panose="02020503050405090304" pitchFamily="18" charset="0"/>
              <a:cs typeface="Times New Roman" panose="02020503050405090304" pitchFamily="18" charset="0"/>
            </a:endParaRPr>
          </a:p>
          <a:p>
            <a:pPr eaLnBrk="1" hangingPunct="1">
              <a:buNone/>
            </a:pPr>
            <a:r>
              <a:rPr lang="en-US" altLang="zh-CN" dirty="0"/>
              <a:t>	</a:t>
            </a:r>
            <a:endParaRPr lang="en-US" altLang="zh-CN" dirty="0"/>
          </a:p>
        </p:txBody>
      </p:sp>
      <p:sp>
        <p:nvSpPr>
          <p:cNvPr id="3" name="标题 2"/>
          <p:cNvSpPr>
            <a:spLocks noGrp="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P4c</a:t>
            </a:r>
            <a:r>
              <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：利用硬件特性</a:t>
            </a:r>
            <a:endPar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ransition>
    <p:cover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1"/>
          <p:cNvSpPr>
            <a:spLocks noGrp="1"/>
          </p:cNvSpPr>
          <p:nvPr>
            <p:ph idx="1"/>
          </p:nvPr>
        </p:nvSpPr>
        <p:spPr/>
        <p:txBody>
          <a:bodyPr vert="horz" wrap="square" lIns="91440" tIns="45720" rIns="91440" bIns="45720" anchor="t"/>
          <a:lstStyle/>
          <a:p>
            <a:pPr eaLnBrk="1" hangingPunct="1"/>
            <a:r>
              <a:rPr lang="zh-CN" altLang="en-US" sz="2800" dirty="0"/>
              <a:t>过度使用</a:t>
            </a:r>
            <a:r>
              <a:rPr lang="en-US" altLang="zh-CN" sz="2800" dirty="0"/>
              <a:t>P4</a:t>
            </a:r>
            <a:r>
              <a:rPr lang="zh-CN" altLang="en-US" sz="2800" dirty="0"/>
              <a:t>原则，系统的模块化将受到损害</a:t>
            </a:r>
            <a:endParaRPr lang="en-US" altLang="zh-CN" sz="2800" dirty="0"/>
          </a:p>
          <a:p>
            <a:pPr eaLnBrk="1" hangingPunct="1"/>
            <a:endParaRPr lang="en-US" altLang="zh-CN" sz="2800" dirty="0"/>
          </a:p>
          <a:p>
            <a:pPr eaLnBrk="1" hangingPunct="1"/>
            <a:r>
              <a:rPr lang="zh-CN" altLang="en-US" sz="2800" dirty="0"/>
              <a:t>运用</a:t>
            </a:r>
            <a:r>
              <a:rPr lang="en-US" altLang="zh-CN" sz="2800" dirty="0"/>
              <a:t>P4</a:t>
            </a:r>
            <a:r>
              <a:rPr lang="zh-CN" altLang="en-US" sz="2800" dirty="0"/>
              <a:t>原则需注意以下两点：</a:t>
            </a:r>
            <a:endParaRPr lang="en-US" altLang="zh-CN" sz="2800" dirty="0"/>
          </a:p>
          <a:p>
            <a:pPr lvl="1" eaLnBrk="1" hangingPunct="1"/>
            <a:r>
              <a:rPr lang="zh-CN" altLang="zh-CN" sz="2400" dirty="0"/>
              <a:t>如果利用其它系统特性只是为了提高性能，那么对那些系统特性的改变应当只影响性能，不影响正确性</a:t>
            </a:r>
            <a:endParaRPr lang="en-US" altLang="zh-CN" sz="2400" dirty="0"/>
          </a:p>
          <a:p>
            <a:pPr lvl="1" eaLnBrk="1" hangingPunct="1"/>
            <a:r>
              <a:rPr lang="zh-CN" altLang="zh-CN" sz="2400" dirty="0">
                <a:solidFill>
                  <a:srgbClr val="FF0000"/>
                </a:solidFill>
              </a:rPr>
              <a:t>仅对确认为是系统瓶颈的组件运用该</a:t>
            </a:r>
            <a:r>
              <a:rPr lang="zh-CN" altLang="en-US" sz="2400" dirty="0">
                <a:solidFill>
                  <a:srgbClr val="FF0000"/>
                </a:solidFill>
              </a:rPr>
              <a:t>原则</a:t>
            </a:r>
            <a:endParaRPr lang="en-US" altLang="zh-CN" sz="2400" dirty="0">
              <a:solidFill>
                <a:srgbClr val="FF0000"/>
              </a:solidFill>
            </a:endParaRPr>
          </a:p>
          <a:p>
            <a:pPr eaLnBrk="1" hangingPunct="1"/>
            <a:endParaRPr lang="en-US" altLang="zh-CN" sz="2800" dirty="0"/>
          </a:p>
          <a:p>
            <a:pPr eaLnBrk="1" hangingPunct="1"/>
            <a:r>
              <a:rPr lang="zh-CN" altLang="en-US" sz="2800" dirty="0">
                <a:solidFill>
                  <a:srgbClr val="FF0000"/>
                </a:solidFill>
              </a:rPr>
              <a:t>对系统的优化要有一定的度，应当只对系统做最小的修改，不提倡大刀阔斧地改！</a:t>
            </a:r>
            <a:endParaRPr lang="zh-CN" altLang="zh-CN" sz="2800" dirty="0">
              <a:solidFill>
                <a:srgbClr val="FF0000"/>
              </a:solidFill>
            </a:endParaRPr>
          </a:p>
          <a:p>
            <a:pPr eaLnBrk="1" hangingPunct="1"/>
            <a:endParaRPr lang="zh-CN" altLang="en-US" dirty="0"/>
          </a:p>
        </p:txBody>
      </p:sp>
      <p:sp>
        <p:nvSpPr>
          <p:cNvPr id="3" name="标题 2"/>
          <p:cNvSpPr>
            <a:spLocks noGrp="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运用</a:t>
            </a:r>
            <a:r>
              <a:rPr kumimoji="0" lang="en-US" altLang="zh-C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P4</a:t>
            </a:r>
            <a:r>
              <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原则需注意的问题</a:t>
            </a:r>
            <a:endPar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ransition>
    <p:cover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1"/>
          <p:cNvSpPr>
            <a:spLocks noGrp="1"/>
          </p:cNvSpPr>
          <p:nvPr>
            <p:ph idx="1"/>
          </p:nvPr>
        </p:nvSpPr>
        <p:spPr>
          <a:xfrm>
            <a:off x="250825" y="1268413"/>
            <a:ext cx="8713788" cy="4738688"/>
          </a:xfrm>
        </p:spPr>
        <p:txBody>
          <a:bodyPr vert="horz" wrap="square" lIns="91440" tIns="45720" rIns="91440" bIns="45720" numCol="1" anchor="t" anchorCtr="0" compatLnSpc="1"/>
          <a:lstStyle/>
          <a:p>
            <a:pPr marL="365125" marR="0" lvl="0" indent="-255905" algn="l"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原则：</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621030" marR="0" lvl="1" indent="-228600" algn="l" defTabSz="914400" rtl="0" eaLnBrk="1" fontAlgn="base" latinLnBrk="0" hangingPunct="1">
              <a:lnSpc>
                <a:spcPct val="100000"/>
              </a:lnSpc>
              <a:spcBef>
                <a:spcPts val="325"/>
              </a:spcBef>
              <a:spcAft>
                <a:spcPct val="0"/>
              </a:spcAft>
              <a:buClr>
                <a:schemeClr val="accent1"/>
              </a:buClr>
              <a:buSzTx/>
              <a:buFont typeface="Verdana" panose="020B0804030504040204" charset="0"/>
              <a:buChar char="◦"/>
              <a:defRPr/>
            </a:pPr>
            <a:r>
              <a:rPr kumimoji="0" lang="zh-CN" altLang="zh-CN" sz="2000" b="0" i="0" u="none" strike="noStrike" kern="1200" cap="none" spc="0" normalizeH="0" baseline="0" noProof="0" dirty="0">
                <a:ln>
                  <a:noFill/>
                </a:ln>
                <a:solidFill>
                  <a:schemeClr val="tx1"/>
                </a:solidFill>
                <a:effectLst/>
                <a:uLnTx/>
                <a:uFillTx/>
                <a:latin typeface="+mn-lt"/>
                <a:ea typeface="+mn-ea"/>
                <a:cs typeface="+mn-cs"/>
              </a:rPr>
              <a:t>当所有方法都不奏效时，增加硬件是更简单和有效的方法</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621030" marR="0" lvl="1" indent="-228600" algn="l" defTabSz="914400" rtl="0" eaLnBrk="1" fontAlgn="base" latinLnBrk="0" hangingPunct="1">
              <a:lnSpc>
                <a:spcPct val="100000"/>
              </a:lnSpc>
              <a:spcBef>
                <a:spcPts val="325"/>
              </a:spcBef>
              <a:spcAft>
                <a:spcPct val="0"/>
              </a:spcAft>
              <a:buClr>
                <a:schemeClr val="accent1"/>
              </a:buClr>
              <a:buSzTx/>
              <a:buFont typeface="Verdana" panose="020B0804030504040204" charset="0"/>
              <a:buChar char="◦"/>
              <a:defRPr/>
            </a:pPr>
            <a:endParaRPr kumimoji="0" lang="en-US" altLang="zh-CN" sz="1000" b="0" i="0" u="none" strike="noStrike" kern="1200" cap="none" spc="0" normalizeH="0" baseline="0" noProof="0" dirty="0">
              <a:ln>
                <a:noFill/>
              </a:ln>
              <a:solidFill>
                <a:schemeClr val="tx1"/>
              </a:solidFill>
              <a:effectLst/>
              <a:uLnTx/>
              <a:uFillTx/>
              <a:latin typeface="+mn-lt"/>
              <a:ea typeface="+mn-ea"/>
              <a:cs typeface="+mn-cs"/>
            </a:endParaRPr>
          </a:p>
          <a:p>
            <a:pPr marL="365125" marR="0" lvl="0" indent="-255905" algn="l"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Char char=""/>
              <a:defRPr/>
            </a:pPr>
            <a:r>
              <a:rPr kumimoji="0" lang="zh-CN" altLang="zh-CN" sz="2400" b="0" i="0" u="none" strike="noStrike" kern="1200" cap="none" spc="0" normalizeH="0" baseline="0" noProof="0" dirty="0">
                <a:ln>
                  <a:noFill/>
                </a:ln>
                <a:solidFill>
                  <a:schemeClr val="tx1"/>
                </a:solidFill>
                <a:effectLst/>
                <a:uLnTx/>
                <a:uFillTx/>
                <a:latin typeface="+mn-lt"/>
                <a:ea typeface="+mn-ea"/>
                <a:cs typeface="+mn-cs"/>
              </a:rPr>
              <a:t>理想情况</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621030" marR="0" lvl="1" indent="-228600" algn="l" defTabSz="914400" rtl="0" eaLnBrk="1" fontAlgn="base" latinLnBrk="0" hangingPunct="1">
              <a:lnSpc>
                <a:spcPct val="100000"/>
              </a:lnSpc>
              <a:spcBef>
                <a:spcPts val="325"/>
              </a:spcBef>
              <a:spcAft>
                <a:spcPct val="0"/>
              </a:spcAft>
              <a:buClr>
                <a:schemeClr val="accent1"/>
              </a:buClr>
              <a:buSzTx/>
              <a:buFont typeface="Verdana" panose="020B0804030504040204" charset="0"/>
              <a:buChar char="◦"/>
              <a:defRPr/>
            </a:pP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只增加最少的硬件，充分挖掘软件的潜力</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621030" marR="0" lvl="1" indent="-228600" algn="l" defTabSz="914400" rtl="0" eaLnBrk="1" fontAlgn="base" latinLnBrk="0" hangingPunct="1">
              <a:lnSpc>
                <a:spcPct val="100000"/>
              </a:lnSpc>
              <a:spcBef>
                <a:spcPts val="325"/>
              </a:spcBef>
              <a:spcAft>
                <a:spcPct val="0"/>
              </a:spcAft>
              <a:buClr>
                <a:schemeClr val="accent1"/>
              </a:buClr>
              <a:buSzTx/>
              <a:buFont typeface="Verdana" panose="020B0804030504040204" charset="0"/>
              <a:buChar char="◦"/>
              <a:defRPr/>
            </a:pPr>
            <a:r>
              <a:rPr kumimoji="0" lang="zh-CN" altLang="zh-CN" sz="2000" b="0" i="0" u="none" strike="noStrike" kern="1200" cap="none" spc="0" normalizeH="0" baseline="0" noProof="0" dirty="0">
                <a:ln>
                  <a:noFill/>
                </a:ln>
                <a:solidFill>
                  <a:schemeClr val="tx1"/>
                </a:solidFill>
                <a:effectLst/>
                <a:uLnTx/>
                <a:uFillTx/>
                <a:latin typeface="+mn-lt"/>
                <a:ea typeface="+mn-ea"/>
                <a:cs typeface="+mn-cs"/>
              </a:rPr>
              <a:t>用软件实现</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的关键算法</a:t>
            </a:r>
            <a:r>
              <a:rPr kumimoji="0" lang="zh-CN" altLang="zh-CN" sz="2000" b="0" i="0" u="none" strike="noStrike" kern="1200" cap="none" spc="0" normalizeH="0" baseline="0" noProof="0" dirty="0">
                <a:ln>
                  <a:noFill/>
                </a:ln>
                <a:solidFill>
                  <a:schemeClr val="tx1"/>
                </a:solidFill>
                <a:effectLst/>
                <a:uLnTx/>
                <a:uFillTx/>
                <a:latin typeface="+mn-lt"/>
                <a:ea typeface="+mn-ea"/>
                <a:cs typeface="+mn-cs"/>
              </a:rPr>
              <a:t>，</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随着</a:t>
            </a:r>
            <a:r>
              <a:rPr kumimoji="0" lang="zh-CN" altLang="zh-CN" sz="2000" b="0" i="0" u="none" strike="noStrike" kern="1200" cap="none" spc="0" normalizeH="0" baseline="0" noProof="0" dirty="0">
                <a:ln>
                  <a:noFill/>
                </a:ln>
                <a:solidFill>
                  <a:schemeClr val="tx1"/>
                </a:solidFill>
                <a:effectLst/>
                <a:uLnTx/>
                <a:uFillTx/>
                <a:latin typeface="+mn-lt"/>
                <a:ea typeface="+mn-ea"/>
                <a:cs typeface="+mn-cs"/>
              </a:rPr>
              <a:t>处理器升级</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自然</a:t>
            </a:r>
            <a:r>
              <a:rPr kumimoji="0" lang="zh-CN" altLang="zh-CN" sz="2000" b="0" i="0" u="none" strike="noStrike" kern="1200" cap="none" spc="0" normalizeH="0" baseline="0" noProof="0" dirty="0">
                <a:ln>
                  <a:noFill/>
                </a:ln>
                <a:solidFill>
                  <a:schemeClr val="tx1"/>
                </a:solidFill>
                <a:effectLst/>
                <a:uLnTx/>
                <a:uFillTx/>
                <a:latin typeface="+mn-lt"/>
                <a:ea typeface="+mn-ea"/>
                <a:cs typeface="+mn-cs"/>
              </a:rPr>
              <a:t>获得速度提升</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a:p>
            <a:pPr marL="365125" marR="0" lvl="1" indent="-255905" algn="l"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Char char=""/>
              <a:defRPr/>
            </a:pPr>
            <a:endParaRPr kumimoji="0" lang="en-US" altLang="zh-CN" sz="1000" b="0" i="0" u="none" strike="noStrike" kern="1200" cap="none" spc="0" normalizeH="0" baseline="0" noProof="0" dirty="0">
              <a:ln>
                <a:noFill/>
              </a:ln>
              <a:solidFill>
                <a:schemeClr val="tx1"/>
              </a:solidFill>
              <a:effectLst/>
              <a:uLnTx/>
              <a:uFillTx/>
              <a:latin typeface="+mn-lt"/>
              <a:ea typeface="+mn-ea"/>
              <a:cs typeface="+mn-cs"/>
            </a:endParaRPr>
          </a:p>
          <a:p>
            <a:pPr marL="365125" marR="0" lvl="0" indent="-255905" algn="l"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对硬件与软件的传统看法：</a:t>
            </a:r>
            <a:endParaRPr kumimoji="0" lang="en-US" altLang="zh-CN" sz="2400" b="0" i="0" u="none" strike="noStrike" kern="1200" cap="none" spc="0" normalizeH="0" baseline="0" noProof="0" dirty="0">
              <a:ln>
                <a:noFill/>
              </a:ln>
              <a:solidFill>
                <a:schemeClr val="tx1"/>
              </a:solidFill>
              <a:effectLst/>
              <a:uLnTx/>
              <a:uFillTx/>
              <a:latin typeface="+mn-lt"/>
              <a:ea typeface="+mn-ea"/>
              <a:cs typeface="+mn-cs"/>
            </a:endParaRPr>
          </a:p>
          <a:p>
            <a:pPr marL="621030" marR="0" lvl="1" indent="-228600" algn="l" defTabSz="914400" rtl="0" eaLnBrk="1" fontAlgn="base" latinLnBrk="0" hangingPunct="1">
              <a:lnSpc>
                <a:spcPct val="100000"/>
              </a:lnSpc>
              <a:spcBef>
                <a:spcPts val="325"/>
              </a:spcBef>
              <a:spcAft>
                <a:spcPct val="0"/>
              </a:spcAft>
              <a:buClr>
                <a:schemeClr val="accent1"/>
              </a:buClr>
              <a:buSzTx/>
              <a:buFont typeface="Verdana" panose="020B0804030504040204" charset="0"/>
              <a:buChar char="◦"/>
              <a:defRPr/>
            </a:pPr>
            <a:r>
              <a:rPr kumimoji="0" lang="zh-CN" altLang="zh-CN" sz="2000" b="0" i="0" u="none" strike="noStrike" kern="1200" cap="none" spc="0" normalizeH="0" baseline="0" noProof="0" dirty="0">
                <a:ln>
                  <a:noFill/>
                </a:ln>
                <a:solidFill>
                  <a:schemeClr val="tx1"/>
                </a:solidFill>
                <a:effectLst/>
                <a:uLnTx/>
                <a:uFillTx/>
                <a:latin typeface="+mn-lt"/>
                <a:ea typeface="+mn-ea"/>
                <a:cs typeface="+mn-cs"/>
              </a:rPr>
              <a:t>硬件灵活性</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差，设计周期长</a:t>
            </a:r>
            <a:r>
              <a:rPr kumimoji="0" lang="zh-CN" altLang="zh-CN" sz="2000" b="0" i="0" u="none" strike="noStrike" kern="1200" cap="none" spc="0" normalizeH="0" baseline="0" noProof="0" dirty="0">
                <a:ln>
                  <a:noFill/>
                </a:ln>
                <a:solidFill>
                  <a:schemeClr val="tx1"/>
                </a:solidFill>
                <a:effectLst/>
                <a:uLnTx/>
                <a:uFillTx/>
                <a:latin typeface="+mn-lt"/>
                <a:ea typeface="+mn-ea"/>
                <a:cs typeface="+mn-cs"/>
              </a:rPr>
              <a:t>，适合完成简单、固定的功能</a:t>
            </a:r>
            <a:endParaRPr kumimoji="0" lang="en-US" altLang="zh-CN" sz="2000" b="0" i="0" u="none" strike="noStrike" kern="1200" cap="none" spc="0" normalizeH="0" baseline="0" noProof="0" dirty="0">
              <a:ln>
                <a:noFill/>
              </a:ln>
              <a:solidFill>
                <a:schemeClr val="tx1"/>
              </a:solidFill>
              <a:effectLst/>
              <a:uLnTx/>
              <a:uFillTx/>
              <a:latin typeface="+mn-lt"/>
              <a:ea typeface="+mn-ea"/>
              <a:cs typeface="+mn-cs"/>
            </a:endParaRPr>
          </a:p>
          <a:p>
            <a:pPr marL="621030" marR="0" lvl="1" indent="-228600" algn="l" defTabSz="914400" rtl="0" eaLnBrk="1" fontAlgn="base" latinLnBrk="0" hangingPunct="1">
              <a:lnSpc>
                <a:spcPct val="100000"/>
              </a:lnSpc>
              <a:spcBef>
                <a:spcPts val="325"/>
              </a:spcBef>
              <a:spcAft>
                <a:spcPct val="0"/>
              </a:spcAft>
              <a:buClr>
                <a:schemeClr val="accent1"/>
              </a:buClr>
              <a:buSzTx/>
              <a:buFont typeface="Verdana" panose="020B0804030504040204" charset="0"/>
              <a:buChar char="◦"/>
              <a:defRPr/>
            </a:pPr>
            <a:r>
              <a:rPr kumimoji="0" lang="zh-CN" altLang="en-US" sz="2000" b="0" i="0" u="none" strike="noStrike" kern="1200" cap="none" spc="0" normalizeH="0" baseline="0" noProof="0" dirty="0">
                <a:ln>
                  <a:noFill/>
                </a:ln>
                <a:solidFill>
                  <a:schemeClr val="tx1"/>
                </a:solidFill>
                <a:effectLst/>
                <a:uLnTx/>
                <a:uFillTx/>
                <a:latin typeface="+mn-lt"/>
                <a:ea typeface="+mn-ea"/>
                <a:cs typeface="+mn-cs"/>
              </a:rPr>
              <a:t>软件灵活性好，适合完成复杂的功能</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a:p>
            <a:pPr marL="621030" marR="0" lvl="1" indent="-228600" algn="l" defTabSz="914400" rtl="0" eaLnBrk="1" fontAlgn="base" latinLnBrk="0" hangingPunct="1">
              <a:lnSpc>
                <a:spcPct val="100000"/>
              </a:lnSpc>
              <a:spcBef>
                <a:spcPts val="325"/>
              </a:spcBef>
              <a:spcAft>
                <a:spcPct val="0"/>
              </a:spcAft>
              <a:buClr>
                <a:schemeClr val="accent1"/>
              </a:buClr>
              <a:buSzTx/>
              <a:buFont typeface="Verdana" panose="020B0804030504040204" charset="0"/>
              <a:buChar char="◦"/>
              <a:defRPr/>
            </a:pPr>
            <a:endParaRPr kumimoji="0" lang="en-US" altLang="zh-CN" sz="1000" b="0" i="0" u="none" strike="noStrike" kern="1200" cap="none" spc="0" normalizeH="0" baseline="0" noProof="0" dirty="0">
              <a:ln>
                <a:noFill/>
              </a:ln>
              <a:solidFill>
                <a:schemeClr val="tx1"/>
              </a:solidFill>
              <a:effectLst/>
              <a:uLnTx/>
              <a:uFillTx/>
              <a:latin typeface="+mn-lt"/>
              <a:ea typeface="+mn-ea"/>
              <a:cs typeface="+mn-cs"/>
            </a:endParaRPr>
          </a:p>
          <a:p>
            <a:pPr marL="365125" marR="0" lvl="0" indent="-255905" algn="l" defTabSz="914400" rtl="0" eaLnBrk="1" fontAlgn="base" latinLnBrk="0" hangingPunct="1">
              <a:lnSpc>
                <a:spcPct val="100000"/>
              </a:lnSpc>
              <a:spcBef>
                <a:spcPts val="400"/>
              </a:spcBef>
              <a:spcAft>
                <a:spcPct val="0"/>
              </a:spcAft>
              <a:buClr>
                <a:schemeClr val="accent1"/>
              </a:buClr>
              <a:buSzPct val="68000"/>
              <a:buFont typeface="Wingdings 3" panose="05040102010807070707" pitchFamily="18" charset="2"/>
              <a:buChar char=""/>
              <a:defRPr/>
            </a:pP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可重构计算的出现使得以上</a:t>
            </a:r>
            <a:r>
              <a:rPr kumimoji="0" lang="zh-CN" altLang="zh-CN" sz="2400" b="0" i="0" u="none" strike="noStrike" kern="1200" cap="none" spc="0" normalizeH="0" baseline="0" noProof="0" dirty="0">
                <a:ln>
                  <a:noFill/>
                </a:ln>
                <a:solidFill>
                  <a:schemeClr val="tx1"/>
                </a:solidFill>
                <a:effectLst/>
                <a:uLnTx/>
                <a:uFillTx/>
                <a:latin typeface="+mn-lt"/>
                <a:ea typeface="+mn-ea"/>
                <a:cs typeface="+mn-cs"/>
              </a:rPr>
              <a:t>界线</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变得</a:t>
            </a:r>
            <a:r>
              <a:rPr kumimoji="0" lang="zh-CN" altLang="zh-CN" sz="2400" b="0" i="0" u="none" strike="noStrike" kern="1200" cap="none" spc="0" normalizeH="0" baseline="0" noProof="0" dirty="0">
                <a:ln>
                  <a:noFill/>
                </a:ln>
                <a:solidFill>
                  <a:schemeClr val="tx1"/>
                </a:solidFill>
                <a:effectLst/>
                <a:uLnTx/>
                <a:uFillTx/>
                <a:latin typeface="+mn-lt"/>
                <a:ea typeface="+mn-ea"/>
                <a:cs typeface="+mn-cs"/>
              </a:rPr>
              <a:t>模糊</a:t>
            </a:r>
            <a:r>
              <a:rPr kumimoji="0" lang="zh-CN" altLang="en-US" sz="2400" b="0" i="0" u="none" strike="noStrike" kern="1200" cap="none" spc="0" normalizeH="0" baseline="0" noProof="0" dirty="0">
                <a:ln>
                  <a:noFill/>
                </a:ln>
                <a:solidFill>
                  <a:schemeClr val="tx1"/>
                </a:solidFill>
                <a:effectLst/>
                <a:uLnTx/>
                <a:uFillTx/>
                <a:latin typeface="+mn-lt"/>
                <a:ea typeface="+mn-ea"/>
                <a:cs typeface="+mn-cs"/>
              </a:rPr>
              <a:t>：</a:t>
            </a:r>
            <a:endParaRPr kumimoji="0" lang="zh-CN" altLang="en-US" sz="2400" b="0" i="0" u="none" strike="noStrike" kern="1200" cap="none" spc="0" normalizeH="0" baseline="0" noProof="0" dirty="0">
              <a:ln>
                <a:noFill/>
              </a:ln>
              <a:solidFill>
                <a:schemeClr val="tx1"/>
              </a:solidFill>
              <a:effectLst/>
              <a:uLnTx/>
              <a:uFillTx/>
              <a:latin typeface="+mn-lt"/>
              <a:ea typeface="+mn-ea"/>
              <a:cs typeface="+mn-cs"/>
            </a:endParaRPr>
          </a:p>
          <a:p>
            <a:pPr marL="621030" marR="0" lvl="1" indent="-228600" algn="l" defTabSz="914400" rtl="0" eaLnBrk="1" fontAlgn="base" latinLnBrk="0" hangingPunct="1">
              <a:lnSpc>
                <a:spcPct val="100000"/>
              </a:lnSpc>
              <a:spcBef>
                <a:spcPts val="325"/>
              </a:spcBef>
              <a:spcAft>
                <a:spcPct val="0"/>
              </a:spcAft>
              <a:buClr>
                <a:schemeClr val="accent1"/>
              </a:buClr>
              <a:buSzTx/>
              <a:buFont typeface="Verdana" panose="020B0804030504040204" charset="0"/>
              <a:buChar char="◦"/>
              <a:defRPr/>
            </a:pPr>
            <a:r>
              <a:rPr kumimoji="0" lang="zh-CN" altLang="en-US" sz="2000" b="0" i="0" u="none" strike="noStrike" kern="1200" cap="none" spc="0" normalizeH="0" baseline="0" noProof="0" dirty="0">
                <a:ln>
                  <a:noFill/>
                </a:ln>
                <a:solidFill>
                  <a:schemeClr val="tx1"/>
                </a:solidFill>
                <a:effectLst/>
                <a:uLnTx/>
                <a:uFillTx/>
                <a:latin typeface="+mn-lt"/>
                <a:ea typeface="+mn-ea"/>
                <a:cs typeface="+mn-cs"/>
              </a:rPr>
              <a:t>动态可重构</a:t>
            </a:r>
            <a:r>
              <a:rPr kumimoji="0" lang="en-US" altLang="zh-CN" sz="2000" b="0" i="0" u="none" strike="noStrike" kern="1200" cap="none" spc="0" normalizeH="0" baseline="0" noProof="0" dirty="0">
                <a:ln>
                  <a:noFill/>
                </a:ln>
                <a:solidFill>
                  <a:schemeClr val="tx1"/>
                </a:solidFill>
                <a:effectLst/>
                <a:uLnTx/>
                <a:uFillTx/>
                <a:latin typeface="+mn-lt"/>
                <a:ea typeface="+mn-ea"/>
                <a:cs typeface="+mn-cs"/>
              </a:rPr>
              <a:t>FPGA</a:t>
            </a:r>
            <a:r>
              <a:rPr kumimoji="0" lang="zh-CN" altLang="en-US" sz="2000" b="0" i="0" u="none" strike="noStrike" kern="1200" cap="none" spc="0" normalizeH="0" baseline="0" noProof="0" dirty="0">
                <a:ln>
                  <a:noFill/>
                </a:ln>
                <a:solidFill>
                  <a:schemeClr val="tx1"/>
                </a:solidFill>
                <a:effectLst/>
                <a:uLnTx/>
                <a:uFillTx/>
                <a:latin typeface="+mn-lt"/>
                <a:ea typeface="+mn-ea"/>
                <a:cs typeface="+mn-cs"/>
              </a:rPr>
              <a:t>既有硬件的执行速度，又有软件的可编程性，设计工具的出现使得硬件设计周期大大缩短</a:t>
            </a:r>
            <a:endParaRPr kumimoji="0" lang="zh-CN" alt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3" name="标题 2"/>
          <p:cNvSpPr>
            <a:spLocks noGrp="1"/>
          </p:cNvSpPr>
          <p:nvPr>
            <p:ph type="title"/>
          </p:nvPr>
        </p:nvSpPr>
        <p:spPr>
          <a:xfrm>
            <a:off x="441325" y="116632"/>
            <a:ext cx="8229600" cy="1070505"/>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P5</a:t>
            </a:r>
            <a:r>
              <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：增加硬件</a:t>
            </a:r>
            <a:endPar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ransition>
    <p:cover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每一层相应使用的协议</a:t>
            </a:r>
            <a:endParaRPr lang="en-US"/>
          </a:p>
        </p:txBody>
      </p:sp>
      <p:sp>
        <p:nvSpPr>
          <p:cNvPr id="3" name="Content Placeholder 2"/>
          <p:cNvSpPr>
            <a:spLocks noGrp="1"/>
          </p:cNvSpPr>
          <p:nvPr>
            <p:ph idx="1"/>
          </p:nvPr>
        </p:nvSpPr>
        <p:spPr/>
        <p:txBody>
          <a:bodyPr/>
          <a:lstStyle/>
          <a:p>
            <a:r>
              <a:rPr lang="en-US">
                <a:sym typeface="+mn-ea"/>
              </a:rPr>
              <a:t>5	应用层	BGP、SMTP、POP、IMAP、FTP、Telnet、HTTP、DNS、NFS、SNMP、BOOTP、DHCP、RIP、NTP</a:t>
            </a:r>
            <a:endParaRPr lang="en-US">
              <a:solidFill>
                <a:schemeClr val="tx1"/>
              </a:solidFill>
            </a:endParaRPr>
          </a:p>
          <a:p>
            <a:endParaRPr lang="en-US">
              <a:sym typeface="+mn-ea"/>
            </a:endParaRPr>
          </a:p>
          <a:p>
            <a:r>
              <a:rPr lang="en-US">
                <a:sym typeface="+mn-ea"/>
              </a:rPr>
              <a:t>4	传输层	TCP、UDP</a:t>
            </a:r>
            <a:endParaRPr lang="en-US">
              <a:solidFill>
                <a:schemeClr val="tx1"/>
              </a:solidFill>
            </a:endParaRPr>
          </a:p>
          <a:p>
            <a:r>
              <a:rPr lang="en-US">
                <a:sym typeface="+mn-ea"/>
              </a:rPr>
              <a:t>3	网络层	IP、ICMP、IGMP、OSPF</a:t>
            </a:r>
            <a:endParaRPr lang="en-US">
              <a:solidFill>
                <a:schemeClr val="tx1"/>
              </a:solidFill>
            </a:endParaRPr>
          </a:p>
          <a:p>
            <a:r>
              <a:rPr lang="en-US">
                <a:sym typeface="+mn-ea"/>
              </a:rPr>
              <a:t>2	数据链路层	PPP、ARP、RARP、PPPoE</a:t>
            </a:r>
            <a:endParaRPr lang="en-US">
              <a:solidFill>
                <a:schemeClr val="tx1"/>
              </a:solidFill>
            </a:endParaRPr>
          </a:p>
          <a:p>
            <a:r>
              <a:rPr lang="en-US">
                <a:sym typeface="+mn-ea"/>
              </a:rPr>
              <a:t>1	物理层	</a:t>
            </a:r>
            <a:endParaRPr lang="en-US">
              <a:solidFill>
                <a:schemeClr val="tx1"/>
              </a:solidFill>
            </a:endParaRPr>
          </a:p>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内容占位符 1"/>
          <p:cNvSpPr>
            <a:spLocks noGrp="1"/>
          </p:cNvSpPr>
          <p:nvPr>
            <p:ph idx="1"/>
          </p:nvPr>
        </p:nvSpPr>
        <p:spPr>
          <a:xfrm>
            <a:off x="468313" y="1557338"/>
            <a:ext cx="8229600" cy="4525962"/>
          </a:xfrm>
        </p:spPr>
        <p:txBody>
          <a:bodyPr vert="horz" wrap="square" lIns="91440" tIns="45720" rIns="91440" bIns="45720" anchor="t"/>
          <a:lstStyle/>
          <a:p>
            <a:pPr eaLnBrk="1" hangingPunct="1"/>
            <a:r>
              <a:rPr lang="en-US" altLang="zh-CN" sz="3200" dirty="0"/>
              <a:t>P5a</a:t>
            </a:r>
            <a:r>
              <a:rPr lang="zh-CN" altLang="en-US" sz="3200" dirty="0"/>
              <a:t>：使用交织内存和流水线，提高查表  速度</a:t>
            </a:r>
            <a:endParaRPr lang="en-US" altLang="zh-CN" sz="3200" dirty="0"/>
          </a:p>
          <a:p>
            <a:pPr eaLnBrk="1" hangingPunct="1"/>
            <a:endParaRPr lang="en-US" altLang="zh-CN" sz="3200" dirty="0"/>
          </a:p>
          <a:p>
            <a:pPr eaLnBrk="1" hangingPunct="1"/>
            <a:r>
              <a:rPr lang="en-US" altLang="zh-CN" sz="3200" dirty="0"/>
              <a:t>P5b</a:t>
            </a:r>
            <a:r>
              <a:rPr lang="zh-CN" altLang="en-US" sz="3200" dirty="0"/>
              <a:t>：使用宽字内存，提高访存效率</a:t>
            </a:r>
            <a:endParaRPr lang="en-US" altLang="zh-CN" sz="3200" dirty="0"/>
          </a:p>
          <a:p>
            <a:pPr eaLnBrk="1" hangingPunct="1"/>
            <a:endParaRPr lang="en-US" altLang="zh-CN" sz="3200" dirty="0"/>
          </a:p>
          <a:p>
            <a:pPr eaLnBrk="1" hangingPunct="1"/>
            <a:r>
              <a:rPr lang="en-US" altLang="zh-CN" sz="3200" dirty="0"/>
              <a:t>P5c</a:t>
            </a:r>
            <a:r>
              <a:rPr lang="zh-CN" altLang="en-US" sz="3200" dirty="0"/>
              <a:t>：结合</a:t>
            </a:r>
            <a:r>
              <a:rPr lang="en-US" altLang="zh-CN" sz="3200" dirty="0"/>
              <a:t>DRAM</a:t>
            </a:r>
            <a:r>
              <a:rPr lang="zh-CN" altLang="en-US" sz="3200" dirty="0"/>
              <a:t>和</a:t>
            </a:r>
            <a:r>
              <a:rPr lang="en-US" altLang="zh-CN" sz="3200" dirty="0"/>
              <a:t>SRAM，兼顾大内存和访问速度</a:t>
            </a:r>
            <a:endParaRPr lang="zh-CN" altLang="en-US" sz="3200" dirty="0"/>
          </a:p>
        </p:txBody>
      </p:sp>
      <p:sp>
        <p:nvSpPr>
          <p:cNvPr id="3" name="标题 2"/>
          <p:cNvSpPr>
            <a:spLocks noGrp="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经常用于网络</a:t>
            </a:r>
            <a:r>
              <a:rPr kumimoji="0" lang="en-US" altLang="zh-C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ASIC</a:t>
            </a:r>
            <a:r>
              <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芯片的硬件技术</a:t>
            </a:r>
            <a:endPar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ransition>
    <p:cover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1"/>
          <p:cNvSpPr>
            <a:spLocks noGrp="1"/>
          </p:cNvSpPr>
          <p:nvPr>
            <p:ph idx="1"/>
          </p:nvPr>
        </p:nvSpPr>
        <p:spPr/>
        <p:txBody>
          <a:bodyPr vert="horz" wrap="square" lIns="91440" tIns="45720" rIns="91440" bIns="45720" anchor="t"/>
          <a:lstStyle/>
          <a:p>
            <a:pPr eaLnBrk="1" hangingPunct="1"/>
            <a:r>
              <a:rPr lang="zh-CN" altLang="en-US" sz="3000" dirty="0"/>
              <a:t>原则：</a:t>
            </a:r>
            <a:endParaRPr lang="en-US" altLang="zh-CN" sz="3000" dirty="0"/>
          </a:p>
          <a:p>
            <a:pPr lvl="1" eaLnBrk="1" hangingPunct="1"/>
            <a:r>
              <a:rPr lang="zh-CN" altLang="en-US" sz="3000" dirty="0"/>
              <a:t>一个针对大多数情形设计的通用例程有时很低效，</a:t>
            </a:r>
            <a:r>
              <a:rPr lang="zh-CN" altLang="en-US" sz="3000" dirty="0">
                <a:solidFill>
                  <a:srgbClr val="FF0000"/>
                </a:solidFill>
              </a:rPr>
              <a:t>针对重要情形设计定制例程很有必要</a:t>
            </a:r>
            <a:endParaRPr lang="zh-CN" altLang="en-US" sz="3000" dirty="0">
              <a:solidFill>
                <a:srgbClr val="FF0000"/>
              </a:solidFill>
            </a:endParaRPr>
          </a:p>
          <a:p>
            <a:pPr lvl="1" eaLnBrk="1" hangingPunct="1"/>
            <a:endParaRPr lang="en-US" altLang="zh-CN" sz="3000" dirty="0"/>
          </a:p>
          <a:p>
            <a:pPr eaLnBrk="1" hangingPunct="1"/>
            <a:r>
              <a:rPr lang="zh-CN" altLang="en-US" sz="3000" dirty="0"/>
              <a:t>数据库的例子：</a:t>
            </a:r>
            <a:endParaRPr lang="en-US" altLang="zh-CN" sz="3000" dirty="0"/>
          </a:p>
          <a:p>
            <a:pPr lvl="1" eaLnBrk="1" hangingPunct="1"/>
            <a:r>
              <a:rPr lang="zh-CN" altLang="en-US" sz="3000" dirty="0"/>
              <a:t>许多数据库应用设计专门的缓存例程，替换操作系统中基于</a:t>
            </a:r>
            <a:r>
              <a:rPr lang="en-US" altLang="zh-CN" sz="3000" dirty="0"/>
              <a:t>LRU</a:t>
            </a:r>
            <a:r>
              <a:rPr lang="zh-CN" altLang="en-US" sz="3000" dirty="0"/>
              <a:t>策略的缓存例程</a:t>
            </a:r>
            <a:endParaRPr lang="zh-CN" altLang="en-US" sz="3000" dirty="0"/>
          </a:p>
        </p:txBody>
      </p:sp>
      <p:sp>
        <p:nvSpPr>
          <p:cNvPr id="3" name="标题 2"/>
          <p:cNvSpPr>
            <a:spLocks noGrp="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32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P6</a:t>
            </a:r>
            <a:r>
              <a:rPr kumimoji="0" lang="zh-CN" altLang="en-US" sz="32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：用高效的定制例程代替低效的通用例程</a:t>
            </a:r>
            <a:endParaRPr kumimoji="0" lang="zh-CN" altLang="en-US" sz="32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ransition>
    <p:cover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bwMode="auto">
          <a:noFill/>
          <a:ln>
            <a:noFill/>
          </a:ln>
          <a:effectLst/>
          <a:sp3d prstMaterial="plastic"/>
        </p:spPr>
        <p:txBody>
          <a:bodyPr vert="horz" wrap="square" lIns="91440" tIns="45720" rIns="91440" bIns="45720" numCol="1" rtlCol="0" anchor="ctr" anchorCtr="0" compatLnSpc="1">
            <a:normAutofit fontScale="90000"/>
            <a:scene3d>
              <a:camera prst="orthographicFront"/>
              <a:lightRig rig="soft" dir="t"/>
            </a:scene3d>
            <a:sp3d prstMaterial="softEdge">
              <a:bevelT w="25400" h="25400"/>
            </a:sp3d>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100" b="1" i="0" u="none" strike="noStrike" kern="1200" cap="none" spc="0" normalizeH="0" baseline="0" noProof="0" dirty="0">
                <a:ln>
                  <a:noFill/>
                </a:ln>
                <a:solidFill>
                  <a:schemeClr val="tx2"/>
                </a:solidFill>
                <a:effectLst/>
                <a:uLnTx/>
                <a:uFillTx/>
                <a:latin typeface="+mj-lt"/>
                <a:ea typeface="+mj-ea"/>
                <a:cs typeface="+mj-cs"/>
              </a:rPr>
              <a:t>P7</a:t>
            </a:r>
            <a:r>
              <a:rPr kumimoji="0" lang="zh-CN" altLang="en-US" sz="4100" b="1" i="0" u="none" strike="noStrike" kern="1200" cap="none" spc="0" normalizeH="0" baseline="0" noProof="0" dirty="0">
                <a:ln>
                  <a:noFill/>
                </a:ln>
                <a:solidFill>
                  <a:schemeClr val="tx2"/>
                </a:solidFill>
                <a:effectLst/>
                <a:uLnTx/>
                <a:uFillTx/>
                <a:latin typeface="+mj-lt"/>
                <a:ea typeface="+mj-ea"/>
                <a:cs typeface="+mj-cs"/>
              </a:rPr>
              <a:t>：避免不必要的通用型</a:t>
            </a:r>
            <a:endParaRPr kumimoji="0" lang="zh-CN" altLang="en-US" sz="4100" b="1" i="0" u="none" strike="noStrike" kern="1200" cap="none" spc="0" normalizeH="0" baseline="0" noProof="0" dirty="0">
              <a:ln>
                <a:noFill/>
              </a:ln>
              <a:solidFill>
                <a:schemeClr val="tx2"/>
              </a:solidFill>
              <a:effectLst/>
              <a:uLnTx/>
              <a:uFillTx/>
              <a:latin typeface="+mj-lt"/>
              <a:ea typeface="+mj-ea"/>
              <a:cs typeface="+mj-cs"/>
            </a:endParaRPr>
          </a:p>
        </p:txBody>
      </p:sp>
      <p:sp>
        <p:nvSpPr>
          <p:cNvPr id="44035" name="Rectangle 3"/>
          <p:cNvSpPr>
            <a:spLocks noGrp="1"/>
          </p:cNvSpPr>
          <p:nvPr>
            <p:ph idx="1"/>
          </p:nvPr>
        </p:nvSpPr>
        <p:spPr/>
        <p:txBody>
          <a:bodyPr vert="horz" wrap="square" lIns="91440" tIns="45720" rIns="91440" bIns="45720" anchor="t"/>
          <a:lstStyle/>
          <a:p>
            <a:r>
              <a:rPr lang="zh-CN" altLang="en-US" sz="3200" dirty="0"/>
              <a:t>原则：</a:t>
            </a:r>
            <a:endParaRPr lang="en-US" altLang="zh-CN" sz="3200" dirty="0"/>
          </a:p>
          <a:p>
            <a:pPr lvl="1"/>
            <a:r>
              <a:rPr lang="zh-CN" altLang="en-US" sz="2800" dirty="0"/>
              <a:t>当应用场景固定时，移除不必要的特性来提高性能</a:t>
            </a:r>
            <a:endParaRPr lang="en-US" altLang="zh-CN" sz="2800" dirty="0"/>
          </a:p>
          <a:p>
            <a:pPr>
              <a:buNone/>
            </a:pPr>
            <a:endParaRPr lang="en-US" altLang="zh-CN" sz="3100" dirty="0"/>
          </a:p>
          <a:p>
            <a:r>
              <a:rPr lang="zh-CN" altLang="en-US" sz="3200" dirty="0"/>
              <a:t>网络的例子：</a:t>
            </a:r>
            <a:endParaRPr lang="zh-CN" altLang="en-US" sz="3200" dirty="0"/>
          </a:p>
          <a:p>
            <a:pPr lvl="1"/>
            <a:r>
              <a:rPr lang="zh-CN" altLang="en-US" sz="2800" dirty="0"/>
              <a:t>针对路由器定制操作系统</a:t>
            </a:r>
            <a:endParaRPr lang="en-US" altLang="zh-CN" sz="2800" dirty="0"/>
          </a:p>
          <a:p>
            <a:pPr lvl="1"/>
            <a:r>
              <a:rPr lang="zh-CN" altLang="en-US" sz="2800" dirty="0"/>
              <a:t>针对</a:t>
            </a:r>
            <a:r>
              <a:rPr lang="en-US" altLang="zh-CN" sz="2800" dirty="0"/>
              <a:t>web</a:t>
            </a:r>
            <a:r>
              <a:rPr lang="zh-CN" altLang="en-US" sz="2800" dirty="0"/>
              <a:t>服务器定制协议栈</a:t>
            </a:r>
            <a:endParaRPr lang="zh-CN" altLang="en-US" sz="2800" dirty="0"/>
          </a:p>
          <a:p>
            <a:endParaRPr lang="en-US" altLang="zh-CN" sz="3200" dirty="0"/>
          </a:p>
        </p:txBody>
      </p:sp>
    </p:spTree>
  </p:cSld>
  <p:clrMapOvr>
    <a:masterClrMapping/>
  </p:clrMapOvr>
  <p:transition>
    <p:cover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p:nvPr>
        </p:nvSpPr>
        <p:spPr bwMode="auto">
          <a:noFill/>
          <a:ln>
            <a:noFill/>
          </a:ln>
          <a:effectLst/>
          <a:sp3d prstMaterial="plastic"/>
        </p:spPr>
        <p:txBody>
          <a:bodyPr vert="horz" wrap="square" lIns="91440" tIns="45720" rIns="91440" bIns="45720" numCol="1" rtlCol="0" anchor="ctr" anchorCtr="0" compatLnSpc="1">
            <a:normAutofit/>
            <a:scene3d>
              <a:camera prst="orthographicFront"/>
              <a:lightRig rig="soft" dir="t"/>
            </a:scene3d>
            <a:sp3d prstMaterial="softEdge">
              <a:bevelT w="25400" h="25400"/>
            </a:sp3d>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100" b="1" i="0" u="none" strike="noStrike" kern="1200" cap="none" spc="0" normalizeH="0" baseline="0" noProof="0" dirty="0">
                <a:ln>
                  <a:noFill/>
                </a:ln>
                <a:solidFill>
                  <a:schemeClr val="tx2"/>
                </a:solidFill>
                <a:effectLst/>
                <a:uLnTx/>
                <a:uFillTx/>
                <a:latin typeface="+mj-lt"/>
                <a:ea typeface="+mj-ea"/>
                <a:cs typeface="+mj-cs"/>
              </a:rPr>
              <a:t>P8</a:t>
            </a:r>
            <a:r>
              <a:rPr kumimoji="0" lang="zh-CN" altLang="en-US" sz="4100" b="1" i="0" u="none" strike="noStrike" kern="1200" cap="none" spc="0" normalizeH="0" baseline="0" noProof="0" dirty="0">
                <a:ln>
                  <a:noFill/>
                </a:ln>
                <a:solidFill>
                  <a:schemeClr val="tx2"/>
                </a:solidFill>
                <a:effectLst/>
                <a:uLnTx/>
                <a:uFillTx/>
                <a:latin typeface="+mj-lt"/>
                <a:ea typeface="+mj-ea"/>
                <a:cs typeface="+mj-cs"/>
              </a:rPr>
              <a:t>：不要受参考实现的束缚 </a:t>
            </a:r>
            <a:endParaRPr kumimoji="0" lang="zh-CN" altLang="en-US" sz="4100" b="1" i="0" u="none" strike="noStrike" kern="1200" cap="none" spc="0" normalizeH="0" baseline="0" noProof="0" dirty="0">
              <a:ln>
                <a:noFill/>
              </a:ln>
              <a:solidFill>
                <a:schemeClr val="tx2"/>
              </a:solidFill>
              <a:effectLst/>
              <a:uLnTx/>
              <a:uFillTx/>
              <a:latin typeface="+mj-lt"/>
              <a:ea typeface="+mj-ea"/>
              <a:cs typeface="+mj-cs"/>
            </a:endParaRPr>
          </a:p>
        </p:txBody>
      </p:sp>
      <p:sp>
        <p:nvSpPr>
          <p:cNvPr id="45059" name="Rectangle 3"/>
          <p:cNvSpPr>
            <a:spLocks noGrp="1"/>
          </p:cNvSpPr>
          <p:nvPr>
            <p:ph idx="1"/>
          </p:nvPr>
        </p:nvSpPr>
        <p:spPr/>
        <p:txBody>
          <a:bodyPr vert="horz" wrap="square" lIns="91440" tIns="45720" rIns="91440" bIns="45720" anchor="t"/>
          <a:lstStyle/>
          <a:p>
            <a:r>
              <a:rPr lang="zh-CN" altLang="en-US" sz="3200" dirty="0"/>
              <a:t>规范的描述：</a:t>
            </a:r>
            <a:endParaRPr lang="en-US" altLang="zh-CN" sz="3200" dirty="0"/>
          </a:p>
          <a:p>
            <a:pPr lvl="1"/>
            <a:r>
              <a:rPr lang="zh-CN" altLang="en-US" sz="2800" dirty="0"/>
              <a:t>严格来说，规范应使用专门的规范语言书写，</a:t>
            </a:r>
            <a:r>
              <a:rPr lang="zh-CN" altLang="en-US" sz="2800" dirty="0">
                <a:solidFill>
                  <a:srgbClr val="FF0000"/>
                </a:solidFill>
              </a:rPr>
              <a:t>只描述要做什么，不包括怎么做</a:t>
            </a:r>
            <a:endParaRPr lang="en-US" altLang="zh-CN" sz="2800" dirty="0"/>
          </a:p>
          <a:p>
            <a:pPr lvl="1"/>
            <a:r>
              <a:rPr lang="zh-CN" altLang="en-US" sz="2800" dirty="0"/>
              <a:t>现实生活中，许多规范使用命令式语言给出（即参考实现），但</a:t>
            </a:r>
            <a:r>
              <a:rPr lang="zh-CN" altLang="en-US" sz="2800" dirty="0">
                <a:solidFill>
                  <a:srgbClr val="FF0000"/>
                </a:solidFill>
              </a:rPr>
              <a:t>参考实现并不关注效率</a:t>
            </a:r>
            <a:r>
              <a:rPr lang="zh-CN" altLang="en-US" sz="2800" dirty="0"/>
              <a:t>，直接使用会非常低效</a:t>
            </a:r>
            <a:endParaRPr lang="zh-CN" altLang="en-US" sz="2800" dirty="0"/>
          </a:p>
          <a:p>
            <a:endParaRPr lang="zh-CN" altLang="en-US" sz="1600" dirty="0"/>
          </a:p>
          <a:p>
            <a:r>
              <a:rPr lang="zh-CN" altLang="en-US" sz="3200" dirty="0"/>
              <a:t>原则：</a:t>
            </a:r>
            <a:endParaRPr lang="zh-CN" altLang="en-US" sz="3200" dirty="0"/>
          </a:p>
          <a:p>
            <a:pPr lvl="1"/>
            <a:r>
              <a:rPr lang="zh-CN" altLang="en-US" sz="2800" dirty="0"/>
              <a:t>实现者可以自由修改参考实现，只要两种实现的外部效果相同 </a:t>
            </a:r>
            <a:endParaRPr lang="zh-CN" altLang="en-US" sz="2800" dirty="0"/>
          </a:p>
        </p:txBody>
      </p:sp>
    </p:spTree>
  </p:cSld>
  <p:clrMapOvr>
    <a:masterClrMapping/>
  </p:clrMapOvr>
  <p:transition>
    <p:cover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p:nvPr>
        </p:nvSpPr>
        <p:spPr bwMode="auto">
          <a:noFill/>
          <a:ln>
            <a:noFill/>
          </a:ln>
          <a:effectLst/>
          <a:sp3d prstMaterial="plastic"/>
        </p:spPr>
        <p:txBody>
          <a:bodyPr vert="horz" wrap="square" lIns="91440" tIns="45720" rIns="91440" bIns="45720" numCol="1" rtlCol="0" anchor="ctr" anchorCtr="0" compatLnSpc="1">
            <a:normAutofit fontScale="90000"/>
            <a:scene3d>
              <a:camera prst="orthographicFront"/>
              <a:lightRig rig="soft" dir="t"/>
            </a:scene3d>
            <a:sp3d prstMaterial="softEdge">
              <a:bevelT w="25400" h="25400"/>
            </a:sp3d>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100" b="1" i="0" u="none" strike="noStrike" kern="1200" cap="none" spc="0" normalizeH="0" baseline="0" noProof="0" dirty="0">
                <a:ln>
                  <a:noFill/>
                </a:ln>
                <a:solidFill>
                  <a:schemeClr val="tx2"/>
                </a:solidFill>
                <a:effectLst/>
                <a:uLnTx/>
                <a:uFillTx/>
                <a:latin typeface="+mj-lt"/>
                <a:ea typeface="+mj-ea"/>
                <a:cs typeface="+mj-cs"/>
              </a:rPr>
              <a:t>P9 </a:t>
            </a:r>
            <a:r>
              <a:rPr kumimoji="0" lang="zh-CN" altLang="en-US" sz="4100" b="1" i="0" u="none" strike="noStrike" kern="1200" cap="none" spc="0" normalizeH="0" baseline="0" noProof="0" dirty="0">
                <a:ln>
                  <a:noFill/>
                </a:ln>
                <a:solidFill>
                  <a:schemeClr val="tx2"/>
                </a:solidFill>
                <a:effectLst/>
                <a:uLnTx/>
                <a:uFillTx/>
                <a:latin typeface="+mj-lt"/>
                <a:ea typeface="+mj-ea"/>
                <a:cs typeface="+mj-cs"/>
              </a:rPr>
              <a:t>和 </a:t>
            </a:r>
            <a:r>
              <a:rPr kumimoji="0" lang="en-US" altLang="zh-CN" sz="4100" b="1" i="0" u="none" strike="noStrike" kern="1200" cap="none" spc="0" normalizeH="0" baseline="0" noProof="0" dirty="0">
                <a:ln>
                  <a:noFill/>
                </a:ln>
                <a:solidFill>
                  <a:schemeClr val="tx2"/>
                </a:solidFill>
                <a:effectLst/>
                <a:uLnTx/>
                <a:uFillTx/>
                <a:latin typeface="+mj-lt"/>
                <a:ea typeface="+mj-ea"/>
                <a:cs typeface="+mj-cs"/>
              </a:rPr>
              <a:t>P10</a:t>
            </a:r>
            <a:r>
              <a:rPr kumimoji="0" lang="zh-CN" altLang="en-US" sz="4100" b="1" i="0" u="none" strike="noStrike" kern="1200" cap="none" spc="0" normalizeH="0" baseline="0" noProof="0" dirty="0">
                <a:ln>
                  <a:noFill/>
                </a:ln>
                <a:solidFill>
                  <a:schemeClr val="tx2"/>
                </a:solidFill>
                <a:effectLst/>
                <a:uLnTx/>
                <a:uFillTx/>
                <a:latin typeface="+mj-lt"/>
                <a:ea typeface="+mj-ea"/>
                <a:cs typeface="+mj-cs"/>
              </a:rPr>
              <a:t>：传递额外线索（</a:t>
            </a:r>
            <a:r>
              <a:rPr kumimoji="0" lang="en-US" altLang="zh-CN" sz="4100" b="1" i="0" u="none" strike="noStrike" kern="1200" cap="none" spc="0" normalizeH="0" baseline="0" noProof="0" dirty="0">
                <a:ln>
                  <a:noFill/>
                </a:ln>
                <a:solidFill>
                  <a:schemeClr val="tx2"/>
                </a:solidFill>
                <a:effectLst/>
                <a:uLnTx/>
                <a:uFillTx/>
                <a:latin typeface="+mj-lt"/>
                <a:ea typeface="+mj-ea"/>
                <a:cs typeface="+mj-cs"/>
              </a:rPr>
              <a:t>hint</a:t>
            </a:r>
            <a:r>
              <a:rPr kumimoji="0" lang="zh-CN" altLang="en-US" sz="4100" b="1" i="0" u="none" strike="noStrike" kern="1200" cap="none" spc="0" normalizeH="0" baseline="0" noProof="0" dirty="0">
                <a:ln>
                  <a:noFill/>
                </a:ln>
                <a:solidFill>
                  <a:schemeClr val="tx2"/>
                </a:solidFill>
                <a:effectLst/>
                <a:uLnTx/>
                <a:uFillTx/>
                <a:latin typeface="+mj-lt"/>
                <a:ea typeface="+mj-ea"/>
                <a:cs typeface="+mj-cs"/>
              </a:rPr>
              <a:t>）</a:t>
            </a:r>
            <a:endParaRPr kumimoji="0" lang="zh-CN" altLang="en-US" sz="4100" b="1" i="0" u="none" strike="noStrike" kern="1200" cap="none" spc="0" normalizeH="0" baseline="0" noProof="0" dirty="0">
              <a:ln>
                <a:noFill/>
              </a:ln>
              <a:solidFill>
                <a:schemeClr val="tx2"/>
              </a:solidFill>
              <a:effectLst/>
              <a:uLnTx/>
              <a:uFillTx/>
              <a:latin typeface="+mj-lt"/>
              <a:ea typeface="+mj-ea"/>
              <a:cs typeface="+mj-cs"/>
            </a:endParaRPr>
          </a:p>
        </p:txBody>
      </p:sp>
      <p:sp>
        <p:nvSpPr>
          <p:cNvPr id="47107" name="Rectangle 3"/>
          <p:cNvSpPr>
            <a:spLocks noGrp="1"/>
          </p:cNvSpPr>
          <p:nvPr>
            <p:ph idx="1"/>
          </p:nvPr>
        </p:nvSpPr>
        <p:spPr>
          <a:xfrm>
            <a:off x="457200" y="1481138"/>
            <a:ext cx="8147050" cy="4525962"/>
          </a:xfrm>
        </p:spPr>
        <p:txBody>
          <a:bodyPr vert="horz" wrap="square" lIns="91440" tIns="45720" rIns="91440" bIns="45720" anchor="t"/>
          <a:lstStyle/>
          <a:p>
            <a:r>
              <a:rPr lang="en-US" altLang="zh-CN" sz="3200" dirty="0"/>
              <a:t>P9</a:t>
            </a:r>
            <a:r>
              <a:rPr lang="zh-CN" altLang="en-US" sz="3200" dirty="0"/>
              <a:t>：</a:t>
            </a:r>
            <a:r>
              <a:rPr lang="en-US" altLang="zh-CN" sz="3200" dirty="0"/>
              <a:t>Pass Hints in Module Interfaces</a:t>
            </a:r>
            <a:endParaRPr lang="en-US" altLang="zh-CN" sz="3200" dirty="0"/>
          </a:p>
          <a:p>
            <a:r>
              <a:rPr lang="en-US" altLang="zh-CN" sz="3200" dirty="0"/>
              <a:t>P10</a:t>
            </a:r>
            <a:r>
              <a:rPr lang="zh-CN" altLang="en-US" sz="3200" dirty="0"/>
              <a:t>：</a:t>
            </a:r>
            <a:r>
              <a:rPr lang="en-US" altLang="zh-CN" sz="3200" dirty="0"/>
              <a:t>Pass Hints in Protocol Headers</a:t>
            </a:r>
            <a:endParaRPr lang="en-US" altLang="zh-CN" sz="3200" dirty="0"/>
          </a:p>
          <a:p>
            <a:endParaRPr lang="en-US" altLang="zh-CN" sz="3200" dirty="0"/>
          </a:p>
          <a:p>
            <a:r>
              <a:rPr lang="zh-CN" altLang="en-US" sz="2800" dirty="0"/>
              <a:t>线索是客户（模块或节点）</a:t>
            </a:r>
            <a:r>
              <a:rPr lang="zh-CN" altLang="en-US" sz="2800" dirty="0">
                <a:solidFill>
                  <a:srgbClr val="FF0000"/>
                </a:solidFill>
              </a:rPr>
              <a:t>传递</a:t>
            </a:r>
            <a:r>
              <a:rPr lang="zh-CN" altLang="en-US" sz="2800" dirty="0"/>
              <a:t>给服务（模块或节点）的信息，</a:t>
            </a:r>
            <a:r>
              <a:rPr lang="zh-CN" altLang="en-US" sz="2800" dirty="0">
                <a:solidFill>
                  <a:srgbClr val="FF0000"/>
                </a:solidFill>
              </a:rPr>
              <a:t>如果正确</a:t>
            </a:r>
            <a:r>
              <a:rPr lang="zh-CN" altLang="en-US" sz="2800" dirty="0"/>
              <a:t>的话，可以避免服务执行开销较大的计算</a:t>
            </a:r>
            <a:endParaRPr lang="en-US" altLang="zh-CN" sz="2800" dirty="0"/>
          </a:p>
          <a:p>
            <a:r>
              <a:rPr lang="zh-CN" altLang="en-US" sz="2800" dirty="0"/>
              <a:t>如果大部分情况下线索是正确的，传递线索可以提高性能</a:t>
            </a:r>
            <a:endParaRPr lang="zh-CN" altLang="en-US" sz="2800" dirty="0"/>
          </a:p>
        </p:txBody>
      </p:sp>
    </p:spTree>
  </p:cSld>
  <p:clrMapOvr>
    <a:masterClrMapping/>
  </p:clrMapOvr>
  <p:transition>
    <p:cover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内容占位符 1"/>
          <p:cNvSpPr>
            <a:spLocks noGrp="1"/>
          </p:cNvSpPr>
          <p:nvPr>
            <p:ph idx="1"/>
          </p:nvPr>
        </p:nvSpPr>
        <p:spPr>
          <a:xfrm>
            <a:off x="285750" y="1357313"/>
            <a:ext cx="8496300" cy="4525962"/>
          </a:xfrm>
        </p:spPr>
        <p:txBody>
          <a:bodyPr vert="horz" wrap="square" lIns="91440" tIns="45720" rIns="91440" bIns="45720" anchor="t"/>
          <a:lstStyle/>
          <a:p>
            <a:r>
              <a:rPr lang="zh-CN" altLang="en-US" sz="2800" dirty="0"/>
              <a:t>原则：</a:t>
            </a:r>
            <a:endParaRPr lang="en-US" altLang="zh-CN" sz="2800" dirty="0"/>
          </a:p>
          <a:p>
            <a:pPr lvl="1"/>
            <a:r>
              <a:rPr lang="zh-CN" altLang="en-US" sz="2400" dirty="0"/>
              <a:t>多数</a:t>
            </a:r>
            <a:r>
              <a:rPr lang="zh-CN" altLang="zh-CN" sz="2400" dirty="0"/>
              <a:t>情况下系统行为是可预期的</a:t>
            </a:r>
            <a:r>
              <a:rPr lang="zh-CN" altLang="en-US" sz="2400" dirty="0"/>
              <a:t>，有必要</a:t>
            </a:r>
            <a:r>
              <a:rPr lang="zh-CN" altLang="zh-CN" sz="2400" dirty="0"/>
              <a:t>优化常见情形</a:t>
            </a:r>
            <a:r>
              <a:rPr lang="zh-CN" altLang="en-US" sz="2400" dirty="0"/>
              <a:t>，</a:t>
            </a:r>
            <a:r>
              <a:rPr lang="zh-CN" altLang="zh-CN" sz="2400" dirty="0"/>
              <a:t>哪怕</a:t>
            </a:r>
            <a:r>
              <a:rPr lang="zh-CN" altLang="en-US" sz="2400" dirty="0"/>
              <a:t>可能</a:t>
            </a:r>
            <a:r>
              <a:rPr lang="zh-CN" altLang="zh-CN" sz="2400" dirty="0"/>
              <a:t>使得非预期情形的处理变得低效</a:t>
            </a:r>
            <a:endParaRPr lang="en-US" altLang="zh-CN" sz="2400" dirty="0"/>
          </a:p>
          <a:p>
            <a:pPr lvl="1"/>
            <a:endParaRPr lang="en-US" altLang="zh-CN" sz="1200" dirty="0"/>
          </a:p>
          <a:p>
            <a:r>
              <a:rPr lang="zh-CN" altLang="en-US" sz="2800" dirty="0"/>
              <a:t>启发式方法：</a:t>
            </a:r>
            <a:endParaRPr lang="en-US" altLang="zh-CN" sz="2800" dirty="0"/>
          </a:p>
          <a:p>
            <a:pPr lvl="1"/>
            <a:r>
              <a:rPr lang="zh-CN" altLang="zh-CN" sz="2400" dirty="0"/>
              <a:t>优化常见情形的方法称为启发式方法</a:t>
            </a:r>
            <a:r>
              <a:rPr lang="zh-CN" altLang="en-US" sz="2400" dirty="0"/>
              <a:t>，</a:t>
            </a:r>
            <a:r>
              <a:rPr lang="zh-CN" altLang="zh-CN" sz="2400" dirty="0"/>
              <a:t>启发式方法</a:t>
            </a:r>
            <a:r>
              <a:rPr lang="zh-CN" altLang="en-US" sz="2400" dirty="0"/>
              <a:t>在实际系统中</a:t>
            </a:r>
            <a:r>
              <a:rPr lang="zh-CN" altLang="zh-CN" sz="2400" dirty="0"/>
              <a:t>被大量使用</a:t>
            </a:r>
            <a:endParaRPr lang="en-US" altLang="zh-CN" sz="2400" dirty="0"/>
          </a:p>
          <a:p>
            <a:pPr lvl="1"/>
            <a:endParaRPr lang="en-US" altLang="zh-CN" sz="1200" dirty="0"/>
          </a:p>
          <a:p>
            <a:r>
              <a:rPr lang="zh-CN" altLang="en-US" sz="2800" dirty="0"/>
              <a:t>网络的例子：</a:t>
            </a:r>
            <a:endParaRPr lang="en-US" altLang="zh-CN" sz="2800" dirty="0"/>
          </a:p>
          <a:p>
            <a:pPr lvl="1"/>
            <a:r>
              <a:rPr lang="zh-CN" altLang="en-US" sz="2400" dirty="0"/>
              <a:t>使用路由缓存减少</a:t>
            </a:r>
            <a:r>
              <a:rPr lang="en-US" altLang="zh-CN" sz="2400" dirty="0"/>
              <a:t>IP</a:t>
            </a:r>
            <a:r>
              <a:rPr lang="zh-CN" altLang="en-US" sz="2400" dirty="0"/>
              <a:t>地址查找次数</a:t>
            </a:r>
            <a:endParaRPr lang="en-US" altLang="zh-CN" sz="2400" dirty="0"/>
          </a:p>
        </p:txBody>
      </p:sp>
      <p:sp>
        <p:nvSpPr>
          <p:cNvPr id="3" name="标题 2"/>
          <p:cNvSpPr>
            <a:spLocks noGrp="1"/>
          </p:cNvSpPr>
          <p:nvPr>
            <p:ph type="title"/>
          </p:nvPr>
        </p:nvSpPr>
        <p:spPr>
          <a:xfrm>
            <a:off x="457200" y="274638"/>
            <a:ext cx="8229600" cy="1011222"/>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P11</a:t>
            </a:r>
            <a:r>
              <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：优化预期情形</a:t>
            </a:r>
            <a:endPar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ransition>
    <p:cover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1"/>
          <p:cNvSpPr>
            <a:spLocks noGrp="1"/>
          </p:cNvSpPr>
          <p:nvPr>
            <p:ph idx="1"/>
          </p:nvPr>
        </p:nvSpPr>
        <p:spPr/>
        <p:txBody>
          <a:bodyPr vert="horz" wrap="square" lIns="91440" tIns="45720" rIns="91440" bIns="45720" anchor="t"/>
          <a:lstStyle/>
          <a:p>
            <a:r>
              <a:rPr lang="zh-CN" altLang="en-US" sz="2800" dirty="0"/>
              <a:t>原则：</a:t>
            </a:r>
            <a:endParaRPr lang="en-US" altLang="zh-CN" sz="2800" dirty="0"/>
          </a:p>
          <a:p>
            <a:pPr lvl="1"/>
            <a:r>
              <a:rPr lang="zh-CN" altLang="zh-CN" sz="2800" dirty="0"/>
              <a:t>如果一个操作的代价很高，</a:t>
            </a:r>
            <a:r>
              <a:rPr lang="zh-CN" altLang="en-US" sz="2800" dirty="0"/>
              <a:t>可以</a:t>
            </a:r>
            <a:r>
              <a:rPr lang="zh-CN" altLang="zh-CN" sz="2800" dirty="0"/>
              <a:t>考虑</a:t>
            </a:r>
            <a:r>
              <a:rPr lang="zh-CN" altLang="en-US" sz="2800" dirty="0"/>
              <a:t>增加</a:t>
            </a:r>
            <a:r>
              <a:rPr lang="zh-CN" altLang="zh-CN" sz="2800" dirty="0"/>
              <a:t>额外的状态</a:t>
            </a:r>
            <a:r>
              <a:rPr lang="zh-CN" altLang="en-US" sz="2800" dirty="0"/>
              <a:t>或利用已有的状态</a:t>
            </a:r>
            <a:r>
              <a:rPr lang="zh-CN" altLang="zh-CN" sz="2800" dirty="0"/>
              <a:t>来加速该操作</a:t>
            </a:r>
            <a:endParaRPr lang="en-US" altLang="zh-CN" sz="2800" dirty="0"/>
          </a:p>
          <a:p>
            <a:pPr lvl="1"/>
            <a:endParaRPr lang="en-US" altLang="zh-CN" sz="1400" dirty="0"/>
          </a:p>
          <a:p>
            <a:r>
              <a:rPr lang="zh-CN" altLang="en-US" sz="2800" dirty="0"/>
              <a:t>数据库的例子：</a:t>
            </a:r>
            <a:endParaRPr lang="en-US" altLang="zh-CN" sz="2800" dirty="0"/>
          </a:p>
          <a:p>
            <a:pPr lvl="1"/>
            <a:r>
              <a:rPr lang="zh-CN" altLang="en-US" sz="2800" dirty="0"/>
              <a:t>建立辅助索引（增加状态）</a:t>
            </a:r>
            <a:endParaRPr lang="en-US" altLang="zh-CN" sz="2800" dirty="0"/>
          </a:p>
          <a:p>
            <a:pPr lvl="1"/>
            <a:endParaRPr lang="en-US" altLang="zh-CN" sz="1400" dirty="0"/>
          </a:p>
          <a:p>
            <a:r>
              <a:rPr lang="zh-CN" altLang="en-US" sz="2800" dirty="0"/>
              <a:t>网络的例子：</a:t>
            </a:r>
            <a:endParaRPr lang="en-US" altLang="zh-CN" sz="2800" dirty="0"/>
          </a:p>
          <a:p>
            <a:pPr lvl="1"/>
            <a:r>
              <a:rPr lang="en-US" altLang="zh-CN" sz="2800" dirty="0"/>
              <a:t>IP</a:t>
            </a:r>
            <a:r>
              <a:rPr lang="zh-CN" altLang="en-US" sz="2800" dirty="0"/>
              <a:t>头校验的增量计算（利用已有的状态）</a:t>
            </a:r>
            <a:endParaRPr lang="en-US" altLang="zh-CN" sz="2800" dirty="0"/>
          </a:p>
          <a:p>
            <a:endParaRPr lang="en-US" altLang="zh-CN" dirty="0"/>
          </a:p>
        </p:txBody>
      </p:sp>
      <p:sp>
        <p:nvSpPr>
          <p:cNvPr id="3" name="标题 2"/>
          <p:cNvSpPr>
            <a:spLocks noGrp="1"/>
          </p:cNvSpPr>
          <p:nvPr>
            <p:ph type="title"/>
          </p:nvPr>
        </p:nvSpPr>
        <p:spPr>
          <a:xfrm>
            <a:off x="585787" y="266700"/>
            <a:ext cx="8229601"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P12</a:t>
            </a:r>
            <a:r>
              <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：增加或利用状态</a:t>
            </a:r>
            <a:endPar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ransition>
    <p:cover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1"/>
          <p:cNvSpPr>
            <a:spLocks noGrp="1"/>
          </p:cNvSpPr>
          <p:nvPr>
            <p:ph idx="1"/>
          </p:nvPr>
        </p:nvSpPr>
        <p:spPr/>
        <p:txBody>
          <a:bodyPr vert="horz" wrap="square" lIns="91440" tIns="45720" rIns="91440" bIns="45720" anchor="t"/>
          <a:lstStyle/>
          <a:p>
            <a:r>
              <a:rPr lang="zh-CN" altLang="en-US" sz="3200" dirty="0"/>
              <a:t>自由度：可以由实现者控制的变量</a:t>
            </a:r>
            <a:endParaRPr lang="en-US" altLang="zh-CN" sz="3200" dirty="0"/>
          </a:p>
          <a:p>
            <a:r>
              <a:rPr lang="zh-CN" altLang="en-US" sz="3200" dirty="0"/>
              <a:t>原则：</a:t>
            </a:r>
            <a:endParaRPr lang="en-US" altLang="zh-CN" sz="3200" dirty="0"/>
          </a:p>
          <a:p>
            <a:pPr lvl="1"/>
            <a:r>
              <a:rPr lang="zh-CN" altLang="en-US" sz="2800" dirty="0"/>
              <a:t>通过</a:t>
            </a:r>
            <a:r>
              <a:rPr lang="zh-CN" altLang="zh-CN" sz="2800" dirty="0"/>
              <a:t>优化变量</a:t>
            </a:r>
            <a:r>
              <a:rPr lang="zh-CN" altLang="en-US" sz="2800" dirty="0"/>
              <a:t>（自由度）来最大化系统</a:t>
            </a:r>
            <a:r>
              <a:rPr lang="zh-CN" altLang="zh-CN" sz="2800" dirty="0"/>
              <a:t>性能</a:t>
            </a:r>
            <a:endParaRPr lang="en-US" altLang="zh-CN" sz="2800" dirty="0"/>
          </a:p>
          <a:p>
            <a:endParaRPr lang="en-US" altLang="zh-CN" sz="2800" dirty="0"/>
          </a:p>
          <a:p>
            <a:r>
              <a:rPr lang="zh-CN" altLang="en-US" sz="3200" dirty="0"/>
              <a:t>更新</a:t>
            </a:r>
            <a:r>
              <a:rPr lang="en-US" altLang="zh-CN" sz="3200" dirty="0"/>
              <a:t>TCAM</a:t>
            </a:r>
            <a:r>
              <a:rPr lang="zh-CN" altLang="en-US" sz="3200" dirty="0"/>
              <a:t>的例子：</a:t>
            </a:r>
            <a:endParaRPr lang="en-US" altLang="zh-CN" sz="3200" dirty="0"/>
          </a:p>
          <a:p>
            <a:pPr lvl="1"/>
            <a:r>
              <a:rPr lang="zh-CN" altLang="en-US" sz="2800" dirty="0"/>
              <a:t>自由度一：相同长度的前缀不需要有序</a:t>
            </a:r>
            <a:endParaRPr lang="en-US" altLang="zh-CN" sz="2800" dirty="0"/>
          </a:p>
          <a:p>
            <a:pPr lvl="1"/>
            <a:r>
              <a:rPr lang="zh-CN" altLang="en-US" sz="2800" dirty="0"/>
              <a:t>自</a:t>
            </a:r>
            <a:r>
              <a:rPr lang="zh-CN" altLang="zh-CN" sz="2800" dirty="0"/>
              <a:t>由度</a:t>
            </a:r>
            <a:r>
              <a:rPr lang="zh-CN" altLang="en-US" sz="2800" dirty="0"/>
              <a:t>二</a:t>
            </a:r>
            <a:r>
              <a:rPr lang="zh-CN" altLang="zh-CN" sz="2800" dirty="0"/>
              <a:t>：</a:t>
            </a:r>
            <a:r>
              <a:rPr lang="zh-CN" altLang="en-US" sz="2800" dirty="0"/>
              <a:t>空闲空间的位置</a:t>
            </a:r>
            <a:endParaRPr lang="en-US" altLang="zh-CN" sz="2800" dirty="0"/>
          </a:p>
        </p:txBody>
      </p:sp>
      <p:sp>
        <p:nvSpPr>
          <p:cNvPr id="3" name="标题 2"/>
          <p:cNvSpPr>
            <a:spLocks noGrp="1"/>
          </p:cNvSpPr>
          <p:nvPr>
            <p:ph type="title"/>
          </p:nvPr>
        </p:nvSpPr>
        <p:spPr>
          <a:xfrm>
            <a:off x="585787" y="266700"/>
            <a:ext cx="8229601" cy="1143000"/>
          </a:xfrm>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P13</a:t>
            </a:r>
            <a:r>
              <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：优化自由度</a:t>
            </a:r>
            <a:endPar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ransition>
    <p:cover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1"/>
          <p:cNvSpPr>
            <a:spLocks noGrp="1"/>
          </p:cNvSpPr>
          <p:nvPr>
            <p:ph idx="1"/>
          </p:nvPr>
        </p:nvSpPr>
        <p:spPr/>
        <p:txBody>
          <a:bodyPr vert="horz" wrap="square" lIns="91440" tIns="45720" rIns="91440" bIns="45720" anchor="t"/>
          <a:lstStyle/>
          <a:p>
            <a:r>
              <a:rPr lang="zh-CN" altLang="en-US" sz="3200" dirty="0"/>
              <a:t>原则：</a:t>
            </a:r>
            <a:endParaRPr lang="en-US" altLang="zh-CN" sz="3200" dirty="0"/>
          </a:p>
          <a:p>
            <a:pPr lvl="1"/>
            <a:r>
              <a:rPr lang="zh-CN" altLang="en-US" sz="2800" dirty="0"/>
              <a:t>处理小规模问题时，使用特殊技术而不是通用技术</a:t>
            </a:r>
            <a:endParaRPr lang="en-US" altLang="zh-CN" sz="2800" dirty="0"/>
          </a:p>
          <a:p>
            <a:pPr lvl="1"/>
            <a:endParaRPr lang="en-US" altLang="zh-CN" sz="2800" dirty="0"/>
          </a:p>
          <a:p>
            <a:r>
              <a:rPr lang="zh-CN" altLang="en-US" sz="3200" dirty="0"/>
              <a:t>操作系统的例子：</a:t>
            </a:r>
            <a:endParaRPr lang="en-US" altLang="zh-CN" sz="3200" dirty="0"/>
          </a:p>
          <a:p>
            <a:pPr lvl="1"/>
            <a:r>
              <a:rPr lang="zh-CN" altLang="en-US" sz="2800" dirty="0"/>
              <a:t>页表使用的是简单的索引表，没有构造哈希表或使用二分查找</a:t>
            </a:r>
            <a:endParaRPr lang="zh-CN" altLang="en-US" sz="2800" dirty="0"/>
          </a:p>
        </p:txBody>
      </p:sp>
      <p:sp>
        <p:nvSpPr>
          <p:cNvPr id="3" name="标题 2"/>
          <p:cNvSpPr>
            <a:spLocks noGrp="1"/>
          </p:cNvSpPr>
          <p:nvPr>
            <p:ph type="title"/>
          </p:nvPr>
        </p:nvSpPr>
        <p:spPr>
          <a:xfrm>
            <a:off x="482600" y="266700"/>
            <a:ext cx="8229600" cy="1143000"/>
          </a:xfrm>
          <a:noFill/>
          <a:ln>
            <a:noFill/>
          </a:ln>
          <a:effectLst/>
          <a:sp3d prstMaterial="plastic"/>
        </p:spPr>
        <p:txBody>
          <a:bodyPr vert="horz" rtlCol="0" anchor="ctr">
            <a:normAutofit fontScale="90000"/>
            <a:scene3d>
              <a:camera prst="orthographicFront"/>
              <a:lightRig rig="soft" dir="t"/>
            </a:scene3d>
            <a:sp3d prstMaterial="softEdge">
              <a:bevelT w="25400" h="25400"/>
            </a:sp3d>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P14</a:t>
            </a:r>
            <a:r>
              <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a:t>
            </a:r>
            <a:r>
              <a:rPr kumimoji="0" lang="zh-CN" altLang="zh-C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针对有限规模问题使用特殊技术</a:t>
            </a:r>
            <a:endPar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ransition>
    <p:cover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p:nvPr>
        </p:nvSpPr>
        <p:spPr bwMode="auto">
          <a:noFill/>
          <a:ln>
            <a:noFill/>
          </a:ln>
          <a:effectLst/>
          <a:sp3d prstMaterial="plastic"/>
        </p:spPr>
        <p:txBody>
          <a:bodyPr vert="horz" wrap="square" lIns="91440" tIns="45720" rIns="91440" bIns="45720" numCol="1" rtlCol="0" anchor="ctr" anchorCtr="0" compatLnSpc="1">
            <a:normAutofit/>
            <a:scene3d>
              <a:camera prst="orthographicFront"/>
              <a:lightRig rig="soft" dir="t"/>
            </a:scene3d>
            <a:sp3d prstMaterial="softEdge">
              <a:bevelT w="25400" h="25400"/>
            </a:sp3d>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200" b="1" i="0" u="none" strike="noStrike" kern="1200" cap="none" spc="0" normalizeH="0" baseline="0" noProof="0">
                <a:ln>
                  <a:noFill/>
                </a:ln>
                <a:solidFill>
                  <a:schemeClr val="tx2"/>
                </a:solidFill>
                <a:effectLst/>
                <a:uLnTx/>
                <a:uFillTx/>
                <a:latin typeface="+mj-lt"/>
                <a:ea typeface="+mj-ea"/>
                <a:cs typeface="+mj-cs"/>
              </a:rPr>
              <a:t>P15</a:t>
            </a:r>
            <a:r>
              <a:rPr kumimoji="0" lang="zh-CN" altLang="en-US" sz="3200" b="1" i="0" u="none" strike="noStrike" kern="1200" cap="none" spc="0" normalizeH="0" baseline="0" noProof="0">
                <a:ln>
                  <a:noFill/>
                </a:ln>
                <a:solidFill>
                  <a:schemeClr val="tx2"/>
                </a:solidFill>
                <a:effectLst/>
                <a:uLnTx/>
                <a:uFillTx/>
                <a:latin typeface="+mj-lt"/>
                <a:ea typeface="+mj-ea"/>
                <a:cs typeface="+mj-cs"/>
              </a:rPr>
              <a:t>：使用算法技术构造高效的数据结构</a:t>
            </a:r>
            <a:endParaRPr kumimoji="0" lang="en-US" altLang="zh-CN" sz="3200" b="1" i="0" u="none" strike="noStrike" kern="1200" cap="none" spc="0" normalizeH="0" baseline="0" noProof="0">
              <a:ln>
                <a:noFill/>
              </a:ln>
              <a:solidFill>
                <a:schemeClr val="tx2"/>
              </a:solidFill>
              <a:effectLst/>
              <a:uLnTx/>
              <a:uFillTx/>
              <a:latin typeface="+mj-lt"/>
              <a:ea typeface="+mj-ea"/>
              <a:cs typeface="+mj-cs"/>
            </a:endParaRPr>
          </a:p>
        </p:txBody>
      </p:sp>
      <p:sp>
        <p:nvSpPr>
          <p:cNvPr id="53251" name="Rectangle 3"/>
          <p:cNvSpPr>
            <a:spLocks noGrp="1"/>
          </p:cNvSpPr>
          <p:nvPr>
            <p:ph idx="1"/>
          </p:nvPr>
        </p:nvSpPr>
        <p:spPr/>
        <p:txBody>
          <a:bodyPr vert="horz" wrap="square" lIns="91440" tIns="45720" rIns="91440" bIns="45720" anchor="t"/>
          <a:lstStyle/>
          <a:p>
            <a:r>
              <a:rPr lang="zh-CN" altLang="en-US" sz="2800" dirty="0">
                <a:solidFill>
                  <a:srgbClr val="FF0000"/>
                </a:solidFill>
              </a:rPr>
              <a:t>在运用</a:t>
            </a:r>
            <a:r>
              <a:rPr lang="en-US" altLang="zh-CN" sz="2800" dirty="0">
                <a:solidFill>
                  <a:srgbClr val="FF0000"/>
                </a:solidFill>
              </a:rPr>
              <a:t>P1~P14</a:t>
            </a:r>
            <a:r>
              <a:rPr lang="zh-CN" altLang="en-US" sz="2800" dirty="0">
                <a:solidFill>
                  <a:srgbClr val="FF0000"/>
                </a:solidFill>
              </a:rPr>
              <a:t>对系统进行优化后，剩下的才是算法问题</a:t>
            </a:r>
            <a:endParaRPr lang="zh-CN" altLang="en-US" sz="2800" dirty="0"/>
          </a:p>
          <a:p>
            <a:endParaRPr lang="zh-CN" altLang="en-US" sz="2800" dirty="0"/>
          </a:p>
          <a:p>
            <a:r>
              <a:rPr lang="zh-CN" altLang="en-US" sz="2800" dirty="0"/>
              <a:t>算法方法包括使用标准的数据结构以及一般的算法技术，如分治和随机化</a:t>
            </a:r>
            <a:endParaRPr lang="zh-CN" altLang="en-US" sz="2800" dirty="0"/>
          </a:p>
          <a:p>
            <a:endParaRPr lang="zh-CN" altLang="en-US" sz="2800" dirty="0"/>
          </a:p>
          <a:p>
            <a:r>
              <a:rPr lang="zh-CN" altLang="en-US" sz="2800" dirty="0"/>
              <a:t>算法可能随着系统结构和技术的变化而失效，真正的技术突破来自算法思维的运用，而不仅仅只是重用已有的算法</a:t>
            </a:r>
            <a:endParaRPr lang="zh-CN" altLang="en-US" dirty="0"/>
          </a:p>
        </p:txBody>
      </p:sp>
    </p:spTree>
  </p:cSld>
  <p:clrMapOvr>
    <a:masterClrMapping/>
  </p:clrMapOvr>
  <p:transition>
    <p:cover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协议</a:t>
            </a:r>
            <a:endParaRPr lang="zh-CN" altLang="en-US"/>
          </a:p>
        </p:txBody>
      </p:sp>
      <p:sp>
        <p:nvSpPr>
          <p:cNvPr id="3" name="Content Placeholder 2"/>
          <p:cNvSpPr>
            <a:spLocks noGrp="1"/>
          </p:cNvSpPr>
          <p:nvPr>
            <p:ph idx="1"/>
          </p:nvPr>
        </p:nvSpPr>
        <p:spPr/>
        <p:txBody>
          <a:bodyPr/>
          <a:lstStyle/>
          <a:p>
            <a:pPr marL="0" indent="0">
              <a:buNone/>
            </a:pPr>
            <a:r>
              <a:rPr lang="zh-CN" altLang="en-US"/>
              <a:t>协议是什么</a:t>
            </a:r>
            <a:endParaRPr lang="en-US"/>
          </a:p>
          <a:p>
            <a:pPr lvl="1"/>
            <a:r>
              <a:rPr lang="en-US"/>
              <a:t>通信</a:t>
            </a:r>
            <a:r>
              <a:rPr lang="zh-CN" altLang="en-US"/>
              <a:t>系统运行所</a:t>
            </a:r>
            <a:r>
              <a:rPr lang="en-US"/>
              <a:t>遵守的规则和约定</a:t>
            </a:r>
            <a:endParaRPr lang="en-US"/>
          </a:p>
          <a:p>
            <a:r>
              <a:rPr lang="en-US"/>
              <a:t>协议的三要素</a:t>
            </a:r>
            <a:endParaRPr lang="en-US"/>
          </a:p>
          <a:p>
            <a:pPr lvl="1"/>
            <a:r>
              <a:rPr lang="en-US"/>
              <a:t>语法：确定数据格式等</a:t>
            </a:r>
            <a:endParaRPr lang="en-US"/>
          </a:p>
          <a:p>
            <a:pPr lvl="1"/>
            <a:r>
              <a:rPr lang="en-US"/>
              <a:t>语义：确定协议元素的类型</a:t>
            </a:r>
            <a:endParaRPr lang="en-US"/>
          </a:p>
          <a:p>
            <a:pPr lvl="1"/>
            <a:r>
              <a:rPr lang="en-US"/>
              <a:t>时序：通信状态的变化</a:t>
            </a:r>
            <a:endParaRPr lang="en-US"/>
          </a:p>
          <a:p>
            <a:pPr lvl="1"/>
            <a:endParaRPr lang="en-US"/>
          </a:p>
          <a:p>
            <a:pPr lvl="0"/>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bwMode="auto">
          <a:noFill/>
          <a:ln>
            <a:noFill/>
          </a:ln>
          <a:effectLst/>
          <a:sp3d prstMaterial="plastic"/>
        </p:spPr>
        <p:txBody>
          <a:bodyPr vert="horz" wrap="square" lIns="91440" tIns="45720" rIns="91440" bIns="45720" numCol="1" rtlCol="0" anchor="ctr" anchorCtr="0" compatLnSpc="1">
            <a:normAutofit/>
            <a:scene3d>
              <a:camera prst="orthographicFront"/>
              <a:lightRig rig="soft" dir="t"/>
            </a:scene3d>
            <a:sp3d prstMaterial="softEdge">
              <a:bevelT w="25400" h="25400"/>
            </a:sp3d>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100" b="1" i="0" u="none" strike="noStrike" kern="1200" cap="none" spc="0" normalizeH="0" baseline="0" noProof="0">
                <a:ln>
                  <a:noFill/>
                </a:ln>
                <a:solidFill>
                  <a:schemeClr val="tx2"/>
                </a:solidFill>
                <a:effectLst/>
                <a:uLnTx/>
                <a:uFillTx/>
                <a:latin typeface="+mj-lt"/>
                <a:ea typeface="+mj-ea"/>
                <a:cs typeface="+mj-cs"/>
              </a:rPr>
              <a:t>需要注意的问题</a:t>
            </a:r>
            <a:endParaRPr kumimoji="0" lang="zh-CN" altLang="en-US" sz="4100" b="1" i="0" u="none" strike="noStrike" kern="1200" cap="none" spc="0" normalizeH="0" baseline="0" noProof="0">
              <a:ln>
                <a:noFill/>
              </a:ln>
              <a:solidFill>
                <a:schemeClr val="tx2"/>
              </a:solidFill>
              <a:effectLst/>
              <a:uLnTx/>
              <a:uFillTx/>
              <a:latin typeface="+mj-lt"/>
              <a:ea typeface="+mj-ea"/>
              <a:cs typeface="+mj-cs"/>
            </a:endParaRPr>
          </a:p>
        </p:txBody>
      </p:sp>
      <p:sp>
        <p:nvSpPr>
          <p:cNvPr id="54275" name="Rectangle 3"/>
          <p:cNvSpPr>
            <a:spLocks noGrp="1"/>
          </p:cNvSpPr>
          <p:nvPr>
            <p:ph idx="1"/>
          </p:nvPr>
        </p:nvSpPr>
        <p:spPr>
          <a:xfrm>
            <a:off x="457200" y="1481138"/>
            <a:ext cx="8291513" cy="4525962"/>
          </a:xfrm>
        </p:spPr>
        <p:txBody>
          <a:bodyPr vert="horz" wrap="square" lIns="91440" tIns="45720" rIns="91440" bIns="45720" anchor="t"/>
          <a:lstStyle/>
          <a:p>
            <a:r>
              <a:rPr lang="zh-CN" altLang="en-US" sz="3200" dirty="0"/>
              <a:t>在运用原则前，必须理解重要的性能指标，确定系统瓶颈</a:t>
            </a:r>
            <a:endParaRPr lang="zh-CN" altLang="en-US" sz="3200" dirty="0"/>
          </a:p>
          <a:p>
            <a:endParaRPr lang="zh-CN" altLang="en-US" sz="1200" dirty="0"/>
          </a:p>
          <a:p>
            <a:r>
              <a:rPr lang="zh-CN" altLang="en-US" sz="3200" dirty="0"/>
              <a:t>在完成改进后，必须通过实验来验证效果</a:t>
            </a:r>
            <a:endParaRPr lang="zh-CN" altLang="en-US" sz="3200" dirty="0"/>
          </a:p>
        </p:txBody>
      </p:sp>
    </p:spTree>
  </p:cSld>
  <p:clrMapOvr>
    <a:masterClrMapping/>
  </p:clrMapOvr>
  <p:transition>
    <p:cover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p:cNvSpPr>
          <p:nvPr>
            <p:ph type="title"/>
          </p:nvPr>
        </p:nvSpPr>
        <p:spPr bwMode="auto">
          <a:noFill/>
          <a:ln>
            <a:noFill/>
          </a:ln>
          <a:effectLst/>
          <a:sp3d prstMaterial="plastic"/>
        </p:spPr>
        <p:txBody>
          <a:bodyPr vert="horz" wrap="square" lIns="91440" tIns="45720" rIns="91440" bIns="45720" numCol="1" rtlCol="0" anchor="ctr" anchorCtr="0" compatLnSpc="1">
            <a:normAutofit/>
            <a:scene3d>
              <a:camera prst="orthographicFront"/>
              <a:lightRig rig="soft" dir="t"/>
            </a:scene3d>
            <a:sp3d prstMaterial="softEdge">
              <a:bevelT w="25400" h="25400"/>
            </a:sp3d>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100" b="1" i="0" u="none" strike="noStrike" kern="1200" cap="none" spc="0" normalizeH="0" baseline="0" noProof="0" dirty="0">
                <a:ln>
                  <a:noFill/>
                </a:ln>
                <a:solidFill>
                  <a:schemeClr val="tx2"/>
                </a:solidFill>
                <a:effectLst/>
                <a:uLnTx/>
                <a:uFillTx/>
                <a:latin typeface="+mj-lt"/>
                <a:ea typeface="+mj-ea"/>
                <a:cs typeface="+mj-cs"/>
              </a:rPr>
              <a:t>案例一：减少网页下载时间</a:t>
            </a:r>
            <a:endParaRPr kumimoji="0" lang="zh-CN" altLang="en-US" sz="4100" b="1" i="0" u="none" strike="noStrike" kern="1200" cap="none" spc="0" normalizeH="0" baseline="0" noProof="0" dirty="0">
              <a:ln>
                <a:noFill/>
              </a:ln>
              <a:solidFill>
                <a:schemeClr val="tx2"/>
              </a:solidFill>
              <a:effectLst/>
              <a:uLnTx/>
              <a:uFillTx/>
              <a:latin typeface="+mj-lt"/>
              <a:ea typeface="+mj-ea"/>
              <a:cs typeface="+mj-cs"/>
            </a:endParaRPr>
          </a:p>
        </p:txBody>
      </p:sp>
      <p:sp>
        <p:nvSpPr>
          <p:cNvPr id="55299" name="Rectangle 3"/>
          <p:cNvSpPr>
            <a:spLocks noGrp="1"/>
          </p:cNvSpPr>
          <p:nvPr>
            <p:ph idx="1"/>
          </p:nvPr>
        </p:nvSpPr>
        <p:spPr/>
        <p:txBody>
          <a:bodyPr vert="horz" wrap="square" lIns="91440" tIns="45720" rIns="91440" bIns="45720" anchor="t"/>
          <a:lstStyle/>
          <a:p>
            <a:r>
              <a:rPr lang="zh-CN" altLang="en-US" sz="2400" dirty="0"/>
              <a:t>客户欲从</a:t>
            </a:r>
            <a:r>
              <a:rPr lang="en-US" altLang="zh-CN" sz="2400" dirty="0"/>
              <a:t>web</a:t>
            </a:r>
            <a:r>
              <a:rPr lang="zh-CN" altLang="en-US" sz="2400" dirty="0"/>
              <a:t>服务器获取内嵌有图像的一个网页：</a:t>
            </a:r>
            <a:endParaRPr lang="zh-CN" altLang="en-US" sz="2400" dirty="0"/>
          </a:p>
          <a:p>
            <a:pPr lvl="1"/>
            <a:r>
              <a:rPr lang="zh-CN" altLang="en-US" sz="2400" dirty="0"/>
              <a:t>客户先发送对网页的</a:t>
            </a:r>
            <a:r>
              <a:rPr lang="en-US" altLang="zh-CN" sz="2400" dirty="0"/>
              <a:t>GET</a:t>
            </a:r>
            <a:r>
              <a:rPr lang="zh-CN" altLang="en-US" sz="2400" dirty="0"/>
              <a:t>请求</a:t>
            </a:r>
            <a:endParaRPr lang="en-US" altLang="zh-CN" sz="2400" dirty="0"/>
          </a:p>
          <a:p>
            <a:pPr lvl="1"/>
            <a:r>
              <a:rPr lang="zh-CN" altLang="en-US" sz="2400" dirty="0"/>
              <a:t>针对内嵌的每个图像，客户分别发送</a:t>
            </a:r>
            <a:r>
              <a:rPr lang="en-US" altLang="zh-CN" sz="2400" dirty="0"/>
              <a:t>GET</a:t>
            </a:r>
            <a:r>
              <a:rPr lang="zh-CN" altLang="en-US" sz="2400" dirty="0"/>
              <a:t>请求</a:t>
            </a:r>
            <a:endParaRPr lang="en-US" altLang="zh-CN" sz="2400" dirty="0"/>
          </a:p>
          <a:p>
            <a:pPr lvl="1"/>
            <a:endParaRPr lang="zh-CN" altLang="en-US" sz="1200" dirty="0"/>
          </a:p>
          <a:p>
            <a:r>
              <a:rPr lang="zh-CN" altLang="en-US" sz="2400" dirty="0">
                <a:solidFill>
                  <a:srgbClr val="FF0000"/>
                </a:solidFill>
              </a:rPr>
              <a:t>运用原则</a:t>
            </a:r>
            <a:r>
              <a:rPr lang="en-US" altLang="zh-CN" sz="2400" dirty="0">
                <a:solidFill>
                  <a:srgbClr val="FF0000"/>
                </a:solidFill>
              </a:rPr>
              <a:t>P1（消除明显的浪费）</a:t>
            </a:r>
            <a:r>
              <a:rPr lang="zh-CN" altLang="en-US" sz="2400" dirty="0">
                <a:solidFill>
                  <a:srgbClr val="FF0000"/>
                </a:solidFill>
              </a:rPr>
              <a:t>：为什么服务器不能自动将图像发送给客户，而要等待客户的请求？</a:t>
            </a:r>
            <a:r>
              <a:rPr lang="zh-CN" altLang="en-US" sz="2400" dirty="0"/>
              <a:t> </a:t>
            </a:r>
            <a:endParaRPr lang="zh-CN" altLang="en-US" sz="2400" dirty="0"/>
          </a:p>
        </p:txBody>
      </p:sp>
      <p:pic>
        <p:nvPicPr>
          <p:cNvPr id="55300" name="Picture 4" descr="get page"/>
          <p:cNvPicPr>
            <a:picLocks noChangeAspect="1"/>
          </p:cNvPicPr>
          <p:nvPr/>
        </p:nvPicPr>
        <p:blipFill>
          <a:blip r:embed="rId1"/>
          <a:stretch>
            <a:fillRect/>
          </a:stretch>
        </p:blipFill>
        <p:spPr>
          <a:xfrm>
            <a:off x="2411413" y="3716338"/>
            <a:ext cx="5381625" cy="2762250"/>
          </a:xfrm>
          <a:prstGeom prst="rect">
            <a:avLst/>
          </a:prstGeom>
          <a:noFill/>
          <a:ln w="9525">
            <a:noFill/>
          </a:ln>
        </p:spPr>
      </p:pic>
    </p:spTree>
  </p:cSld>
  <p:clrMapOvr>
    <a:masterClrMapping/>
  </p:clrMapOvr>
  <p:transition>
    <p:cover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p:nvPr>
        </p:nvSpPr>
        <p:spPr bwMode="auto">
          <a:noFill/>
          <a:ln>
            <a:noFill/>
          </a:ln>
          <a:effectLst/>
          <a:sp3d prstMaterial="plastic"/>
        </p:spPr>
        <p:txBody>
          <a:bodyPr vert="horz" wrap="square" lIns="91440" tIns="45720" rIns="91440" bIns="45720" numCol="1" rtlCol="0" anchor="ctr" anchorCtr="0" compatLnSpc="1">
            <a:normAutofit/>
            <a:scene3d>
              <a:camera prst="orthographicFront"/>
              <a:lightRig rig="soft" dir="t"/>
            </a:scene3d>
            <a:sp3d prstMaterial="softEdge">
              <a:bevelT w="25400" h="25400"/>
            </a:sp3d>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100" b="1" i="0" u="none" strike="noStrike" kern="1200" cap="none" spc="0" normalizeH="0" baseline="0" noProof="0" dirty="0">
                <a:ln>
                  <a:noFill/>
                </a:ln>
                <a:solidFill>
                  <a:schemeClr val="tx2"/>
                </a:solidFill>
                <a:effectLst/>
                <a:uLnTx/>
                <a:uFillTx/>
                <a:latin typeface="+mj-lt"/>
                <a:ea typeface="+mj-ea"/>
                <a:cs typeface="+mj-cs"/>
              </a:rPr>
              <a:t>修改效果验证</a:t>
            </a:r>
            <a:endParaRPr kumimoji="0" lang="zh-CN" altLang="en-US" sz="4100" b="1" i="0" u="none" strike="noStrike" kern="1200" cap="none" spc="0" normalizeH="0" baseline="0" noProof="0" dirty="0">
              <a:ln>
                <a:noFill/>
              </a:ln>
              <a:solidFill>
                <a:schemeClr val="tx2"/>
              </a:solidFill>
              <a:effectLst/>
              <a:uLnTx/>
              <a:uFillTx/>
              <a:latin typeface="+mj-lt"/>
              <a:ea typeface="+mj-ea"/>
              <a:cs typeface="+mj-cs"/>
            </a:endParaRPr>
          </a:p>
        </p:txBody>
      </p:sp>
      <p:sp>
        <p:nvSpPr>
          <p:cNvPr id="56323" name="Rectangle 3"/>
          <p:cNvSpPr>
            <a:spLocks noGrp="1"/>
          </p:cNvSpPr>
          <p:nvPr>
            <p:ph idx="1"/>
          </p:nvPr>
        </p:nvSpPr>
        <p:spPr/>
        <p:txBody>
          <a:bodyPr vert="horz" wrap="square" lIns="91440" tIns="45720" rIns="91440" bIns="45720" anchor="t"/>
          <a:lstStyle/>
          <a:p>
            <a:r>
              <a:rPr lang="zh-CN" altLang="en-US" sz="2800" dirty="0"/>
              <a:t>效果：网页下载延迟几乎没有改变 </a:t>
            </a:r>
            <a:endParaRPr lang="en-US" altLang="zh-CN" sz="2800" dirty="0"/>
          </a:p>
          <a:p>
            <a:endParaRPr lang="zh-CN" altLang="en-US" sz="1400" dirty="0"/>
          </a:p>
          <a:p>
            <a:r>
              <a:rPr lang="zh-CN" altLang="en-US" sz="2800" dirty="0"/>
              <a:t>原因：</a:t>
            </a:r>
            <a:endParaRPr lang="zh-CN" altLang="en-US" sz="2800" dirty="0"/>
          </a:p>
          <a:p>
            <a:pPr lvl="1"/>
            <a:r>
              <a:rPr lang="zh-CN" altLang="en-US" sz="2400" dirty="0">
                <a:solidFill>
                  <a:srgbClr val="FF0000"/>
                </a:solidFill>
              </a:rPr>
              <a:t>与</a:t>
            </a:r>
            <a:r>
              <a:rPr lang="en-US" altLang="zh-CN" sz="2400" dirty="0">
                <a:solidFill>
                  <a:srgbClr val="FF0000"/>
                </a:solidFill>
              </a:rPr>
              <a:t>TCP</a:t>
            </a:r>
            <a:r>
              <a:rPr lang="zh-CN" altLang="en-US" sz="2400" dirty="0">
                <a:solidFill>
                  <a:srgbClr val="FF0000"/>
                </a:solidFill>
              </a:rPr>
              <a:t>的相互作用：</a:t>
            </a:r>
            <a:r>
              <a:rPr lang="zh-CN" altLang="en-US" sz="2400" dirty="0"/>
              <a:t> </a:t>
            </a:r>
            <a:r>
              <a:rPr lang="en-US" altLang="zh-CN" sz="2400" dirty="0"/>
              <a:t>TCP</a:t>
            </a:r>
            <a:r>
              <a:rPr lang="zh-CN" altLang="en-US" sz="2400" dirty="0"/>
              <a:t>的慢启动机制限制了服务器连续发送，其结果与服务器等待客户请求无异</a:t>
            </a:r>
            <a:endParaRPr lang="zh-CN" altLang="en-US" sz="2400" dirty="0"/>
          </a:p>
          <a:p>
            <a:pPr lvl="1"/>
            <a:r>
              <a:rPr lang="zh-CN" altLang="en-US" sz="2400" dirty="0">
                <a:solidFill>
                  <a:srgbClr val="FF0000"/>
                </a:solidFill>
              </a:rPr>
              <a:t>与内容缓存的相互作用：</a:t>
            </a:r>
            <a:r>
              <a:rPr lang="zh-CN" altLang="en-US" sz="2400" dirty="0"/>
              <a:t> 客户端的缓存功能使得服务器主动发送图像可能是多余的</a:t>
            </a:r>
            <a:endParaRPr lang="zh-CN" altLang="en-US" sz="2400" dirty="0"/>
          </a:p>
          <a:p>
            <a:pPr lvl="1"/>
            <a:endParaRPr lang="zh-CN" altLang="en-US" sz="1400" dirty="0"/>
          </a:p>
          <a:p>
            <a:r>
              <a:rPr lang="zh-CN" altLang="en-US" sz="2800" dirty="0">
                <a:solidFill>
                  <a:srgbClr val="FF0000"/>
                </a:solidFill>
              </a:rPr>
              <a:t>教训：</a:t>
            </a:r>
            <a:endParaRPr lang="zh-CN" altLang="en-US" sz="2800" dirty="0">
              <a:solidFill>
                <a:srgbClr val="FF0000"/>
              </a:solidFill>
            </a:endParaRPr>
          </a:p>
          <a:p>
            <a:pPr lvl="1"/>
            <a:r>
              <a:rPr lang="zh-CN" altLang="en-US" sz="2400" dirty="0"/>
              <a:t>如果不了解系统各个部分之间的相互作用，改进的效果可能达不到我们的预期，因此</a:t>
            </a:r>
            <a:r>
              <a:rPr lang="zh-CN" altLang="en-US" sz="2400" dirty="0">
                <a:solidFill>
                  <a:srgbClr val="FF0000"/>
                </a:solidFill>
              </a:rPr>
              <a:t>实验验证非常重要</a:t>
            </a:r>
            <a:endParaRPr lang="zh-CN" altLang="en-US" sz="2400" dirty="0">
              <a:solidFill>
                <a:srgbClr val="FF0000"/>
              </a:solidFill>
            </a:endParaRPr>
          </a:p>
        </p:txBody>
      </p:sp>
    </p:spTree>
  </p:cSld>
  <p:clrMapOvr>
    <a:masterClrMapping/>
  </p:clrMapOvr>
  <p:transition>
    <p:cover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p:nvPr>
        </p:nvSpPr>
        <p:spPr bwMode="auto">
          <a:noFill/>
          <a:ln>
            <a:noFill/>
          </a:ln>
          <a:effectLst/>
          <a:sp3d prstMaterial="plastic"/>
        </p:spPr>
        <p:txBody>
          <a:bodyPr vert="horz" wrap="square" lIns="91440" tIns="45720" rIns="91440" bIns="45720" numCol="1" rtlCol="0" anchor="ctr" anchorCtr="0" compatLnSpc="1">
            <a:normAutofit/>
            <a:scene3d>
              <a:camera prst="orthographicFront"/>
              <a:lightRig rig="soft" dir="t"/>
            </a:scene3d>
            <a:sp3d prstMaterial="softEdge">
              <a:bevelT w="25400" h="25400"/>
            </a:sp3d>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100" b="1" i="0" u="none" strike="noStrike" kern="1200" cap="none" spc="0" normalizeH="0" baseline="0" noProof="0">
                <a:ln>
                  <a:noFill/>
                </a:ln>
                <a:solidFill>
                  <a:schemeClr val="tx2"/>
                </a:solidFill>
                <a:effectLst/>
                <a:uLnTx/>
                <a:uFillTx/>
                <a:latin typeface="+mj-lt"/>
                <a:ea typeface="+mj-ea"/>
                <a:cs typeface="+mj-cs"/>
              </a:rPr>
              <a:t>案例二：加速基于特征的入侵检测</a:t>
            </a:r>
            <a:endParaRPr kumimoji="0" lang="zh-CN" altLang="en-US" sz="4100" b="1" i="0" u="none" strike="noStrike" kern="1200" cap="none" spc="0" normalizeH="0" baseline="0" noProof="0">
              <a:ln>
                <a:noFill/>
              </a:ln>
              <a:solidFill>
                <a:schemeClr val="tx2"/>
              </a:solidFill>
              <a:effectLst/>
              <a:uLnTx/>
              <a:uFillTx/>
              <a:latin typeface="+mj-lt"/>
              <a:ea typeface="+mj-ea"/>
              <a:cs typeface="+mj-cs"/>
            </a:endParaRPr>
          </a:p>
        </p:txBody>
      </p:sp>
      <p:sp>
        <p:nvSpPr>
          <p:cNvPr id="57347" name="Rectangle 3"/>
          <p:cNvSpPr>
            <a:spLocks noGrp="1"/>
          </p:cNvSpPr>
          <p:nvPr>
            <p:ph idx="1"/>
          </p:nvPr>
        </p:nvSpPr>
        <p:spPr>
          <a:xfrm>
            <a:off x="468313" y="1484313"/>
            <a:ext cx="8229600" cy="4525962"/>
          </a:xfrm>
        </p:spPr>
        <p:txBody>
          <a:bodyPr vert="horz" wrap="square" lIns="91440" tIns="45720" rIns="91440" bIns="45720" anchor="t"/>
          <a:lstStyle/>
          <a:p>
            <a:pPr>
              <a:lnSpc>
                <a:spcPct val="110000"/>
              </a:lnSpc>
            </a:pPr>
            <a:r>
              <a:rPr lang="en-US" altLang="zh-CN" sz="2600" dirty="0"/>
              <a:t>Snort</a:t>
            </a:r>
            <a:r>
              <a:rPr lang="zh-CN" altLang="en-US" sz="2600" dirty="0"/>
              <a:t>根据系统中安装的一组规则来检测攻击</a:t>
            </a:r>
            <a:endParaRPr lang="zh-CN" altLang="en-US" sz="2600" dirty="0"/>
          </a:p>
          <a:p>
            <a:pPr>
              <a:lnSpc>
                <a:spcPct val="110000"/>
              </a:lnSpc>
            </a:pPr>
            <a:r>
              <a:rPr lang="en-US" altLang="zh-CN" sz="2600" dirty="0"/>
              <a:t>Snort</a:t>
            </a:r>
            <a:r>
              <a:rPr lang="zh-CN" altLang="en-US" sz="2600" dirty="0"/>
              <a:t>规则由动作、协议、源网络、源端口、目的网络、目的端口、提示消息、</a:t>
            </a:r>
            <a:r>
              <a:rPr lang="en-US" altLang="zh-CN" sz="2600" dirty="0"/>
              <a:t>TCP</a:t>
            </a:r>
            <a:r>
              <a:rPr lang="zh-CN" altLang="en-US" sz="2600" dirty="0"/>
              <a:t>标志位、特征字符串等组成</a:t>
            </a:r>
            <a:endParaRPr lang="zh-CN" altLang="en-US" sz="2600" dirty="0"/>
          </a:p>
          <a:p>
            <a:pPr>
              <a:lnSpc>
                <a:spcPct val="110000"/>
              </a:lnSpc>
            </a:pPr>
            <a:r>
              <a:rPr lang="en-US" altLang="zh-CN" sz="2600" dirty="0"/>
              <a:t>84%</a:t>
            </a:r>
            <a:r>
              <a:rPr lang="zh-CN" altLang="en-US" sz="2600" dirty="0"/>
              <a:t>的</a:t>
            </a:r>
            <a:r>
              <a:rPr lang="en-US" altLang="zh-CN" sz="2600" dirty="0"/>
              <a:t>snort</a:t>
            </a:r>
            <a:r>
              <a:rPr lang="zh-CN" altLang="en-US" sz="2600" dirty="0"/>
              <a:t>规则中包含字符串；字符串匹配是</a:t>
            </a:r>
            <a:r>
              <a:rPr lang="en-US" altLang="zh-CN" sz="2600" dirty="0"/>
              <a:t>snort</a:t>
            </a:r>
            <a:r>
              <a:rPr lang="zh-CN" altLang="en-US" sz="2600" dirty="0"/>
              <a:t>中开销最大的操作</a:t>
            </a:r>
            <a:endParaRPr lang="zh-CN" altLang="en-US" sz="2600" dirty="0"/>
          </a:p>
        </p:txBody>
      </p:sp>
      <p:pic>
        <p:nvPicPr>
          <p:cNvPr id="57348" name="Picture 4" descr="snort rule"/>
          <p:cNvPicPr>
            <a:picLocks noChangeAspect="1"/>
          </p:cNvPicPr>
          <p:nvPr/>
        </p:nvPicPr>
        <p:blipFill>
          <a:blip r:embed="rId1"/>
          <a:stretch>
            <a:fillRect/>
          </a:stretch>
        </p:blipFill>
        <p:spPr>
          <a:xfrm>
            <a:off x="684213" y="4292600"/>
            <a:ext cx="7921625" cy="1487488"/>
          </a:xfrm>
          <a:prstGeom prst="rect">
            <a:avLst/>
          </a:prstGeom>
          <a:noFill/>
          <a:ln w="9525">
            <a:noFill/>
          </a:ln>
        </p:spPr>
      </p:pic>
    </p:spTree>
  </p:cSld>
  <p:clrMapOvr>
    <a:masterClrMapping/>
  </p:clrMapOvr>
  <p:transition>
    <p:cover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bwMode="auto">
          <a:noFill/>
          <a:ln>
            <a:noFill/>
          </a:ln>
          <a:effectLst/>
          <a:sp3d prstMaterial="plastic"/>
        </p:spPr>
        <p:txBody>
          <a:bodyPr vert="horz" wrap="square" lIns="91440" tIns="45720" rIns="91440" bIns="45720" numCol="1" rtlCol="0" anchor="ctr" anchorCtr="0" compatLnSpc="1">
            <a:normAutofit/>
            <a:scene3d>
              <a:camera prst="orthographicFront"/>
              <a:lightRig rig="soft" dir="t"/>
            </a:scene3d>
            <a:sp3d prstMaterial="softEdge">
              <a:bevelT w="25400" h="25400"/>
            </a:sp3d>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100" b="1" i="0" u="none" strike="noStrike" kern="1200" cap="none" spc="0" normalizeH="0" baseline="0" noProof="0">
                <a:ln>
                  <a:noFill/>
                </a:ln>
                <a:solidFill>
                  <a:schemeClr val="tx2"/>
                </a:solidFill>
                <a:effectLst/>
                <a:uLnTx/>
                <a:uFillTx/>
                <a:latin typeface="+mj-lt"/>
                <a:ea typeface="+mj-ea"/>
                <a:cs typeface="+mj-cs"/>
              </a:rPr>
              <a:t>Snort</a:t>
            </a:r>
            <a:r>
              <a:rPr kumimoji="0" lang="zh-CN" altLang="en-US" sz="4100" b="1" i="0" u="none" strike="noStrike" kern="1200" cap="none" spc="0" normalizeH="0" baseline="0" noProof="0">
                <a:ln>
                  <a:noFill/>
                </a:ln>
                <a:solidFill>
                  <a:schemeClr val="tx2"/>
                </a:solidFill>
                <a:effectLst/>
                <a:uLnTx/>
                <a:uFillTx/>
                <a:latin typeface="+mj-lt"/>
                <a:ea typeface="+mj-ea"/>
                <a:cs typeface="+mj-cs"/>
              </a:rPr>
              <a:t>的规则匹配方法</a:t>
            </a:r>
            <a:endParaRPr kumimoji="0" lang="zh-CN" altLang="en-US" sz="4100" b="1" i="0" u="none" strike="noStrike" kern="1200" cap="none" spc="0" normalizeH="0" baseline="0" noProof="0">
              <a:ln>
                <a:noFill/>
              </a:ln>
              <a:solidFill>
                <a:schemeClr val="tx2"/>
              </a:solidFill>
              <a:effectLst/>
              <a:uLnTx/>
              <a:uFillTx/>
              <a:latin typeface="+mj-lt"/>
              <a:ea typeface="+mj-ea"/>
              <a:cs typeface="+mj-cs"/>
            </a:endParaRPr>
          </a:p>
        </p:txBody>
      </p:sp>
      <p:sp>
        <p:nvSpPr>
          <p:cNvPr id="58371" name="Rectangle 3"/>
          <p:cNvSpPr>
            <a:spLocks noGrp="1"/>
          </p:cNvSpPr>
          <p:nvPr>
            <p:ph idx="1"/>
          </p:nvPr>
        </p:nvSpPr>
        <p:spPr/>
        <p:txBody>
          <a:bodyPr vert="horz" wrap="square" lIns="91440" tIns="45720" rIns="91440" bIns="45720" anchor="t"/>
          <a:lstStyle/>
          <a:p>
            <a:pPr>
              <a:lnSpc>
                <a:spcPct val="110000"/>
              </a:lnSpc>
            </a:pPr>
            <a:r>
              <a:rPr lang="zh-CN" altLang="en-US" dirty="0"/>
              <a:t>规则集先按照协议分为</a:t>
            </a:r>
            <a:r>
              <a:rPr lang="en-US" altLang="zh-CN" dirty="0"/>
              <a:t>TCP</a:t>
            </a:r>
            <a:r>
              <a:rPr lang="zh-CN" altLang="en-US" dirty="0"/>
              <a:t>、</a:t>
            </a:r>
            <a:r>
              <a:rPr lang="en-US" altLang="zh-CN" dirty="0"/>
              <a:t>UDP</a:t>
            </a:r>
            <a:r>
              <a:rPr lang="zh-CN" altLang="en-US" dirty="0"/>
              <a:t>和</a:t>
            </a:r>
            <a:r>
              <a:rPr lang="en-US" altLang="zh-CN" dirty="0"/>
              <a:t>ICMP</a:t>
            </a:r>
            <a:r>
              <a:rPr lang="zh-CN" altLang="en-US" dirty="0"/>
              <a:t>三个组</a:t>
            </a:r>
            <a:r>
              <a:rPr lang="en-US" altLang="zh-CN" dirty="0"/>
              <a:t>,</a:t>
            </a:r>
            <a:r>
              <a:rPr lang="zh-CN" altLang="en-US" dirty="0"/>
              <a:t>每个组按照动作</a:t>
            </a:r>
            <a:r>
              <a:rPr lang="en-US" altLang="zh-CN" dirty="0"/>
              <a:t>pass</a:t>
            </a:r>
            <a:r>
              <a:rPr lang="zh-CN" altLang="en-US" dirty="0"/>
              <a:t>、</a:t>
            </a:r>
            <a:r>
              <a:rPr lang="en-US" altLang="zh-CN" dirty="0"/>
              <a:t>alert</a:t>
            </a:r>
            <a:r>
              <a:rPr lang="zh-CN" altLang="en-US" dirty="0"/>
              <a:t>和</a:t>
            </a:r>
            <a:r>
              <a:rPr lang="en-US" altLang="zh-CN" dirty="0"/>
              <a:t>log</a:t>
            </a:r>
            <a:r>
              <a:rPr lang="zh-CN" altLang="en-US" dirty="0"/>
              <a:t>再分组。</a:t>
            </a:r>
            <a:endParaRPr lang="zh-CN" altLang="en-US" dirty="0"/>
          </a:p>
          <a:p>
            <a:pPr>
              <a:lnSpc>
                <a:spcPct val="110000"/>
              </a:lnSpc>
            </a:pPr>
            <a:r>
              <a:rPr lang="zh-CN" altLang="en-US" dirty="0"/>
              <a:t>每一组规则组织成一个二维结构：</a:t>
            </a:r>
            <a:endParaRPr lang="zh-CN" altLang="en-US" dirty="0"/>
          </a:p>
          <a:p>
            <a:pPr lvl="1">
              <a:lnSpc>
                <a:spcPct val="110000"/>
              </a:lnSpc>
            </a:pPr>
            <a:r>
              <a:rPr lang="zh-CN" altLang="en-US" dirty="0"/>
              <a:t>第一个维度是规则使用的过滤器，用于匹配地址及端口</a:t>
            </a:r>
            <a:endParaRPr lang="zh-CN" altLang="en-US" dirty="0"/>
          </a:p>
          <a:p>
            <a:pPr lvl="1">
              <a:lnSpc>
                <a:spcPct val="110000"/>
              </a:lnSpc>
            </a:pPr>
            <a:r>
              <a:rPr lang="zh-CN" altLang="en-US" dirty="0"/>
              <a:t>第二个维度是匹配了过滤器的一组规则，每个规则包含一个或多个字符串</a:t>
            </a:r>
            <a:endParaRPr lang="zh-CN" altLang="en-US" dirty="0"/>
          </a:p>
          <a:p>
            <a:pPr>
              <a:lnSpc>
                <a:spcPct val="110000"/>
              </a:lnSpc>
            </a:pPr>
            <a:r>
              <a:rPr lang="zh-CN" altLang="en-US" dirty="0"/>
              <a:t>规则匹配方法：</a:t>
            </a:r>
            <a:endParaRPr lang="zh-CN" altLang="en-US" dirty="0"/>
          </a:p>
          <a:p>
            <a:pPr lvl="1">
              <a:lnSpc>
                <a:spcPct val="110000"/>
              </a:lnSpc>
            </a:pPr>
            <a:r>
              <a:rPr lang="zh-CN" altLang="en-US" dirty="0"/>
              <a:t>先用包头与过滤器匹配，得到一组候选规则</a:t>
            </a:r>
            <a:endParaRPr lang="zh-CN" altLang="en-US" dirty="0"/>
          </a:p>
          <a:p>
            <a:pPr lvl="1">
              <a:lnSpc>
                <a:spcPct val="110000"/>
              </a:lnSpc>
            </a:pPr>
            <a:r>
              <a:rPr lang="zh-CN" altLang="en-US" dirty="0"/>
              <a:t>对于每一条规则，使用单字符串匹配算法（</a:t>
            </a:r>
            <a:r>
              <a:rPr lang="en-US" altLang="zh-CN" dirty="0"/>
              <a:t>BM</a:t>
            </a:r>
            <a:r>
              <a:rPr lang="zh-CN" altLang="en-US" dirty="0"/>
              <a:t>）检查数据包载荷中是否包含规定的字符串</a:t>
            </a:r>
            <a:endParaRPr lang="zh-CN" altLang="en-US" dirty="0"/>
          </a:p>
        </p:txBody>
      </p:sp>
    </p:spTree>
  </p:cSld>
  <p:clrMapOvr>
    <a:masterClrMapping/>
  </p:clrMapOvr>
  <p:transition>
    <p:cover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内容占位符 1"/>
          <p:cNvSpPr>
            <a:spLocks noGrp="1"/>
          </p:cNvSpPr>
          <p:nvPr>
            <p:ph idx="1"/>
          </p:nvPr>
        </p:nvSpPr>
        <p:spPr/>
        <p:txBody>
          <a:bodyPr vert="horz" wrap="square" lIns="91440" tIns="45720" rIns="91440" bIns="45720" anchor="t"/>
          <a:lstStyle/>
          <a:p>
            <a:r>
              <a:rPr lang="zh-CN" altLang="en-US" sz="3200" dirty="0"/>
              <a:t>问题：</a:t>
            </a:r>
            <a:endParaRPr lang="en-US" altLang="zh-CN" sz="3200" dirty="0"/>
          </a:p>
          <a:p>
            <a:pPr lvl="1"/>
            <a:r>
              <a:rPr lang="zh-CN" altLang="en-US" sz="2800" dirty="0"/>
              <a:t>匹配某个过滤器的规则数可能很多，比如匹配</a:t>
            </a:r>
            <a:r>
              <a:rPr lang="en-US" altLang="zh-CN" sz="2800" dirty="0"/>
              <a:t>80端口的规则多达310条，</a:t>
            </a:r>
            <a:r>
              <a:rPr lang="zh-CN" altLang="en-US" sz="2800" dirty="0"/>
              <a:t>逐条规则运用</a:t>
            </a:r>
            <a:r>
              <a:rPr lang="en-US" altLang="zh-CN" sz="2800" dirty="0"/>
              <a:t>BM</a:t>
            </a:r>
            <a:r>
              <a:rPr lang="zh-CN" altLang="en-US" sz="2800" dirty="0"/>
              <a:t>算法查找字符串，开销很大</a:t>
            </a:r>
            <a:endParaRPr lang="en-US" altLang="zh-CN" sz="2800" dirty="0"/>
          </a:p>
          <a:p>
            <a:endParaRPr lang="en-US" altLang="zh-CN" sz="1200" dirty="0"/>
          </a:p>
          <a:p>
            <a:r>
              <a:rPr lang="en-US" altLang="zh-CN" sz="3200" dirty="0"/>
              <a:t>P1</a:t>
            </a:r>
            <a:r>
              <a:rPr lang="zh-CN" altLang="en-US" sz="3200" dirty="0"/>
              <a:t>原则</a:t>
            </a:r>
            <a:r>
              <a:rPr lang="zh-CN" altLang="en-US" sz="3200" dirty="0">
                <a:solidFill>
                  <a:srgbClr val="FF0000"/>
                </a:solidFill>
              </a:rPr>
              <a:t>（消除明显的浪费）</a:t>
            </a:r>
            <a:r>
              <a:rPr lang="zh-CN" altLang="en-US" sz="3200" dirty="0"/>
              <a:t>的简单应用：</a:t>
            </a:r>
            <a:endParaRPr lang="en-US" altLang="zh-CN" sz="3200" dirty="0"/>
          </a:p>
          <a:p>
            <a:pPr lvl="1"/>
            <a:r>
              <a:rPr lang="zh-CN" altLang="en-US" sz="2800" dirty="0"/>
              <a:t>将规则集中所有的字符串抽出来，组织到一个自动机中</a:t>
            </a:r>
            <a:endParaRPr lang="en-US" altLang="zh-CN" sz="2800" dirty="0"/>
          </a:p>
          <a:p>
            <a:pPr lvl="1"/>
            <a:r>
              <a:rPr lang="zh-CN" altLang="en-US" sz="2800" dirty="0"/>
              <a:t>使用多字符串匹配算法，一遍扫描找出所有匹配的字符串</a:t>
            </a:r>
            <a:endParaRPr lang="en-US" altLang="zh-CN" sz="2800" dirty="0"/>
          </a:p>
          <a:p>
            <a:endParaRPr lang="zh-CN" altLang="en-US" dirty="0"/>
          </a:p>
        </p:txBody>
      </p:sp>
      <p:sp>
        <p:nvSpPr>
          <p:cNvPr id="3" name="标题 2"/>
          <p:cNvSpPr>
            <a:spLocks noGrp="1"/>
          </p:cNvSpPr>
          <p:nvPr>
            <p:ph type="title"/>
          </p:nvPr>
        </p:nvSpPr>
        <p:spPr>
          <a:noFill/>
          <a:ln>
            <a:noFill/>
          </a:ln>
          <a:effectLst/>
          <a:sp3d prstMaterial="plastic"/>
        </p:spPr>
        <p:txBody>
          <a:bodyPr vert="horz" rtlCol="0" anchor="ctr">
            <a:normAutofit/>
            <a:scene3d>
              <a:camera prst="orthographicFront"/>
              <a:lightRig rig="soft" dir="t"/>
            </a:scene3d>
            <a:sp3d prstMaterial="softEdge">
              <a:bevelT w="25400" h="25400"/>
            </a:sp3d>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P1</a:t>
            </a:r>
            <a:r>
              <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rPr>
              <a:t>原则的简单应用 </a:t>
            </a:r>
            <a:endParaRPr kumimoji="0" lang="zh-CN" altLang="en-US" sz="4100" b="1" i="0" u="none" strike="noStrike" kern="1200" cap="none" spc="0" normalizeH="0" baseline="0" noProof="0" dirty="0">
              <a:ln>
                <a:noFill/>
              </a:ln>
              <a:solidFill>
                <a:schemeClr val="tx2"/>
              </a:solidFill>
              <a:effectLst>
                <a:outerShdw blurRad="31750" dist="25400" dir="5400000" algn="tl" rotWithShape="0">
                  <a:srgbClr val="000000">
                    <a:alpha val="25000"/>
                  </a:srgbClr>
                </a:outerShdw>
              </a:effectLst>
              <a:uLnTx/>
              <a:uFillTx/>
              <a:latin typeface="+mj-lt"/>
              <a:ea typeface="+mj-ea"/>
              <a:cs typeface="+mj-cs"/>
            </a:endParaRPr>
          </a:p>
        </p:txBody>
      </p:sp>
    </p:spTree>
  </p:cSld>
  <p:clrMapOvr>
    <a:masterClrMapping/>
  </p:clrMapOvr>
  <p:transition>
    <p:cover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p:nvPr>
        </p:nvSpPr>
        <p:spPr bwMode="auto">
          <a:noFill/>
          <a:ln>
            <a:noFill/>
          </a:ln>
          <a:effectLst/>
          <a:sp3d prstMaterial="plastic"/>
        </p:spPr>
        <p:txBody>
          <a:bodyPr vert="horz" wrap="square" lIns="91440" tIns="45720" rIns="91440" bIns="45720" numCol="1" rtlCol="0" anchor="ctr" anchorCtr="0" compatLnSpc="1">
            <a:normAutofit/>
            <a:scene3d>
              <a:camera prst="orthographicFront"/>
              <a:lightRig rig="soft" dir="t"/>
            </a:scene3d>
            <a:sp3d prstMaterial="softEdge">
              <a:bevelT w="25400" h="25400"/>
            </a:sp3d>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100" b="1" i="0" u="none" strike="noStrike" kern="1200" cap="none" spc="0" normalizeH="0" baseline="0" noProof="0" dirty="0">
                <a:ln>
                  <a:noFill/>
                </a:ln>
                <a:solidFill>
                  <a:schemeClr val="tx2"/>
                </a:solidFill>
                <a:effectLst/>
                <a:uLnTx/>
                <a:uFillTx/>
                <a:latin typeface="+mj-lt"/>
                <a:ea typeface="+mj-ea"/>
                <a:cs typeface="+mj-cs"/>
              </a:rPr>
              <a:t>应用</a:t>
            </a:r>
            <a:r>
              <a:rPr kumimoji="0" lang="en-US" altLang="zh-CN" sz="4100" b="1" i="0" u="none" strike="noStrike" kern="1200" cap="none" spc="0" normalizeH="0" baseline="0" noProof="0" dirty="0">
                <a:ln>
                  <a:noFill/>
                </a:ln>
                <a:solidFill>
                  <a:schemeClr val="tx2"/>
                </a:solidFill>
                <a:effectLst/>
                <a:uLnTx/>
                <a:uFillTx/>
                <a:latin typeface="+mj-lt"/>
                <a:ea typeface="+mj-ea"/>
                <a:cs typeface="+mj-cs"/>
              </a:rPr>
              <a:t>P1</a:t>
            </a:r>
            <a:r>
              <a:rPr kumimoji="0" lang="zh-CN" altLang="en-US" sz="4100" b="1" i="0" u="none" strike="noStrike" kern="1200" cap="none" spc="0" normalizeH="0" baseline="0" noProof="0" dirty="0">
                <a:ln>
                  <a:noFill/>
                </a:ln>
                <a:solidFill>
                  <a:schemeClr val="tx2"/>
                </a:solidFill>
                <a:effectLst/>
                <a:uLnTx/>
                <a:uFillTx/>
                <a:latin typeface="+mj-lt"/>
                <a:ea typeface="+mj-ea"/>
                <a:cs typeface="+mj-cs"/>
              </a:rPr>
              <a:t>的效果</a:t>
            </a:r>
            <a:endParaRPr kumimoji="0" lang="zh-CN" altLang="en-US" sz="4100" b="1" i="0" u="none" strike="noStrike" kern="1200" cap="none" spc="0" normalizeH="0" baseline="0" noProof="0" dirty="0">
              <a:ln>
                <a:noFill/>
              </a:ln>
              <a:solidFill>
                <a:schemeClr val="tx2"/>
              </a:solidFill>
              <a:effectLst/>
              <a:uLnTx/>
              <a:uFillTx/>
              <a:latin typeface="+mj-lt"/>
              <a:ea typeface="+mj-ea"/>
              <a:cs typeface="+mj-cs"/>
            </a:endParaRPr>
          </a:p>
        </p:txBody>
      </p:sp>
      <p:sp>
        <p:nvSpPr>
          <p:cNvPr id="60419" name="Rectangle 3"/>
          <p:cNvSpPr>
            <a:spLocks noGrp="1"/>
          </p:cNvSpPr>
          <p:nvPr>
            <p:ph idx="1"/>
          </p:nvPr>
        </p:nvSpPr>
        <p:spPr/>
        <p:txBody>
          <a:bodyPr vert="horz" wrap="square" lIns="91440" tIns="45720" rIns="91440" bIns="45720" anchor="t"/>
          <a:lstStyle/>
          <a:p>
            <a:pPr>
              <a:lnSpc>
                <a:spcPct val="110000"/>
              </a:lnSpc>
            </a:pPr>
            <a:r>
              <a:rPr lang="zh-CN" altLang="en-US" sz="3200" dirty="0"/>
              <a:t>将新算法应用到</a:t>
            </a:r>
            <a:r>
              <a:rPr lang="en-US" altLang="zh-CN" sz="3200" dirty="0"/>
              <a:t>snort</a:t>
            </a:r>
            <a:r>
              <a:rPr lang="zh-CN" altLang="en-US" sz="3200" dirty="0"/>
              <a:t>的整个规则集上，用</a:t>
            </a:r>
            <a:r>
              <a:rPr lang="zh-CN" altLang="en-US" sz="3200" dirty="0">
                <a:solidFill>
                  <a:srgbClr val="FF0000"/>
                </a:solidFill>
              </a:rPr>
              <a:t>随机生成的字符串</a:t>
            </a:r>
            <a:r>
              <a:rPr lang="zh-CN" altLang="en-US" sz="3200" dirty="0"/>
              <a:t>输入到自动机中进行测试，字符串搜索性能提高了</a:t>
            </a:r>
            <a:r>
              <a:rPr lang="en-US" altLang="zh-CN" sz="3200" dirty="0"/>
              <a:t>50</a:t>
            </a:r>
            <a:r>
              <a:rPr lang="zh-CN" altLang="en-US" sz="3200" dirty="0"/>
              <a:t>倍！</a:t>
            </a:r>
            <a:endParaRPr lang="en-US" altLang="zh-CN" sz="3200" dirty="0"/>
          </a:p>
          <a:p>
            <a:pPr>
              <a:lnSpc>
                <a:spcPct val="110000"/>
              </a:lnSpc>
            </a:pPr>
            <a:endParaRPr lang="zh-CN" altLang="en-US" sz="1400" dirty="0"/>
          </a:p>
          <a:p>
            <a:pPr>
              <a:lnSpc>
                <a:spcPct val="110000"/>
              </a:lnSpc>
            </a:pPr>
            <a:r>
              <a:rPr lang="zh-CN" altLang="en-US" sz="3200" dirty="0"/>
              <a:t>将新算法集成到</a:t>
            </a:r>
            <a:r>
              <a:rPr lang="en-US" altLang="zh-CN" sz="3200" dirty="0"/>
              <a:t>snort</a:t>
            </a:r>
            <a:r>
              <a:rPr lang="zh-CN" altLang="en-US" sz="3200" dirty="0"/>
              <a:t>中，用</a:t>
            </a:r>
            <a:r>
              <a:rPr lang="zh-CN" altLang="en-US" sz="3200" dirty="0">
                <a:solidFill>
                  <a:srgbClr val="FF0000"/>
                </a:solidFill>
              </a:rPr>
              <a:t>真实网络中获取的包</a:t>
            </a:r>
            <a:r>
              <a:rPr lang="en-US" altLang="zh-CN" sz="3200" dirty="0">
                <a:solidFill>
                  <a:srgbClr val="FF0000"/>
                </a:solidFill>
              </a:rPr>
              <a:t>trace</a:t>
            </a:r>
            <a:r>
              <a:rPr lang="zh-CN" altLang="en-US" sz="3200" dirty="0"/>
              <a:t>文件作为输入进行测试，</a:t>
            </a:r>
            <a:r>
              <a:rPr lang="zh-CN" altLang="en-US" sz="3200" dirty="0">
                <a:solidFill>
                  <a:srgbClr val="FF0000"/>
                </a:solidFill>
              </a:rPr>
              <a:t>性能几乎没有改进！</a:t>
            </a:r>
            <a:endParaRPr lang="zh-CN" altLang="en-US" sz="3200" dirty="0">
              <a:solidFill>
                <a:srgbClr val="FF0000"/>
              </a:solidFill>
            </a:endParaRPr>
          </a:p>
          <a:p>
            <a:pPr>
              <a:buNone/>
            </a:pPr>
            <a:endParaRPr lang="zh-CN" altLang="en-US" dirty="0"/>
          </a:p>
        </p:txBody>
      </p:sp>
    </p:spTree>
  </p:cSld>
  <p:clrMapOvr>
    <a:masterClrMapping/>
  </p:clrMapOvr>
  <p:transition>
    <p:cover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p:nvPr>
        </p:nvSpPr>
        <p:spPr bwMode="auto">
          <a:xfrm>
            <a:off x="457200" y="274638"/>
            <a:ext cx="8229600" cy="868347"/>
          </a:xfrm>
          <a:noFill/>
          <a:ln>
            <a:noFill/>
          </a:ln>
          <a:effectLst/>
          <a:sp3d prstMaterial="plastic"/>
        </p:spPr>
        <p:txBody>
          <a:bodyPr vert="horz" wrap="square" lIns="91440" tIns="45720" rIns="91440" bIns="45720" numCol="1" rtlCol="0" anchor="ctr" anchorCtr="0" compatLnSpc="1">
            <a:normAutofit/>
            <a:scene3d>
              <a:camera prst="orthographicFront"/>
              <a:lightRig rig="soft" dir="t"/>
            </a:scene3d>
            <a:sp3d prstMaterial="softEdge">
              <a:bevelT w="25400" h="25400"/>
            </a:sp3d>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4100" b="1" i="0" u="none" strike="noStrike" kern="1200" cap="none" spc="0" normalizeH="0" baseline="0" noProof="0" dirty="0">
                <a:ln>
                  <a:noFill/>
                </a:ln>
                <a:solidFill>
                  <a:schemeClr val="tx2"/>
                </a:solidFill>
                <a:effectLst/>
                <a:uLnTx/>
                <a:uFillTx/>
                <a:latin typeface="+mj-lt"/>
                <a:ea typeface="+mj-ea"/>
                <a:cs typeface="+mj-cs"/>
              </a:rPr>
              <a:t>原因和教训</a:t>
            </a:r>
            <a:endParaRPr kumimoji="0" lang="zh-CN" altLang="en-US" sz="4100" b="1" i="0" u="none" strike="noStrike" kern="1200" cap="none" spc="0" normalizeH="0" baseline="0" noProof="0" dirty="0">
              <a:ln>
                <a:noFill/>
              </a:ln>
              <a:solidFill>
                <a:schemeClr val="tx2"/>
              </a:solidFill>
              <a:effectLst/>
              <a:uLnTx/>
              <a:uFillTx/>
              <a:latin typeface="+mj-lt"/>
              <a:ea typeface="+mj-ea"/>
              <a:cs typeface="+mj-cs"/>
            </a:endParaRPr>
          </a:p>
        </p:txBody>
      </p:sp>
      <p:sp>
        <p:nvSpPr>
          <p:cNvPr id="61443" name="Rectangle 3"/>
          <p:cNvSpPr>
            <a:spLocks noGrp="1"/>
          </p:cNvSpPr>
          <p:nvPr>
            <p:ph idx="1"/>
          </p:nvPr>
        </p:nvSpPr>
        <p:spPr>
          <a:xfrm>
            <a:off x="457200" y="1214438"/>
            <a:ext cx="8229600" cy="4792662"/>
          </a:xfrm>
        </p:spPr>
        <p:txBody>
          <a:bodyPr vert="horz" wrap="square" lIns="91440" tIns="45720" rIns="91440" bIns="45720" anchor="t"/>
          <a:lstStyle/>
          <a:p>
            <a:r>
              <a:rPr lang="zh-CN" altLang="en-US" sz="2800" dirty="0"/>
              <a:t>原因：</a:t>
            </a:r>
            <a:endParaRPr lang="en-US" altLang="zh-CN" sz="2800" dirty="0"/>
          </a:p>
          <a:p>
            <a:pPr lvl="1"/>
            <a:r>
              <a:rPr lang="zh-CN" altLang="en-US" sz="2400" dirty="0">
                <a:solidFill>
                  <a:srgbClr val="FF0000"/>
                </a:solidFill>
              </a:rPr>
              <a:t>与流量模式有关：</a:t>
            </a:r>
            <a:r>
              <a:rPr lang="zh-CN" altLang="en-US" sz="2400" dirty="0"/>
              <a:t>实验使用的包</a:t>
            </a:r>
            <a:r>
              <a:rPr lang="en-US" altLang="zh-CN" sz="2400" dirty="0"/>
              <a:t>trace</a:t>
            </a:r>
            <a:r>
              <a:rPr lang="zh-CN" altLang="en-US" sz="2400" dirty="0"/>
              <a:t>文件中只包含很少的</a:t>
            </a:r>
            <a:r>
              <a:rPr lang="en-US" altLang="zh-CN" sz="2400" dirty="0"/>
              <a:t>web流量</a:t>
            </a:r>
            <a:r>
              <a:rPr lang="zh-CN" altLang="en-US" sz="2400" dirty="0"/>
              <a:t>，需要匹配很多条字符串的包很少，字符串匹配不是瓶颈。当换用了仅包含</a:t>
            </a:r>
            <a:r>
              <a:rPr lang="en-US" altLang="zh-CN" sz="2400" dirty="0"/>
              <a:t>web流量的包trace文件时，性能提高非常明显</a:t>
            </a:r>
            <a:endParaRPr lang="zh-CN" altLang="en-US" sz="2400" dirty="0"/>
          </a:p>
          <a:p>
            <a:pPr lvl="1"/>
            <a:r>
              <a:rPr lang="en-US" altLang="zh-CN" sz="2400" dirty="0">
                <a:solidFill>
                  <a:srgbClr val="FF0000"/>
                </a:solidFill>
              </a:rPr>
              <a:t>与规则集大小有关</a:t>
            </a:r>
            <a:r>
              <a:rPr lang="zh-CN" altLang="en-US" sz="2400" dirty="0">
                <a:solidFill>
                  <a:srgbClr val="FF0000"/>
                </a:solidFill>
              </a:rPr>
              <a:t>：</a:t>
            </a:r>
            <a:r>
              <a:rPr lang="zh-CN" altLang="en-US" sz="2400" dirty="0"/>
              <a:t>多字符串查找所需的数据结构随字符串数量急剧增大，造成</a:t>
            </a:r>
            <a:r>
              <a:rPr lang="en-US" altLang="zh-CN" sz="2400" dirty="0"/>
              <a:t>cache命中率低下</a:t>
            </a:r>
            <a:r>
              <a:rPr lang="zh-CN" altLang="en-US" sz="2400" dirty="0"/>
              <a:t>，性能不好</a:t>
            </a:r>
            <a:endParaRPr lang="en-US" altLang="zh-CN" sz="2400" dirty="0"/>
          </a:p>
          <a:p>
            <a:pPr lvl="1"/>
            <a:endParaRPr lang="zh-CN" altLang="en-US" sz="1200" dirty="0"/>
          </a:p>
          <a:p>
            <a:r>
              <a:rPr lang="zh-CN" altLang="en-US" sz="2800" dirty="0"/>
              <a:t>教训：</a:t>
            </a:r>
            <a:endParaRPr lang="zh-CN" altLang="en-US" sz="2800" dirty="0"/>
          </a:p>
          <a:p>
            <a:pPr lvl="1"/>
            <a:r>
              <a:rPr lang="zh-CN" altLang="en-US" sz="2400" dirty="0"/>
              <a:t>有时所谓的改进并没有针对真正的瓶颈（如原因一）</a:t>
            </a:r>
            <a:endParaRPr lang="en-US" altLang="zh-CN" sz="2400" dirty="0"/>
          </a:p>
          <a:p>
            <a:pPr lvl="1"/>
            <a:r>
              <a:rPr lang="zh-CN" altLang="en-US" sz="2400" dirty="0"/>
              <a:t>如果和系统的其它部分产生相互作用，可能达不到预期的效果（如原因二）</a:t>
            </a:r>
            <a:endParaRPr lang="zh-CN" altLang="en-US" sz="2400" dirty="0"/>
          </a:p>
        </p:txBody>
      </p:sp>
    </p:spTree>
  </p:cSld>
  <p:clrMapOvr>
    <a:masterClrMapping/>
  </p:clrMapOvr>
  <p:transition>
    <p:cover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p:cNvSpPr>
          <p:nvPr>
            <p:ph type="title"/>
          </p:nvPr>
        </p:nvSpPr>
        <p:spPr bwMode="auto">
          <a:noFill/>
          <a:ln>
            <a:noFill/>
          </a:ln>
          <a:effectLst/>
          <a:sp3d prstMaterial="plastic"/>
        </p:spPr>
        <p:txBody>
          <a:bodyPr vert="horz" wrap="square" lIns="91440" tIns="45720" rIns="91440" bIns="45720" numCol="1" rtlCol="0" anchor="ctr" anchorCtr="0" compatLnSpc="1">
            <a:normAutofit/>
            <a:scene3d>
              <a:camera prst="orthographicFront"/>
              <a:lightRig rig="soft" dir="t"/>
            </a:scene3d>
            <a:sp3d prstMaterial="softEdge">
              <a:bevelT w="25400" h="25400"/>
            </a:sp3d>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100" b="1" i="0" u="none" strike="noStrike" kern="1200" cap="none" spc="0" normalizeH="0" baseline="0" noProof="0">
                <a:ln>
                  <a:noFill/>
                </a:ln>
                <a:solidFill>
                  <a:schemeClr val="tx2"/>
                </a:solidFill>
                <a:effectLst/>
                <a:uLnTx/>
                <a:uFillTx/>
                <a:latin typeface="+mj-lt"/>
                <a:ea typeface="+mj-ea"/>
                <a:cs typeface="+mj-cs"/>
              </a:rPr>
              <a:t>8</a:t>
            </a:r>
            <a:r>
              <a:rPr kumimoji="0" lang="zh-CN" altLang="en-US" sz="4100" b="1" i="0" u="none" strike="noStrike" kern="1200" cap="none" spc="0" normalizeH="0" baseline="0" noProof="0">
                <a:ln>
                  <a:noFill/>
                </a:ln>
                <a:solidFill>
                  <a:schemeClr val="tx2"/>
                </a:solidFill>
                <a:effectLst/>
                <a:uLnTx/>
                <a:uFillTx/>
                <a:latin typeface="+mj-lt"/>
                <a:ea typeface="+mj-ea"/>
                <a:cs typeface="+mj-cs"/>
              </a:rPr>
              <a:t>个提请注意的问题</a:t>
            </a:r>
            <a:endParaRPr kumimoji="0" lang="zh-CN" altLang="en-US" sz="4100" b="1" i="0" u="none" strike="noStrike" kern="1200" cap="none" spc="0" normalizeH="0" baseline="0" noProof="0">
              <a:ln>
                <a:noFill/>
              </a:ln>
              <a:solidFill>
                <a:schemeClr val="tx2"/>
              </a:solidFill>
              <a:effectLst/>
              <a:uLnTx/>
              <a:uFillTx/>
              <a:latin typeface="+mj-lt"/>
              <a:ea typeface="+mj-ea"/>
              <a:cs typeface="+mj-cs"/>
            </a:endParaRPr>
          </a:p>
        </p:txBody>
      </p:sp>
      <p:sp>
        <p:nvSpPr>
          <p:cNvPr id="62467" name="Rectangle 3"/>
          <p:cNvSpPr>
            <a:spLocks noGrp="1"/>
          </p:cNvSpPr>
          <p:nvPr>
            <p:ph idx="1"/>
          </p:nvPr>
        </p:nvSpPr>
        <p:spPr/>
        <p:txBody>
          <a:bodyPr vert="horz" wrap="square" lIns="91440" tIns="45720" rIns="91440" bIns="45720" anchor="t"/>
          <a:lstStyle/>
          <a:p>
            <a:pPr>
              <a:lnSpc>
                <a:spcPct val="90000"/>
              </a:lnSpc>
            </a:pPr>
            <a:r>
              <a:rPr lang="en-US" altLang="zh-CN" sz="2800" dirty="0">
                <a:solidFill>
                  <a:srgbClr val="FF0000"/>
                </a:solidFill>
              </a:rPr>
              <a:t>Q1</a:t>
            </a:r>
            <a:r>
              <a:rPr lang="zh-CN" altLang="en-US" sz="2800" dirty="0">
                <a:solidFill>
                  <a:srgbClr val="FF0000"/>
                </a:solidFill>
              </a:rPr>
              <a:t>：值得去提高性能吗？</a:t>
            </a:r>
            <a:endParaRPr lang="zh-CN" altLang="en-US" sz="2800" dirty="0">
              <a:solidFill>
                <a:srgbClr val="FF0000"/>
              </a:solidFill>
            </a:endParaRPr>
          </a:p>
          <a:p>
            <a:pPr lvl="1">
              <a:lnSpc>
                <a:spcPct val="90000"/>
              </a:lnSpc>
            </a:pPr>
            <a:r>
              <a:rPr lang="zh-CN" altLang="en-US" sz="2400" dirty="0"/>
              <a:t>系统性能是否是一个卖点？</a:t>
            </a:r>
            <a:endParaRPr lang="en-US" altLang="zh-CN" sz="2400" dirty="0"/>
          </a:p>
          <a:p>
            <a:pPr lvl="1">
              <a:lnSpc>
                <a:spcPct val="90000"/>
              </a:lnSpc>
            </a:pPr>
            <a:r>
              <a:rPr lang="zh-CN" altLang="en-US" sz="2400" dirty="0"/>
              <a:t>推迟考虑性能问题，直到必须这么做。</a:t>
            </a:r>
            <a:endParaRPr lang="zh-CN" altLang="en-US" sz="2400" dirty="0"/>
          </a:p>
          <a:p>
            <a:pPr lvl="1">
              <a:lnSpc>
                <a:spcPct val="90000"/>
              </a:lnSpc>
            </a:pPr>
            <a:r>
              <a:rPr lang="zh-CN" altLang="en-US" sz="2400" dirty="0"/>
              <a:t>如果性能是重要的，哪个性能指标（如吞吐量、延迟）更重要？ </a:t>
            </a:r>
            <a:endParaRPr lang="zh-CN" altLang="en-US" sz="2400" dirty="0"/>
          </a:p>
          <a:p>
            <a:pPr lvl="1">
              <a:lnSpc>
                <a:spcPct val="90000"/>
              </a:lnSpc>
            </a:pPr>
            <a:endParaRPr lang="zh-CN" altLang="en-US" sz="2400" dirty="0"/>
          </a:p>
          <a:p>
            <a:pPr>
              <a:lnSpc>
                <a:spcPct val="90000"/>
              </a:lnSpc>
            </a:pPr>
            <a:r>
              <a:rPr lang="en-US" altLang="zh-CN" sz="2800" dirty="0">
                <a:solidFill>
                  <a:srgbClr val="FF0000"/>
                </a:solidFill>
              </a:rPr>
              <a:t>Q2</a:t>
            </a:r>
            <a:r>
              <a:rPr lang="zh-CN" altLang="en-US" sz="2800" dirty="0">
                <a:solidFill>
                  <a:srgbClr val="FF0000"/>
                </a:solidFill>
              </a:rPr>
              <a:t>：这确实是一个瓶颈吗？</a:t>
            </a:r>
            <a:endParaRPr lang="zh-CN" altLang="en-US" sz="2800" dirty="0">
              <a:solidFill>
                <a:srgbClr val="FF0000"/>
              </a:solidFill>
            </a:endParaRPr>
          </a:p>
          <a:p>
            <a:pPr lvl="1">
              <a:lnSpc>
                <a:spcPct val="90000"/>
              </a:lnSpc>
            </a:pPr>
            <a:r>
              <a:rPr lang="en-US" altLang="zh-CN" sz="2400" dirty="0"/>
              <a:t>80-20</a:t>
            </a:r>
            <a:r>
              <a:rPr lang="zh-CN" altLang="en-US" sz="2400" dirty="0"/>
              <a:t>规则表明，</a:t>
            </a:r>
            <a:r>
              <a:rPr lang="en-US" altLang="zh-CN" sz="2400" dirty="0"/>
              <a:t>80%</a:t>
            </a:r>
            <a:r>
              <a:rPr lang="zh-CN" altLang="en-US" sz="2400" dirty="0"/>
              <a:t>的性能提升来自于对系统</a:t>
            </a:r>
            <a:r>
              <a:rPr lang="en-US" altLang="zh-CN" sz="2400" dirty="0"/>
              <a:t>20%</a:t>
            </a:r>
            <a:r>
              <a:rPr lang="zh-CN" altLang="en-US" sz="2400" dirty="0"/>
              <a:t>的优化，因此只需解决最关键的性能瓶颈</a:t>
            </a:r>
            <a:endParaRPr lang="zh-CN" altLang="en-US" sz="2400" dirty="0"/>
          </a:p>
          <a:p>
            <a:pPr lvl="1">
              <a:lnSpc>
                <a:spcPct val="90000"/>
              </a:lnSpc>
            </a:pPr>
            <a:r>
              <a:rPr lang="zh-CN" altLang="en-US" sz="2400" dirty="0"/>
              <a:t>使用像</a:t>
            </a:r>
            <a:r>
              <a:rPr lang="en-US" altLang="zh-CN" sz="2400" dirty="0"/>
              <a:t>Oprofile</a:t>
            </a:r>
            <a:r>
              <a:rPr lang="zh-CN" altLang="en-US" sz="2400" dirty="0"/>
              <a:t>这样的工具找出对性能提高起关键作用的瓶颈</a:t>
            </a:r>
            <a:endParaRPr lang="zh-CN" altLang="en-US" sz="2400" dirty="0"/>
          </a:p>
        </p:txBody>
      </p:sp>
    </p:spTree>
  </p:cSld>
  <p:clrMapOvr>
    <a:masterClrMapping/>
  </p:clrMapOvr>
  <p:transition>
    <p:cover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p:nvPr>
        </p:nvSpPr>
        <p:spPr bwMode="auto">
          <a:noFill/>
          <a:ln>
            <a:noFill/>
          </a:ln>
          <a:effectLst/>
          <a:sp3d prstMaterial="plastic"/>
        </p:spPr>
        <p:txBody>
          <a:bodyPr vert="horz" wrap="square" lIns="91440" tIns="45720" rIns="91440" bIns="45720" numCol="1" rtlCol="0" anchor="ctr" anchorCtr="0" compatLnSpc="1">
            <a:normAutofit/>
            <a:scene3d>
              <a:camera prst="orthographicFront"/>
              <a:lightRig rig="soft" dir="t"/>
            </a:scene3d>
            <a:sp3d prstMaterial="softEdge">
              <a:bevelT w="25400" h="25400"/>
            </a:sp3d>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100" b="1" i="0" u="none" strike="noStrike" kern="1200" cap="none" spc="0" normalizeH="0" baseline="0" noProof="0">
                <a:ln>
                  <a:noFill/>
                </a:ln>
                <a:solidFill>
                  <a:schemeClr val="tx2"/>
                </a:solidFill>
                <a:effectLst/>
                <a:uLnTx/>
                <a:uFillTx/>
                <a:latin typeface="+mj-lt"/>
                <a:ea typeface="+mj-ea"/>
                <a:cs typeface="+mj-cs"/>
              </a:rPr>
              <a:t>8</a:t>
            </a:r>
            <a:r>
              <a:rPr kumimoji="0" lang="zh-CN" altLang="en-US" sz="4100" b="1" i="0" u="none" strike="noStrike" kern="1200" cap="none" spc="0" normalizeH="0" baseline="0" noProof="0">
                <a:ln>
                  <a:noFill/>
                </a:ln>
                <a:solidFill>
                  <a:schemeClr val="tx2"/>
                </a:solidFill>
                <a:effectLst/>
                <a:uLnTx/>
                <a:uFillTx/>
                <a:latin typeface="+mj-lt"/>
                <a:ea typeface="+mj-ea"/>
                <a:cs typeface="+mj-cs"/>
              </a:rPr>
              <a:t>个提请注意的问题（续）</a:t>
            </a:r>
            <a:endParaRPr kumimoji="0" lang="zh-CN" altLang="en-US" sz="4100" b="1" i="0" u="none" strike="noStrike" kern="1200" cap="none" spc="0" normalizeH="0" baseline="0" noProof="0">
              <a:ln>
                <a:noFill/>
              </a:ln>
              <a:solidFill>
                <a:schemeClr val="tx2"/>
              </a:solidFill>
              <a:effectLst/>
              <a:uLnTx/>
              <a:uFillTx/>
              <a:latin typeface="+mj-lt"/>
              <a:ea typeface="+mj-ea"/>
              <a:cs typeface="+mj-cs"/>
            </a:endParaRPr>
          </a:p>
        </p:txBody>
      </p:sp>
      <p:sp>
        <p:nvSpPr>
          <p:cNvPr id="63491" name="Rectangle 3"/>
          <p:cNvSpPr>
            <a:spLocks noGrp="1"/>
          </p:cNvSpPr>
          <p:nvPr>
            <p:ph idx="1"/>
          </p:nvPr>
        </p:nvSpPr>
        <p:spPr/>
        <p:txBody>
          <a:bodyPr vert="horz" wrap="square" lIns="91440" tIns="45720" rIns="91440" bIns="45720" anchor="t"/>
          <a:lstStyle/>
          <a:p>
            <a:r>
              <a:rPr lang="en-US" altLang="zh-CN" dirty="0">
                <a:solidFill>
                  <a:srgbClr val="FF0000"/>
                </a:solidFill>
              </a:rPr>
              <a:t>Q3</a:t>
            </a:r>
            <a:r>
              <a:rPr lang="zh-CN" altLang="en-US" dirty="0">
                <a:solidFill>
                  <a:srgbClr val="FF0000"/>
                </a:solidFill>
              </a:rPr>
              <a:t>：修改对系统的其它部分有什么影响？</a:t>
            </a:r>
            <a:endParaRPr lang="zh-CN" altLang="en-US" dirty="0">
              <a:solidFill>
                <a:srgbClr val="FF0000"/>
              </a:solidFill>
            </a:endParaRPr>
          </a:p>
          <a:p>
            <a:pPr lvl="1"/>
            <a:r>
              <a:rPr lang="zh-CN" altLang="en-US" sz="2400" dirty="0"/>
              <a:t>对系统某个部分的修改可能对系统其它部分带来复杂的不可预见的影响</a:t>
            </a:r>
            <a:endParaRPr lang="zh-CN" altLang="en-US" sz="2400" dirty="0"/>
          </a:p>
          <a:p>
            <a:pPr lvl="1"/>
            <a:r>
              <a:rPr lang="zh-CN" altLang="en-US" sz="2400" dirty="0"/>
              <a:t>一个能够提高性能、但会带来太多相互作用的修改，需要重新考虑</a:t>
            </a:r>
            <a:endParaRPr lang="zh-CN" altLang="en-US" sz="2400" dirty="0"/>
          </a:p>
          <a:p>
            <a:pPr lvl="1"/>
            <a:endParaRPr lang="zh-CN" altLang="en-US" sz="2400" dirty="0"/>
          </a:p>
          <a:p>
            <a:r>
              <a:rPr lang="en-US" altLang="zh-CN" dirty="0">
                <a:solidFill>
                  <a:srgbClr val="FF0000"/>
                </a:solidFill>
              </a:rPr>
              <a:t>Q4</a:t>
            </a:r>
            <a:r>
              <a:rPr lang="zh-CN" altLang="en-US" dirty="0">
                <a:solidFill>
                  <a:srgbClr val="FF0000"/>
                </a:solidFill>
              </a:rPr>
              <a:t>：初步分析表明会有重大的改进吗？</a:t>
            </a:r>
            <a:r>
              <a:rPr lang="zh-CN" altLang="en-US" dirty="0"/>
              <a:t>  </a:t>
            </a:r>
            <a:endParaRPr lang="zh-CN" altLang="en-US" dirty="0"/>
          </a:p>
          <a:p>
            <a:pPr lvl="1"/>
            <a:r>
              <a:rPr lang="zh-CN" altLang="en-US" sz="2400" dirty="0"/>
              <a:t>在动手进行一个完整的实现前，快速分析一下可以获得多大的收益</a:t>
            </a:r>
            <a:endParaRPr lang="zh-CN" altLang="en-US" sz="2400" dirty="0"/>
          </a:p>
          <a:p>
            <a:pPr lvl="1"/>
            <a:r>
              <a:rPr lang="zh-CN" altLang="en-US" sz="2400" dirty="0"/>
              <a:t>由于访存是瓶颈，一般可以用访存次数进行粗略的估计</a:t>
            </a:r>
            <a:endParaRPr lang="zh-CN" altLang="en-US" sz="2400" dirty="0"/>
          </a:p>
        </p:txBody>
      </p:sp>
    </p:spTree>
  </p:cSld>
  <p:clrMapOvr>
    <a:masterClrMapping/>
  </p:clrMapOvr>
  <p:transition>
    <p:cover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协议是体系结构特定问题的解决方案</a:t>
            </a:r>
            <a:endParaRPr lang="zh-CN" altLang="en-US"/>
          </a:p>
        </p:txBody>
      </p:sp>
      <p:sp>
        <p:nvSpPr>
          <p:cNvPr id="3" name="Content Placeholder 2"/>
          <p:cNvSpPr>
            <a:spLocks noGrp="1"/>
          </p:cNvSpPr>
          <p:nvPr>
            <p:ph idx="1"/>
          </p:nvPr>
        </p:nvSpPr>
        <p:spPr/>
        <p:txBody>
          <a:bodyPr/>
          <a:lstStyle/>
          <a:p>
            <a:r>
              <a:rPr lang="en-US" altLang="en-US" sz="2400" dirty="0">
                <a:ea typeface="MS PGothic" panose="020B0600070205080204" pitchFamily="34" charset="-128"/>
                <a:sym typeface="+mn-ea"/>
              </a:rPr>
              <a:t>Rules that govern communication </a:t>
            </a:r>
            <a:endParaRPr lang="en-US" altLang="en-US" sz="2400" dirty="0">
              <a:ea typeface="MS PGothic" panose="020B0600070205080204" pitchFamily="34" charset="-128"/>
            </a:endParaRPr>
          </a:p>
          <a:p>
            <a:pPr lvl="1"/>
            <a:r>
              <a:rPr lang="en-US" altLang="en-US" dirty="0">
                <a:sym typeface="+mn-ea"/>
              </a:rPr>
              <a:t>How to identify the devices and establish connectivity</a:t>
            </a:r>
            <a:endParaRPr lang="en-US" altLang="en-US" dirty="0"/>
          </a:p>
          <a:p>
            <a:pPr lvl="1"/>
            <a:r>
              <a:rPr lang="en-US" altLang="en-US" dirty="0">
                <a:sym typeface="+mn-ea"/>
              </a:rPr>
              <a:t>Message format (syntax) and meaning (semantics)</a:t>
            </a:r>
            <a:endParaRPr lang="en-US" altLang="en-US" dirty="0"/>
          </a:p>
          <a:p>
            <a:endParaRPr lang="en-US" altLang="en-US" sz="2400" dirty="0">
              <a:ea typeface="MS PGothic" panose="020B0600070205080204" pitchFamily="34" charset="-128"/>
              <a:sym typeface="+mn-ea"/>
            </a:endParaRPr>
          </a:p>
          <a:p>
            <a:r>
              <a:rPr lang="en-US" altLang="en-US" sz="2400" dirty="0">
                <a:ea typeface="MS PGothic" panose="020B0600070205080204" pitchFamily="34" charset="-128"/>
                <a:sym typeface="+mn-ea"/>
              </a:rPr>
              <a:t>A distributed solution to a problem</a:t>
            </a:r>
            <a:endParaRPr lang="en-US" altLang="en-US" sz="2400" dirty="0">
              <a:ea typeface="MS PGothic" panose="020B0600070205080204" pitchFamily="34" charset="-128"/>
            </a:endParaRPr>
          </a:p>
          <a:p>
            <a:pPr lvl="1"/>
            <a:r>
              <a:rPr lang="en-US" altLang="en-US" dirty="0">
                <a:sym typeface="+mn-ea"/>
              </a:rPr>
              <a:t>Deliver an ordered, reliable stream of bytes to another end-point  (TCP)</a:t>
            </a:r>
            <a:endParaRPr lang="en-US" altLang="en-US" dirty="0"/>
          </a:p>
          <a:p>
            <a:pPr lvl="1"/>
            <a:r>
              <a:rPr lang="en-US" altLang="en-US" dirty="0">
                <a:sym typeface="+mn-ea"/>
              </a:rPr>
              <a:t>Share network bandwidth fairly (TCP)</a:t>
            </a:r>
            <a:endParaRPr lang="en-US" altLang="en-US" dirty="0"/>
          </a:p>
          <a:p>
            <a:pPr lvl="1"/>
            <a:r>
              <a:rPr lang="en-US" altLang="en-US" dirty="0">
                <a:sym typeface="+mn-ea"/>
              </a:rPr>
              <a:t>Compute shortest paths on a graph  (RIP,OSPF)</a:t>
            </a:r>
            <a:endParaRPr lang="en-US" altLang="en-US" dirty="0">
              <a:sym typeface="+mn-ea"/>
            </a:endParaRPr>
          </a:p>
          <a:p>
            <a:pPr lvl="1"/>
            <a:r>
              <a:rPr lang="en-US" altLang="en-US" dirty="0"/>
              <a:t>Longest prefix matching  (IP LPM)</a:t>
            </a:r>
            <a:endParaRPr lang="en-US" altLang="en-US" dirty="0"/>
          </a:p>
          <a:p>
            <a:pPr lvl="1"/>
            <a:endParaRPr lang="en-US" altLang="en-US" dirty="0"/>
          </a:p>
          <a:p>
            <a:pPr lvl="0"/>
            <a:r>
              <a:rPr lang="zh-CN" altLang="en-US" dirty="0"/>
              <a:t>协议可以包含一系列算法</a:t>
            </a:r>
            <a:endParaRPr lang="en-US" altLang="en-US" dirty="0"/>
          </a:p>
          <a:p>
            <a:endParaRPr lang="en-US"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p:cNvSpPr>
          <p:nvPr>
            <p:ph type="title"/>
          </p:nvPr>
        </p:nvSpPr>
        <p:spPr bwMode="auto">
          <a:noFill/>
          <a:ln>
            <a:noFill/>
          </a:ln>
          <a:effectLst/>
          <a:sp3d prstMaterial="plastic"/>
        </p:spPr>
        <p:txBody>
          <a:bodyPr vert="horz" wrap="square" lIns="91440" tIns="45720" rIns="91440" bIns="45720" numCol="1" rtlCol="0" anchor="ctr" anchorCtr="0" compatLnSpc="1">
            <a:normAutofit/>
            <a:scene3d>
              <a:camera prst="orthographicFront"/>
              <a:lightRig rig="soft" dir="t"/>
            </a:scene3d>
            <a:sp3d prstMaterial="softEdge">
              <a:bevelT w="25400" h="25400"/>
            </a:sp3d>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100" b="1" i="0" u="none" strike="noStrike" kern="1200" cap="none" spc="0" normalizeH="0" baseline="0" noProof="0">
                <a:ln>
                  <a:noFill/>
                </a:ln>
                <a:solidFill>
                  <a:schemeClr val="tx2"/>
                </a:solidFill>
                <a:effectLst/>
                <a:uLnTx/>
                <a:uFillTx/>
                <a:latin typeface="+mj-lt"/>
                <a:ea typeface="+mj-ea"/>
                <a:cs typeface="+mj-cs"/>
              </a:rPr>
              <a:t>8</a:t>
            </a:r>
            <a:r>
              <a:rPr kumimoji="0" lang="zh-CN" altLang="en-US" sz="4100" b="1" i="0" u="none" strike="noStrike" kern="1200" cap="none" spc="0" normalizeH="0" baseline="0" noProof="0">
                <a:ln>
                  <a:noFill/>
                </a:ln>
                <a:solidFill>
                  <a:schemeClr val="tx2"/>
                </a:solidFill>
                <a:effectLst/>
                <a:uLnTx/>
                <a:uFillTx/>
                <a:latin typeface="+mj-lt"/>
                <a:ea typeface="+mj-ea"/>
                <a:cs typeface="+mj-cs"/>
              </a:rPr>
              <a:t>个提请注意的问题（续）</a:t>
            </a:r>
            <a:endParaRPr kumimoji="0" lang="zh-CN" altLang="en-US" sz="4100" b="1" i="0" u="none" strike="noStrike" kern="1200" cap="none" spc="0" normalizeH="0" baseline="0" noProof="0">
              <a:ln>
                <a:noFill/>
              </a:ln>
              <a:solidFill>
                <a:schemeClr val="tx2"/>
              </a:solidFill>
              <a:effectLst/>
              <a:uLnTx/>
              <a:uFillTx/>
              <a:latin typeface="+mj-lt"/>
              <a:ea typeface="+mj-ea"/>
              <a:cs typeface="+mj-cs"/>
            </a:endParaRPr>
          </a:p>
        </p:txBody>
      </p:sp>
      <p:sp>
        <p:nvSpPr>
          <p:cNvPr id="64515" name="Rectangle 3"/>
          <p:cNvSpPr>
            <a:spLocks noGrp="1"/>
          </p:cNvSpPr>
          <p:nvPr>
            <p:ph idx="1"/>
          </p:nvPr>
        </p:nvSpPr>
        <p:spPr/>
        <p:txBody>
          <a:bodyPr vert="horz" wrap="square" lIns="91440" tIns="45720" rIns="91440" bIns="45720" anchor="t"/>
          <a:lstStyle/>
          <a:p>
            <a:r>
              <a:rPr lang="en-US" altLang="zh-CN" sz="2800" dirty="0">
                <a:solidFill>
                  <a:srgbClr val="FF0000"/>
                </a:solidFill>
              </a:rPr>
              <a:t>Q5</a:t>
            </a:r>
            <a:r>
              <a:rPr lang="zh-CN" altLang="en-US" sz="2800" dirty="0">
                <a:solidFill>
                  <a:srgbClr val="FF0000"/>
                </a:solidFill>
              </a:rPr>
              <a:t>：值得增加定制硬件吗？</a:t>
            </a:r>
            <a:endParaRPr lang="zh-CN" altLang="en-US" sz="2800" dirty="0">
              <a:solidFill>
                <a:srgbClr val="FF0000"/>
              </a:solidFill>
            </a:endParaRPr>
          </a:p>
          <a:p>
            <a:pPr lvl="1"/>
            <a:r>
              <a:rPr lang="zh-CN" altLang="en-US" sz="2600" dirty="0"/>
              <a:t>软件实现：在性价比不断提升的通用处理器上，利用软件获得高性能是一种很有吸引力的做法</a:t>
            </a:r>
            <a:endParaRPr lang="en-US" altLang="zh-CN" sz="2600" dirty="0"/>
          </a:p>
          <a:p>
            <a:pPr lvl="1"/>
            <a:r>
              <a:rPr lang="zh-CN" altLang="en-US" sz="2600" dirty="0"/>
              <a:t>定制硬件：随着高效的设计工具的出现，定制硬件的设计周期在缩短，批量生产降低了成本，且定制硬件可以减轻</a:t>
            </a:r>
            <a:r>
              <a:rPr lang="en-US" altLang="zh-CN" sz="2600" dirty="0"/>
              <a:t>CPU</a:t>
            </a:r>
            <a:r>
              <a:rPr lang="zh-CN" altLang="en-US" sz="2600" dirty="0"/>
              <a:t>的负担</a:t>
            </a:r>
            <a:endParaRPr lang="zh-CN" altLang="en-US" sz="2600" dirty="0"/>
          </a:p>
          <a:p>
            <a:pPr lvl="1"/>
            <a:endParaRPr lang="zh-CN" altLang="en-US" sz="1400" dirty="0"/>
          </a:p>
          <a:p>
            <a:r>
              <a:rPr lang="en-US" altLang="zh-CN" sz="2800" dirty="0">
                <a:solidFill>
                  <a:srgbClr val="FF0000"/>
                </a:solidFill>
              </a:rPr>
              <a:t>Q6</a:t>
            </a:r>
            <a:r>
              <a:rPr lang="zh-CN" altLang="en-US" sz="2800" dirty="0">
                <a:solidFill>
                  <a:srgbClr val="FF0000"/>
                </a:solidFill>
              </a:rPr>
              <a:t>：能够避免协议的修改吗？</a:t>
            </a:r>
            <a:r>
              <a:rPr lang="zh-CN" altLang="en-US" sz="2800" dirty="0"/>
              <a:t> </a:t>
            </a:r>
            <a:endParaRPr lang="zh-CN" altLang="en-US" sz="2800" dirty="0"/>
          </a:p>
          <a:p>
            <a:pPr lvl="1"/>
            <a:r>
              <a:rPr lang="zh-CN" altLang="en-US" sz="2600" dirty="0"/>
              <a:t>如果仅是为了提高性能而修改协议，我们不妨去研究如何高效地实现协议</a:t>
            </a:r>
            <a:endParaRPr lang="zh-CN" altLang="en-US" sz="2600" dirty="0"/>
          </a:p>
          <a:p>
            <a:endParaRPr lang="zh-CN" altLang="en-US" sz="2800" dirty="0"/>
          </a:p>
        </p:txBody>
      </p:sp>
    </p:spTree>
  </p:cSld>
  <p:clrMapOvr>
    <a:masterClrMapping/>
  </p:clrMapOvr>
  <p:transition>
    <p:cover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type="title"/>
          </p:nvPr>
        </p:nvSpPr>
        <p:spPr bwMode="auto">
          <a:noFill/>
          <a:ln>
            <a:noFill/>
          </a:ln>
          <a:effectLst/>
          <a:sp3d prstMaterial="plastic"/>
        </p:spPr>
        <p:txBody>
          <a:bodyPr vert="horz" wrap="square" lIns="91440" tIns="45720" rIns="91440" bIns="45720" numCol="1" rtlCol="0" anchor="ctr" anchorCtr="0" compatLnSpc="1">
            <a:normAutofit/>
            <a:scene3d>
              <a:camera prst="orthographicFront"/>
              <a:lightRig rig="soft" dir="t"/>
            </a:scene3d>
            <a:sp3d prstMaterial="softEdge">
              <a:bevelT w="25400" h="25400"/>
            </a:sp3d>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4100" b="1" i="0" u="none" strike="noStrike" kern="1200" cap="none" spc="0" normalizeH="0" baseline="0" noProof="0">
                <a:ln>
                  <a:noFill/>
                </a:ln>
                <a:solidFill>
                  <a:schemeClr val="tx2"/>
                </a:solidFill>
                <a:effectLst/>
                <a:uLnTx/>
                <a:uFillTx/>
                <a:latin typeface="+mj-lt"/>
                <a:ea typeface="+mj-ea"/>
                <a:cs typeface="+mj-cs"/>
              </a:rPr>
              <a:t>8</a:t>
            </a:r>
            <a:r>
              <a:rPr kumimoji="0" lang="zh-CN" altLang="en-US" sz="4100" b="1" i="0" u="none" strike="noStrike" kern="1200" cap="none" spc="0" normalizeH="0" baseline="0" noProof="0">
                <a:ln>
                  <a:noFill/>
                </a:ln>
                <a:solidFill>
                  <a:schemeClr val="tx2"/>
                </a:solidFill>
                <a:effectLst/>
                <a:uLnTx/>
                <a:uFillTx/>
                <a:latin typeface="+mj-lt"/>
                <a:ea typeface="+mj-ea"/>
                <a:cs typeface="+mj-cs"/>
              </a:rPr>
              <a:t>个提请注意的问题（续）</a:t>
            </a:r>
            <a:endParaRPr kumimoji="0" lang="zh-CN" altLang="en-US" sz="4100" b="1" i="0" u="none" strike="noStrike" kern="1200" cap="none" spc="0" normalizeH="0" baseline="0" noProof="0">
              <a:ln>
                <a:noFill/>
              </a:ln>
              <a:solidFill>
                <a:schemeClr val="tx2"/>
              </a:solidFill>
              <a:effectLst/>
              <a:uLnTx/>
              <a:uFillTx/>
              <a:latin typeface="+mj-lt"/>
              <a:ea typeface="+mj-ea"/>
              <a:cs typeface="+mj-cs"/>
            </a:endParaRPr>
          </a:p>
        </p:txBody>
      </p:sp>
      <p:sp>
        <p:nvSpPr>
          <p:cNvPr id="65539" name="Rectangle 3"/>
          <p:cNvSpPr>
            <a:spLocks noGrp="1"/>
          </p:cNvSpPr>
          <p:nvPr>
            <p:ph idx="1"/>
          </p:nvPr>
        </p:nvSpPr>
        <p:spPr/>
        <p:txBody>
          <a:bodyPr vert="horz" wrap="square" lIns="91440" tIns="45720" rIns="91440" bIns="45720" anchor="t"/>
          <a:lstStyle/>
          <a:p>
            <a:r>
              <a:rPr lang="en-US" altLang="zh-CN" sz="2800" dirty="0">
                <a:solidFill>
                  <a:srgbClr val="FF0000"/>
                </a:solidFill>
              </a:rPr>
              <a:t>Q7</a:t>
            </a:r>
            <a:r>
              <a:rPr lang="zh-CN" altLang="en-US" sz="2800" dirty="0">
                <a:solidFill>
                  <a:srgbClr val="FF0000"/>
                </a:solidFill>
              </a:rPr>
              <a:t>：原型系统验证了最初的设想吗？</a:t>
            </a:r>
            <a:endParaRPr lang="zh-CN" altLang="en-US" sz="2800" dirty="0">
              <a:solidFill>
                <a:srgbClr val="FF0000"/>
              </a:solidFill>
            </a:endParaRPr>
          </a:p>
          <a:p>
            <a:pPr lvl="1"/>
            <a:r>
              <a:rPr lang="zh-CN" altLang="en-US" sz="2600" dirty="0"/>
              <a:t>需要建立原型系统或进行仿真实验，验证改进效果</a:t>
            </a:r>
            <a:endParaRPr lang="zh-CN" altLang="en-US" sz="2600" dirty="0"/>
          </a:p>
          <a:p>
            <a:pPr lvl="1"/>
            <a:r>
              <a:rPr lang="zh-CN" altLang="en-US" sz="2600" dirty="0"/>
              <a:t>需要寻找一组标准检测程序（</a:t>
            </a:r>
            <a:r>
              <a:rPr lang="en-US" altLang="zh-CN" sz="2600" dirty="0"/>
              <a:t>benchmark</a:t>
            </a:r>
            <a:r>
              <a:rPr lang="zh-CN" altLang="en-US" sz="2600" dirty="0"/>
              <a:t>），对标准实现和新的实现进行比较</a:t>
            </a:r>
            <a:endParaRPr lang="zh-CN" altLang="en-US" sz="2600" dirty="0"/>
          </a:p>
          <a:p>
            <a:pPr lvl="1"/>
            <a:endParaRPr lang="zh-CN" altLang="en-US" sz="2600" dirty="0"/>
          </a:p>
          <a:p>
            <a:r>
              <a:rPr lang="zh-CN" altLang="en-US" sz="2800" dirty="0">
                <a:solidFill>
                  <a:srgbClr val="FF0000"/>
                </a:solidFill>
              </a:rPr>
              <a:t> </a:t>
            </a:r>
            <a:r>
              <a:rPr lang="en-US" altLang="zh-CN" sz="2800" dirty="0">
                <a:solidFill>
                  <a:srgbClr val="FF0000"/>
                </a:solidFill>
              </a:rPr>
              <a:t>Q8</a:t>
            </a:r>
            <a:r>
              <a:rPr lang="zh-CN" altLang="en-US" sz="2800" dirty="0">
                <a:solidFill>
                  <a:srgbClr val="FF0000"/>
                </a:solidFill>
              </a:rPr>
              <a:t>：性能收益会因为环境改变而失去吗？</a:t>
            </a:r>
            <a:endParaRPr lang="zh-CN" altLang="en-US" sz="2800" dirty="0">
              <a:solidFill>
                <a:srgbClr val="FF0000"/>
              </a:solidFill>
            </a:endParaRPr>
          </a:p>
          <a:p>
            <a:pPr lvl="1"/>
            <a:r>
              <a:rPr lang="zh-CN" altLang="en-US" sz="2600" dirty="0"/>
              <a:t>性能的提高可能和特定的平台有关，也可能利用了特定的标准检测程序的特性</a:t>
            </a:r>
            <a:endParaRPr lang="zh-CN" altLang="en-US" sz="2600" dirty="0"/>
          </a:p>
          <a:p>
            <a:pPr lvl="1"/>
            <a:r>
              <a:rPr lang="zh-CN" altLang="en-US" sz="2600" dirty="0"/>
              <a:t>敏感性分析可以提示我们将来可能出现的问题</a:t>
            </a:r>
            <a:r>
              <a:rPr lang="zh-CN" altLang="en-US" sz="2100" dirty="0"/>
              <a:t> </a:t>
            </a:r>
            <a:endParaRPr lang="zh-CN" altLang="en-US" sz="2100" dirty="0"/>
          </a:p>
        </p:txBody>
      </p:sp>
    </p:spTree>
  </p:cSld>
  <p:clrMapOvr>
    <a:masterClrMapping/>
  </p:clrMapOvr>
  <p:transition>
    <p:cover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noChangeArrowheads="1"/>
          </p:cNvSpPr>
          <p:nvPr>
            <p:ph type="subTitle" idx="1"/>
          </p:nvPr>
        </p:nvSpPr>
        <p:spPr>
          <a:xfrm>
            <a:off x="1143000" y="3810000"/>
            <a:ext cx="7656830" cy="1219200"/>
          </a:xfrm>
        </p:spPr>
        <p:txBody>
          <a:bodyPr/>
          <a:lstStyle/>
          <a:p>
            <a:pPr algn="l"/>
            <a:r>
              <a:rPr lang="zh-CN" altLang="en-US"/>
              <a:t>参考：</a:t>
            </a:r>
            <a:endParaRPr lang="zh-CN" altLang="en-US"/>
          </a:p>
          <a:p>
            <a:pPr marL="457200" indent="-457200" algn="l">
              <a:buFont typeface="Arial" panose="020B0604020202090204" pitchFamily="34" charset="0"/>
              <a:buChar char="•"/>
            </a:pPr>
            <a:r>
              <a:rPr lang="zh-CN" altLang="en-US" sz="1800" dirty="0">
                <a:sym typeface="+mn-ea"/>
              </a:rPr>
              <a:t>George Varghese，“Network Algorithmics：An Interdisciplinary Approach to Designing Fast Networked Devices</a:t>
            </a:r>
            <a:r>
              <a:rPr lang="en-US" altLang="zh-CN" sz="1800" dirty="0">
                <a:sym typeface="+mn-ea"/>
              </a:rPr>
              <a:t>,</a:t>
            </a:r>
            <a:r>
              <a:rPr lang="zh-CN" altLang="en-US" sz="1800" dirty="0">
                <a:sym typeface="+mn-ea"/>
              </a:rPr>
              <a:t>”</a:t>
            </a:r>
            <a:r>
              <a:rPr lang="en-US" altLang="zh-CN" sz="1800" dirty="0">
                <a:sym typeface="+mn-ea"/>
              </a:rPr>
              <a:t>  Morgan Kaufmann  2004</a:t>
            </a:r>
            <a:endParaRPr lang="en-US" altLang="zh-CN" sz="1800" dirty="0">
              <a:sym typeface="+mn-ea"/>
            </a:endParaRPr>
          </a:p>
          <a:p>
            <a:pPr marL="457200" indent="-457200" algn="l">
              <a:buFont typeface="Arial" panose="020B0604020202090204" pitchFamily="34" charset="0"/>
              <a:buChar char="•"/>
            </a:pPr>
            <a:r>
              <a:rPr lang="en-US" sz="1800" dirty="0">
                <a:sym typeface="+mn-ea"/>
              </a:rPr>
              <a:t>Jennifer Rexford</a:t>
            </a:r>
            <a:r>
              <a:rPr lang="en-US" sz="1800" dirty="0"/>
              <a:t> </a:t>
            </a:r>
            <a:r>
              <a:rPr lang="zh-CN" altLang="en-US" sz="1800" dirty="0"/>
              <a:t>“</a:t>
            </a:r>
            <a:r>
              <a:rPr lang="en-US" sz="1800" dirty="0">
                <a:sym typeface="+mn-ea"/>
              </a:rPr>
              <a:t>Network Layers</a:t>
            </a:r>
            <a:r>
              <a:rPr lang="zh-CN" altLang="en-US" sz="1800" dirty="0"/>
              <a:t>”</a:t>
            </a:r>
            <a:r>
              <a:rPr lang="en-US" sz="1800" dirty="0">
                <a:sym typeface="+mn-ea"/>
              </a:rPr>
              <a:t>COS 316 Guest Lectur</a:t>
            </a:r>
            <a:endParaRPr lang="en-US" sz="1800" dirty="0">
              <a:sym typeface="+mn-ea"/>
            </a:endParaRPr>
          </a:p>
          <a:p>
            <a:pPr marL="457200" indent="-457200" algn="l">
              <a:buFont typeface="Arial" panose="020B0604020202090204" pitchFamily="34" charset="0"/>
              <a:buChar char="•"/>
            </a:pPr>
            <a:r>
              <a:rPr lang="zh-CN" altLang="en-US" sz="1800" dirty="0">
                <a:sym typeface="+mn-ea"/>
              </a:rPr>
              <a:t>华蓓 “网络算法学”课程讲义</a:t>
            </a:r>
            <a:endParaRPr lang="zh-CN" altLang="en-US" sz="1800" dirty="0">
              <a:sym typeface="+mn-ea"/>
            </a:endParaRPr>
          </a:p>
        </p:txBody>
      </p:sp>
      <p:sp>
        <p:nvSpPr>
          <p:cNvPr id="5" name="Title 4"/>
          <p:cNvSpPr>
            <a:spLocks noGrp="1" noChangeArrowheads="1"/>
          </p:cNvSpPr>
          <p:nvPr>
            <p:ph type="ctrTitle"/>
          </p:nvPr>
        </p:nvSpPr>
        <p:spPr/>
        <p:txBody>
          <a:bodyPr/>
          <a:lstStyle/>
          <a:p>
            <a:r>
              <a:rPr lang="zh-CN" altLang="en-US"/>
              <a:t>谢谢</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例如</a:t>
            </a:r>
            <a:endParaRPr lang="en-US" altLang="zh-CN"/>
          </a:p>
        </p:txBody>
      </p:sp>
      <p:sp>
        <p:nvSpPr>
          <p:cNvPr id="3" name="Content Placeholder 2"/>
          <p:cNvSpPr>
            <a:spLocks noGrp="1"/>
          </p:cNvSpPr>
          <p:nvPr>
            <p:ph idx="1"/>
          </p:nvPr>
        </p:nvSpPr>
        <p:spPr/>
        <p:txBody>
          <a:bodyPr/>
          <a:lstStyle/>
          <a:p>
            <a:r>
              <a:rPr lang="en-US"/>
              <a:t>TCP</a:t>
            </a:r>
            <a:r>
              <a:rPr lang="zh-CN" altLang="en-US"/>
              <a:t>解决的问题</a:t>
            </a:r>
            <a:endParaRPr lang="zh-CN" altLang="en-US"/>
          </a:p>
          <a:p>
            <a:pPr lvl="1"/>
            <a:r>
              <a:rPr lang="zh-CN" altLang="en-US"/>
              <a:t>丢包</a:t>
            </a:r>
            <a:endParaRPr lang="zh-CN" altLang="en-US"/>
          </a:p>
          <a:p>
            <a:pPr lvl="1"/>
            <a:r>
              <a:rPr lang="zh-CN" altLang="en-US"/>
              <a:t>损坏</a:t>
            </a:r>
            <a:endParaRPr lang="zh-CN" altLang="en-US"/>
          </a:p>
          <a:p>
            <a:pPr lvl="1"/>
            <a:r>
              <a:rPr lang="zh-CN" altLang="en-US"/>
              <a:t>乱序</a:t>
            </a:r>
            <a:endParaRPr lang="zh-CN" altLang="en-US"/>
          </a:p>
          <a:p>
            <a:pPr lvl="1"/>
            <a:r>
              <a:rPr lang="zh-CN" altLang="en-US"/>
              <a:t>拥塞</a:t>
            </a:r>
            <a:endParaRPr lang="en-US"/>
          </a:p>
          <a:p>
            <a:endParaRPr lang="en-US"/>
          </a:p>
          <a:p>
            <a:r>
              <a:rPr lang="en-US"/>
              <a:t>TCP</a:t>
            </a:r>
            <a:r>
              <a:rPr lang="zh-CN" altLang="en-US"/>
              <a:t>拥塞控制中的几个典型算法</a:t>
            </a:r>
            <a:endParaRPr lang="zh-CN" altLang="en-US"/>
          </a:p>
          <a:p>
            <a:pPr lvl="1"/>
            <a:r>
              <a:rPr lang="zh-CN" altLang="en-US"/>
              <a:t>慢启动</a:t>
            </a:r>
            <a:endParaRPr lang="zh-CN" altLang="en-US"/>
          </a:p>
          <a:p>
            <a:pPr lvl="1"/>
            <a:r>
              <a:rPr lang="zh-CN" altLang="en-US"/>
              <a:t>拥塞避免</a:t>
            </a:r>
            <a:endParaRPr lang="zh-CN" altLang="en-US"/>
          </a:p>
          <a:p>
            <a:pPr lvl="1"/>
            <a:r>
              <a:rPr lang="zh-CN" altLang="en-US"/>
              <a:t>快速重传</a:t>
            </a:r>
            <a:r>
              <a:rPr lang="en-US" altLang="zh-CN"/>
              <a:t>/</a:t>
            </a:r>
            <a:r>
              <a:rPr lang="zh-CN" altLang="en-US"/>
              <a:t>快速恢复</a:t>
            </a:r>
            <a:endParaRPr lang="zh-CN" altLang="en-US"/>
          </a:p>
          <a:p>
            <a:pPr lvl="1"/>
            <a:endParaRPr lang="zh-CN" altLang="en-US"/>
          </a:p>
          <a:p>
            <a:pPr lvl="0"/>
            <a:endParaRPr lang="zh-CN" altLang="en-US"/>
          </a:p>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9729"/>
            <a:ext cx="8115300" cy="994172"/>
          </a:xfrm>
        </p:spPr>
        <p:txBody>
          <a:bodyPr/>
          <a:lstStyle/>
          <a:p>
            <a:r>
              <a:rPr lang="en-US" dirty="0"/>
              <a:t>TCP</a:t>
            </a:r>
            <a:endParaRPr lang="en-US" dirty="0"/>
          </a:p>
        </p:txBody>
      </p:sp>
      <p:sp>
        <p:nvSpPr>
          <p:cNvPr id="3" name="Content Placeholder 2"/>
          <p:cNvSpPr>
            <a:spLocks noGrp="1"/>
          </p:cNvSpPr>
          <p:nvPr>
            <p:ph idx="1"/>
          </p:nvPr>
        </p:nvSpPr>
        <p:spPr>
          <a:xfrm>
            <a:off x="228600" y="2053273"/>
            <a:ext cx="8915400" cy="5257800"/>
          </a:xfrm>
        </p:spPr>
        <p:txBody>
          <a:bodyPr/>
          <a:lstStyle/>
          <a:p>
            <a:r>
              <a:rPr lang="en-US" sz="2400" dirty="0"/>
              <a:t>Ordered, reliable stream of bytes</a:t>
            </a:r>
            <a:endParaRPr lang="en-US" sz="2400" dirty="0"/>
          </a:p>
          <a:p>
            <a:pPr lvl="1"/>
            <a:r>
              <a:rPr lang="en-US" sz="2100" dirty="0"/>
              <a:t>Built on top of best-effort packet delivery at the network layer (IP)</a:t>
            </a:r>
            <a:endParaRPr lang="en-US" sz="2100" dirty="0"/>
          </a:p>
          <a:p>
            <a:pPr lvl="1"/>
            <a:endParaRPr lang="en-US" sz="2100" dirty="0"/>
          </a:p>
          <a:p>
            <a:r>
              <a:rPr lang="en-US" sz="2400" dirty="0"/>
              <a:t>Challenges with IP</a:t>
            </a:r>
            <a:endParaRPr lang="en-US" sz="2400" dirty="0"/>
          </a:p>
          <a:p>
            <a:pPr lvl="1"/>
            <a:r>
              <a:rPr lang="en-US" sz="2100" dirty="0"/>
              <a:t>Lost or delayed packets</a:t>
            </a:r>
            <a:endParaRPr lang="en-US" sz="2100" dirty="0"/>
          </a:p>
          <a:p>
            <a:pPr lvl="1"/>
            <a:r>
              <a:rPr lang="en-US" sz="2100" dirty="0"/>
              <a:t>Corrupted packets</a:t>
            </a:r>
            <a:endParaRPr lang="en-US" sz="2100" dirty="0"/>
          </a:p>
          <a:p>
            <a:pPr lvl="1"/>
            <a:r>
              <a:rPr lang="en-US" sz="2100" dirty="0"/>
              <a:t>Out-of-order packet arrivals</a:t>
            </a:r>
            <a:endParaRPr lang="en-US" sz="2100" dirty="0"/>
          </a:p>
          <a:p>
            <a:pPr lvl="1"/>
            <a:r>
              <a:rPr lang="en-US" sz="2100" dirty="0"/>
              <a:t>Receiver that runs out of space</a:t>
            </a:r>
            <a:endParaRPr lang="en-US" sz="2100" dirty="0"/>
          </a:p>
          <a:p>
            <a:pPr lvl="1"/>
            <a:r>
              <a:rPr lang="en-US" sz="2100" dirty="0"/>
              <a:t>Network that cannot handle the load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82" name="Rectangle 2"/>
          <p:cNvSpPr>
            <a:spLocks noGrp="1" noChangeArrowheads="1"/>
          </p:cNvSpPr>
          <p:nvPr>
            <p:ph type="title"/>
          </p:nvPr>
        </p:nvSpPr>
        <p:spPr/>
        <p:txBody>
          <a:bodyPr>
            <a:normAutofit/>
          </a:bodyPr>
          <a:lstStyle/>
          <a:p>
            <a:r>
              <a:rPr lang="en-US" altLang="en-US" sz="3000" dirty="0"/>
              <a:t>TCP: Lost or Delayed Packets</a:t>
            </a:r>
            <a:endParaRPr lang="en-US" altLang="en-US" sz="3000" dirty="0"/>
          </a:p>
        </p:txBody>
      </p:sp>
      <p:sp>
        <p:nvSpPr>
          <p:cNvPr id="583683" name="Rectangle 3"/>
          <p:cNvSpPr>
            <a:spLocks noChangeArrowheads="1"/>
          </p:cNvSpPr>
          <p:nvPr/>
        </p:nvSpPr>
        <p:spPr bwMode="auto">
          <a:xfrm>
            <a:off x="1485900" y="1885176"/>
            <a:ext cx="6343650" cy="1657350"/>
          </a:xfrm>
          <a:prstGeom prst="rect">
            <a:avLst/>
          </a:prstGeom>
          <a:solidFill>
            <a:srgbClr val="FFFFFF"/>
          </a:solidFill>
          <a:ln w="9525">
            <a:solidFill>
              <a:schemeClr val="tx1"/>
            </a:solidFill>
            <a:miter lim="800000"/>
          </a:ln>
          <a:effectLst>
            <a:outerShdw dist="107763" dir="2700000" algn="ctr" rotWithShape="0">
              <a:schemeClr val="bg2"/>
            </a:outerShdw>
          </a:effectLst>
        </p:spPr>
        <p:txBody>
          <a:bodyPr wrap="none" anchor="ctr"/>
          <a:lstStyle/>
          <a:p>
            <a:endParaRPr lang="en-US" sz="675"/>
          </a:p>
        </p:txBody>
      </p:sp>
      <p:sp>
        <p:nvSpPr>
          <p:cNvPr id="583684" name="Text Box 4"/>
          <p:cNvSpPr txBox="1">
            <a:spLocks noChangeArrowheads="1"/>
          </p:cNvSpPr>
          <p:nvPr/>
        </p:nvSpPr>
        <p:spPr bwMode="auto">
          <a:xfrm>
            <a:off x="4108848" y="2593520"/>
            <a:ext cx="834390" cy="297815"/>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72" tIns="34287" rIns="68572" bIns="34287" anchor="ctr">
            <a:spAutoFit/>
          </a:bodyPr>
          <a:lstStyle/>
          <a:p>
            <a:pPr eaLnBrk="0" hangingPunct="0"/>
            <a:r>
              <a:rPr lang="en-US" altLang="en-US" sz="1500" b="1">
                <a:solidFill>
                  <a:srgbClr val="000000"/>
                </a:solidFill>
                <a:latin typeface="Arial" panose="020B0604020202090204" pitchFamily="34" charset="0"/>
              </a:rPr>
              <a:t>Internet</a:t>
            </a:r>
            <a:endParaRPr lang="en-US" altLang="en-US" sz="1500" b="1">
              <a:solidFill>
                <a:srgbClr val="000000"/>
              </a:solidFill>
              <a:latin typeface="Arial" panose="020B0604020202090204" pitchFamily="34" charset="0"/>
            </a:endParaRPr>
          </a:p>
        </p:txBody>
      </p:sp>
      <p:sp>
        <p:nvSpPr>
          <p:cNvPr id="583685" name="Line 5"/>
          <p:cNvSpPr>
            <a:spLocks noChangeShapeType="1"/>
          </p:cNvSpPr>
          <p:nvPr/>
        </p:nvSpPr>
        <p:spPr bwMode="auto">
          <a:xfrm>
            <a:off x="2628901" y="2799576"/>
            <a:ext cx="1137047" cy="0"/>
          </a:xfrm>
          <a:prstGeom prst="line">
            <a:avLst/>
          </a:prstGeom>
          <a:noFill/>
          <a:ln w="381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675"/>
          </a:p>
        </p:txBody>
      </p:sp>
      <p:sp>
        <p:nvSpPr>
          <p:cNvPr id="583686" name="Text Box 6"/>
          <p:cNvSpPr txBox="1">
            <a:spLocks noChangeArrowheads="1"/>
          </p:cNvSpPr>
          <p:nvPr/>
        </p:nvSpPr>
        <p:spPr bwMode="auto">
          <a:xfrm>
            <a:off x="2327673" y="2422070"/>
            <a:ext cx="1448435" cy="2978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72" tIns="34287" rIns="68572" bIns="34287" anchor="ctr">
            <a:spAutoFit/>
          </a:bodyPr>
          <a:lstStyle/>
          <a:p>
            <a:pPr eaLnBrk="0" hangingPunct="0"/>
            <a:r>
              <a:rPr lang="en-US" altLang="en-US" sz="1500">
                <a:solidFill>
                  <a:srgbClr val="000000"/>
                </a:solidFill>
                <a:latin typeface="Arial" panose="020B0604020202090204" pitchFamily="34" charset="0"/>
              </a:rPr>
              <a:t>GET index.html</a:t>
            </a:r>
            <a:endParaRPr lang="en-US" altLang="en-US" sz="1500">
              <a:solidFill>
                <a:srgbClr val="000000"/>
              </a:solidFill>
              <a:latin typeface="Arial" panose="020B0604020202090204" pitchFamily="34" charset="0"/>
            </a:endParaRPr>
          </a:p>
        </p:txBody>
      </p:sp>
      <p:pic>
        <p:nvPicPr>
          <p:cNvPr id="583687" name="Picture 7" descr="Computer5"/>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14500" y="2228077"/>
            <a:ext cx="928688" cy="816769"/>
          </a:xfrm>
          <a:prstGeom prst="rect">
            <a:avLst/>
          </a:prstGeom>
          <a:noFill/>
          <a:extLst>
            <a:ext uri="{909E8E84-426E-40DD-AFC4-6F175D3DCCD1}">
              <a14:hiddenFill xmlns:a14="http://schemas.microsoft.com/office/drawing/2010/main">
                <a:solidFill>
                  <a:srgbClr val="FFFFFF"/>
                </a:solidFill>
              </a14:hiddenFill>
            </a:ext>
          </a:extLst>
        </p:spPr>
      </p:pic>
      <p:pic>
        <p:nvPicPr>
          <p:cNvPr id="583688" name="Picture 8" descr="paketaro box"/>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66310" y="2285226"/>
            <a:ext cx="857250" cy="857250"/>
          </a:xfrm>
          <a:prstGeom prst="rect">
            <a:avLst/>
          </a:prstGeom>
          <a:noFill/>
          <a:extLst>
            <a:ext uri="{909E8E84-426E-40DD-AFC4-6F175D3DCCD1}">
              <a14:hiddenFill xmlns:a14="http://schemas.microsoft.com/office/drawing/2010/main">
                <a:solidFill>
                  <a:srgbClr val="FFFFFF"/>
                </a:solidFill>
              </a14:hiddenFill>
            </a:ext>
          </a:extLst>
        </p:spPr>
      </p:pic>
      <p:sp>
        <p:nvSpPr>
          <p:cNvPr id="583689" name="Rectangle 9"/>
          <p:cNvSpPr>
            <a:spLocks noChangeArrowheads="1"/>
          </p:cNvSpPr>
          <p:nvPr/>
        </p:nvSpPr>
        <p:spPr bwMode="auto">
          <a:xfrm>
            <a:off x="1485900" y="1885176"/>
            <a:ext cx="4201716"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48" tIns="34524" rIns="69048" bIns="34524"/>
          <a:lstStyle>
            <a:lvl1pPr marL="342900" indent="-342900" algn="l">
              <a:spcBef>
                <a:spcPct val="20000"/>
              </a:spcBef>
              <a:buChar char="•"/>
              <a:defRPr sz="3200">
                <a:solidFill>
                  <a:srgbClr val="0000FF"/>
                </a:solidFill>
                <a:latin typeface="Tahoma" panose="020B0604030504040204" pitchFamily="34" charset="0"/>
              </a:defRPr>
            </a:lvl1pPr>
            <a:lvl2pPr marL="742950" indent="-285750" algn="l">
              <a:spcBef>
                <a:spcPct val="20000"/>
              </a:spcBef>
              <a:buChar char="–"/>
              <a:defRPr sz="2800">
                <a:solidFill>
                  <a:schemeClr val="tx1"/>
                </a:solidFill>
                <a:latin typeface="Tahoma" panose="020B0604030504040204" pitchFamily="34" charset="0"/>
              </a:defRPr>
            </a:lvl2pPr>
            <a:lvl3pPr marL="1143000" indent="-228600" algn="l">
              <a:spcBef>
                <a:spcPct val="20000"/>
              </a:spcBef>
              <a:buChar char="•"/>
              <a:defRPr sz="2400">
                <a:solidFill>
                  <a:schemeClr val="tx1"/>
                </a:solidFill>
                <a:latin typeface="Tahoma" panose="020B0604030504040204" pitchFamily="34" charset="0"/>
              </a:defRPr>
            </a:lvl3pPr>
            <a:lvl4pPr marL="1600200" indent="-228600" algn="l">
              <a:spcBef>
                <a:spcPct val="20000"/>
              </a:spcBef>
              <a:buChar char="–"/>
              <a:defRPr sz="2000">
                <a:solidFill>
                  <a:schemeClr val="tx1"/>
                </a:solidFill>
                <a:latin typeface="Tahoma" panose="020B0604030504040204" pitchFamily="34" charset="0"/>
              </a:defRPr>
            </a:lvl4pPr>
            <a:lvl5pPr marL="2057400" indent="-228600" algn="l">
              <a:spcBef>
                <a:spcPct val="20000"/>
              </a:spcBef>
              <a:buChar char="»"/>
              <a:defRPr sz="2000">
                <a:solidFill>
                  <a:schemeClr val="tx1"/>
                </a:solidFill>
                <a:latin typeface="Tahoma" panose="020B0604030504040204" pitchFamily="34" charset="0"/>
              </a:defRPr>
            </a:lvl5pPr>
            <a:lvl6pPr marL="2514600" indent="-228600" fontAlgn="base">
              <a:spcBef>
                <a:spcPct val="20000"/>
              </a:spcBef>
              <a:spcAft>
                <a:spcPct val="0"/>
              </a:spcAft>
              <a:buChar char="»"/>
              <a:defRPr sz="2000">
                <a:solidFill>
                  <a:schemeClr val="tx1"/>
                </a:solidFill>
                <a:latin typeface="Tahoma" panose="020B0604030504040204" pitchFamily="34" charset="0"/>
              </a:defRPr>
            </a:lvl6pPr>
            <a:lvl7pPr marL="2971800" indent="-228600" fontAlgn="base">
              <a:spcBef>
                <a:spcPct val="20000"/>
              </a:spcBef>
              <a:spcAft>
                <a:spcPct val="0"/>
              </a:spcAft>
              <a:buChar char="»"/>
              <a:defRPr sz="2000">
                <a:solidFill>
                  <a:schemeClr val="tx1"/>
                </a:solidFill>
                <a:latin typeface="Tahoma" panose="020B0604030504040204" pitchFamily="34" charset="0"/>
              </a:defRPr>
            </a:lvl7pPr>
            <a:lvl8pPr marL="3429000" indent="-228600" fontAlgn="base">
              <a:spcBef>
                <a:spcPct val="20000"/>
              </a:spcBef>
              <a:spcAft>
                <a:spcPct val="0"/>
              </a:spcAft>
              <a:buChar char="»"/>
              <a:defRPr sz="2000">
                <a:solidFill>
                  <a:schemeClr val="tx1"/>
                </a:solidFill>
                <a:latin typeface="Tahoma" panose="020B0604030504040204" pitchFamily="34" charset="0"/>
              </a:defRPr>
            </a:lvl8pPr>
            <a:lvl9pPr marL="3886200" indent="-228600" fontAlgn="base">
              <a:spcBef>
                <a:spcPct val="20000"/>
              </a:spcBef>
              <a:spcAft>
                <a:spcPct val="0"/>
              </a:spcAft>
              <a:buChar char="»"/>
              <a:defRPr sz="2000">
                <a:solidFill>
                  <a:schemeClr val="tx1"/>
                </a:solidFill>
                <a:latin typeface="Tahoma" panose="020B0604030504040204" pitchFamily="34" charset="0"/>
              </a:defRPr>
            </a:lvl9pPr>
          </a:lstStyle>
          <a:p>
            <a:pPr>
              <a:buFontTx/>
              <a:buNone/>
            </a:pPr>
            <a:r>
              <a:rPr lang="en-US" altLang="en-US" sz="1500"/>
              <a:t>Problem: Lost or Delayed Data</a:t>
            </a:r>
            <a:endParaRPr lang="en-US" altLang="en-US" sz="1500"/>
          </a:p>
        </p:txBody>
      </p:sp>
      <p:sp>
        <p:nvSpPr>
          <p:cNvPr id="583690" name="Rectangle 10"/>
          <p:cNvSpPr>
            <a:spLocks noChangeArrowheads="1"/>
          </p:cNvSpPr>
          <p:nvPr/>
        </p:nvSpPr>
        <p:spPr bwMode="auto">
          <a:xfrm>
            <a:off x="1485900" y="3713976"/>
            <a:ext cx="6343650" cy="1657350"/>
          </a:xfrm>
          <a:prstGeom prst="rect">
            <a:avLst/>
          </a:prstGeom>
          <a:solidFill>
            <a:srgbClr val="FFFFFF"/>
          </a:solidFill>
          <a:ln w="9525">
            <a:solidFill>
              <a:schemeClr val="tx1"/>
            </a:solidFill>
            <a:miter lim="800000"/>
          </a:ln>
          <a:effectLst>
            <a:outerShdw dist="107763" dir="2700000" algn="ctr" rotWithShape="0">
              <a:schemeClr val="bg2"/>
            </a:outerShdw>
          </a:effectLst>
        </p:spPr>
        <p:txBody>
          <a:bodyPr wrap="none" anchor="ctr"/>
          <a:lstStyle/>
          <a:p>
            <a:endParaRPr lang="en-US" sz="675"/>
          </a:p>
        </p:txBody>
      </p:sp>
      <p:sp>
        <p:nvSpPr>
          <p:cNvPr id="583691" name="Text Box 11"/>
          <p:cNvSpPr txBox="1">
            <a:spLocks noChangeArrowheads="1"/>
          </p:cNvSpPr>
          <p:nvPr/>
        </p:nvSpPr>
        <p:spPr bwMode="auto">
          <a:xfrm>
            <a:off x="4108848" y="4422320"/>
            <a:ext cx="834390" cy="297815"/>
          </a:xfrm>
          <a:prstGeom prst="rect">
            <a:avLst/>
          </a:prstGeom>
          <a:noFill/>
          <a:ln>
            <a:noFill/>
          </a:ln>
          <a:effectLst/>
          <a:extLst>
            <a:ext uri="{909E8E84-426E-40DD-AFC4-6F175D3DCCD1}">
              <a14:hiddenFill xmlns:a14="http://schemas.microsoft.com/office/drawing/2010/main">
                <a:solidFill>
                  <a:srgbClr val="6600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72" tIns="34287" rIns="68572" bIns="34287" anchor="ctr">
            <a:spAutoFit/>
          </a:bodyPr>
          <a:lstStyle/>
          <a:p>
            <a:pPr eaLnBrk="0" hangingPunct="0"/>
            <a:r>
              <a:rPr lang="en-US" altLang="en-US" sz="1500" b="1">
                <a:solidFill>
                  <a:srgbClr val="000000"/>
                </a:solidFill>
                <a:latin typeface="Arial" panose="020B0604020202090204" pitchFamily="34" charset="0"/>
              </a:rPr>
              <a:t>Internet</a:t>
            </a:r>
            <a:endParaRPr lang="en-US" altLang="en-US" sz="1500" b="1">
              <a:solidFill>
                <a:srgbClr val="000000"/>
              </a:solidFill>
              <a:latin typeface="Arial" panose="020B0604020202090204" pitchFamily="34" charset="0"/>
            </a:endParaRPr>
          </a:p>
        </p:txBody>
      </p:sp>
      <p:sp>
        <p:nvSpPr>
          <p:cNvPr id="583692" name="Line 12"/>
          <p:cNvSpPr>
            <a:spLocks noChangeShapeType="1"/>
          </p:cNvSpPr>
          <p:nvPr/>
        </p:nvSpPr>
        <p:spPr bwMode="auto">
          <a:xfrm>
            <a:off x="2457451" y="4996280"/>
            <a:ext cx="1137047" cy="0"/>
          </a:xfrm>
          <a:prstGeom prst="line">
            <a:avLst/>
          </a:prstGeom>
          <a:noFill/>
          <a:ln w="38100">
            <a:solidFill>
              <a:schemeClr val="fo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675"/>
          </a:p>
        </p:txBody>
      </p:sp>
      <p:sp>
        <p:nvSpPr>
          <p:cNvPr id="583693" name="Text Box 13"/>
          <p:cNvSpPr txBox="1">
            <a:spLocks noChangeArrowheads="1"/>
          </p:cNvSpPr>
          <p:nvPr/>
        </p:nvSpPr>
        <p:spPr bwMode="auto">
          <a:xfrm>
            <a:off x="2327673" y="4618772"/>
            <a:ext cx="1448435" cy="2978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72" tIns="34287" rIns="68572" bIns="34287" anchor="ctr">
            <a:spAutoFit/>
          </a:bodyPr>
          <a:lstStyle/>
          <a:p>
            <a:pPr eaLnBrk="0" hangingPunct="0"/>
            <a:r>
              <a:rPr lang="en-US" altLang="en-US" sz="1500">
                <a:solidFill>
                  <a:srgbClr val="000000"/>
                </a:solidFill>
                <a:latin typeface="Arial" panose="020B0604020202090204" pitchFamily="34" charset="0"/>
              </a:rPr>
              <a:t>GET index.html</a:t>
            </a:r>
            <a:endParaRPr lang="en-US" altLang="en-US" sz="1500">
              <a:solidFill>
                <a:srgbClr val="000000"/>
              </a:solidFill>
              <a:latin typeface="Arial" panose="020B0604020202090204" pitchFamily="34" charset="0"/>
            </a:endParaRPr>
          </a:p>
        </p:txBody>
      </p:sp>
      <p:pic>
        <p:nvPicPr>
          <p:cNvPr id="583694" name="Picture 14" descr="Computer5"/>
          <p:cNvPicPr>
            <a:picLocks noChangeAspect="1" noChangeArrowheads="1"/>
          </p:cNvPicPr>
          <p:nvPr/>
        </p:nvPicPr>
        <p:blipFill>
          <a:blip r:embed="rId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00200" y="4154508"/>
            <a:ext cx="928688" cy="816769"/>
          </a:xfrm>
          <a:prstGeom prst="rect">
            <a:avLst/>
          </a:prstGeom>
          <a:noFill/>
          <a:extLst>
            <a:ext uri="{909E8E84-426E-40DD-AFC4-6F175D3DCCD1}">
              <a14:hiddenFill xmlns:a14="http://schemas.microsoft.com/office/drawing/2010/main">
                <a:solidFill>
                  <a:srgbClr val="FFFFFF"/>
                </a:solidFill>
              </a14:hiddenFill>
            </a:ext>
          </a:extLst>
        </p:spPr>
      </p:pic>
      <p:pic>
        <p:nvPicPr>
          <p:cNvPr id="583695" name="Picture 15" descr="paketaro box"/>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66310" y="4114026"/>
            <a:ext cx="857250" cy="857250"/>
          </a:xfrm>
          <a:prstGeom prst="rect">
            <a:avLst/>
          </a:prstGeom>
          <a:noFill/>
          <a:extLst>
            <a:ext uri="{909E8E84-426E-40DD-AFC4-6F175D3DCCD1}">
              <a14:hiddenFill xmlns:a14="http://schemas.microsoft.com/office/drawing/2010/main">
                <a:solidFill>
                  <a:srgbClr val="FFFFFF"/>
                </a:solidFill>
              </a14:hiddenFill>
            </a:ext>
          </a:extLst>
        </p:spPr>
      </p:pic>
      <p:sp>
        <p:nvSpPr>
          <p:cNvPr id="583696" name="Rectangle 16"/>
          <p:cNvSpPr>
            <a:spLocks noChangeArrowheads="1"/>
          </p:cNvSpPr>
          <p:nvPr/>
        </p:nvSpPr>
        <p:spPr bwMode="auto">
          <a:xfrm>
            <a:off x="1485900" y="3713976"/>
            <a:ext cx="3714750"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48" tIns="34524" rIns="69048" bIns="34524"/>
          <a:lstStyle>
            <a:lvl1pPr marL="342900" indent="-342900" algn="l">
              <a:spcBef>
                <a:spcPct val="20000"/>
              </a:spcBef>
              <a:buChar char="•"/>
              <a:defRPr sz="3200">
                <a:solidFill>
                  <a:srgbClr val="0000FF"/>
                </a:solidFill>
                <a:latin typeface="Tahoma" panose="020B0604030504040204" pitchFamily="34" charset="0"/>
              </a:defRPr>
            </a:lvl1pPr>
            <a:lvl2pPr marL="742950" indent="-285750" algn="l">
              <a:spcBef>
                <a:spcPct val="20000"/>
              </a:spcBef>
              <a:buChar char="–"/>
              <a:defRPr sz="2800">
                <a:solidFill>
                  <a:schemeClr val="tx1"/>
                </a:solidFill>
                <a:latin typeface="Tahoma" panose="020B0604030504040204" pitchFamily="34" charset="0"/>
              </a:defRPr>
            </a:lvl2pPr>
            <a:lvl3pPr marL="1143000" indent="-228600" algn="l">
              <a:spcBef>
                <a:spcPct val="20000"/>
              </a:spcBef>
              <a:buChar char="•"/>
              <a:defRPr sz="2400">
                <a:solidFill>
                  <a:schemeClr val="tx1"/>
                </a:solidFill>
                <a:latin typeface="Tahoma" panose="020B0604030504040204" pitchFamily="34" charset="0"/>
              </a:defRPr>
            </a:lvl3pPr>
            <a:lvl4pPr marL="1600200" indent="-228600" algn="l">
              <a:spcBef>
                <a:spcPct val="20000"/>
              </a:spcBef>
              <a:buChar char="–"/>
              <a:defRPr sz="2000">
                <a:solidFill>
                  <a:schemeClr val="tx1"/>
                </a:solidFill>
                <a:latin typeface="Tahoma" panose="020B0604030504040204" pitchFamily="34" charset="0"/>
              </a:defRPr>
            </a:lvl4pPr>
            <a:lvl5pPr marL="2057400" indent="-228600" algn="l">
              <a:spcBef>
                <a:spcPct val="20000"/>
              </a:spcBef>
              <a:buChar char="»"/>
              <a:defRPr sz="2000">
                <a:solidFill>
                  <a:schemeClr val="tx1"/>
                </a:solidFill>
                <a:latin typeface="Tahoma" panose="020B0604030504040204" pitchFamily="34" charset="0"/>
              </a:defRPr>
            </a:lvl5pPr>
            <a:lvl6pPr marL="2514600" indent="-228600" fontAlgn="base">
              <a:spcBef>
                <a:spcPct val="20000"/>
              </a:spcBef>
              <a:spcAft>
                <a:spcPct val="0"/>
              </a:spcAft>
              <a:buChar char="»"/>
              <a:defRPr sz="2000">
                <a:solidFill>
                  <a:schemeClr val="tx1"/>
                </a:solidFill>
                <a:latin typeface="Tahoma" panose="020B0604030504040204" pitchFamily="34" charset="0"/>
              </a:defRPr>
            </a:lvl6pPr>
            <a:lvl7pPr marL="2971800" indent="-228600" fontAlgn="base">
              <a:spcBef>
                <a:spcPct val="20000"/>
              </a:spcBef>
              <a:spcAft>
                <a:spcPct val="0"/>
              </a:spcAft>
              <a:buChar char="»"/>
              <a:defRPr sz="2000">
                <a:solidFill>
                  <a:schemeClr val="tx1"/>
                </a:solidFill>
                <a:latin typeface="Tahoma" panose="020B0604030504040204" pitchFamily="34" charset="0"/>
              </a:defRPr>
            </a:lvl7pPr>
            <a:lvl8pPr marL="3429000" indent="-228600" fontAlgn="base">
              <a:spcBef>
                <a:spcPct val="20000"/>
              </a:spcBef>
              <a:spcAft>
                <a:spcPct val="0"/>
              </a:spcAft>
              <a:buChar char="»"/>
              <a:defRPr sz="2000">
                <a:solidFill>
                  <a:schemeClr val="tx1"/>
                </a:solidFill>
                <a:latin typeface="Tahoma" panose="020B0604030504040204" pitchFamily="34" charset="0"/>
              </a:defRPr>
            </a:lvl8pPr>
            <a:lvl9pPr marL="3886200" indent="-228600" fontAlgn="base">
              <a:spcBef>
                <a:spcPct val="20000"/>
              </a:spcBef>
              <a:spcAft>
                <a:spcPct val="0"/>
              </a:spcAft>
              <a:buChar char="»"/>
              <a:defRPr sz="2000">
                <a:solidFill>
                  <a:schemeClr val="tx1"/>
                </a:solidFill>
                <a:latin typeface="Tahoma" panose="020B0604030504040204" pitchFamily="34" charset="0"/>
              </a:defRPr>
            </a:lvl9pPr>
          </a:lstStyle>
          <a:p>
            <a:pPr>
              <a:buFontTx/>
              <a:buNone/>
            </a:pPr>
            <a:r>
              <a:rPr lang="en-US" altLang="en-US" sz="1500"/>
              <a:t>Solution: Timeout and Retransmit</a:t>
            </a:r>
            <a:endParaRPr lang="en-US" altLang="en-US" sz="1500"/>
          </a:p>
        </p:txBody>
      </p:sp>
      <p:sp>
        <p:nvSpPr>
          <p:cNvPr id="583697" name="Line 17"/>
          <p:cNvSpPr>
            <a:spLocks noChangeShapeType="1"/>
          </p:cNvSpPr>
          <p:nvPr/>
        </p:nvSpPr>
        <p:spPr bwMode="auto">
          <a:xfrm>
            <a:off x="5378054" y="4628376"/>
            <a:ext cx="1137047" cy="0"/>
          </a:xfrm>
          <a:prstGeom prst="line">
            <a:avLst/>
          </a:prstGeom>
          <a:noFill/>
          <a:ln w="38100">
            <a:solidFill>
              <a:schemeClr val="fo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675"/>
          </a:p>
        </p:txBody>
      </p:sp>
      <p:sp>
        <p:nvSpPr>
          <p:cNvPr id="583698" name="Text Box 18"/>
          <p:cNvSpPr txBox="1">
            <a:spLocks noChangeArrowheads="1"/>
          </p:cNvSpPr>
          <p:nvPr/>
        </p:nvSpPr>
        <p:spPr bwMode="auto">
          <a:xfrm>
            <a:off x="5243513" y="4250870"/>
            <a:ext cx="1448435" cy="2978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72" tIns="34287" rIns="68572" bIns="34287" anchor="ctr">
            <a:spAutoFit/>
          </a:bodyPr>
          <a:lstStyle/>
          <a:p>
            <a:pPr eaLnBrk="0" hangingPunct="0"/>
            <a:r>
              <a:rPr lang="en-US" altLang="en-US" sz="1500">
                <a:solidFill>
                  <a:srgbClr val="000000"/>
                </a:solidFill>
                <a:latin typeface="Arial" panose="020B0604020202090204" pitchFamily="34" charset="0"/>
              </a:rPr>
              <a:t>GET index.html</a:t>
            </a:r>
            <a:endParaRPr lang="en-US" altLang="en-US" sz="1500">
              <a:solidFill>
                <a:srgbClr val="000000"/>
              </a:solidFill>
              <a:latin typeface="Arial" panose="020B0604020202090204" pitchFamily="34" charset="0"/>
            </a:endParaRPr>
          </a:p>
        </p:txBody>
      </p:sp>
      <p:sp>
        <p:nvSpPr>
          <p:cNvPr id="583699" name="Line 19"/>
          <p:cNvSpPr>
            <a:spLocks noChangeShapeType="1"/>
          </p:cNvSpPr>
          <p:nvPr/>
        </p:nvSpPr>
        <p:spPr bwMode="auto">
          <a:xfrm>
            <a:off x="2457451" y="4514076"/>
            <a:ext cx="1137047" cy="0"/>
          </a:xfrm>
          <a:prstGeom prst="line">
            <a:avLst/>
          </a:prstGeom>
          <a:noFill/>
          <a:ln w="38100">
            <a:solidFill>
              <a:srgbClr val="FF0000"/>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675"/>
          </a:p>
        </p:txBody>
      </p:sp>
      <p:sp>
        <p:nvSpPr>
          <p:cNvPr id="583700" name="Text Box 20"/>
          <p:cNvSpPr txBox="1">
            <a:spLocks noChangeArrowheads="1"/>
          </p:cNvSpPr>
          <p:nvPr/>
        </p:nvSpPr>
        <p:spPr bwMode="auto">
          <a:xfrm>
            <a:off x="2327673" y="4136570"/>
            <a:ext cx="1448435" cy="2978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8572" tIns="34287" rIns="68572" bIns="34287" anchor="ctr">
            <a:spAutoFit/>
          </a:bodyPr>
          <a:lstStyle/>
          <a:p>
            <a:pPr eaLnBrk="0" hangingPunct="0"/>
            <a:r>
              <a:rPr lang="en-US" altLang="en-US" sz="1500">
                <a:solidFill>
                  <a:srgbClr val="000000"/>
                </a:solidFill>
                <a:latin typeface="Arial" panose="020B0604020202090204" pitchFamily="34" charset="0"/>
              </a:rPr>
              <a:t>GET index.html</a:t>
            </a:r>
            <a:endParaRPr lang="en-US" altLang="en-US" sz="1500">
              <a:solidFill>
                <a:srgbClr val="000000"/>
              </a:solidFill>
              <a:latin typeface="Arial" panose="020B0604020202090204" pitchFamily="34" charset="0"/>
            </a:endParaRPr>
          </a:p>
        </p:txBody>
      </p:sp>
      <p:grpSp>
        <p:nvGrpSpPr>
          <p:cNvPr id="583701" name="Group 21"/>
          <p:cNvGrpSpPr/>
          <p:nvPr/>
        </p:nvGrpSpPr>
        <p:grpSpPr bwMode="auto">
          <a:xfrm>
            <a:off x="4000500" y="2399526"/>
            <a:ext cx="1085850" cy="742950"/>
            <a:chOff x="3891" y="2677"/>
            <a:chExt cx="632" cy="470"/>
          </a:xfrm>
        </p:grpSpPr>
        <p:sp>
          <p:nvSpPr>
            <p:cNvPr id="583702" name="Freeform 22"/>
            <p:cNvSpPr/>
            <p:nvPr/>
          </p:nvSpPr>
          <p:spPr bwMode="auto">
            <a:xfrm>
              <a:off x="4246" y="2687"/>
              <a:ext cx="277" cy="228"/>
            </a:xfrm>
            <a:custGeom>
              <a:avLst/>
              <a:gdLst>
                <a:gd name="T0" fmla="*/ 0 w 277"/>
                <a:gd name="T1" fmla="*/ 23 h 228"/>
                <a:gd name="T2" fmla="*/ 5 w 277"/>
                <a:gd name="T3" fmla="*/ 23 h 228"/>
                <a:gd name="T4" fmla="*/ 10 w 277"/>
                <a:gd name="T5" fmla="*/ 19 h 228"/>
                <a:gd name="T6" fmla="*/ 17 w 277"/>
                <a:gd name="T7" fmla="*/ 14 h 228"/>
                <a:gd name="T8" fmla="*/ 26 w 277"/>
                <a:gd name="T9" fmla="*/ 9 h 228"/>
                <a:gd name="T10" fmla="*/ 36 w 277"/>
                <a:gd name="T11" fmla="*/ 4 h 228"/>
                <a:gd name="T12" fmla="*/ 50 w 277"/>
                <a:gd name="T13" fmla="*/ 2 h 228"/>
                <a:gd name="T14" fmla="*/ 65 w 277"/>
                <a:gd name="T15" fmla="*/ 0 h 228"/>
                <a:gd name="T16" fmla="*/ 79 w 277"/>
                <a:gd name="T17" fmla="*/ 0 h 228"/>
                <a:gd name="T18" fmla="*/ 96 w 277"/>
                <a:gd name="T19" fmla="*/ 4 h 228"/>
                <a:gd name="T20" fmla="*/ 110 w 277"/>
                <a:gd name="T21" fmla="*/ 11 h 228"/>
                <a:gd name="T22" fmla="*/ 124 w 277"/>
                <a:gd name="T23" fmla="*/ 23 h 228"/>
                <a:gd name="T24" fmla="*/ 134 w 277"/>
                <a:gd name="T25" fmla="*/ 33 h 228"/>
                <a:gd name="T26" fmla="*/ 143 w 277"/>
                <a:gd name="T27" fmla="*/ 42 h 228"/>
                <a:gd name="T28" fmla="*/ 148 w 277"/>
                <a:gd name="T29" fmla="*/ 52 h 228"/>
                <a:gd name="T30" fmla="*/ 150 w 277"/>
                <a:gd name="T31" fmla="*/ 59 h 228"/>
                <a:gd name="T32" fmla="*/ 153 w 277"/>
                <a:gd name="T33" fmla="*/ 66 h 228"/>
                <a:gd name="T34" fmla="*/ 153 w 277"/>
                <a:gd name="T35" fmla="*/ 73 h 228"/>
                <a:gd name="T36" fmla="*/ 153 w 277"/>
                <a:gd name="T37" fmla="*/ 78 h 228"/>
                <a:gd name="T38" fmla="*/ 153 w 277"/>
                <a:gd name="T39" fmla="*/ 81 h 228"/>
                <a:gd name="T40" fmla="*/ 153 w 277"/>
                <a:gd name="T41" fmla="*/ 81 h 228"/>
                <a:gd name="T42" fmla="*/ 153 w 277"/>
                <a:gd name="T43" fmla="*/ 81 h 228"/>
                <a:gd name="T44" fmla="*/ 155 w 277"/>
                <a:gd name="T45" fmla="*/ 78 h 228"/>
                <a:gd name="T46" fmla="*/ 160 w 277"/>
                <a:gd name="T47" fmla="*/ 76 h 228"/>
                <a:gd name="T48" fmla="*/ 167 w 277"/>
                <a:gd name="T49" fmla="*/ 73 h 228"/>
                <a:gd name="T50" fmla="*/ 174 w 277"/>
                <a:gd name="T51" fmla="*/ 71 h 228"/>
                <a:gd name="T52" fmla="*/ 181 w 277"/>
                <a:gd name="T53" fmla="*/ 69 h 228"/>
                <a:gd name="T54" fmla="*/ 191 w 277"/>
                <a:gd name="T55" fmla="*/ 69 h 228"/>
                <a:gd name="T56" fmla="*/ 200 w 277"/>
                <a:gd name="T57" fmla="*/ 71 h 228"/>
                <a:gd name="T58" fmla="*/ 210 w 277"/>
                <a:gd name="T59" fmla="*/ 73 h 228"/>
                <a:gd name="T60" fmla="*/ 219 w 277"/>
                <a:gd name="T61" fmla="*/ 81 h 228"/>
                <a:gd name="T62" fmla="*/ 229 w 277"/>
                <a:gd name="T63" fmla="*/ 90 h 228"/>
                <a:gd name="T64" fmla="*/ 234 w 277"/>
                <a:gd name="T65" fmla="*/ 97 h 228"/>
                <a:gd name="T66" fmla="*/ 236 w 277"/>
                <a:gd name="T67" fmla="*/ 107 h 228"/>
                <a:gd name="T68" fmla="*/ 239 w 277"/>
                <a:gd name="T69" fmla="*/ 116 h 228"/>
                <a:gd name="T70" fmla="*/ 239 w 277"/>
                <a:gd name="T71" fmla="*/ 124 h 228"/>
                <a:gd name="T72" fmla="*/ 236 w 277"/>
                <a:gd name="T73" fmla="*/ 131 h 228"/>
                <a:gd name="T74" fmla="*/ 236 w 277"/>
                <a:gd name="T75" fmla="*/ 138 h 228"/>
                <a:gd name="T76" fmla="*/ 234 w 277"/>
                <a:gd name="T77" fmla="*/ 143 h 228"/>
                <a:gd name="T78" fmla="*/ 234 w 277"/>
                <a:gd name="T79" fmla="*/ 145 h 228"/>
                <a:gd name="T80" fmla="*/ 231 w 277"/>
                <a:gd name="T81" fmla="*/ 145 h 228"/>
                <a:gd name="T82" fmla="*/ 234 w 277"/>
                <a:gd name="T83" fmla="*/ 147 h 228"/>
                <a:gd name="T84" fmla="*/ 236 w 277"/>
                <a:gd name="T85" fmla="*/ 147 h 228"/>
                <a:gd name="T86" fmla="*/ 241 w 277"/>
                <a:gd name="T87" fmla="*/ 152 h 228"/>
                <a:gd name="T88" fmla="*/ 248 w 277"/>
                <a:gd name="T89" fmla="*/ 157 h 228"/>
                <a:gd name="T90" fmla="*/ 253 w 277"/>
                <a:gd name="T91" fmla="*/ 164 h 228"/>
                <a:gd name="T92" fmla="*/ 260 w 277"/>
                <a:gd name="T93" fmla="*/ 174 h 228"/>
                <a:gd name="T94" fmla="*/ 267 w 277"/>
                <a:gd name="T95" fmla="*/ 183 h 228"/>
                <a:gd name="T96" fmla="*/ 272 w 277"/>
                <a:gd name="T97" fmla="*/ 195 h 228"/>
                <a:gd name="T98" fmla="*/ 274 w 277"/>
                <a:gd name="T99" fmla="*/ 212 h 228"/>
                <a:gd name="T100" fmla="*/ 277 w 277"/>
                <a:gd name="T101"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77" h="228">
                  <a:moveTo>
                    <a:pt x="0" y="23"/>
                  </a:moveTo>
                  <a:lnTo>
                    <a:pt x="5" y="23"/>
                  </a:lnTo>
                  <a:lnTo>
                    <a:pt x="10" y="19"/>
                  </a:lnTo>
                  <a:lnTo>
                    <a:pt x="17" y="14"/>
                  </a:lnTo>
                  <a:lnTo>
                    <a:pt x="26" y="9"/>
                  </a:lnTo>
                  <a:lnTo>
                    <a:pt x="36" y="4"/>
                  </a:lnTo>
                  <a:lnTo>
                    <a:pt x="50" y="2"/>
                  </a:lnTo>
                  <a:lnTo>
                    <a:pt x="65" y="0"/>
                  </a:lnTo>
                  <a:lnTo>
                    <a:pt x="79" y="0"/>
                  </a:lnTo>
                  <a:lnTo>
                    <a:pt x="96" y="4"/>
                  </a:lnTo>
                  <a:lnTo>
                    <a:pt x="110" y="11"/>
                  </a:lnTo>
                  <a:lnTo>
                    <a:pt x="124" y="23"/>
                  </a:lnTo>
                  <a:lnTo>
                    <a:pt x="134" y="33"/>
                  </a:lnTo>
                  <a:lnTo>
                    <a:pt x="143" y="42"/>
                  </a:lnTo>
                  <a:lnTo>
                    <a:pt x="148" y="52"/>
                  </a:lnTo>
                  <a:lnTo>
                    <a:pt x="150" y="59"/>
                  </a:lnTo>
                  <a:lnTo>
                    <a:pt x="153" y="66"/>
                  </a:lnTo>
                  <a:lnTo>
                    <a:pt x="153" y="73"/>
                  </a:lnTo>
                  <a:lnTo>
                    <a:pt x="153" y="78"/>
                  </a:lnTo>
                  <a:lnTo>
                    <a:pt x="153" y="81"/>
                  </a:lnTo>
                  <a:lnTo>
                    <a:pt x="153" y="81"/>
                  </a:lnTo>
                  <a:lnTo>
                    <a:pt x="153" y="81"/>
                  </a:lnTo>
                  <a:lnTo>
                    <a:pt x="155" y="78"/>
                  </a:lnTo>
                  <a:lnTo>
                    <a:pt x="160" y="76"/>
                  </a:lnTo>
                  <a:lnTo>
                    <a:pt x="167" y="73"/>
                  </a:lnTo>
                  <a:lnTo>
                    <a:pt x="174" y="71"/>
                  </a:lnTo>
                  <a:lnTo>
                    <a:pt x="181" y="69"/>
                  </a:lnTo>
                  <a:lnTo>
                    <a:pt x="191" y="69"/>
                  </a:lnTo>
                  <a:lnTo>
                    <a:pt x="200" y="71"/>
                  </a:lnTo>
                  <a:lnTo>
                    <a:pt x="210" y="73"/>
                  </a:lnTo>
                  <a:lnTo>
                    <a:pt x="219" y="81"/>
                  </a:lnTo>
                  <a:lnTo>
                    <a:pt x="229" y="90"/>
                  </a:lnTo>
                  <a:lnTo>
                    <a:pt x="234" y="97"/>
                  </a:lnTo>
                  <a:lnTo>
                    <a:pt x="236" y="107"/>
                  </a:lnTo>
                  <a:lnTo>
                    <a:pt x="239" y="116"/>
                  </a:lnTo>
                  <a:lnTo>
                    <a:pt x="239" y="124"/>
                  </a:lnTo>
                  <a:lnTo>
                    <a:pt x="236" y="131"/>
                  </a:lnTo>
                  <a:lnTo>
                    <a:pt x="236" y="138"/>
                  </a:lnTo>
                  <a:lnTo>
                    <a:pt x="234" y="143"/>
                  </a:lnTo>
                  <a:lnTo>
                    <a:pt x="234" y="145"/>
                  </a:lnTo>
                  <a:lnTo>
                    <a:pt x="231" y="145"/>
                  </a:lnTo>
                  <a:lnTo>
                    <a:pt x="234" y="147"/>
                  </a:lnTo>
                  <a:lnTo>
                    <a:pt x="236" y="147"/>
                  </a:lnTo>
                  <a:lnTo>
                    <a:pt x="241" y="152"/>
                  </a:lnTo>
                  <a:lnTo>
                    <a:pt x="248" y="157"/>
                  </a:lnTo>
                  <a:lnTo>
                    <a:pt x="253" y="164"/>
                  </a:lnTo>
                  <a:lnTo>
                    <a:pt x="260" y="174"/>
                  </a:lnTo>
                  <a:lnTo>
                    <a:pt x="267" y="183"/>
                  </a:lnTo>
                  <a:lnTo>
                    <a:pt x="272" y="195"/>
                  </a:lnTo>
                  <a:lnTo>
                    <a:pt x="274" y="212"/>
                  </a:lnTo>
                  <a:lnTo>
                    <a:pt x="277" y="228"/>
                  </a:lnTo>
                </a:path>
              </a:pathLst>
            </a:custGeom>
            <a:noFill/>
            <a:ln w="12700" cmpd="sng">
              <a:solidFill>
                <a:srgbClr val="0066FF"/>
              </a:solidFill>
              <a:prstDash val="solid"/>
              <a:round/>
            </a:ln>
            <a:extLst>
              <a:ext uri="{909E8E84-426E-40DD-AFC4-6F175D3DCCD1}">
                <a14:hiddenFill xmlns:a14="http://schemas.microsoft.com/office/drawing/2010/main">
                  <a:solidFill>
                    <a:schemeClr val="accent1"/>
                  </a:solidFill>
                </a14:hiddenFill>
              </a:ext>
            </a:extLst>
          </p:spPr>
          <p:txBody>
            <a:bodyPr/>
            <a:lstStyle/>
            <a:p>
              <a:endParaRPr lang="en-US" sz="675"/>
            </a:p>
          </p:txBody>
        </p:sp>
        <p:sp>
          <p:nvSpPr>
            <p:cNvPr id="583703" name="Freeform 23"/>
            <p:cNvSpPr/>
            <p:nvPr/>
          </p:nvSpPr>
          <p:spPr bwMode="auto">
            <a:xfrm>
              <a:off x="3891" y="2677"/>
              <a:ext cx="358" cy="236"/>
            </a:xfrm>
            <a:custGeom>
              <a:avLst/>
              <a:gdLst>
                <a:gd name="T0" fmla="*/ 2 w 358"/>
                <a:gd name="T1" fmla="*/ 219 h 236"/>
                <a:gd name="T2" fmla="*/ 9 w 358"/>
                <a:gd name="T3" fmla="*/ 193 h 236"/>
                <a:gd name="T4" fmla="*/ 21 w 358"/>
                <a:gd name="T5" fmla="*/ 174 h 236"/>
                <a:gd name="T6" fmla="*/ 33 w 358"/>
                <a:gd name="T7" fmla="*/ 162 h 236"/>
                <a:gd name="T8" fmla="*/ 43 w 358"/>
                <a:gd name="T9" fmla="*/ 155 h 236"/>
                <a:gd name="T10" fmla="*/ 43 w 358"/>
                <a:gd name="T11" fmla="*/ 155 h 236"/>
                <a:gd name="T12" fmla="*/ 40 w 358"/>
                <a:gd name="T13" fmla="*/ 145 h 236"/>
                <a:gd name="T14" fmla="*/ 38 w 358"/>
                <a:gd name="T15" fmla="*/ 134 h 236"/>
                <a:gd name="T16" fmla="*/ 38 w 358"/>
                <a:gd name="T17" fmla="*/ 117 h 236"/>
                <a:gd name="T18" fmla="*/ 48 w 358"/>
                <a:gd name="T19" fmla="*/ 98 h 236"/>
                <a:gd name="T20" fmla="*/ 67 w 358"/>
                <a:gd name="T21" fmla="*/ 83 h 236"/>
                <a:gd name="T22" fmla="*/ 83 w 358"/>
                <a:gd name="T23" fmla="*/ 79 h 236"/>
                <a:gd name="T24" fmla="*/ 102 w 358"/>
                <a:gd name="T25" fmla="*/ 81 h 236"/>
                <a:gd name="T26" fmla="*/ 114 w 358"/>
                <a:gd name="T27" fmla="*/ 86 h 236"/>
                <a:gd name="T28" fmla="*/ 121 w 358"/>
                <a:gd name="T29" fmla="*/ 91 h 236"/>
                <a:gd name="T30" fmla="*/ 124 w 358"/>
                <a:gd name="T31" fmla="*/ 88 h 236"/>
                <a:gd name="T32" fmla="*/ 121 w 358"/>
                <a:gd name="T33" fmla="*/ 81 h 236"/>
                <a:gd name="T34" fmla="*/ 124 w 358"/>
                <a:gd name="T35" fmla="*/ 69 h 236"/>
                <a:gd name="T36" fmla="*/ 133 w 358"/>
                <a:gd name="T37" fmla="*/ 52 h 236"/>
                <a:gd name="T38" fmla="*/ 152 w 358"/>
                <a:gd name="T39" fmla="*/ 31 h 236"/>
                <a:gd name="T40" fmla="*/ 181 w 358"/>
                <a:gd name="T41" fmla="*/ 14 h 236"/>
                <a:gd name="T42" fmla="*/ 212 w 358"/>
                <a:gd name="T43" fmla="*/ 10 h 236"/>
                <a:gd name="T44" fmla="*/ 238 w 358"/>
                <a:gd name="T45" fmla="*/ 14 h 236"/>
                <a:gd name="T46" fmla="*/ 260 w 358"/>
                <a:gd name="T47" fmla="*/ 24 h 236"/>
                <a:gd name="T48" fmla="*/ 272 w 358"/>
                <a:gd name="T49" fmla="*/ 31 h 236"/>
                <a:gd name="T50" fmla="*/ 274 w 358"/>
                <a:gd name="T51" fmla="*/ 31 h 236"/>
                <a:gd name="T52" fmla="*/ 274 w 358"/>
                <a:gd name="T53" fmla="*/ 26 h 236"/>
                <a:gd name="T54" fmla="*/ 279 w 358"/>
                <a:gd name="T55" fmla="*/ 17 h 236"/>
                <a:gd name="T56" fmla="*/ 288 w 358"/>
                <a:gd name="T57" fmla="*/ 7 h 236"/>
                <a:gd name="T58" fmla="*/ 305 w 358"/>
                <a:gd name="T59" fmla="*/ 2 h 236"/>
                <a:gd name="T60" fmla="*/ 327 w 358"/>
                <a:gd name="T61" fmla="*/ 2 h 236"/>
                <a:gd name="T62" fmla="*/ 343 w 358"/>
                <a:gd name="T63" fmla="*/ 7 h 236"/>
                <a:gd name="T64" fmla="*/ 350 w 358"/>
                <a:gd name="T65" fmla="*/ 17 h 236"/>
                <a:gd name="T66" fmla="*/ 355 w 358"/>
                <a:gd name="T67" fmla="*/ 26 h 236"/>
                <a:gd name="T68" fmla="*/ 358 w 358"/>
                <a:gd name="T69" fmla="*/ 31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8" h="236">
                  <a:moveTo>
                    <a:pt x="0" y="236"/>
                  </a:moveTo>
                  <a:lnTo>
                    <a:pt x="2" y="219"/>
                  </a:lnTo>
                  <a:lnTo>
                    <a:pt x="5" y="205"/>
                  </a:lnTo>
                  <a:lnTo>
                    <a:pt x="9" y="193"/>
                  </a:lnTo>
                  <a:lnTo>
                    <a:pt x="14" y="181"/>
                  </a:lnTo>
                  <a:lnTo>
                    <a:pt x="21" y="174"/>
                  </a:lnTo>
                  <a:lnTo>
                    <a:pt x="29" y="167"/>
                  </a:lnTo>
                  <a:lnTo>
                    <a:pt x="33" y="162"/>
                  </a:lnTo>
                  <a:lnTo>
                    <a:pt x="38" y="157"/>
                  </a:lnTo>
                  <a:lnTo>
                    <a:pt x="43" y="155"/>
                  </a:lnTo>
                  <a:lnTo>
                    <a:pt x="43" y="155"/>
                  </a:lnTo>
                  <a:lnTo>
                    <a:pt x="43" y="155"/>
                  </a:lnTo>
                  <a:lnTo>
                    <a:pt x="40" y="150"/>
                  </a:lnTo>
                  <a:lnTo>
                    <a:pt x="40" y="145"/>
                  </a:lnTo>
                  <a:lnTo>
                    <a:pt x="38" y="141"/>
                  </a:lnTo>
                  <a:lnTo>
                    <a:pt x="38" y="134"/>
                  </a:lnTo>
                  <a:lnTo>
                    <a:pt x="38" y="124"/>
                  </a:lnTo>
                  <a:lnTo>
                    <a:pt x="38" y="117"/>
                  </a:lnTo>
                  <a:lnTo>
                    <a:pt x="43" y="107"/>
                  </a:lnTo>
                  <a:lnTo>
                    <a:pt x="48" y="98"/>
                  </a:lnTo>
                  <a:lnTo>
                    <a:pt x="55" y="91"/>
                  </a:lnTo>
                  <a:lnTo>
                    <a:pt x="67" y="83"/>
                  </a:lnTo>
                  <a:lnTo>
                    <a:pt x="76" y="81"/>
                  </a:lnTo>
                  <a:lnTo>
                    <a:pt x="83" y="79"/>
                  </a:lnTo>
                  <a:lnTo>
                    <a:pt x="93" y="79"/>
                  </a:lnTo>
                  <a:lnTo>
                    <a:pt x="102" y="81"/>
                  </a:lnTo>
                  <a:lnTo>
                    <a:pt x="110" y="83"/>
                  </a:lnTo>
                  <a:lnTo>
                    <a:pt x="114" y="86"/>
                  </a:lnTo>
                  <a:lnTo>
                    <a:pt x="119" y="88"/>
                  </a:lnTo>
                  <a:lnTo>
                    <a:pt x="121" y="91"/>
                  </a:lnTo>
                  <a:lnTo>
                    <a:pt x="124" y="91"/>
                  </a:lnTo>
                  <a:lnTo>
                    <a:pt x="124" y="88"/>
                  </a:lnTo>
                  <a:lnTo>
                    <a:pt x="121" y="86"/>
                  </a:lnTo>
                  <a:lnTo>
                    <a:pt x="121" y="81"/>
                  </a:lnTo>
                  <a:lnTo>
                    <a:pt x="124" y="76"/>
                  </a:lnTo>
                  <a:lnTo>
                    <a:pt x="124" y="69"/>
                  </a:lnTo>
                  <a:lnTo>
                    <a:pt x="129" y="60"/>
                  </a:lnTo>
                  <a:lnTo>
                    <a:pt x="133" y="52"/>
                  </a:lnTo>
                  <a:lnTo>
                    <a:pt x="141" y="43"/>
                  </a:lnTo>
                  <a:lnTo>
                    <a:pt x="152" y="31"/>
                  </a:lnTo>
                  <a:lnTo>
                    <a:pt x="164" y="21"/>
                  </a:lnTo>
                  <a:lnTo>
                    <a:pt x="181" y="14"/>
                  </a:lnTo>
                  <a:lnTo>
                    <a:pt x="195" y="10"/>
                  </a:lnTo>
                  <a:lnTo>
                    <a:pt x="212" y="10"/>
                  </a:lnTo>
                  <a:lnTo>
                    <a:pt x="226" y="10"/>
                  </a:lnTo>
                  <a:lnTo>
                    <a:pt x="238" y="14"/>
                  </a:lnTo>
                  <a:lnTo>
                    <a:pt x="250" y="19"/>
                  </a:lnTo>
                  <a:lnTo>
                    <a:pt x="260" y="24"/>
                  </a:lnTo>
                  <a:lnTo>
                    <a:pt x="267" y="29"/>
                  </a:lnTo>
                  <a:lnTo>
                    <a:pt x="272" y="31"/>
                  </a:lnTo>
                  <a:lnTo>
                    <a:pt x="274" y="33"/>
                  </a:lnTo>
                  <a:lnTo>
                    <a:pt x="274" y="31"/>
                  </a:lnTo>
                  <a:lnTo>
                    <a:pt x="274" y="29"/>
                  </a:lnTo>
                  <a:lnTo>
                    <a:pt x="274" y="26"/>
                  </a:lnTo>
                  <a:lnTo>
                    <a:pt x="276" y="21"/>
                  </a:lnTo>
                  <a:lnTo>
                    <a:pt x="279" y="17"/>
                  </a:lnTo>
                  <a:lnTo>
                    <a:pt x="284" y="12"/>
                  </a:lnTo>
                  <a:lnTo>
                    <a:pt x="288" y="7"/>
                  </a:lnTo>
                  <a:lnTo>
                    <a:pt x="296" y="5"/>
                  </a:lnTo>
                  <a:lnTo>
                    <a:pt x="305" y="2"/>
                  </a:lnTo>
                  <a:lnTo>
                    <a:pt x="315" y="0"/>
                  </a:lnTo>
                  <a:lnTo>
                    <a:pt x="327" y="2"/>
                  </a:lnTo>
                  <a:lnTo>
                    <a:pt x="336" y="5"/>
                  </a:lnTo>
                  <a:lnTo>
                    <a:pt x="343" y="7"/>
                  </a:lnTo>
                  <a:lnTo>
                    <a:pt x="348" y="12"/>
                  </a:lnTo>
                  <a:lnTo>
                    <a:pt x="350" y="17"/>
                  </a:lnTo>
                  <a:lnTo>
                    <a:pt x="355" y="21"/>
                  </a:lnTo>
                  <a:lnTo>
                    <a:pt x="355" y="26"/>
                  </a:lnTo>
                  <a:lnTo>
                    <a:pt x="358" y="29"/>
                  </a:lnTo>
                  <a:lnTo>
                    <a:pt x="358" y="31"/>
                  </a:lnTo>
                  <a:lnTo>
                    <a:pt x="358" y="33"/>
                  </a:lnTo>
                </a:path>
              </a:pathLst>
            </a:custGeom>
            <a:noFill/>
            <a:ln w="12700" cmpd="sng">
              <a:solidFill>
                <a:srgbClr val="0066FF"/>
              </a:solidFill>
              <a:prstDash val="solid"/>
              <a:round/>
            </a:ln>
            <a:extLst>
              <a:ext uri="{909E8E84-426E-40DD-AFC4-6F175D3DCCD1}">
                <a14:hiddenFill xmlns:a14="http://schemas.microsoft.com/office/drawing/2010/main">
                  <a:solidFill>
                    <a:schemeClr val="accent1"/>
                  </a:solidFill>
                </a14:hiddenFill>
              </a:ext>
            </a:extLst>
          </p:spPr>
          <p:txBody>
            <a:bodyPr/>
            <a:lstStyle/>
            <a:p>
              <a:endParaRPr lang="en-US" sz="675"/>
            </a:p>
          </p:txBody>
        </p:sp>
        <p:sp>
          <p:nvSpPr>
            <p:cNvPr id="583704" name="Freeform 24"/>
            <p:cNvSpPr/>
            <p:nvPr/>
          </p:nvSpPr>
          <p:spPr bwMode="auto">
            <a:xfrm>
              <a:off x="3891" y="2911"/>
              <a:ext cx="272" cy="229"/>
            </a:xfrm>
            <a:custGeom>
              <a:avLst/>
              <a:gdLst>
                <a:gd name="T0" fmla="*/ 272 w 272"/>
                <a:gd name="T1" fmla="*/ 202 h 229"/>
                <a:gd name="T2" fmla="*/ 272 w 272"/>
                <a:gd name="T3" fmla="*/ 205 h 229"/>
                <a:gd name="T4" fmla="*/ 267 w 272"/>
                <a:gd name="T5" fmla="*/ 207 h 229"/>
                <a:gd name="T6" fmla="*/ 260 w 272"/>
                <a:gd name="T7" fmla="*/ 212 h 229"/>
                <a:gd name="T8" fmla="*/ 250 w 272"/>
                <a:gd name="T9" fmla="*/ 217 h 229"/>
                <a:gd name="T10" fmla="*/ 238 w 272"/>
                <a:gd name="T11" fmla="*/ 221 h 229"/>
                <a:gd name="T12" fmla="*/ 226 w 272"/>
                <a:gd name="T13" fmla="*/ 226 h 229"/>
                <a:gd name="T14" fmla="*/ 212 w 272"/>
                <a:gd name="T15" fmla="*/ 229 h 229"/>
                <a:gd name="T16" fmla="*/ 195 w 272"/>
                <a:gd name="T17" fmla="*/ 226 h 229"/>
                <a:gd name="T18" fmla="*/ 181 w 272"/>
                <a:gd name="T19" fmla="*/ 224 h 229"/>
                <a:gd name="T20" fmla="*/ 164 w 272"/>
                <a:gd name="T21" fmla="*/ 214 h 229"/>
                <a:gd name="T22" fmla="*/ 152 w 272"/>
                <a:gd name="T23" fmla="*/ 205 h 229"/>
                <a:gd name="T24" fmla="*/ 141 w 272"/>
                <a:gd name="T25" fmla="*/ 195 h 229"/>
                <a:gd name="T26" fmla="*/ 133 w 272"/>
                <a:gd name="T27" fmla="*/ 186 h 229"/>
                <a:gd name="T28" fmla="*/ 129 w 272"/>
                <a:gd name="T29" fmla="*/ 176 h 229"/>
                <a:gd name="T30" fmla="*/ 124 w 272"/>
                <a:gd name="T31" fmla="*/ 167 h 229"/>
                <a:gd name="T32" fmla="*/ 124 w 272"/>
                <a:gd name="T33" fmla="*/ 159 h 229"/>
                <a:gd name="T34" fmla="*/ 121 w 272"/>
                <a:gd name="T35" fmla="*/ 155 h 229"/>
                <a:gd name="T36" fmla="*/ 121 w 272"/>
                <a:gd name="T37" fmla="*/ 150 h 229"/>
                <a:gd name="T38" fmla="*/ 124 w 272"/>
                <a:gd name="T39" fmla="*/ 148 h 229"/>
                <a:gd name="T40" fmla="*/ 124 w 272"/>
                <a:gd name="T41" fmla="*/ 145 h 229"/>
                <a:gd name="T42" fmla="*/ 121 w 272"/>
                <a:gd name="T43" fmla="*/ 148 h 229"/>
                <a:gd name="T44" fmla="*/ 119 w 272"/>
                <a:gd name="T45" fmla="*/ 150 h 229"/>
                <a:gd name="T46" fmla="*/ 114 w 272"/>
                <a:gd name="T47" fmla="*/ 152 h 229"/>
                <a:gd name="T48" fmla="*/ 110 w 272"/>
                <a:gd name="T49" fmla="*/ 155 h 229"/>
                <a:gd name="T50" fmla="*/ 102 w 272"/>
                <a:gd name="T51" fmla="*/ 157 h 229"/>
                <a:gd name="T52" fmla="*/ 93 w 272"/>
                <a:gd name="T53" fmla="*/ 157 h 229"/>
                <a:gd name="T54" fmla="*/ 83 w 272"/>
                <a:gd name="T55" fmla="*/ 157 h 229"/>
                <a:gd name="T56" fmla="*/ 76 w 272"/>
                <a:gd name="T57" fmla="*/ 157 h 229"/>
                <a:gd name="T58" fmla="*/ 67 w 272"/>
                <a:gd name="T59" fmla="*/ 152 h 229"/>
                <a:gd name="T60" fmla="*/ 55 w 272"/>
                <a:gd name="T61" fmla="*/ 145 h 229"/>
                <a:gd name="T62" fmla="*/ 48 w 272"/>
                <a:gd name="T63" fmla="*/ 138 h 229"/>
                <a:gd name="T64" fmla="*/ 43 w 272"/>
                <a:gd name="T65" fmla="*/ 128 h 229"/>
                <a:gd name="T66" fmla="*/ 38 w 272"/>
                <a:gd name="T67" fmla="*/ 121 h 229"/>
                <a:gd name="T68" fmla="*/ 38 w 272"/>
                <a:gd name="T69" fmla="*/ 112 h 229"/>
                <a:gd name="T70" fmla="*/ 38 w 272"/>
                <a:gd name="T71" fmla="*/ 105 h 229"/>
                <a:gd name="T72" fmla="*/ 38 w 272"/>
                <a:gd name="T73" fmla="*/ 97 h 229"/>
                <a:gd name="T74" fmla="*/ 40 w 272"/>
                <a:gd name="T75" fmla="*/ 90 h 229"/>
                <a:gd name="T76" fmla="*/ 40 w 272"/>
                <a:gd name="T77" fmla="*/ 86 h 229"/>
                <a:gd name="T78" fmla="*/ 43 w 272"/>
                <a:gd name="T79" fmla="*/ 83 h 229"/>
                <a:gd name="T80" fmla="*/ 43 w 272"/>
                <a:gd name="T81" fmla="*/ 81 h 229"/>
                <a:gd name="T82" fmla="*/ 43 w 272"/>
                <a:gd name="T83" fmla="*/ 81 h 229"/>
                <a:gd name="T84" fmla="*/ 38 w 272"/>
                <a:gd name="T85" fmla="*/ 78 h 229"/>
                <a:gd name="T86" fmla="*/ 33 w 272"/>
                <a:gd name="T87" fmla="*/ 76 h 229"/>
                <a:gd name="T88" fmla="*/ 29 w 272"/>
                <a:gd name="T89" fmla="*/ 71 h 229"/>
                <a:gd name="T90" fmla="*/ 21 w 272"/>
                <a:gd name="T91" fmla="*/ 64 h 229"/>
                <a:gd name="T92" fmla="*/ 14 w 272"/>
                <a:gd name="T93" fmla="*/ 55 h 229"/>
                <a:gd name="T94" fmla="*/ 9 w 272"/>
                <a:gd name="T95" fmla="*/ 45 h 229"/>
                <a:gd name="T96" fmla="*/ 5 w 272"/>
                <a:gd name="T97" fmla="*/ 31 h 229"/>
                <a:gd name="T98" fmla="*/ 2 w 272"/>
                <a:gd name="T99" fmla="*/ 16 h 229"/>
                <a:gd name="T100" fmla="*/ 0 w 272"/>
                <a:gd name="T101" fmla="*/ 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72" h="229">
                  <a:moveTo>
                    <a:pt x="272" y="202"/>
                  </a:moveTo>
                  <a:lnTo>
                    <a:pt x="272" y="205"/>
                  </a:lnTo>
                  <a:lnTo>
                    <a:pt x="267" y="207"/>
                  </a:lnTo>
                  <a:lnTo>
                    <a:pt x="260" y="212"/>
                  </a:lnTo>
                  <a:lnTo>
                    <a:pt x="250" y="217"/>
                  </a:lnTo>
                  <a:lnTo>
                    <a:pt x="238" y="221"/>
                  </a:lnTo>
                  <a:lnTo>
                    <a:pt x="226" y="226"/>
                  </a:lnTo>
                  <a:lnTo>
                    <a:pt x="212" y="229"/>
                  </a:lnTo>
                  <a:lnTo>
                    <a:pt x="195" y="226"/>
                  </a:lnTo>
                  <a:lnTo>
                    <a:pt x="181" y="224"/>
                  </a:lnTo>
                  <a:lnTo>
                    <a:pt x="164" y="214"/>
                  </a:lnTo>
                  <a:lnTo>
                    <a:pt x="152" y="205"/>
                  </a:lnTo>
                  <a:lnTo>
                    <a:pt x="141" y="195"/>
                  </a:lnTo>
                  <a:lnTo>
                    <a:pt x="133" y="186"/>
                  </a:lnTo>
                  <a:lnTo>
                    <a:pt x="129" y="176"/>
                  </a:lnTo>
                  <a:lnTo>
                    <a:pt x="124" y="167"/>
                  </a:lnTo>
                  <a:lnTo>
                    <a:pt x="124" y="159"/>
                  </a:lnTo>
                  <a:lnTo>
                    <a:pt x="121" y="155"/>
                  </a:lnTo>
                  <a:lnTo>
                    <a:pt x="121" y="150"/>
                  </a:lnTo>
                  <a:lnTo>
                    <a:pt x="124" y="148"/>
                  </a:lnTo>
                  <a:lnTo>
                    <a:pt x="124" y="145"/>
                  </a:lnTo>
                  <a:lnTo>
                    <a:pt x="121" y="148"/>
                  </a:lnTo>
                  <a:lnTo>
                    <a:pt x="119" y="150"/>
                  </a:lnTo>
                  <a:lnTo>
                    <a:pt x="114" y="152"/>
                  </a:lnTo>
                  <a:lnTo>
                    <a:pt x="110" y="155"/>
                  </a:lnTo>
                  <a:lnTo>
                    <a:pt x="102" y="157"/>
                  </a:lnTo>
                  <a:lnTo>
                    <a:pt x="93" y="157"/>
                  </a:lnTo>
                  <a:lnTo>
                    <a:pt x="83" y="157"/>
                  </a:lnTo>
                  <a:lnTo>
                    <a:pt x="76" y="157"/>
                  </a:lnTo>
                  <a:lnTo>
                    <a:pt x="67" y="152"/>
                  </a:lnTo>
                  <a:lnTo>
                    <a:pt x="55" y="145"/>
                  </a:lnTo>
                  <a:lnTo>
                    <a:pt x="48" y="138"/>
                  </a:lnTo>
                  <a:lnTo>
                    <a:pt x="43" y="128"/>
                  </a:lnTo>
                  <a:lnTo>
                    <a:pt x="38" y="121"/>
                  </a:lnTo>
                  <a:lnTo>
                    <a:pt x="38" y="112"/>
                  </a:lnTo>
                  <a:lnTo>
                    <a:pt x="38" y="105"/>
                  </a:lnTo>
                  <a:lnTo>
                    <a:pt x="38" y="97"/>
                  </a:lnTo>
                  <a:lnTo>
                    <a:pt x="40" y="90"/>
                  </a:lnTo>
                  <a:lnTo>
                    <a:pt x="40" y="86"/>
                  </a:lnTo>
                  <a:lnTo>
                    <a:pt x="43" y="83"/>
                  </a:lnTo>
                  <a:lnTo>
                    <a:pt x="43" y="81"/>
                  </a:lnTo>
                  <a:lnTo>
                    <a:pt x="43" y="81"/>
                  </a:lnTo>
                  <a:lnTo>
                    <a:pt x="38" y="78"/>
                  </a:lnTo>
                  <a:lnTo>
                    <a:pt x="33" y="76"/>
                  </a:lnTo>
                  <a:lnTo>
                    <a:pt x="29" y="71"/>
                  </a:lnTo>
                  <a:lnTo>
                    <a:pt x="21" y="64"/>
                  </a:lnTo>
                  <a:lnTo>
                    <a:pt x="14" y="55"/>
                  </a:lnTo>
                  <a:lnTo>
                    <a:pt x="9" y="45"/>
                  </a:lnTo>
                  <a:lnTo>
                    <a:pt x="5" y="31"/>
                  </a:lnTo>
                  <a:lnTo>
                    <a:pt x="2" y="16"/>
                  </a:lnTo>
                  <a:lnTo>
                    <a:pt x="0" y="0"/>
                  </a:lnTo>
                </a:path>
              </a:pathLst>
            </a:custGeom>
            <a:noFill/>
            <a:ln w="12700" cmpd="sng">
              <a:solidFill>
                <a:srgbClr val="0066FF"/>
              </a:solidFill>
              <a:prstDash val="solid"/>
              <a:round/>
            </a:ln>
            <a:extLst>
              <a:ext uri="{909E8E84-426E-40DD-AFC4-6F175D3DCCD1}">
                <a14:hiddenFill xmlns:a14="http://schemas.microsoft.com/office/drawing/2010/main">
                  <a:solidFill>
                    <a:schemeClr val="accent1"/>
                  </a:solidFill>
                </a14:hiddenFill>
              </a:ext>
            </a:extLst>
          </p:spPr>
          <p:txBody>
            <a:bodyPr/>
            <a:lstStyle/>
            <a:p>
              <a:endParaRPr lang="en-US" sz="675"/>
            </a:p>
          </p:txBody>
        </p:sp>
        <p:sp>
          <p:nvSpPr>
            <p:cNvPr id="583705" name="Freeform 25"/>
            <p:cNvSpPr/>
            <p:nvPr/>
          </p:nvSpPr>
          <p:spPr bwMode="auto">
            <a:xfrm>
              <a:off x="4165" y="2911"/>
              <a:ext cx="355" cy="236"/>
            </a:xfrm>
            <a:custGeom>
              <a:avLst/>
              <a:gdLst>
                <a:gd name="T0" fmla="*/ 355 w 355"/>
                <a:gd name="T1" fmla="*/ 16 h 236"/>
                <a:gd name="T2" fmla="*/ 348 w 355"/>
                <a:gd name="T3" fmla="*/ 45 h 236"/>
                <a:gd name="T4" fmla="*/ 334 w 355"/>
                <a:gd name="T5" fmla="*/ 64 h 236"/>
                <a:gd name="T6" fmla="*/ 322 w 355"/>
                <a:gd name="T7" fmla="*/ 76 h 236"/>
                <a:gd name="T8" fmla="*/ 315 w 355"/>
                <a:gd name="T9" fmla="*/ 81 h 236"/>
                <a:gd name="T10" fmla="*/ 315 w 355"/>
                <a:gd name="T11" fmla="*/ 83 h 236"/>
                <a:gd name="T12" fmla="*/ 317 w 355"/>
                <a:gd name="T13" fmla="*/ 90 h 236"/>
                <a:gd name="T14" fmla="*/ 320 w 355"/>
                <a:gd name="T15" fmla="*/ 105 h 236"/>
                <a:gd name="T16" fmla="*/ 317 w 355"/>
                <a:gd name="T17" fmla="*/ 121 h 236"/>
                <a:gd name="T18" fmla="*/ 310 w 355"/>
                <a:gd name="T19" fmla="*/ 138 h 236"/>
                <a:gd name="T20" fmla="*/ 291 w 355"/>
                <a:gd name="T21" fmla="*/ 152 h 236"/>
                <a:gd name="T22" fmla="*/ 272 w 355"/>
                <a:gd name="T23" fmla="*/ 159 h 236"/>
                <a:gd name="T24" fmla="*/ 255 w 355"/>
                <a:gd name="T25" fmla="*/ 157 h 236"/>
                <a:gd name="T26" fmla="*/ 241 w 355"/>
                <a:gd name="T27" fmla="*/ 152 h 236"/>
                <a:gd name="T28" fmla="*/ 234 w 355"/>
                <a:gd name="T29" fmla="*/ 148 h 236"/>
                <a:gd name="T30" fmla="*/ 234 w 355"/>
                <a:gd name="T31" fmla="*/ 148 h 236"/>
                <a:gd name="T32" fmla="*/ 234 w 355"/>
                <a:gd name="T33" fmla="*/ 155 h 236"/>
                <a:gd name="T34" fmla="*/ 231 w 355"/>
                <a:gd name="T35" fmla="*/ 169 h 236"/>
                <a:gd name="T36" fmla="*/ 224 w 355"/>
                <a:gd name="T37" fmla="*/ 186 h 236"/>
                <a:gd name="T38" fmla="*/ 205 w 355"/>
                <a:gd name="T39" fmla="*/ 205 h 236"/>
                <a:gd name="T40" fmla="*/ 177 w 355"/>
                <a:gd name="T41" fmla="*/ 224 h 236"/>
                <a:gd name="T42" fmla="*/ 146 w 355"/>
                <a:gd name="T43" fmla="*/ 229 h 236"/>
                <a:gd name="T44" fmla="*/ 117 w 355"/>
                <a:gd name="T45" fmla="*/ 224 h 236"/>
                <a:gd name="T46" fmla="*/ 98 w 355"/>
                <a:gd name="T47" fmla="*/ 214 h 236"/>
                <a:gd name="T48" fmla="*/ 86 w 355"/>
                <a:gd name="T49" fmla="*/ 205 h 236"/>
                <a:gd name="T50" fmla="*/ 84 w 355"/>
                <a:gd name="T51" fmla="*/ 205 h 236"/>
                <a:gd name="T52" fmla="*/ 81 w 355"/>
                <a:gd name="T53" fmla="*/ 212 h 236"/>
                <a:gd name="T54" fmla="*/ 76 w 355"/>
                <a:gd name="T55" fmla="*/ 219 h 236"/>
                <a:gd name="T56" fmla="*/ 69 w 355"/>
                <a:gd name="T57" fmla="*/ 229 h 236"/>
                <a:gd name="T58" fmla="*/ 53 w 355"/>
                <a:gd name="T59" fmla="*/ 236 h 236"/>
                <a:gd name="T60" fmla="*/ 31 w 355"/>
                <a:gd name="T61" fmla="*/ 236 h 236"/>
                <a:gd name="T62" fmla="*/ 14 w 355"/>
                <a:gd name="T63" fmla="*/ 229 h 236"/>
                <a:gd name="T64" fmla="*/ 5 w 355"/>
                <a:gd name="T65" fmla="*/ 219 h 236"/>
                <a:gd name="T66" fmla="*/ 0 w 355"/>
                <a:gd name="T67" fmla="*/ 212 h 236"/>
                <a:gd name="T68" fmla="*/ 0 w 355"/>
                <a:gd name="T69" fmla="*/ 205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5" h="236">
                  <a:moveTo>
                    <a:pt x="355" y="0"/>
                  </a:moveTo>
                  <a:lnTo>
                    <a:pt x="355" y="16"/>
                  </a:lnTo>
                  <a:lnTo>
                    <a:pt x="353" y="33"/>
                  </a:lnTo>
                  <a:lnTo>
                    <a:pt x="348" y="45"/>
                  </a:lnTo>
                  <a:lnTo>
                    <a:pt x="341" y="55"/>
                  </a:lnTo>
                  <a:lnTo>
                    <a:pt x="334" y="64"/>
                  </a:lnTo>
                  <a:lnTo>
                    <a:pt x="329" y="71"/>
                  </a:lnTo>
                  <a:lnTo>
                    <a:pt x="322" y="76"/>
                  </a:lnTo>
                  <a:lnTo>
                    <a:pt x="317" y="78"/>
                  </a:lnTo>
                  <a:lnTo>
                    <a:pt x="315" y="81"/>
                  </a:lnTo>
                  <a:lnTo>
                    <a:pt x="312" y="83"/>
                  </a:lnTo>
                  <a:lnTo>
                    <a:pt x="315" y="83"/>
                  </a:lnTo>
                  <a:lnTo>
                    <a:pt x="315" y="86"/>
                  </a:lnTo>
                  <a:lnTo>
                    <a:pt x="317" y="90"/>
                  </a:lnTo>
                  <a:lnTo>
                    <a:pt x="317" y="97"/>
                  </a:lnTo>
                  <a:lnTo>
                    <a:pt x="320" y="105"/>
                  </a:lnTo>
                  <a:lnTo>
                    <a:pt x="320" y="112"/>
                  </a:lnTo>
                  <a:lnTo>
                    <a:pt x="317" y="121"/>
                  </a:lnTo>
                  <a:lnTo>
                    <a:pt x="315" y="131"/>
                  </a:lnTo>
                  <a:lnTo>
                    <a:pt x="310" y="138"/>
                  </a:lnTo>
                  <a:lnTo>
                    <a:pt x="300" y="148"/>
                  </a:lnTo>
                  <a:lnTo>
                    <a:pt x="291" y="152"/>
                  </a:lnTo>
                  <a:lnTo>
                    <a:pt x="281" y="157"/>
                  </a:lnTo>
                  <a:lnTo>
                    <a:pt x="272" y="159"/>
                  </a:lnTo>
                  <a:lnTo>
                    <a:pt x="262" y="159"/>
                  </a:lnTo>
                  <a:lnTo>
                    <a:pt x="255" y="157"/>
                  </a:lnTo>
                  <a:lnTo>
                    <a:pt x="248" y="155"/>
                  </a:lnTo>
                  <a:lnTo>
                    <a:pt x="241" y="152"/>
                  </a:lnTo>
                  <a:lnTo>
                    <a:pt x="236" y="150"/>
                  </a:lnTo>
                  <a:lnTo>
                    <a:pt x="234" y="148"/>
                  </a:lnTo>
                  <a:lnTo>
                    <a:pt x="234" y="148"/>
                  </a:lnTo>
                  <a:lnTo>
                    <a:pt x="234" y="148"/>
                  </a:lnTo>
                  <a:lnTo>
                    <a:pt x="234" y="150"/>
                  </a:lnTo>
                  <a:lnTo>
                    <a:pt x="234" y="155"/>
                  </a:lnTo>
                  <a:lnTo>
                    <a:pt x="234" y="162"/>
                  </a:lnTo>
                  <a:lnTo>
                    <a:pt x="231" y="169"/>
                  </a:lnTo>
                  <a:lnTo>
                    <a:pt x="229" y="176"/>
                  </a:lnTo>
                  <a:lnTo>
                    <a:pt x="224" y="186"/>
                  </a:lnTo>
                  <a:lnTo>
                    <a:pt x="215" y="195"/>
                  </a:lnTo>
                  <a:lnTo>
                    <a:pt x="205" y="205"/>
                  </a:lnTo>
                  <a:lnTo>
                    <a:pt x="191" y="217"/>
                  </a:lnTo>
                  <a:lnTo>
                    <a:pt x="177" y="224"/>
                  </a:lnTo>
                  <a:lnTo>
                    <a:pt x="160" y="229"/>
                  </a:lnTo>
                  <a:lnTo>
                    <a:pt x="146" y="229"/>
                  </a:lnTo>
                  <a:lnTo>
                    <a:pt x="131" y="226"/>
                  </a:lnTo>
                  <a:lnTo>
                    <a:pt x="117" y="224"/>
                  </a:lnTo>
                  <a:lnTo>
                    <a:pt x="107" y="219"/>
                  </a:lnTo>
                  <a:lnTo>
                    <a:pt x="98" y="214"/>
                  </a:lnTo>
                  <a:lnTo>
                    <a:pt x="91" y="209"/>
                  </a:lnTo>
                  <a:lnTo>
                    <a:pt x="86" y="205"/>
                  </a:lnTo>
                  <a:lnTo>
                    <a:pt x="84" y="205"/>
                  </a:lnTo>
                  <a:lnTo>
                    <a:pt x="84" y="205"/>
                  </a:lnTo>
                  <a:lnTo>
                    <a:pt x="84" y="207"/>
                  </a:lnTo>
                  <a:lnTo>
                    <a:pt x="81" y="212"/>
                  </a:lnTo>
                  <a:lnTo>
                    <a:pt x="81" y="214"/>
                  </a:lnTo>
                  <a:lnTo>
                    <a:pt x="76" y="219"/>
                  </a:lnTo>
                  <a:lnTo>
                    <a:pt x="74" y="224"/>
                  </a:lnTo>
                  <a:lnTo>
                    <a:pt x="69" y="229"/>
                  </a:lnTo>
                  <a:lnTo>
                    <a:pt x="62" y="233"/>
                  </a:lnTo>
                  <a:lnTo>
                    <a:pt x="53" y="236"/>
                  </a:lnTo>
                  <a:lnTo>
                    <a:pt x="41" y="236"/>
                  </a:lnTo>
                  <a:lnTo>
                    <a:pt x="31" y="236"/>
                  </a:lnTo>
                  <a:lnTo>
                    <a:pt x="22" y="233"/>
                  </a:lnTo>
                  <a:lnTo>
                    <a:pt x="14" y="229"/>
                  </a:lnTo>
                  <a:lnTo>
                    <a:pt x="10" y="224"/>
                  </a:lnTo>
                  <a:lnTo>
                    <a:pt x="5" y="219"/>
                  </a:lnTo>
                  <a:lnTo>
                    <a:pt x="2" y="214"/>
                  </a:lnTo>
                  <a:lnTo>
                    <a:pt x="0" y="212"/>
                  </a:lnTo>
                  <a:lnTo>
                    <a:pt x="0" y="207"/>
                  </a:lnTo>
                  <a:lnTo>
                    <a:pt x="0" y="205"/>
                  </a:lnTo>
                  <a:lnTo>
                    <a:pt x="0" y="205"/>
                  </a:lnTo>
                </a:path>
              </a:pathLst>
            </a:custGeom>
            <a:noFill/>
            <a:ln w="12700" cmpd="sng">
              <a:solidFill>
                <a:srgbClr val="0066FF"/>
              </a:solidFill>
              <a:prstDash val="solid"/>
              <a:round/>
            </a:ln>
            <a:extLst>
              <a:ext uri="{909E8E84-426E-40DD-AFC4-6F175D3DCCD1}">
                <a14:hiddenFill xmlns:a14="http://schemas.microsoft.com/office/drawing/2010/main">
                  <a:solidFill>
                    <a:schemeClr val="accent1"/>
                  </a:solidFill>
                </a14:hiddenFill>
              </a:ext>
            </a:extLst>
          </p:spPr>
          <p:txBody>
            <a:bodyPr/>
            <a:lstStyle/>
            <a:p>
              <a:endParaRPr lang="en-US" sz="675"/>
            </a:p>
          </p:txBody>
        </p:sp>
      </p:grpSp>
      <p:grpSp>
        <p:nvGrpSpPr>
          <p:cNvPr id="583706" name="Group 26"/>
          <p:cNvGrpSpPr/>
          <p:nvPr/>
        </p:nvGrpSpPr>
        <p:grpSpPr bwMode="auto">
          <a:xfrm>
            <a:off x="4000500" y="4228326"/>
            <a:ext cx="1085850" cy="742950"/>
            <a:chOff x="3891" y="2677"/>
            <a:chExt cx="632" cy="470"/>
          </a:xfrm>
        </p:grpSpPr>
        <p:sp>
          <p:nvSpPr>
            <p:cNvPr id="583707" name="Freeform 27"/>
            <p:cNvSpPr/>
            <p:nvPr/>
          </p:nvSpPr>
          <p:spPr bwMode="auto">
            <a:xfrm>
              <a:off x="4246" y="2687"/>
              <a:ext cx="277" cy="228"/>
            </a:xfrm>
            <a:custGeom>
              <a:avLst/>
              <a:gdLst>
                <a:gd name="T0" fmla="*/ 0 w 277"/>
                <a:gd name="T1" fmla="*/ 23 h 228"/>
                <a:gd name="T2" fmla="*/ 5 w 277"/>
                <a:gd name="T3" fmla="*/ 23 h 228"/>
                <a:gd name="T4" fmla="*/ 10 w 277"/>
                <a:gd name="T5" fmla="*/ 19 h 228"/>
                <a:gd name="T6" fmla="*/ 17 w 277"/>
                <a:gd name="T7" fmla="*/ 14 h 228"/>
                <a:gd name="T8" fmla="*/ 26 w 277"/>
                <a:gd name="T9" fmla="*/ 9 h 228"/>
                <a:gd name="T10" fmla="*/ 36 w 277"/>
                <a:gd name="T11" fmla="*/ 4 h 228"/>
                <a:gd name="T12" fmla="*/ 50 w 277"/>
                <a:gd name="T13" fmla="*/ 2 h 228"/>
                <a:gd name="T14" fmla="*/ 65 w 277"/>
                <a:gd name="T15" fmla="*/ 0 h 228"/>
                <a:gd name="T16" fmla="*/ 79 w 277"/>
                <a:gd name="T17" fmla="*/ 0 h 228"/>
                <a:gd name="T18" fmla="*/ 96 w 277"/>
                <a:gd name="T19" fmla="*/ 4 h 228"/>
                <a:gd name="T20" fmla="*/ 110 w 277"/>
                <a:gd name="T21" fmla="*/ 11 h 228"/>
                <a:gd name="T22" fmla="*/ 124 w 277"/>
                <a:gd name="T23" fmla="*/ 23 h 228"/>
                <a:gd name="T24" fmla="*/ 134 w 277"/>
                <a:gd name="T25" fmla="*/ 33 h 228"/>
                <a:gd name="T26" fmla="*/ 143 w 277"/>
                <a:gd name="T27" fmla="*/ 42 h 228"/>
                <a:gd name="T28" fmla="*/ 148 w 277"/>
                <a:gd name="T29" fmla="*/ 52 h 228"/>
                <a:gd name="T30" fmla="*/ 150 w 277"/>
                <a:gd name="T31" fmla="*/ 59 h 228"/>
                <a:gd name="T32" fmla="*/ 153 w 277"/>
                <a:gd name="T33" fmla="*/ 66 h 228"/>
                <a:gd name="T34" fmla="*/ 153 w 277"/>
                <a:gd name="T35" fmla="*/ 73 h 228"/>
                <a:gd name="T36" fmla="*/ 153 w 277"/>
                <a:gd name="T37" fmla="*/ 78 h 228"/>
                <a:gd name="T38" fmla="*/ 153 w 277"/>
                <a:gd name="T39" fmla="*/ 81 h 228"/>
                <a:gd name="T40" fmla="*/ 153 w 277"/>
                <a:gd name="T41" fmla="*/ 81 h 228"/>
                <a:gd name="T42" fmla="*/ 153 w 277"/>
                <a:gd name="T43" fmla="*/ 81 h 228"/>
                <a:gd name="T44" fmla="*/ 155 w 277"/>
                <a:gd name="T45" fmla="*/ 78 h 228"/>
                <a:gd name="T46" fmla="*/ 160 w 277"/>
                <a:gd name="T47" fmla="*/ 76 h 228"/>
                <a:gd name="T48" fmla="*/ 167 w 277"/>
                <a:gd name="T49" fmla="*/ 73 h 228"/>
                <a:gd name="T50" fmla="*/ 174 w 277"/>
                <a:gd name="T51" fmla="*/ 71 h 228"/>
                <a:gd name="T52" fmla="*/ 181 w 277"/>
                <a:gd name="T53" fmla="*/ 69 h 228"/>
                <a:gd name="T54" fmla="*/ 191 w 277"/>
                <a:gd name="T55" fmla="*/ 69 h 228"/>
                <a:gd name="T56" fmla="*/ 200 w 277"/>
                <a:gd name="T57" fmla="*/ 71 h 228"/>
                <a:gd name="T58" fmla="*/ 210 w 277"/>
                <a:gd name="T59" fmla="*/ 73 h 228"/>
                <a:gd name="T60" fmla="*/ 219 w 277"/>
                <a:gd name="T61" fmla="*/ 81 h 228"/>
                <a:gd name="T62" fmla="*/ 229 w 277"/>
                <a:gd name="T63" fmla="*/ 90 h 228"/>
                <a:gd name="T64" fmla="*/ 234 w 277"/>
                <a:gd name="T65" fmla="*/ 97 h 228"/>
                <a:gd name="T66" fmla="*/ 236 w 277"/>
                <a:gd name="T67" fmla="*/ 107 h 228"/>
                <a:gd name="T68" fmla="*/ 239 w 277"/>
                <a:gd name="T69" fmla="*/ 116 h 228"/>
                <a:gd name="T70" fmla="*/ 239 w 277"/>
                <a:gd name="T71" fmla="*/ 124 h 228"/>
                <a:gd name="T72" fmla="*/ 236 w 277"/>
                <a:gd name="T73" fmla="*/ 131 h 228"/>
                <a:gd name="T74" fmla="*/ 236 w 277"/>
                <a:gd name="T75" fmla="*/ 138 h 228"/>
                <a:gd name="T76" fmla="*/ 234 w 277"/>
                <a:gd name="T77" fmla="*/ 143 h 228"/>
                <a:gd name="T78" fmla="*/ 234 w 277"/>
                <a:gd name="T79" fmla="*/ 145 h 228"/>
                <a:gd name="T80" fmla="*/ 231 w 277"/>
                <a:gd name="T81" fmla="*/ 145 h 228"/>
                <a:gd name="T82" fmla="*/ 234 w 277"/>
                <a:gd name="T83" fmla="*/ 147 h 228"/>
                <a:gd name="T84" fmla="*/ 236 w 277"/>
                <a:gd name="T85" fmla="*/ 147 h 228"/>
                <a:gd name="T86" fmla="*/ 241 w 277"/>
                <a:gd name="T87" fmla="*/ 152 h 228"/>
                <a:gd name="T88" fmla="*/ 248 w 277"/>
                <a:gd name="T89" fmla="*/ 157 h 228"/>
                <a:gd name="T90" fmla="*/ 253 w 277"/>
                <a:gd name="T91" fmla="*/ 164 h 228"/>
                <a:gd name="T92" fmla="*/ 260 w 277"/>
                <a:gd name="T93" fmla="*/ 174 h 228"/>
                <a:gd name="T94" fmla="*/ 267 w 277"/>
                <a:gd name="T95" fmla="*/ 183 h 228"/>
                <a:gd name="T96" fmla="*/ 272 w 277"/>
                <a:gd name="T97" fmla="*/ 195 h 228"/>
                <a:gd name="T98" fmla="*/ 274 w 277"/>
                <a:gd name="T99" fmla="*/ 212 h 228"/>
                <a:gd name="T100" fmla="*/ 277 w 277"/>
                <a:gd name="T101" fmla="*/ 228 h 2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77" h="228">
                  <a:moveTo>
                    <a:pt x="0" y="23"/>
                  </a:moveTo>
                  <a:lnTo>
                    <a:pt x="5" y="23"/>
                  </a:lnTo>
                  <a:lnTo>
                    <a:pt x="10" y="19"/>
                  </a:lnTo>
                  <a:lnTo>
                    <a:pt x="17" y="14"/>
                  </a:lnTo>
                  <a:lnTo>
                    <a:pt x="26" y="9"/>
                  </a:lnTo>
                  <a:lnTo>
                    <a:pt x="36" y="4"/>
                  </a:lnTo>
                  <a:lnTo>
                    <a:pt x="50" y="2"/>
                  </a:lnTo>
                  <a:lnTo>
                    <a:pt x="65" y="0"/>
                  </a:lnTo>
                  <a:lnTo>
                    <a:pt x="79" y="0"/>
                  </a:lnTo>
                  <a:lnTo>
                    <a:pt x="96" y="4"/>
                  </a:lnTo>
                  <a:lnTo>
                    <a:pt x="110" y="11"/>
                  </a:lnTo>
                  <a:lnTo>
                    <a:pt x="124" y="23"/>
                  </a:lnTo>
                  <a:lnTo>
                    <a:pt x="134" y="33"/>
                  </a:lnTo>
                  <a:lnTo>
                    <a:pt x="143" y="42"/>
                  </a:lnTo>
                  <a:lnTo>
                    <a:pt x="148" y="52"/>
                  </a:lnTo>
                  <a:lnTo>
                    <a:pt x="150" y="59"/>
                  </a:lnTo>
                  <a:lnTo>
                    <a:pt x="153" y="66"/>
                  </a:lnTo>
                  <a:lnTo>
                    <a:pt x="153" y="73"/>
                  </a:lnTo>
                  <a:lnTo>
                    <a:pt x="153" y="78"/>
                  </a:lnTo>
                  <a:lnTo>
                    <a:pt x="153" y="81"/>
                  </a:lnTo>
                  <a:lnTo>
                    <a:pt x="153" y="81"/>
                  </a:lnTo>
                  <a:lnTo>
                    <a:pt x="153" y="81"/>
                  </a:lnTo>
                  <a:lnTo>
                    <a:pt x="155" y="78"/>
                  </a:lnTo>
                  <a:lnTo>
                    <a:pt x="160" y="76"/>
                  </a:lnTo>
                  <a:lnTo>
                    <a:pt x="167" y="73"/>
                  </a:lnTo>
                  <a:lnTo>
                    <a:pt x="174" y="71"/>
                  </a:lnTo>
                  <a:lnTo>
                    <a:pt x="181" y="69"/>
                  </a:lnTo>
                  <a:lnTo>
                    <a:pt x="191" y="69"/>
                  </a:lnTo>
                  <a:lnTo>
                    <a:pt x="200" y="71"/>
                  </a:lnTo>
                  <a:lnTo>
                    <a:pt x="210" y="73"/>
                  </a:lnTo>
                  <a:lnTo>
                    <a:pt x="219" y="81"/>
                  </a:lnTo>
                  <a:lnTo>
                    <a:pt x="229" y="90"/>
                  </a:lnTo>
                  <a:lnTo>
                    <a:pt x="234" y="97"/>
                  </a:lnTo>
                  <a:lnTo>
                    <a:pt x="236" y="107"/>
                  </a:lnTo>
                  <a:lnTo>
                    <a:pt x="239" y="116"/>
                  </a:lnTo>
                  <a:lnTo>
                    <a:pt x="239" y="124"/>
                  </a:lnTo>
                  <a:lnTo>
                    <a:pt x="236" y="131"/>
                  </a:lnTo>
                  <a:lnTo>
                    <a:pt x="236" y="138"/>
                  </a:lnTo>
                  <a:lnTo>
                    <a:pt x="234" y="143"/>
                  </a:lnTo>
                  <a:lnTo>
                    <a:pt x="234" y="145"/>
                  </a:lnTo>
                  <a:lnTo>
                    <a:pt x="231" y="145"/>
                  </a:lnTo>
                  <a:lnTo>
                    <a:pt x="234" y="147"/>
                  </a:lnTo>
                  <a:lnTo>
                    <a:pt x="236" y="147"/>
                  </a:lnTo>
                  <a:lnTo>
                    <a:pt x="241" y="152"/>
                  </a:lnTo>
                  <a:lnTo>
                    <a:pt x="248" y="157"/>
                  </a:lnTo>
                  <a:lnTo>
                    <a:pt x="253" y="164"/>
                  </a:lnTo>
                  <a:lnTo>
                    <a:pt x="260" y="174"/>
                  </a:lnTo>
                  <a:lnTo>
                    <a:pt x="267" y="183"/>
                  </a:lnTo>
                  <a:lnTo>
                    <a:pt x="272" y="195"/>
                  </a:lnTo>
                  <a:lnTo>
                    <a:pt x="274" y="212"/>
                  </a:lnTo>
                  <a:lnTo>
                    <a:pt x="277" y="228"/>
                  </a:lnTo>
                </a:path>
              </a:pathLst>
            </a:custGeom>
            <a:noFill/>
            <a:ln w="12700" cmpd="sng">
              <a:solidFill>
                <a:srgbClr val="0066FF"/>
              </a:solidFill>
              <a:prstDash val="solid"/>
              <a:round/>
            </a:ln>
            <a:extLst>
              <a:ext uri="{909E8E84-426E-40DD-AFC4-6F175D3DCCD1}">
                <a14:hiddenFill xmlns:a14="http://schemas.microsoft.com/office/drawing/2010/main">
                  <a:solidFill>
                    <a:schemeClr val="accent1"/>
                  </a:solidFill>
                </a14:hiddenFill>
              </a:ext>
            </a:extLst>
          </p:spPr>
          <p:txBody>
            <a:bodyPr/>
            <a:lstStyle/>
            <a:p>
              <a:endParaRPr lang="en-US" sz="675"/>
            </a:p>
          </p:txBody>
        </p:sp>
        <p:sp>
          <p:nvSpPr>
            <p:cNvPr id="583708" name="Freeform 28"/>
            <p:cNvSpPr/>
            <p:nvPr/>
          </p:nvSpPr>
          <p:spPr bwMode="auto">
            <a:xfrm>
              <a:off x="3891" y="2677"/>
              <a:ext cx="358" cy="236"/>
            </a:xfrm>
            <a:custGeom>
              <a:avLst/>
              <a:gdLst>
                <a:gd name="T0" fmla="*/ 2 w 358"/>
                <a:gd name="T1" fmla="*/ 219 h 236"/>
                <a:gd name="T2" fmla="*/ 9 w 358"/>
                <a:gd name="T3" fmla="*/ 193 h 236"/>
                <a:gd name="T4" fmla="*/ 21 w 358"/>
                <a:gd name="T5" fmla="*/ 174 h 236"/>
                <a:gd name="T6" fmla="*/ 33 w 358"/>
                <a:gd name="T7" fmla="*/ 162 h 236"/>
                <a:gd name="T8" fmla="*/ 43 w 358"/>
                <a:gd name="T9" fmla="*/ 155 h 236"/>
                <a:gd name="T10" fmla="*/ 43 w 358"/>
                <a:gd name="T11" fmla="*/ 155 h 236"/>
                <a:gd name="T12" fmla="*/ 40 w 358"/>
                <a:gd name="T13" fmla="*/ 145 h 236"/>
                <a:gd name="T14" fmla="*/ 38 w 358"/>
                <a:gd name="T15" fmla="*/ 134 h 236"/>
                <a:gd name="T16" fmla="*/ 38 w 358"/>
                <a:gd name="T17" fmla="*/ 117 h 236"/>
                <a:gd name="T18" fmla="*/ 48 w 358"/>
                <a:gd name="T19" fmla="*/ 98 h 236"/>
                <a:gd name="T20" fmla="*/ 67 w 358"/>
                <a:gd name="T21" fmla="*/ 83 h 236"/>
                <a:gd name="T22" fmla="*/ 83 w 358"/>
                <a:gd name="T23" fmla="*/ 79 h 236"/>
                <a:gd name="T24" fmla="*/ 102 w 358"/>
                <a:gd name="T25" fmla="*/ 81 h 236"/>
                <a:gd name="T26" fmla="*/ 114 w 358"/>
                <a:gd name="T27" fmla="*/ 86 h 236"/>
                <a:gd name="T28" fmla="*/ 121 w 358"/>
                <a:gd name="T29" fmla="*/ 91 h 236"/>
                <a:gd name="T30" fmla="*/ 124 w 358"/>
                <a:gd name="T31" fmla="*/ 88 h 236"/>
                <a:gd name="T32" fmla="*/ 121 w 358"/>
                <a:gd name="T33" fmla="*/ 81 h 236"/>
                <a:gd name="T34" fmla="*/ 124 w 358"/>
                <a:gd name="T35" fmla="*/ 69 h 236"/>
                <a:gd name="T36" fmla="*/ 133 w 358"/>
                <a:gd name="T37" fmla="*/ 52 h 236"/>
                <a:gd name="T38" fmla="*/ 152 w 358"/>
                <a:gd name="T39" fmla="*/ 31 h 236"/>
                <a:gd name="T40" fmla="*/ 181 w 358"/>
                <a:gd name="T41" fmla="*/ 14 h 236"/>
                <a:gd name="T42" fmla="*/ 212 w 358"/>
                <a:gd name="T43" fmla="*/ 10 h 236"/>
                <a:gd name="T44" fmla="*/ 238 w 358"/>
                <a:gd name="T45" fmla="*/ 14 h 236"/>
                <a:gd name="T46" fmla="*/ 260 w 358"/>
                <a:gd name="T47" fmla="*/ 24 h 236"/>
                <a:gd name="T48" fmla="*/ 272 w 358"/>
                <a:gd name="T49" fmla="*/ 31 h 236"/>
                <a:gd name="T50" fmla="*/ 274 w 358"/>
                <a:gd name="T51" fmla="*/ 31 h 236"/>
                <a:gd name="T52" fmla="*/ 274 w 358"/>
                <a:gd name="T53" fmla="*/ 26 h 236"/>
                <a:gd name="T54" fmla="*/ 279 w 358"/>
                <a:gd name="T55" fmla="*/ 17 h 236"/>
                <a:gd name="T56" fmla="*/ 288 w 358"/>
                <a:gd name="T57" fmla="*/ 7 h 236"/>
                <a:gd name="T58" fmla="*/ 305 w 358"/>
                <a:gd name="T59" fmla="*/ 2 h 236"/>
                <a:gd name="T60" fmla="*/ 327 w 358"/>
                <a:gd name="T61" fmla="*/ 2 h 236"/>
                <a:gd name="T62" fmla="*/ 343 w 358"/>
                <a:gd name="T63" fmla="*/ 7 h 236"/>
                <a:gd name="T64" fmla="*/ 350 w 358"/>
                <a:gd name="T65" fmla="*/ 17 h 236"/>
                <a:gd name="T66" fmla="*/ 355 w 358"/>
                <a:gd name="T67" fmla="*/ 26 h 236"/>
                <a:gd name="T68" fmla="*/ 358 w 358"/>
                <a:gd name="T69" fmla="*/ 31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8" h="236">
                  <a:moveTo>
                    <a:pt x="0" y="236"/>
                  </a:moveTo>
                  <a:lnTo>
                    <a:pt x="2" y="219"/>
                  </a:lnTo>
                  <a:lnTo>
                    <a:pt x="5" y="205"/>
                  </a:lnTo>
                  <a:lnTo>
                    <a:pt x="9" y="193"/>
                  </a:lnTo>
                  <a:lnTo>
                    <a:pt x="14" y="181"/>
                  </a:lnTo>
                  <a:lnTo>
                    <a:pt x="21" y="174"/>
                  </a:lnTo>
                  <a:lnTo>
                    <a:pt x="29" y="167"/>
                  </a:lnTo>
                  <a:lnTo>
                    <a:pt x="33" y="162"/>
                  </a:lnTo>
                  <a:lnTo>
                    <a:pt x="38" y="157"/>
                  </a:lnTo>
                  <a:lnTo>
                    <a:pt x="43" y="155"/>
                  </a:lnTo>
                  <a:lnTo>
                    <a:pt x="43" y="155"/>
                  </a:lnTo>
                  <a:lnTo>
                    <a:pt x="43" y="155"/>
                  </a:lnTo>
                  <a:lnTo>
                    <a:pt x="40" y="150"/>
                  </a:lnTo>
                  <a:lnTo>
                    <a:pt x="40" y="145"/>
                  </a:lnTo>
                  <a:lnTo>
                    <a:pt x="38" y="141"/>
                  </a:lnTo>
                  <a:lnTo>
                    <a:pt x="38" y="134"/>
                  </a:lnTo>
                  <a:lnTo>
                    <a:pt x="38" y="124"/>
                  </a:lnTo>
                  <a:lnTo>
                    <a:pt x="38" y="117"/>
                  </a:lnTo>
                  <a:lnTo>
                    <a:pt x="43" y="107"/>
                  </a:lnTo>
                  <a:lnTo>
                    <a:pt x="48" y="98"/>
                  </a:lnTo>
                  <a:lnTo>
                    <a:pt x="55" y="91"/>
                  </a:lnTo>
                  <a:lnTo>
                    <a:pt x="67" y="83"/>
                  </a:lnTo>
                  <a:lnTo>
                    <a:pt x="76" y="81"/>
                  </a:lnTo>
                  <a:lnTo>
                    <a:pt x="83" y="79"/>
                  </a:lnTo>
                  <a:lnTo>
                    <a:pt x="93" y="79"/>
                  </a:lnTo>
                  <a:lnTo>
                    <a:pt x="102" y="81"/>
                  </a:lnTo>
                  <a:lnTo>
                    <a:pt x="110" y="83"/>
                  </a:lnTo>
                  <a:lnTo>
                    <a:pt x="114" y="86"/>
                  </a:lnTo>
                  <a:lnTo>
                    <a:pt x="119" y="88"/>
                  </a:lnTo>
                  <a:lnTo>
                    <a:pt x="121" y="91"/>
                  </a:lnTo>
                  <a:lnTo>
                    <a:pt x="124" y="91"/>
                  </a:lnTo>
                  <a:lnTo>
                    <a:pt x="124" y="88"/>
                  </a:lnTo>
                  <a:lnTo>
                    <a:pt x="121" y="86"/>
                  </a:lnTo>
                  <a:lnTo>
                    <a:pt x="121" y="81"/>
                  </a:lnTo>
                  <a:lnTo>
                    <a:pt x="124" y="76"/>
                  </a:lnTo>
                  <a:lnTo>
                    <a:pt x="124" y="69"/>
                  </a:lnTo>
                  <a:lnTo>
                    <a:pt x="129" y="60"/>
                  </a:lnTo>
                  <a:lnTo>
                    <a:pt x="133" y="52"/>
                  </a:lnTo>
                  <a:lnTo>
                    <a:pt x="141" y="43"/>
                  </a:lnTo>
                  <a:lnTo>
                    <a:pt x="152" y="31"/>
                  </a:lnTo>
                  <a:lnTo>
                    <a:pt x="164" y="21"/>
                  </a:lnTo>
                  <a:lnTo>
                    <a:pt x="181" y="14"/>
                  </a:lnTo>
                  <a:lnTo>
                    <a:pt x="195" y="10"/>
                  </a:lnTo>
                  <a:lnTo>
                    <a:pt x="212" y="10"/>
                  </a:lnTo>
                  <a:lnTo>
                    <a:pt x="226" y="10"/>
                  </a:lnTo>
                  <a:lnTo>
                    <a:pt x="238" y="14"/>
                  </a:lnTo>
                  <a:lnTo>
                    <a:pt x="250" y="19"/>
                  </a:lnTo>
                  <a:lnTo>
                    <a:pt x="260" y="24"/>
                  </a:lnTo>
                  <a:lnTo>
                    <a:pt x="267" y="29"/>
                  </a:lnTo>
                  <a:lnTo>
                    <a:pt x="272" y="31"/>
                  </a:lnTo>
                  <a:lnTo>
                    <a:pt x="274" y="33"/>
                  </a:lnTo>
                  <a:lnTo>
                    <a:pt x="274" y="31"/>
                  </a:lnTo>
                  <a:lnTo>
                    <a:pt x="274" y="29"/>
                  </a:lnTo>
                  <a:lnTo>
                    <a:pt x="274" y="26"/>
                  </a:lnTo>
                  <a:lnTo>
                    <a:pt x="276" y="21"/>
                  </a:lnTo>
                  <a:lnTo>
                    <a:pt x="279" y="17"/>
                  </a:lnTo>
                  <a:lnTo>
                    <a:pt x="284" y="12"/>
                  </a:lnTo>
                  <a:lnTo>
                    <a:pt x="288" y="7"/>
                  </a:lnTo>
                  <a:lnTo>
                    <a:pt x="296" y="5"/>
                  </a:lnTo>
                  <a:lnTo>
                    <a:pt x="305" y="2"/>
                  </a:lnTo>
                  <a:lnTo>
                    <a:pt x="315" y="0"/>
                  </a:lnTo>
                  <a:lnTo>
                    <a:pt x="327" y="2"/>
                  </a:lnTo>
                  <a:lnTo>
                    <a:pt x="336" y="5"/>
                  </a:lnTo>
                  <a:lnTo>
                    <a:pt x="343" y="7"/>
                  </a:lnTo>
                  <a:lnTo>
                    <a:pt x="348" y="12"/>
                  </a:lnTo>
                  <a:lnTo>
                    <a:pt x="350" y="17"/>
                  </a:lnTo>
                  <a:lnTo>
                    <a:pt x="355" y="21"/>
                  </a:lnTo>
                  <a:lnTo>
                    <a:pt x="355" y="26"/>
                  </a:lnTo>
                  <a:lnTo>
                    <a:pt x="358" y="29"/>
                  </a:lnTo>
                  <a:lnTo>
                    <a:pt x="358" y="31"/>
                  </a:lnTo>
                  <a:lnTo>
                    <a:pt x="358" y="33"/>
                  </a:lnTo>
                </a:path>
              </a:pathLst>
            </a:custGeom>
            <a:noFill/>
            <a:ln w="12700" cmpd="sng">
              <a:solidFill>
                <a:srgbClr val="0066FF"/>
              </a:solidFill>
              <a:prstDash val="solid"/>
              <a:round/>
            </a:ln>
            <a:extLst>
              <a:ext uri="{909E8E84-426E-40DD-AFC4-6F175D3DCCD1}">
                <a14:hiddenFill xmlns:a14="http://schemas.microsoft.com/office/drawing/2010/main">
                  <a:solidFill>
                    <a:schemeClr val="accent1"/>
                  </a:solidFill>
                </a14:hiddenFill>
              </a:ext>
            </a:extLst>
          </p:spPr>
          <p:txBody>
            <a:bodyPr/>
            <a:lstStyle/>
            <a:p>
              <a:endParaRPr lang="en-US" sz="675"/>
            </a:p>
          </p:txBody>
        </p:sp>
        <p:sp>
          <p:nvSpPr>
            <p:cNvPr id="583709" name="Freeform 29"/>
            <p:cNvSpPr/>
            <p:nvPr/>
          </p:nvSpPr>
          <p:spPr bwMode="auto">
            <a:xfrm>
              <a:off x="3891" y="2911"/>
              <a:ext cx="272" cy="229"/>
            </a:xfrm>
            <a:custGeom>
              <a:avLst/>
              <a:gdLst>
                <a:gd name="T0" fmla="*/ 272 w 272"/>
                <a:gd name="T1" fmla="*/ 202 h 229"/>
                <a:gd name="T2" fmla="*/ 272 w 272"/>
                <a:gd name="T3" fmla="*/ 205 h 229"/>
                <a:gd name="T4" fmla="*/ 267 w 272"/>
                <a:gd name="T5" fmla="*/ 207 h 229"/>
                <a:gd name="T6" fmla="*/ 260 w 272"/>
                <a:gd name="T7" fmla="*/ 212 h 229"/>
                <a:gd name="T8" fmla="*/ 250 w 272"/>
                <a:gd name="T9" fmla="*/ 217 h 229"/>
                <a:gd name="T10" fmla="*/ 238 w 272"/>
                <a:gd name="T11" fmla="*/ 221 h 229"/>
                <a:gd name="T12" fmla="*/ 226 w 272"/>
                <a:gd name="T13" fmla="*/ 226 h 229"/>
                <a:gd name="T14" fmla="*/ 212 w 272"/>
                <a:gd name="T15" fmla="*/ 229 h 229"/>
                <a:gd name="T16" fmla="*/ 195 w 272"/>
                <a:gd name="T17" fmla="*/ 226 h 229"/>
                <a:gd name="T18" fmla="*/ 181 w 272"/>
                <a:gd name="T19" fmla="*/ 224 h 229"/>
                <a:gd name="T20" fmla="*/ 164 w 272"/>
                <a:gd name="T21" fmla="*/ 214 h 229"/>
                <a:gd name="T22" fmla="*/ 152 w 272"/>
                <a:gd name="T23" fmla="*/ 205 h 229"/>
                <a:gd name="T24" fmla="*/ 141 w 272"/>
                <a:gd name="T25" fmla="*/ 195 h 229"/>
                <a:gd name="T26" fmla="*/ 133 w 272"/>
                <a:gd name="T27" fmla="*/ 186 h 229"/>
                <a:gd name="T28" fmla="*/ 129 w 272"/>
                <a:gd name="T29" fmla="*/ 176 h 229"/>
                <a:gd name="T30" fmla="*/ 124 w 272"/>
                <a:gd name="T31" fmla="*/ 167 h 229"/>
                <a:gd name="T32" fmla="*/ 124 w 272"/>
                <a:gd name="T33" fmla="*/ 159 h 229"/>
                <a:gd name="T34" fmla="*/ 121 w 272"/>
                <a:gd name="T35" fmla="*/ 155 h 229"/>
                <a:gd name="T36" fmla="*/ 121 w 272"/>
                <a:gd name="T37" fmla="*/ 150 h 229"/>
                <a:gd name="T38" fmla="*/ 124 w 272"/>
                <a:gd name="T39" fmla="*/ 148 h 229"/>
                <a:gd name="T40" fmla="*/ 124 w 272"/>
                <a:gd name="T41" fmla="*/ 145 h 229"/>
                <a:gd name="T42" fmla="*/ 121 w 272"/>
                <a:gd name="T43" fmla="*/ 148 h 229"/>
                <a:gd name="T44" fmla="*/ 119 w 272"/>
                <a:gd name="T45" fmla="*/ 150 h 229"/>
                <a:gd name="T46" fmla="*/ 114 w 272"/>
                <a:gd name="T47" fmla="*/ 152 h 229"/>
                <a:gd name="T48" fmla="*/ 110 w 272"/>
                <a:gd name="T49" fmla="*/ 155 h 229"/>
                <a:gd name="T50" fmla="*/ 102 w 272"/>
                <a:gd name="T51" fmla="*/ 157 h 229"/>
                <a:gd name="T52" fmla="*/ 93 w 272"/>
                <a:gd name="T53" fmla="*/ 157 h 229"/>
                <a:gd name="T54" fmla="*/ 83 w 272"/>
                <a:gd name="T55" fmla="*/ 157 h 229"/>
                <a:gd name="T56" fmla="*/ 76 w 272"/>
                <a:gd name="T57" fmla="*/ 157 h 229"/>
                <a:gd name="T58" fmla="*/ 67 w 272"/>
                <a:gd name="T59" fmla="*/ 152 h 229"/>
                <a:gd name="T60" fmla="*/ 55 w 272"/>
                <a:gd name="T61" fmla="*/ 145 h 229"/>
                <a:gd name="T62" fmla="*/ 48 w 272"/>
                <a:gd name="T63" fmla="*/ 138 h 229"/>
                <a:gd name="T64" fmla="*/ 43 w 272"/>
                <a:gd name="T65" fmla="*/ 128 h 229"/>
                <a:gd name="T66" fmla="*/ 38 w 272"/>
                <a:gd name="T67" fmla="*/ 121 h 229"/>
                <a:gd name="T68" fmla="*/ 38 w 272"/>
                <a:gd name="T69" fmla="*/ 112 h 229"/>
                <a:gd name="T70" fmla="*/ 38 w 272"/>
                <a:gd name="T71" fmla="*/ 105 h 229"/>
                <a:gd name="T72" fmla="*/ 38 w 272"/>
                <a:gd name="T73" fmla="*/ 97 h 229"/>
                <a:gd name="T74" fmla="*/ 40 w 272"/>
                <a:gd name="T75" fmla="*/ 90 h 229"/>
                <a:gd name="T76" fmla="*/ 40 w 272"/>
                <a:gd name="T77" fmla="*/ 86 h 229"/>
                <a:gd name="T78" fmla="*/ 43 w 272"/>
                <a:gd name="T79" fmla="*/ 83 h 229"/>
                <a:gd name="T80" fmla="*/ 43 w 272"/>
                <a:gd name="T81" fmla="*/ 81 h 229"/>
                <a:gd name="T82" fmla="*/ 43 w 272"/>
                <a:gd name="T83" fmla="*/ 81 h 229"/>
                <a:gd name="T84" fmla="*/ 38 w 272"/>
                <a:gd name="T85" fmla="*/ 78 h 229"/>
                <a:gd name="T86" fmla="*/ 33 w 272"/>
                <a:gd name="T87" fmla="*/ 76 h 229"/>
                <a:gd name="T88" fmla="*/ 29 w 272"/>
                <a:gd name="T89" fmla="*/ 71 h 229"/>
                <a:gd name="T90" fmla="*/ 21 w 272"/>
                <a:gd name="T91" fmla="*/ 64 h 229"/>
                <a:gd name="T92" fmla="*/ 14 w 272"/>
                <a:gd name="T93" fmla="*/ 55 h 229"/>
                <a:gd name="T94" fmla="*/ 9 w 272"/>
                <a:gd name="T95" fmla="*/ 45 h 229"/>
                <a:gd name="T96" fmla="*/ 5 w 272"/>
                <a:gd name="T97" fmla="*/ 31 h 229"/>
                <a:gd name="T98" fmla="*/ 2 w 272"/>
                <a:gd name="T99" fmla="*/ 16 h 229"/>
                <a:gd name="T100" fmla="*/ 0 w 272"/>
                <a:gd name="T101" fmla="*/ 0 h 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272" h="229">
                  <a:moveTo>
                    <a:pt x="272" y="202"/>
                  </a:moveTo>
                  <a:lnTo>
                    <a:pt x="272" y="205"/>
                  </a:lnTo>
                  <a:lnTo>
                    <a:pt x="267" y="207"/>
                  </a:lnTo>
                  <a:lnTo>
                    <a:pt x="260" y="212"/>
                  </a:lnTo>
                  <a:lnTo>
                    <a:pt x="250" y="217"/>
                  </a:lnTo>
                  <a:lnTo>
                    <a:pt x="238" y="221"/>
                  </a:lnTo>
                  <a:lnTo>
                    <a:pt x="226" y="226"/>
                  </a:lnTo>
                  <a:lnTo>
                    <a:pt x="212" y="229"/>
                  </a:lnTo>
                  <a:lnTo>
                    <a:pt x="195" y="226"/>
                  </a:lnTo>
                  <a:lnTo>
                    <a:pt x="181" y="224"/>
                  </a:lnTo>
                  <a:lnTo>
                    <a:pt x="164" y="214"/>
                  </a:lnTo>
                  <a:lnTo>
                    <a:pt x="152" y="205"/>
                  </a:lnTo>
                  <a:lnTo>
                    <a:pt x="141" y="195"/>
                  </a:lnTo>
                  <a:lnTo>
                    <a:pt x="133" y="186"/>
                  </a:lnTo>
                  <a:lnTo>
                    <a:pt x="129" y="176"/>
                  </a:lnTo>
                  <a:lnTo>
                    <a:pt x="124" y="167"/>
                  </a:lnTo>
                  <a:lnTo>
                    <a:pt x="124" y="159"/>
                  </a:lnTo>
                  <a:lnTo>
                    <a:pt x="121" y="155"/>
                  </a:lnTo>
                  <a:lnTo>
                    <a:pt x="121" y="150"/>
                  </a:lnTo>
                  <a:lnTo>
                    <a:pt x="124" y="148"/>
                  </a:lnTo>
                  <a:lnTo>
                    <a:pt x="124" y="145"/>
                  </a:lnTo>
                  <a:lnTo>
                    <a:pt x="121" y="148"/>
                  </a:lnTo>
                  <a:lnTo>
                    <a:pt x="119" y="150"/>
                  </a:lnTo>
                  <a:lnTo>
                    <a:pt x="114" y="152"/>
                  </a:lnTo>
                  <a:lnTo>
                    <a:pt x="110" y="155"/>
                  </a:lnTo>
                  <a:lnTo>
                    <a:pt x="102" y="157"/>
                  </a:lnTo>
                  <a:lnTo>
                    <a:pt x="93" y="157"/>
                  </a:lnTo>
                  <a:lnTo>
                    <a:pt x="83" y="157"/>
                  </a:lnTo>
                  <a:lnTo>
                    <a:pt x="76" y="157"/>
                  </a:lnTo>
                  <a:lnTo>
                    <a:pt x="67" y="152"/>
                  </a:lnTo>
                  <a:lnTo>
                    <a:pt x="55" y="145"/>
                  </a:lnTo>
                  <a:lnTo>
                    <a:pt x="48" y="138"/>
                  </a:lnTo>
                  <a:lnTo>
                    <a:pt x="43" y="128"/>
                  </a:lnTo>
                  <a:lnTo>
                    <a:pt x="38" y="121"/>
                  </a:lnTo>
                  <a:lnTo>
                    <a:pt x="38" y="112"/>
                  </a:lnTo>
                  <a:lnTo>
                    <a:pt x="38" y="105"/>
                  </a:lnTo>
                  <a:lnTo>
                    <a:pt x="38" y="97"/>
                  </a:lnTo>
                  <a:lnTo>
                    <a:pt x="40" y="90"/>
                  </a:lnTo>
                  <a:lnTo>
                    <a:pt x="40" y="86"/>
                  </a:lnTo>
                  <a:lnTo>
                    <a:pt x="43" y="83"/>
                  </a:lnTo>
                  <a:lnTo>
                    <a:pt x="43" y="81"/>
                  </a:lnTo>
                  <a:lnTo>
                    <a:pt x="43" y="81"/>
                  </a:lnTo>
                  <a:lnTo>
                    <a:pt x="38" y="78"/>
                  </a:lnTo>
                  <a:lnTo>
                    <a:pt x="33" y="76"/>
                  </a:lnTo>
                  <a:lnTo>
                    <a:pt x="29" y="71"/>
                  </a:lnTo>
                  <a:lnTo>
                    <a:pt x="21" y="64"/>
                  </a:lnTo>
                  <a:lnTo>
                    <a:pt x="14" y="55"/>
                  </a:lnTo>
                  <a:lnTo>
                    <a:pt x="9" y="45"/>
                  </a:lnTo>
                  <a:lnTo>
                    <a:pt x="5" y="31"/>
                  </a:lnTo>
                  <a:lnTo>
                    <a:pt x="2" y="16"/>
                  </a:lnTo>
                  <a:lnTo>
                    <a:pt x="0" y="0"/>
                  </a:lnTo>
                </a:path>
              </a:pathLst>
            </a:custGeom>
            <a:noFill/>
            <a:ln w="12700" cmpd="sng">
              <a:solidFill>
                <a:srgbClr val="0066FF"/>
              </a:solidFill>
              <a:prstDash val="solid"/>
              <a:round/>
            </a:ln>
            <a:extLst>
              <a:ext uri="{909E8E84-426E-40DD-AFC4-6F175D3DCCD1}">
                <a14:hiddenFill xmlns:a14="http://schemas.microsoft.com/office/drawing/2010/main">
                  <a:solidFill>
                    <a:schemeClr val="accent1"/>
                  </a:solidFill>
                </a14:hiddenFill>
              </a:ext>
            </a:extLst>
          </p:spPr>
          <p:txBody>
            <a:bodyPr/>
            <a:lstStyle/>
            <a:p>
              <a:endParaRPr lang="en-US" sz="675"/>
            </a:p>
          </p:txBody>
        </p:sp>
        <p:sp>
          <p:nvSpPr>
            <p:cNvPr id="583710" name="Freeform 30"/>
            <p:cNvSpPr/>
            <p:nvPr/>
          </p:nvSpPr>
          <p:spPr bwMode="auto">
            <a:xfrm>
              <a:off x="4165" y="2911"/>
              <a:ext cx="355" cy="236"/>
            </a:xfrm>
            <a:custGeom>
              <a:avLst/>
              <a:gdLst>
                <a:gd name="T0" fmla="*/ 355 w 355"/>
                <a:gd name="T1" fmla="*/ 16 h 236"/>
                <a:gd name="T2" fmla="*/ 348 w 355"/>
                <a:gd name="T3" fmla="*/ 45 h 236"/>
                <a:gd name="T4" fmla="*/ 334 w 355"/>
                <a:gd name="T5" fmla="*/ 64 h 236"/>
                <a:gd name="T6" fmla="*/ 322 w 355"/>
                <a:gd name="T7" fmla="*/ 76 h 236"/>
                <a:gd name="T8" fmla="*/ 315 w 355"/>
                <a:gd name="T9" fmla="*/ 81 h 236"/>
                <a:gd name="T10" fmla="*/ 315 w 355"/>
                <a:gd name="T11" fmla="*/ 83 h 236"/>
                <a:gd name="T12" fmla="*/ 317 w 355"/>
                <a:gd name="T13" fmla="*/ 90 h 236"/>
                <a:gd name="T14" fmla="*/ 320 w 355"/>
                <a:gd name="T15" fmla="*/ 105 h 236"/>
                <a:gd name="T16" fmla="*/ 317 w 355"/>
                <a:gd name="T17" fmla="*/ 121 h 236"/>
                <a:gd name="T18" fmla="*/ 310 w 355"/>
                <a:gd name="T19" fmla="*/ 138 h 236"/>
                <a:gd name="T20" fmla="*/ 291 w 355"/>
                <a:gd name="T21" fmla="*/ 152 h 236"/>
                <a:gd name="T22" fmla="*/ 272 w 355"/>
                <a:gd name="T23" fmla="*/ 159 h 236"/>
                <a:gd name="T24" fmla="*/ 255 w 355"/>
                <a:gd name="T25" fmla="*/ 157 h 236"/>
                <a:gd name="T26" fmla="*/ 241 w 355"/>
                <a:gd name="T27" fmla="*/ 152 h 236"/>
                <a:gd name="T28" fmla="*/ 234 w 355"/>
                <a:gd name="T29" fmla="*/ 148 h 236"/>
                <a:gd name="T30" fmla="*/ 234 w 355"/>
                <a:gd name="T31" fmla="*/ 148 h 236"/>
                <a:gd name="T32" fmla="*/ 234 w 355"/>
                <a:gd name="T33" fmla="*/ 155 h 236"/>
                <a:gd name="T34" fmla="*/ 231 w 355"/>
                <a:gd name="T35" fmla="*/ 169 h 236"/>
                <a:gd name="T36" fmla="*/ 224 w 355"/>
                <a:gd name="T37" fmla="*/ 186 h 236"/>
                <a:gd name="T38" fmla="*/ 205 w 355"/>
                <a:gd name="T39" fmla="*/ 205 h 236"/>
                <a:gd name="T40" fmla="*/ 177 w 355"/>
                <a:gd name="T41" fmla="*/ 224 h 236"/>
                <a:gd name="T42" fmla="*/ 146 w 355"/>
                <a:gd name="T43" fmla="*/ 229 h 236"/>
                <a:gd name="T44" fmla="*/ 117 w 355"/>
                <a:gd name="T45" fmla="*/ 224 h 236"/>
                <a:gd name="T46" fmla="*/ 98 w 355"/>
                <a:gd name="T47" fmla="*/ 214 h 236"/>
                <a:gd name="T48" fmla="*/ 86 w 355"/>
                <a:gd name="T49" fmla="*/ 205 h 236"/>
                <a:gd name="T50" fmla="*/ 84 w 355"/>
                <a:gd name="T51" fmla="*/ 205 h 236"/>
                <a:gd name="T52" fmla="*/ 81 w 355"/>
                <a:gd name="T53" fmla="*/ 212 h 236"/>
                <a:gd name="T54" fmla="*/ 76 w 355"/>
                <a:gd name="T55" fmla="*/ 219 h 236"/>
                <a:gd name="T56" fmla="*/ 69 w 355"/>
                <a:gd name="T57" fmla="*/ 229 h 236"/>
                <a:gd name="T58" fmla="*/ 53 w 355"/>
                <a:gd name="T59" fmla="*/ 236 h 236"/>
                <a:gd name="T60" fmla="*/ 31 w 355"/>
                <a:gd name="T61" fmla="*/ 236 h 236"/>
                <a:gd name="T62" fmla="*/ 14 w 355"/>
                <a:gd name="T63" fmla="*/ 229 h 236"/>
                <a:gd name="T64" fmla="*/ 5 w 355"/>
                <a:gd name="T65" fmla="*/ 219 h 236"/>
                <a:gd name="T66" fmla="*/ 0 w 355"/>
                <a:gd name="T67" fmla="*/ 212 h 236"/>
                <a:gd name="T68" fmla="*/ 0 w 355"/>
                <a:gd name="T69" fmla="*/ 205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355" h="236">
                  <a:moveTo>
                    <a:pt x="355" y="0"/>
                  </a:moveTo>
                  <a:lnTo>
                    <a:pt x="355" y="16"/>
                  </a:lnTo>
                  <a:lnTo>
                    <a:pt x="353" y="33"/>
                  </a:lnTo>
                  <a:lnTo>
                    <a:pt x="348" y="45"/>
                  </a:lnTo>
                  <a:lnTo>
                    <a:pt x="341" y="55"/>
                  </a:lnTo>
                  <a:lnTo>
                    <a:pt x="334" y="64"/>
                  </a:lnTo>
                  <a:lnTo>
                    <a:pt x="329" y="71"/>
                  </a:lnTo>
                  <a:lnTo>
                    <a:pt x="322" y="76"/>
                  </a:lnTo>
                  <a:lnTo>
                    <a:pt x="317" y="78"/>
                  </a:lnTo>
                  <a:lnTo>
                    <a:pt x="315" y="81"/>
                  </a:lnTo>
                  <a:lnTo>
                    <a:pt x="312" y="83"/>
                  </a:lnTo>
                  <a:lnTo>
                    <a:pt x="315" y="83"/>
                  </a:lnTo>
                  <a:lnTo>
                    <a:pt x="315" y="86"/>
                  </a:lnTo>
                  <a:lnTo>
                    <a:pt x="317" y="90"/>
                  </a:lnTo>
                  <a:lnTo>
                    <a:pt x="317" y="97"/>
                  </a:lnTo>
                  <a:lnTo>
                    <a:pt x="320" y="105"/>
                  </a:lnTo>
                  <a:lnTo>
                    <a:pt x="320" y="112"/>
                  </a:lnTo>
                  <a:lnTo>
                    <a:pt x="317" y="121"/>
                  </a:lnTo>
                  <a:lnTo>
                    <a:pt x="315" y="131"/>
                  </a:lnTo>
                  <a:lnTo>
                    <a:pt x="310" y="138"/>
                  </a:lnTo>
                  <a:lnTo>
                    <a:pt x="300" y="148"/>
                  </a:lnTo>
                  <a:lnTo>
                    <a:pt x="291" y="152"/>
                  </a:lnTo>
                  <a:lnTo>
                    <a:pt x="281" y="157"/>
                  </a:lnTo>
                  <a:lnTo>
                    <a:pt x="272" y="159"/>
                  </a:lnTo>
                  <a:lnTo>
                    <a:pt x="262" y="159"/>
                  </a:lnTo>
                  <a:lnTo>
                    <a:pt x="255" y="157"/>
                  </a:lnTo>
                  <a:lnTo>
                    <a:pt x="248" y="155"/>
                  </a:lnTo>
                  <a:lnTo>
                    <a:pt x="241" y="152"/>
                  </a:lnTo>
                  <a:lnTo>
                    <a:pt x="236" y="150"/>
                  </a:lnTo>
                  <a:lnTo>
                    <a:pt x="234" y="148"/>
                  </a:lnTo>
                  <a:lnTo>
                    <a:pt x="234" y="148"/>
                  </a:lnTo>
                  <a:lnTo>
                    <a:pt x="234" y="148"/>
                  </a:lnTo>
                  <a:lnTo>
                    <a:pt x="234" y="150"/>
                  </a:lnTo>
                  <a:lnTo>
                    <a:pt x="234" y="155"/>
                  </a:lnTo>
                  <a:lnTo>
                    <a:pt x="234" y="162"/>
                  </a:lnTo>
                  <a:lnTo>
                    <a:pt x="231" y="169"/>
                  </a:lnTo>
                  <a:lnTo>
                    <a:pt x="229" y="176"/>
                  </a:lnTo>
                  <a:lnTo>
                    <a:pt x="224" y="186"/>
                  </a:lnTo>
                  <a:lnTo>
                    <a:pt x="215" y="195"/>
                  </a:lnTo>
                  <a:lnTo>
                    <a:pt x="205" y="205"/>
                  </a:lnTo>
                  <a:lnTo>
                    <a:pt x="191" y="217"/>
                  </a:lnTo>
                  <a:lnTo>
                    <a:pt x="177" y="224"/>
                  </a:lnTo>
                  <a:lnTo>
                    <a:pt x="160" y="229"/>
                  </a:lnTo>
                  <a:lnTo>
                    <a:pt x="146" y="229"/>
                  </a:lnTo>
                  <a:lnTo>
                    <a:pt x="131" y="226"/>
                  </a:lnTo>
                  <a:lnTo>
                    <a:pt x="117" y="224"/>
                  </a:lnTo>
                  <a:lnTo>
                    <a:pt x="107" y="219"/>
                  </a:lnTo>
                  <a:lnTo>
                    <a:pt x="98" y="214"/>
                  </a:lnTo>
                  <a:lnTo>
                    <a:pt x="91" y="209"/>
                  </a:lnTo>
                  <a:lnTo>
                    <a:pt x="86" y="205"/>
                  </a:lnTo>
                  <a:lnTo>
                    <a:pt x="84" y="205"/>
                  </a:lnTo>
                  <a:lnTo>
                    <a:pt x="84" y="205"/>
                  </a:lnTo>
                  <a:lnTo>
                    <a:pt x="84" y="207"/>
                  </a:lnTo>
                  <a:lnTo>
                    <a:pt x="81" y="212"/>
                  </a:lnTo>
                  <a:lnTo>
                    <a:pt x="81" y="214"/>
                  </a:lnTo>
                  <a:lnTo>
                    <a:pt x="76" y="219"/>
                  </a:lnTo>
                  <a:lnTo>
                    <a:pt x="74" y="224"/>
                  </a:lnTo>
                  <a:lnTo>
                    <a:pt x="69" y="229"/>
                  </a:lnTo>
                  <a:lnTo>
                    <a:pt x="62" y="233"/>
                  </a:lnTo>
                  <a:lnTo>
                    <a:pt x="53" y="236"/>
                  </a:lnTo>
                  <a:lnTo>
                    <a:pt x="41" y="236"/>
                  </a:lnTo>
                  <a:lnTo>
                    <a:pt x="31" y="236"/>
                  </a:lnTo>
                  <a:lnTo>
                    <a:pt x="22" y="233"/>
                  </a:lnTo>
                  <a:lnTo>
                    <a:pt x="14" y="229"/>
                  </a:lnTo>
                  <a:lnTo>
                    <a:pt x="10" y="224"/>
                  </a:lnTo>
                  <a:lnTo>
                    <a:pt x="5" y="219"/>
                  </a:lnTo>
                  <a:lnTo>
                    <a:pt x="2" y="214"/>
                  </a:lnTo>
                  <a:lnTo>
                    <a:pt x="0" y="212"/>
                  </a:lnTo>
                  <a:lnTo>
                    <a:pt x="0" y="207"/>
                  </a:lnTo>
                  <a:lnTo>
                    <a:pt x="0" y="205"/>
                  </a:lnTo>
                  <a:lnTo>
                    <a:pt x="0" y="205"/>
                  </a:lnTo>
                </a:path>
              </a:pathLst>
            </a:custGeom>
            <a:noFill/>
            <a:ln w="12700" cmpd="sng">
              <a:solidFill>
                <a:srgbClr val="0066FF"/>
              </a:solidFill>
              <a:prstDash val="solid"/>
              <a:round/>
            </a:ln>
            <a:extLst>
              <a:ext uri="{909E8E84-426E-40DD-AFC4-6F175D3DCCD1}">
                <a14:hiddenFill xmlns:a14="http://schemas.microsoft.com/office/drawing/2010/main">
                  <a:solidFill>
                    <a:schemeClr val="accent1"/>
                  </a:solidFill>
                </a14:hiddenFill>
              </a:ext>
            </a:extLst>
          </p:spPr>
          <p:txBody>
            <a:bodyPr/>
            <a:lstStyle/>
            <a:p>
              <a:endParaRPr lang="en-US" sz="675"/>
            </a:p>
          </p:txBody>
        </p:sp>
      </p:grpSp>
      <p:pic>
        <p:nvPicPr>
          <p:cNvPr id="583711" name="Picture 31" descr="j02341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244" y="4304913"/>
            <a:ext cx="1464469" cy="1557338"/>
          </a:xfrm>
          <a:prstGeom prst="rect">
            <a:avLst/>
          </a:prstGeom>
          <a:noFill/>
          <a:extLst>
            <a:ext uri="{909E8E84-426E-40DD-AFC4-6F175D3DCCD1}">
              <a14:hiddenFill xmlns:a14="http://schemas.microsoft.com/office/drawing/2010/main">
                <a:solidFill>
                  <a:srgbClr val="FFFFFF"/>
                </a:solidFill>
              </a14:hiddenFill>
            </a:ext>
          </a:extLst>
        </p:spPr>
      </p:pic>
      <p:sp>
        <p:nvSpPr>
          <p:cNvPr id="583712" name="Text Box 32"/>
          <p:cNvSpPr txBox="1">
            <a:spLocks noChangeArrowheads="1"/>
          </p:cNvSpPr>
          <p:nvPr/>
        </p:nvSpPr>
        <p:spPr bwMode="auto">
          <a:xfrm>
            <a:off x="1733776" y="5592760"/>
            <a:ext cx="3032125" cy="321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500" dirty="0"/>
              <a:t>Waiting for an acknowledgment…</a:t>
            </a:r>
            <a:endParaRPr lang="en-US" altLang="en-US" sz="15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69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369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8369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369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8369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369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8369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8369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8369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8369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370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370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837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837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91" grpId="0" bldLvl="0" animBg="1"/>
      <p:bldP spid="583693" grpId="0" bldLvl="0" animBg="1"/>
      <p:bldP spid="583696" grpId="0" bldLvl="0" animBg="1"/>
      <p:bldP spid="583698" grpId="0" bldLvl="0" animBg="1"/>
      <p:bldP spid="583700" grpId="0" bldLvl="0" animBg="1"/>
      <p:bldP spid="583712" grpId="0" bldLvl="0" animBg="1"/>
    </p:bldLst>
  </p:timing>
</p:sld>
</file>

<file path=ppt/tags/tag1.xml><?xml version="1.0" encoding="utf-8"?>
<p:tagLst xmlns:p="http://schemas.openxmlformats.org/presentationml/2006/main">
  <p:tag name="_INSTRUCTOR VIEW19C14C36-AC8E-43BC-9DB6-C2AAF774C7DC|PANE__TAG" val="_"/>
</p:tagLst>
</file>

<file path=ppt/tags/tag2.xml><?xml version="1.0" encoding="utf-8"?>
<p:tagLst xmlns:p="http://schemas.openxmlformats.org/presentationml/2006/main">
  <p:tag name="_INSTRUCTOR VIEW19C14C36-AC8E-43BC-9DB6-C2AAF774C7DC|PANE__TAG" val="_"/>
</p:tagLst>
</file>

<file path=ppt/tags/tag3.xml><?xml version="1.0" encoding="utf-8"?>
<p:tagLst xmlns:p="http://schemas.openxmlformats.org/presentationml/2006/main">
  <p:tag name="_INSTRUCTOR VIEW19C14C36-AC8E-43BC-9DB6-C2AAF774C7DC|PANE__TAG" val="_"/>
</p:tagLst>
</file>

<file path=ppt/tags/tag4.xml><?xml version="1.0" encoding="utf-8"?>
<p:tagLst xmlns:p="http://schemas.openxmlformats.org/presentationml/2006/main">
  <p:tag name="_INSTRUCTOR VIEW19C14C36-AC8E-43BC-9DB6-C2AAF774C7DC|PANE__TAG" val="_"/>
</p:tagLst>
</file>

<file path=ppt/tags/tag5.xml><?xml version="1.0" encoding="utf-8"?>
<p:tagLst xmlns:p="http://schemas.openxmlformats.org/presentationml/2006/main">
  <p:tag name="_INSTRUCTOR VIEW19C14C36-AC8E-43BC-9DB6-C2AAF774C7DC|PANE__TAG" val="_"/>
</p:tagLst>
</file>

<file path=ppt/tags/tag6.xml><?xml version="1.0" encoding="utf-8"?>
<p:tagLst xmlns:p="http://schemas.openxmlformats.org/presentationml/2006/main">
  <p:tag name="_INSTRUCTOR VIEW19C14C36-AC8E-43BC-9DB6-C2AAF774C7DC|PANE__TAG" val="_"/>
</p:tagLst>
</file>

<file path=ppt/theme/theme1.xml><?xml version="1.0" encoding="utf-8"?>
<a:theme xmlns:a="http://schemas.openxmlformats.org/drawingml/2006/main" name="FDU">
  <a:themeElements>
    <a:clrScheme name="UMass.Tilman.Arial 13">
      <a:dk1>
        <a:srgbClr val="000000"/>
      </a:dk1>
      <a:lt1>
        <a:srgbClr val="FFFFFF"/>
      </a:lt1>
      <a:dk2>
        <a:srgbClr val="000000"/>
      </a:dk2>
      <a:lt2>
        <a:srgbClr val="CCCCCC"/>
      </a:lt2>
      <a:accent1>
        <a:srgbClr val="881C1C"/>
      </a:accent1>
      <a:accent2>
        <a:srgbClr val="333399"/>
      </a:accent2>
      <a:accent3>
        <a:srgbClr val="FFFFFF"/>
      </a:accent3>
      <a:accent4>
        <a:srgbClr val="000000"/>
      </a:accent4>
      <a:accent5>
        <a:srgbClr val="C3ABAB"/>
      </a:accent5>
      <a:accent6>
        <a:srgbClr val="2D2D8A"/>
      </a:accent6>
      <a:hlink>
        <a:srgbClr val="000000"/>
      </a:hlink>
      <a:folHlink>
        <a:srgbClr val="B2B2B2"/>
      </a:folHlink>
    </a:clrScheme>
    <a:fontScheme name="UMass.Tilman.Arial">
      <a:majorFont>
        <a:latin typeface="幼圆"/>
        <a:ea typeface="幼圆"/>
        <a:cs typeface=""/>
      </a:majorFont>
      <a:minorFont>
        <a:latin typeface="幼圆"/>
        <a:ea typeface="幼圆"/>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0">
          <a:solidFill>
            <a:srgbClr val="969696"/>
          </a:solidFill>
          <a:round/>
        </a:ln>
      </a:spPr>
      <a:bodyPr wrap="none" anchor="ctr"/>
      <a:lstStyle>
        <a:defPPr algn="ctr" eaLnBrk="0" hangingPunct="0">
          <a:lnSpc>
            <a:spcPct val="90000"/>
          </a:lnSpc>
          <a:spcBef>
            <a:spcPct val="20000"/>
          </a:spcBef>
          <a:defRPr>
            <a:latin typeface="Arial" panose="020B0604020202090204" pitchFamily="34" charset="0"/>
            <a:cs typeface="Arial" panose="020B0604020202090204" pitchFamily="34" charset="0"/>
          </a:defRPr>
        </a:defPPr>
      </a:lstStyle>
    </a:spDef>
    <a:lnDef>
      <a:spPr bwMode="auto">
        <a:xfrm>
          <a:off x="0" y="0"/>
          <a:ext cx="1" cy="1"/>
        </a:xfrm>
        <a:custGeom>
          <a:avLst/>
          <a:gdLst/>
          <a:ahLst/>
          <a:cxnLst/>
          <a:rect l="0" t="0" r="0" b="0"/>
          <a:pathLst/>
        </a:custGeom>
        <a:noFill/>
        <a:ln w="12700" cap="flat" cmpd="sng" algn="ctr">
          <a:noFill/>
          <a:prstDash val="solid"/>
          <a:round/>
          <a:headEnd type="none" w="med" len="med"/>
          <a:tailEnd type="none" w="med" len="med"/>
        </a:ln>
      </a:spPr>
      <a:bodyPr vert="horz" wrap="square" lIns="0" tIns="0" rIns="0" bIns="0" numCol="1" anchor="ctr" anchorCtr="0" compatLnSpc="1"/>
      <a:lstStyle>
        <a:defPPr marL="0" marR="0" indent="0" algn="ctr" defTabSz="914400" rtl="0" eaLnBrk="0" fontAlgn="base" latinLnBrk="0" hangingPunct="0">
          <a:lnSpc>
            <a:spcPct val="90000"/>
          </a:lnSpc>
          <a:spcBef>
            <a:spcPct val="20000"/>
          </a:spcBef>
          <a:spcAft>
            <a:spcPct val="0"/>
          </a:spcAft>
          <a:buClrTx/>
          <a:buSzTx/>
          <a:buFontTx/>
          <a:buNone/>
          <a:defRPr kumimoji="0" lang="en-US" sz="900" b="0" i="0" u="none" strike="noStrike" cap="none" normalizeH="0" baseline="0" smtClean="0">
            <a:ln>
              <a:noFill/>
            </a:ln>
            <a:solidFill>
              <a:schemeClr val="bg1"/>
            </a:solidFill>
            <a:effectLst/>
            <a:latin typeface="Arial" panose="020B0604020202090204" pitchFamily="34" charset="0"/>
            <a:ea typeface="SimSun" pitchFamily="2" charset="-122"/>
            <a:cs typeface="Arial" panose="020B0604020202090204" pitchFamily="34" charset="0"/>
          </a:defRPr>
        </a:defPPr>
      </a:lstStyle>
    </a:lnDef>
  </a:objectDefaults>
  <a:extraClrSchemeLst>
    <a:extraClrScheme>
      <a:clrScheme name="UMass.Tilman.Arial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UMass.Tilman.Arial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UMass.Tilman.Arial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UMass.Tilman.Arial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UMass.Tilman.Arial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UMass.Tilman.Arial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UMass.Tilman.Arial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UMass.Tilman.Arial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UMass.Tilman.Arial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UMass.Tilman.Arial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UMass.Tilman.Arial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UMass.Tilman.Arial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UMass.Tilman.Arial 13">
        <a:dk1>
          <a:srgbClr val="000000"/>
        </a:dk1>
        <a:lt1>
          <a:srgbClr val="FFFFFF"/>
        </a:lt1>
        <a:dk2>
          <a:srgbClr val="000000"/>
        </a:dk2>
        <a:lt2>
          <a:srgbClr val="CCCCCC"/>
        </a:lt2>
        <a:accent1>
          <a:srgbClr val="881C1C"/>
        </a:accent1>
        <a:accent2>
          <a:srgbClr val="333399"/>
        </a:accent2>
        <a:accent3>
          <a:srgbClr val="FFFFFF"/>
        </a:accent3>
        <a:accent4>
          <a:srgbClr val="000000"/>
        </a:accent4>
        <a:accent5>
          <a:srgbClr val="C3ABAB"/>
        </a:accent5>
        <a:accent6>
          <a:srgbClr val="2D2D8A"/>
        </a:accent6>
        <a:hlink>
          <a:srgbClr val="00000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UMass.Tilman.Arial</Template>
  <TotalTime>0</TotalTime>
  <Words>8493</Words>
  <Application>WPS Spreadsheets</Application>
  <PresentationFormat>On-screen Show (4:3)</PresentationFormat>
  <Paragraphs>665</Paragraphs>
  <Slides>62</Slides>
  <Notes>8</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62</vt:i4>
      </vt:variant>
    </vt:vector>
  </HeadingPairs>
  <TitlesOfParts>
    <vt:vector size="85" baseType="lpstr">
      <vt:lpstr>Arial</vt:lpstr>
      <vt:lpstr>SimSun</vt:lpstr>
      <vt:lpstr>Wingdings</vt:lpstr>
      <vt:lpstr>汉仪书宋二KW</vt:lpstr>
      <vt:lpstr>幼圆</vt:lpstr>
      <vt:lpstr>SimSun</vt:lpstr>
      <vt:lpstr>Wingdings</vt:lpstr>
      <vt:lpstr>Times</vt:lpstr>
      <vt:lpstr>Geneva</vt:lpstr>
      <vt:lpstr>Verdana</vt:lpstr>
      <vt:lpstr>Arial Unicode MS</vt:lpstr>
      <vt:lpstr>Courier New</vt:lpstr>
      <vt:lpstr>MS PGothic</vt:lpstr>
      <vt:lpstr>冬青黑体简体中文</vt:lpstr>
      <vt:lpstr>Times New Roman</vt:lpstr>
      <vt:lpstr>Tahoma</vt:lpstr>
      <vt:lpstr>Wingdings 3</vt:lpstr>
      <vt:lpstr>苹方-简</vt:lpstr>
      <vt:lpstr>微软雅黑</vt:lpstr>
      <vt:lpstr>汉仪旗黑</vt:lpstr>
      <vt:lpstr>SimSun</vt:lpstr>
      <vt:lpstr>幼圆</vt:lpstr>
      <vt:lpstr>FDU</vt:lpstr>
      <vt:lpstr> COMP130177.01 互联网体系结构  体系结构与算法</vt:lpstr>
      <vt:lpstr>互联网体系结构</vt:lpstr>
      <vt:lpstr>当前的互联网体系结构--分层</vt:lpstr>
      <vt:lpstr>每一层相应使用的协议</vt:lpstr>
      <vt:lpstr>协议</vt:lpstr>
      <vt:lpstr>协议是体系结构特定问题的解决方案</vt:lpstr>
      <vt:lpstr>例如</vt:lpstr>
      <vt:lpstr>TCP</vt:lpstr>
      <vt:lpstr>TCP: Lost or Delayed Packets</vt:lpstr>
      <vt:lpstr>TCP: Corrupted Data</vt:lpstr>
      <vt:lpstr>TCP: Out-of-Order Packet Arrivals</vt:lpstr>
      <vt:lpstr>TCP: Receiver that Runs Out of Space</vt:lpstr>
      <vt:lpstr>Network that Cannot Handle the Load</vt:lpstr>
      <vt:lpstr>网络算法</vt:lpstr>
      <vt:lpstr>网络设备的两种基本类型</vt:lpstr>
      <vt:lpstr>端节点性能瓶颈的产生</vt:lpstr>
      <vt:lpstr>路由器性能瓶颈的产生</vt:lpstr>
      <vt:lpstr>PowerPoint 演示文稿</vt:lpstr>
      <vt:lpstr>网络算法学</vt:lpstr>
      <vt:lpstr>网络算法十五条实现原则</vt:lpstr>
      <vt:lpstr>原则1-5</vt:lpstr>
      <vt:lpstr>原则6-10</vt:lpstr>
      <vt:lpstr>原则11-15</vt:lpstr>
      <vt:lpstr>P1：避免常见情形中的明显浪费</vt:lpstr>
      <vt:lpstr>P2：在时间轴上移动计算</vt:lpstr>
      <vt:lpstr>P2a：预先计算</vt:lpstr>
      <vt:lpstr>P2b：延迟计算</vt:lpstr>
      <vt:lpstr>P2c：分摊开销</vt:lpstr>
      <vt:lpstr>P3：放宽系统要求</vt:lpstr>
      <vt:lpstr>放宽系统要求的三种技术</vt:lpstr>
      <vt:lpstr>P3a：牺牲确定性换时间</vt:lpstr>
      <vt:lpstr>P3b：牺牲精度换时间</vt:lpstr>
      <vt:lpstr>P3c：在空间中移动计算</vt:lpstr>
      <vt:lpstr>P4：利用系统组件</vt:lpstr>
      <vt:lpstr>P4a：利用局部性</vt:lpstr>
      <vt:lpstr>P4b：用空间换速度</vt:lpstr>
      <vt:lpstr>P4c：利用硬件特性</vt:lpstr>
      <vt:lpstr>运用P4原则需注意的问题</vt:lpstr>
      <vt:lpstr>P5：增加硬件</vt:lpstr>
      <vt:lpstr>经常用于网络ASIC芯片的硬件技术</vt:lpstr>
      <vt:lpstr>P6：用高效的定制例程代替低效的通用例程</vt:lpstr>
      <vt:lpstr>P7：避免不必要的通用型</vt:lpstr>
      <vt:lpstr>P8：不要受参考实现的束缚 </vt:lpstr>
      <vt:lpstr>P9 和 P10：传递额外线索（hint）</vt:lpstr>
      <vt:lpstr>P11：优化预期情形</vt:lpstr>
      <vt:lpstr>P12：增加或利用状态</vt:lpstr>
      <vt:lpstr>P13：优化自由度</vt:lpstr>
      <vt:lpstr>P14：针对有限规模问题使用特殊技术</vt:lpstr>
      <vt:lpstr>P15：使用算法技术构造高效的数据结构</vt:lpstr>
      <vt:lpstr>3.4 需要注意的问题</vt:lpstr>
      <vt:lpstr>案例一：减少网页下载时间</vt:lpstr>
      <vt:lpstr>修改效果验证</vt:lpstr>
      <vt:lpstr>案例二：加速基于特征的入侵检测</vt:lpstr>
      <vt:lpstr>Snort的规则匹配方法</vt:lpstr>
      <vt:lpstr>P1原则的简单应用 </vt:lpstr>
      <vt:lpstr>应用P1的效果</vt:lpstr>
      <vt:lpstr>原因和教训</vt:lpstr>
      <vt:lpstr>8个提请注意的问题</vt:lpstr>
      <vt:lpstr>8个提请注意的问题（续）</vt:lpstr>
      <vt:lpstr>8个提请注意的问题（续）</vt:lpstr>
      <vt:lpstr>8个提请注意的问题（续）</vt:lpstr>
      <vt:lpstr>谢谢</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Jin</dc:creator>
  <dc:subject>FDU</dc:subject>
  <cp:lastModifiedBy>zhaojin</cp:lastModifiedBy>
  <cp:revision>714</cp:revision>
  <dcterms:created xsi:type="dcterms:W3CDTF">2022-05-18T07:02:01Z</dcterms:created>
  <dcterms:modified xsi:type="dcterms:W3CDTF">2022-05-18T07:02:01Z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1033-3.6.1.5768</vt:lpwstr>
  </property>
</Properties>
</file>