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8" r:id="rId3"/>
    <p:sldId id="259" r:id="rId5"/>
    <p:sldId id="284" r:id="rId6"/>
    <p:sldId id="293" r:id="rId7"/>
    <p:sldId id="286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89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6699FF"/>
    <a:srgbClr val="FF7C80"/>
    <a:srgbClr val="FFFF99"/>
    <a:srgbClr val="9933FF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-1256" y="-104"/>
      </p:cViewPr>
      <p:guideLst>
        <p:guide orient="horz" pos="1992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fontAlgn="base">
              <a:buClrTx/>
            </a:pPr>
            <a:endParaRPr lang="zh-CN" altLang="en-US" sz="1200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indent="0" algn="r"/>
            <a:r>
              <a:rPr lang="zh-CN" altLang="en-US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SimSun" charset="0"/>
        <a:cs typeface="Arial" panose="020B060402020209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>
              <a:ea typeface="SimSun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r>
              <a:rPr lang="zh-CN" altLang="en-US" sz="1200" dirty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  <a:cs typeface="SimSun" charset="0"/>
              </a:defRPr>
            </a:lvl1pPr>
            <a:lvl2pPr marL="742950" indent="-28575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neva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2051" name="Freeform 34"/>
          <p:cNvSpPr/>
          <p:nvPr userDrawn="1"/>
        </p:nvSpPr>
        <p:spPr>
          <a:xfrm rot="10800000">
            <a:off x="-1587" y="0"/>
            <a:ext cx="9147175" cy="914400"/>
          </a:xfrm>
          <a:custGeom>
            <a:avLst/>
            <a:gdLst/>
            <a:ahLst/>
            <a:cxnLst>
              <a:cxn ang="0">
                <a:pos x="0" y="720473177"/>
              </a:cxn>
              <a:cxn ang="0">
                <a:pos x="2147483647" y="672020137"/>
              </a:cxn>
              <a:cxn ang="0">
                <a:pos x="2147483647" y="0"/>
              </a:cxn>
              <a:cxn ang="0">
                <a:pos x="2147483647" y="1327186286"/>
              </a:cxn>
              <a:cxn ang="0">
                <a:pos x="0" y="1327186286"/>
              </a:cxn>
              <a:cxn ang="0">
                <a:pos x="0" y="720473177"/>
              </a:cxn>
            </a:cxnLst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FF7200"/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2052" name="Line 17"/>
          <p:cNvSpPr/>
          <p:nvPr userDrawn="1">
            <p:custDataLst>
              <p:tags r:id="rId2"/>
            </p:custDataLst>
          </p:nvPr>
        </p:nvSpPr>
        <p:spPr>
          <a:xfrm>
            <a:off x="0" y="6672263"/>
            <a:ext cx="9144000" cy="0"/>
          </a:xfrm>
          <a:prstGeom prst="line">
            <a:avLst/>
          </a:prstGeom>
          <a:ln w="381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858000" cy="1219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67ABD"/>
                </a:solidFill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77200" cy="1676400"/>
          </a:xfrm>
        </p:spPr>
        <p:txBody>
          <a:bodyPr anchor="b"/>
          <a:lstStyle>
            <a:lvl1pPr algn="ctr">
              <a:defRPr sz="4000"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quarter" idx="2"/>
            <p:custDataLst>
              <p:tags r:id="rId3"/>
            </p:custDataLst>
          </p:nvPr>
        </p:nvSpPr>
        <p:spPr bwMode="auto">
          <a:xfrm>
            <a:off x="2057400" y="5638800"/>
            <a:ext cx="5029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800" smtClean="0">
                <a:solidFill>
                  <a:schemeClr val="tx1"/>
                </a:solidFill>
                <a:cs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 Unicode MS" panose="020B0604020202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066800"/>
            <a:ext cx="4381500" cy="52578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panose="05000000000000000000" charset="0"/>
              <a:buChar char="§"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>
            <a:spLocks noGrp="1"/>
          </p:cNvSpPr>
          <p:nvPr>
            <p:ph type="body"/>
            <p:custDataLst>
              <p:tags r:id="rId10"/>
            </p:custDataLst>
          </p:nvPr>
        </p:nvSpPr>
        <p:spPr>
          <a:xfrm>
            <a:off x="152400" y="1189038"/>
            <a:ext cx="8915400" cy="5257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7" name="Line 12"/>
          <p:cNvSpPr/>
          <p:nvPr>
            <p:custDataLst>
              <p:tags r:id="rId11"/>
            </p:custDataLst>
          </p:nvPr>
        </p:nvSpPr>
        <p:spPr>
          <a:xfrm>
            <a:off x="0" y="122238"/>
            <a:ext cx="9144000" cy="0"/>
          </a:xfrm>
          <a:prstGeom prst="line">
            <a:avLst/>
          </a:prstGeom>
          <a:ln w="254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Freeform 34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>
              <a:cxn ang="0">
                <a:pos x="0" y="80052575"/>
              </a:cxn>
              <a:cxn ang="0">
                <a:pos x="2147483647" y="74668743"/>
              </a:cxn>
              <a:cxn ang="0">
                <a:pos x="2147483647" y="0"/>
              </a:cxn>
              <a:cxn ang="0">
                <a:pos x="2147483647" y="147465143"/>
              </a:cxn>
              <a:cxn ang="0">
                <a:pos x="0" y="147465143"/>
              </a:cxn>
              <a:cxn ang="0">
                <a:pos x="0" y="80052575"/>
              </a:cxn>
            </a:cxnLst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EE6C00"/>
          </a:solidFill>
          <a:ln w="12700">
            <a:noFill/>
          </a:ln>
        </p:spPr>
        <p:txBody>
          <a:bodyPr/>
          <a:p>
            <a:endParaRPr lang="en-US"/>
          </a:p>
        </p:txBody>
      </p:sp>
      <p:sp>
        <p:nvSpPr>
          <p:cNvPr id="1029" name="Rectangle 8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295275"/>
            <a:ext cx="8915400" cy="6762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algn="ctr">
              <a:defRPr sz="1400" b="1"/>
            </a:lvl1pPr>
          </a:lstStyle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 dirty="0">
              <a:latin typeface="Arial" panose="020B0604020202090204" pitchFamily="34" charset="0"/>
              <a:ea typeface="幼圆" pitchFamily="1" charset="-122"/>
            </a:endParaRPr>
          </a:p>
        </p:txBody>
      </p:sp>
      <p:sp>
        <p:nvSpPr>
          <p:cNvPr id="1031" name="Text Box 11"/>
          <p:cNvSpPr txBox="1"/>
          <p:nvPr/>
        </p:nvSpPr>
        <p:spPr>
          <a:xfrm>
            <a:off x="8229600" y="6553200"/>
            <a:ext cx="6096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r" eaLnBrk="0" hangingPunct="0">
              <a:spcBef>
                <a:spcPct val="50000"/>
              </a:spcBef>
            </a:pPr>
            <a:r>
              <a:rPr lang="zh-CN" altLang="en-US" sz="1400" b="1" dirty="0">
                <a:latin typeface="Arial" panose="020B0604020202090204" pitchFamily="34" charset="0"/>
              </a:rPr>
              <a:t>*</a:t>
            </a:r>
            <a:endParaRPr lang="zh-CN" altLang="en-US" sz="1400" b="1" dirty="0">
              <a:latin typeface="Arial" panose="020B0604020202090204" pitchFamily="34" charset="0"/>
            </a:endParaRPr>
          </a:p>
        </p:txBody>
      </p:sp>
      <p:sp>
        <p:nvSpPr>
          <p:cNvPr id="1032" name="Line 12"/>
          <p:cNvSpPr/>
          <p:nvPr userDrawn="1">
            <p:custDataLst>
              <p:tags r:id="rId13"/>
            </p:custDataLst>
          </p:nvPr>
        </p:nvSpPr>
        <p:spPr>
          <a:xfrm>
            <a:off x="0" y="120650"/>
            <a:ext cx="1439863" cy="0"/>
          </a:xfrm>
          <a:prstGeom prst="line">
            <a:avLst/>
          </a:prstGeom>
          <a:ln w="254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panose="05000000000000000000" charset="0"/>
        <a:buChar char="§"/>
        <a:defRPr kumimoji="1" sz="2800">
          <a:solidFill>
            <a:schemeClr val="tx1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4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−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16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4"/>
          <p:cNvSpPr>
            <a:spLocks noGrp="1"/>
          </p:cNvSpPr>
          <p:nvPr>
            <p:ph type="ctrTitle"/>
          </p:nvPr>
        </p:nvSpPr>
        <p:spPr>
          <a:xfrm>
            <a:off x="533400" y="964565"/>
            <a:ext cx="8077200" cy="2540635"/>
          </a:xfrm>
        </p:spPr>
        <p:txBody>
          <a:bodyPr vert="horz" wrap="square" lIns="90488" tIns="44450" rIns="90488" bIns="44450" anchor="b"/>
          <a:p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考试和复习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COMP130177.01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互联网体系结构</a:t>
            </a:r>
            <a:endParaRPr lang="zh-CN" altLang="en-US" sz="3600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2290" name="Rectangle 5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82000" cy="685800"/>
          </a:xfrm>
        </p:spPr>
        <p:txBody>
          <a:bodyPr vert="horz" wrap="square" lIns="90488" tIns="44450" rIns="90488" bIns="44450" anchor="t"/>
          <a:p>
            <a:pPr>
              <a:buSzPct val="100000"/>
              <a:buFont typeface="Wingdings" panose="05000000000000000000" charset="0"/>
            </a:pPr>
            <a:r>
              <a:rPr kumimoji="1" lang="zh-CN" altLang="en-US" b="1" dirty="0">
                <a:solidFill>
                  <a:srgbClr val="FF9933"/>
                </a:solidFill>
                <a:latin typeface="Verdana" panose="020B0804030504040204" charset="0"/>
                <a:ea typeface="SimSun" charset="0"/>
                <a:cs typeface="Arial" panose="020B0604020202090204" pitchFamily="34" charset="0"/>
              </a:rPr>
              <a:t>赵进</a:t>
            </a:r>
            <a:endParaRPr kumimoji="1" lang="zh-CN" altLang="en-US" b="1" dirty="0">
              <a:solidFill>
                <a:srgbClr val="FF9933"/>
              </a:solidFill>
              <a:latin typeface="Verdana" panose="020B080403050404020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2291" name="Rectangle 7"/>
          <p:cNvSpPr/>
          <p:nvPr/>
        </p:nvSpPr>
        <p:spPr>
          <a:xfrm>
            <a:off x="4038600" y="5791200"/>
            <a:ext cx="1539875" cy="295275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p>
            <a:pPr indent="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840C2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804030504040204" charset="0"/>
                <a:ea typeface="幼圆" pitchFamily="1" charset="-122"/>
              </a:rPr>
              <a:t>School of </a:t>
            </a:r>
            <a:endParaRPr lang="zh-CN" altLang="en-US" sz="2400" dirty="0">
              <a:latin typeface="Verdana" panose="020B0804030504040204" charset="0"/>
              <a:ea typeface="幼圆" pitchFamily="1" charset="-122"/>
            </a:endParaRPr>
          </a:p>
        </p:txBody>
      </p:sp>
      <p:sp>
        <p:nvSpPr>
          <p:cNvPr id="12292" name="矩形 20"/>
          <p:cNvSpPr/>
          <p:nvPr/>
        </p:nvSpPr>
        <p:spPr>
          <a:xfrm>
            <a:off x="685800" y="6477000"/>
            <a:ext cx="7924800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ctr"/>
            <a:r>
              <a:rPr lang="en-US" altLang="zh-CN" sz="1600" b="1" dirty="0">
                <a:latin typeface="Arial" panose="020B0604020202090204" pitchFamily="34" charset="0"/>
              </a:rPr>
              <a:t>School of Computer Science, Fudan University</a:t>
            </a:r>
            <a:endParaRPr lang="zh-CN" altLang="en-US" sz="1600" b="1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12293" name="Picture 20" descr="C:\Users\Jin\Desktop\未标题-2副本.gif"/>
          <p:cNvPicPr>
            <a:picLocks noChangeAspect="1"/>
          </p:cNvPicPr>
          <p:nvPr/>
        </p:nvPicPr>
        <p:blipFill>
          <a:blip r:embed="rId1">
            <a:lum bright="10001" contrast="10000"/>
          </a:blip>
          <a:stretch>
            <a:fillRect/>
          </a:stretch>
        </p:blipFill>
        <p:spPr>
          <a:xfrm>
            <a:off x="7853363" y="457200"/>
            <a:ext cx="1290637" cy="1290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</a:t>
            </a:r>
            <a:r>
              <a:rPr lang="zh-CN" altLang="en-US"/>
              <a:t>网络软件化 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NFV</a:t>
            </a:r>
            <a:r>
              <a:rPr lang="zh-CN" altLang="en-US"/>
              <a:t>是什么</a:t>
            </a:r>
            <a:endParaRPr lang="zh-CN" altLang="en-US"/>
          </a:p>
          <a:p>
            <a:r>
              <a:rPr lang="zh-CN" altLang="en-US"/>
              <a:t>为什么 </a:t>
            </a:r>
            <a:r>
              <a:rPr lang="en-US" altLang="zh-CN"/>
              <a:t>NFV</a:t>
            </a:r>
            <a:endParaRPr lang="en-US" altLang="zh-CN"/>
          </a:p>
          <a:p>
            <a:r>
              <a:rPr lang="en-US" altLang="zh-CN"/>
              <a:t>NFV</a:t>
            </a:r>
            <a:r>
              <a:rPr lang="zh-CN" altLang="en-US"/>
              <a:t>优势</a:t>
            </a:r>
            <a:r>
              <a:rPr lang="en-US" altLang="zh-CN"/>
              <a:t>/</a:t>
            </a:r>
            <a:r>
              <a:rPr lang="zh-CN" altLang="en-US"/>
              <a:t>缺点</a:t>
            </a:r>
            <a:endParaRPr lang="zh-CN" altLang="en-US"/>
          </a:p>
          <a:p>
            <a:r>
              <a:rPr lang="en-US" altLang="zh-CN"/>
              <a:t>NFV</a:t>
            </a:r>
            <a:r>
              <a:rPr lang="zh-CN" altLang="en-US"/>
              <a:t>和</a:t>
            </a:r>
            <a:r>
              <a:rPr lang="en-US" altLang="zh-CN"/>
              <a:t>SDN</a:t>
            </a:r>
            <a:r>
              <a:rPr lang="zh-CN" altLang="en-US"/>
              <a:t>的关系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</a:t>
            </a:r>
            <a:r>
              <a:rPr lang="zh-CN" altLang="en-US"/>
              <a:t>拥塞控制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拥塞的原因与现象</a:t>
            </a:r>
            <a:endParaRPr lang="en-US"/>
          </a:p>
          <a:p>
            <a:endParaRPr lang="en-US"/>
          </a:p>
          <a:p>
            <a:r>
              <a:rPr lang="zh-CN" altLang="en-US" dirty="0">
                <a:sym typeface="+mn-ea"/>
              </a:rPr>
              <a:t>拥塞控制和拥塞避免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如何检测拥塞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有哪些参数 ，各自有什么特点</a:t>
            </a:r>
            <a:endParaRPr lang="zh-CN" altLang="en-US" dirty="0">
              <a:sym typeface="+mn-ea"/>
            </a:endParaRPr>
          </a:p>
          <a:p>
            <a:pPr lvl="0"/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>
                <a:sym typeface="+mn-ea"/>
              </a:rPr>
              <a:t>拥塞控制机制的设计选项</a:t>
            </a:r>
            <a:endParaRPr lang="zh-CN" altLang="en-US" sz="2800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dirty="0">
                <a:sym typeface="+mn-ea"/>
              </a:rPr>
              <a:t>7. Scalability Issues in SDN Control Plane</a:t>
            </a:r>
            <a:endParaRPr lang="en-US" sz="3200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Scale up and Scale out</a:t>
            </a:r>
            <a:endParaRPr lang="en-US"/>
          </a:p>
          <a:p>
            <a:endParaRPr lang="en-US"/>
          </a:p>
          <a:p>
            <a:r>
              <a:rPr lang="en-US" altLang="zh-CN"/>
              <a:t>SDN</a:t>
            </a:r>
            <a:r>
              <a:rPr lang="zh-CN" altLang="en-US"/>
              <a:t>扩展性的原因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提升</a:t>
            </a:r>
            <a:r>
              <a:rPr lang="en-US" altLang="zh-CN"/>
              <a:t>SDN</a:t>
            </a:r>
            <a:r>
              <a:rPr lang="zh-CN" altLang="en-US"/>
              <a:t>控制平面扩展性的设计空间</a:t>
            </a:r>
            <a:endParaRPr lang="zh-CN" altLang="en-US"/>
          </a:p>
          <a:p>
            <a:pPr lvl="1"/>
            <a:r>
              <a:rPr lang="zh-CN" altLang="en-US"/>
              <a:t>分布式</a:t>
            </a:r>
            <a:endParaRPr lang="zh-CN" altLang="en-US"/>
          </a:p>
          <a:p>
            <a:pPr lvl="1"/>
            <a:r>
              <a:rPr lang="en-US" altLang="zh-CN"/>
              <a:t>offloading</a:t>
            </a:r>
            <a:endParaRPr lang="en-US" altLang="zh-CN"/>
          </a:p>
          <a:p>
            <a:pPr lvl="1"/>
            <a:r>
              <a:rPr lang="zh-CN" altLang="en-US"/>
              <a:t>典型方案（知道思路即可，不用细节）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论文：On Scalability of Software-Defined Networking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8.</a:t>
            </a:r>
            <a:r>
              <a:rPr lang="en-US" dirty="0">
                <a:sym typeface="+mn-ea"/>
              </a:rPr>
              <a:t>Programmable Data Plane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数据平面的功能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数据平面面临的问题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如何抽象数据平面功能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可编程数据平面的优势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9. </a:t>
            </a:r>
            <a:r>
              <a:rPr lang="zh-CN" altLang="en-US"/>
              <a:t>网络服务质量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QoS</a:t>
            </a:r>
            <a:r>
              <a:rPr lang="zh-CN" altLang="en-US"/>
              <a:t>，主要参数指标有哪些</a:t>
            </a:r>
            <a:endParaRPr lang="zh-CN" altLang="en-US"/>
          </a:p>
          <a:p>
            <a:r>
              <a:rPr lang="zh-CN" altLang="en-US"/>
              <a:t>延迟和</a:t>
            </a:r>
            <a:r>
              <a:rPr lang="en-US" altLang="zh-CN"/>
              <a:t>jitter</a:t>
            </a:r>
            <a:r>
              <a:rPr lang="zh-CN" altLang="en-US"/>
              <a:t>有何区别</a:t>
            </a:r>
            <a:endParaRPr lang="zh-CN" altLang="en-US"/>
          </a:p>
          <a:p>
            <a:r>
              <a:rPr lang="zh-CN" altLang="en-US"/>
              <a:t>延迟主要来源</a:t>
            </a:r>
            <a:endParaRPr lang="zh-CN" altLang="en-US"/>
          </a:p>
          <a:p>
            <a:r>
              <a:rPr lang="en-US" altLang="zh-CN"/>
              <a:t>IP QoS</a:t>
            </a:r>
            <a:r>
              <a:rPr lang="zh-CN" altLang="en-US"/>
              <a:t>的基本思路</a:t>
            </a:r>
            <a:endParaRPr lang="en-US" altLang="zh-CN"/>
          </a:p>
          <a:p>
            <a:r>
              <a:rPr lang="en-US" altLang="zh-CN"/>
              <a:t>ECN</a:t>
            </a:r>
            <a:r>
              <a:rPr lang="zh-CN" altLang="en-US"/>
              <a:t>和</a:t>
            </a:r>
            <a:r>
              <a:rPr lang="en-US" altLang="zh-CN"/>
              <a:t>RED</a:t>
            </a:r>
            <a:r>
              <a:rPr lang="zh-CN" altLang="en-US"/>
              <a:t>如何工作</a:t>
            </a:r>
            <a:endParaRPr lang="zh-CN" altLang="en-US"/>
          </a:p>
          <a:p>
            <a:r>
              <a:rPr lang="zh-CN" altLang="en-US"/>
              <a:t>调度算法（</a:t>
            </a:r>
            <a:r>
              <a:rPr lang="en-US" altLang="zh-CN"/>
              <a:t>FIFO</a:t>
            </a:r>
            <a:r>
              <a:rPr lang="zh-CN" altLang="en-US"/>
              <a:t>，</a:t>
            </a:r>
            <a:r>
              <a:rPr lang="en-US" altLang="zh-CN"/>
              <a:t>PQ</a:t>
            </a:r>
            <a:r>
              <a:rPr lang="zh-CN" altLang="en-US"/>
              <a:t>，</a:t>
            </a:r>
            <a:r>
              <a:rPr lang="en-US" altLang="zh-CN"/>
              <a:t>FQ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>
                <a:sym typeface="+mn-ea"/>
              </a:rPr>
              <a:t>Token bucket</a:t>
            </a:r>
            <a:r>
              <a:rPr lang="zh-CN" altLang="en-US">
                <a:sym typeface="+mn-ea"/>
              </a:rPr>
              <a:t>原理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 </a:t>
            </a:r>
            <a:r>
              <a:rPr lang="zh-CN" altLang="en-US">
                <a:sym typeface="+mn-ea"/>
              </a:rPr>
              <a:t>内容为中心的网络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互联网演进的两种路线</a:t>
            </a:r>
            <a:endParaRPr lang="zh-CN" altLang="en-US"/>
          </a:p>
          <a:p>
            <a:pPr lvl="1"/>
            <a:r>
              <a:rPr lang="en-US" altLang="zh-CN"/>
              <a:t>IPv6</a:t>
            </a:r>
            <a:r>
              <a:rPr lang="zh-CN" altLang="en-US"/>
              <a:t>升级的困难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en-US" altLang="zh-CN"/>
              <a:t>ICN</a:t>
            </a:r>
            <a:r>
              <a:rPr lang="zh-CN" altLang="en-US"/>
              <a:t>的思想</a:t>
            </a:r>
            <a:endParaRPr lang="zh-CN" altLang="en-US"/>
          </a:p>
          <a:p>
            <a:pPr lvl="1"/>
            <a:r>
              <a:rPr lang="zh-CN" altLang="en-US" sz="2400"/>
              <a:t>主要设计思路 </a:t>
            </a:r>
            <a:endParaRPr lang="zh-CN" altLang="en-US" sz="2400"/>
          </a:p>
          <a:p>
            <a:pPr lvl="1"/>
            <a:r>
              <a:rPr lang="zh-CN" altLang="en-US" sz="2400"/>
              <a:t>路由的原理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11. </a:t>
            </a:r>
            <a:r>
              <a:rPr lang="zh-CN" altLang="en-US"/>
              <a:t>模块化设计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为什么需要模块化</a:t>
            </a:r>
            <a:endParaRPr lang="zh-CN" altLang="en-US"/>
          </a:p>
          <a:p>
            <a:pPr lvl="1"/>
            <a:r>
              <a:rPr lang="zh-CN" altLang="en-US"/>
              <a:t>优势</a:t>
            </a:r>
            <a:r>
              <a:rPr lang="en-US" altLang="zh-CN"/>
              <a:t>/</a:t>
            </a:r>
            <a:r>
              <a:rPr lang="zh-CN" altLang="en-US"/>
              <a:t>缺点</a:t>
            </a:r>
            <a:endParaRPr lang="zh-CN" altLang="en-US"/>
          </a:p>
          <a:p>
            <a:r>
              <a:rPr lang="zh-CN" altLang="en-US"/>
              <a:t>模块化设计的步骤</a:t>
            </a:r>
            <a:endParaRPr lang="zh-CN" altLang="en-US"/>
          </a:p>
          <a:p>
            <a:pPr lvl="1"/>
            <a:r>
              <a:rPr lang="zh-CN" altLang="en-US"/>
              <a:t>模块化设计的例子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互联网的模块化</a:t>
            </a:r>
            <a:endParaRPr lang="zh-CN" altLang="en-US"/>
          </a:p>
          <a:p>
            <a:pPr lvl="1"/>
            <a:r>
              <a:rPr lang="zh-CN" altLang="en-US" sz="2400"/>
              <a:t>分层</a:t>
            </a:r>
            <a:endParaRPr lang="zh-CN" altLang="en-US" sz="2400"/>
          </a:p>
          <a:p>
            <a:pPr lvl="1"/>
            <a:r>
              <a:rPr lang="zh-CN" altLang="en-US" sz="2400"/>
              <a:t>细腰特点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后续章节不作为考试内容。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感谢大家选择这门课。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88" tIns="44450" rIns="90488" bIns="44450" anchor="ctr"/>
          <a:p>
            <a:r>
              <a:rPr kumimoji="1" lang="zh-CN" altLang="en-US">
                <a:sym typeface="+mn-ea"/>
              </a:rPr>
              <a:t>课程目标</a:t>
            </a:r>
            <a:endParaRPr kumimoji="1" lang="zh-CN" altLang="en-US">
              <a:sym typeface="+mn-ea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anchor="t"/>
          <a:p>
            <a:pPr>
              <a:buSzPct val="100000"/>
            </a:pPr>
            <a:endParaRPr kumimoji="1" lang="zh-CN" altLang="en-US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  <a:p>
            <a:pPr>
              <a:buSzPct val="100000"/>
            </a:pPr>
            <a:r>
              <a:rPr kumimoji="1" lang="zh-CN" altLang="en-US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主要讲述互联网体系结构的基本概念、设计要求与原则、演进趋势及其评估模型，理解互联网体系结构的功能组成及其相互关系，传统的网络体系结构面临的根本性问题，新一代互联网体系结构的发展趋势。</a:t>
            </a:r>
            <a:endParaRPr kumimoji="1" lang="zh-CN" altLang="en-US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0"/>
          </p:nvPr>
        </p:nvSpPr>
        <p:spPr>
          <a:xfrm rot="-10800000" flipV="1">
            <a:off x="5943600" y="-31750"/>
            <a:ext cx="3189288" cy="323850"/>
          </a:xfrm>
        </p:spPr>
        <p:txBody>
          <a:bodyPr wrap="square" lIns="0" tIns="0" rIns="0" bIns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900" b="0" i="0" u="none" kern="1200" baseline="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1400" b="1" dirty="0"/>
              <a:t>Fudan University</a:t>
            </a:r>
            <a:endParaRPr lang="zh-CN" altLang="en-US" sz="1400" b="1" dirty="0"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考试形式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89038"/>
            <a:ext cx="8915400" cy="5257800"/>
          </a:xfrm>
        </p:spPr>
        <p:txBody>
          <a:bodyPr/>
          <a:p>
            <a:r>
              <a:rPr lang="zh-CN" altLang="en-US"/>
              <a:t>闭卷考试（部分是概念，重点是设计）</a:t>
            </a:r>
            <a:endParaRPr lang="zh-CN" altLang="en-US"/>
          </a:p>
          <a:p>
            <a:pPr lvl="1"/>
            <a:r>
              <a:rPr lang="zh-CN" altLang="en-US"/>
              <a:t>题型：选择题、简答题、分析题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考试时间：</a:t>
            </a:r>
            <a:endParaRPr lang="zh-CN" altLang="en-US"/>
          </a:p>
          <a:p>
            <a:pPr lvl="1"/>
            <a:r>
              <a:rPr lang="en-US" altLang="zh-CN"/>
              <a:t>2022-5-28 </a:t>
            </a:r>
            <a:r>
              <a:rPr lang="zh-CN" altLang="en-US">
                <a:ea typeface="SimSun" charset="0"/>
              </a:rPr>
              <a:t>（周六上午）</a:t>
            </a:r>
            <a:endParaRPr lang="en-US" altLang="zh-CN"/>
          </a:p>
          <a:p>
            <a:pPr lvl="1"/>
            <a:r>
              <a:rPr lang="en-US" altLang="zh-CN"/>
              <a:t>9:55-11:55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考试形式：</a:t>
            </a:r>
            <a:endParaRPr lang="zh-CN" altLang="en-US"/>
          </a:p>
          <a:p>
            <a:pPr lvl="1"/>
            <a:r>
              <a:rPr lang="zh-CN" altLang="en-US"/>
              <a:t>在线考试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355"/>
            <a:ext cx="6808470" cy="5257800"/>
          </a:xfrm>
        </p:spPr>
        <p:txBody>
          <a:bodyPr/>
          <a:p>
            <a:r>
              <a:rPr lang="zh-CN" altLang="en-US"/>
              <a:t>考试平台</a:t>
            </a:r>
            <a:endParaRPr lang="zh-CN" altLang="en-US"/>
          </a:p>
          <a:p>
            <a:pPr lvl="1"/>
            <a:r>
              <a:rPr lang="en-US"/>
              <a:t>超星</a:t>
            </a:r>
            <a:r>
              <a:rPr lang="zh-CN" altLang="en-US">
                <a:ea typeface="SimSun" charset="0"/>
              </a:rPr>
              <a:t>，请大家学习通</a:t>
            </a:r>
            <a:r>
              <a:rPr lang="en-US" altLang="zh-CN">
                <a:ea typeface="SimSun" charset="0"/>
              </a:rPr>
              <a:t>APP</a:t>
            </a:r>
            <a:r>
              <a:rPr lang="zh-CN" altLang="en-US">
                <a:ea typeface="SimSun" charset="0"/>
              </a:rPr>
              <a:t>加入超星课程班级  91480810</a:t>
            </a:r>
            <a:endParaRPr lang="zh-CN" altLang="en-US">
              <a:ea typeface="SimSun" charset="0"/>
            </a:endParaRPr>
          </a:p>
          <a:p>
            <a:r>
              <a:rPr lang="zh-CN" altLang="en-US"/>
              <a:t>辅助系统：</a:t>
            </a:r>
            <a:endParaRPr lang="en-US"/>
          </a:p>
          <a:p>
            <a:pPr lvl="1"/>
            <a:r>
              <a:rPr lang="en-US"/>
              <a:t>1.视频辅助监控（侧后方机位）：腾讯会议</a:t>
            </a:r>
            <a:endParaRPr lang="en-US"/>
          </a:p>
          <a:p>
            <a:pPr lvl="2"/>
            <a:r>
              <a:rPr lang="en-US"/>
              <a:t>会议号: 105 813 500</a:t>
            </a:r>
            <a:endParaRPr lang="en-US"/>
          </a:p>
          <a:p>
            <a:pPr lvl="2"/>
            <a:r>
              <a:rPr lang="en-US"/>
              <a:t>会议密码: 200433</a:t>
            </a:r>
            <a:endParaRPr lang="en-US"/>
          </a:p>
          <a:p>
            <a:pPr lvl="1"/>
            <a:r>
              <a:rPr lang="en-US"/>
              <a:t>2.考务信息发布与即时联系系统：微信群</a:t>
            </a:r>
            <a:endParaRPr lang="en-US"/>
          </a:p>
          <a:p>
            <a:pPr lvl="2"/>
            <a:r>
              <a:rPr lang="zh-CN" altLang="en-US" sz="2000"/>
              <a:t>大家确认一下都在微信群</a:t>
            </a:r>
            <a:r>
              <a:rPr lang="en-US"/>
              <a:t> </a:t>
            </a:r>
            <a:endParaRPr lang="en-US"/>
          </a:p>
          <a:p>
            <a:pPr lvl="0"/>
            <a:r>
              <a:rPr lang="zh-CN" altLang="en-US"/>
              <a:t>在线考试预演</a:t>
            </a:r>
            <a:endParaRPr lang="zh-CN" altLang="en-US"/>
          </a:p>
          <a:p>
            <a:pPr lvl="1"/>
            <a:r>
              <a:rPr lang="en-US" altLang="zh-CN"/>
              <a:t>2022-5-25</a:t>
            </a:r>
            <a:r>
              <a:rPr lang="zh-CN" altLang="en-US">
                <a:ea typeface="SimSun" charset="0"/>
              </a:rPr>
              <a:t>（周三）</a:t>
            </a:r>
            <a:endParaRPr lang="zh-CN" altLang="en-US">
              <a:ea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3590" y="477520"/>
            <a:ext cx="1671955" cy="2058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322" t="45011" r="-322" b="-14711"/>
          <a:stretch>
            <a:fillRect/>
          </a:stretch>
        </p:blipFill>
        <p:spPr>
          <a:xfrm>
            <a:off x="6593840" y="4207510"/>
            <a:ext cx="2548255" cy="2239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30" y="3008630"/>
            <a:ext cx="2338070" cy="1377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分数权重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期末考试分数60%</a:t>
            </a:r>
            <a:endParaRPr lang="en-US"/>
          </a:p>
          <a:p>
            <a:pPr lvl="1"/>
            <a:endParaRPr lang="en-US"/>
          </a:p>
          <a:p>
            <a:r>
              <a:rPr lang="en-US"/>
              <a:t>平时</a:t>
            </a:r>
            <a:r>
              <a:rPr lang="zh-CN" altLang="en-US"/>
              <a:t>设计作业</a:t>
            </a:r>
            <a:r>
              <a:rPr lang="en-US"/>
              <a:t>分数30%</a:t>
            </a:r>
            <a:endParaRPr lang="en-US"/>
          </a:p>
          <a:p>
            <a:pPr lvl="1"/>
            <a:r>
              <a:rPr lang="zh-CN" altLang="en-US" sz="2400"/>
              <a:t>每次作业</a:t>
            </a:r>
            <a:r>
              <a:rPr lang="en-US" altLang="zh-CN" sz="2400"/>
              <a:t>10</a:t>
            </a:r>
            <a:r>
              <a:rPr lang="zh-CN" altLang="en-US" sz="2400"/>
              <a:t>分</a:t>
            </a:r>
            <a:endParaRPr lang="zh-CN" altLang="en-US" sz="2400"/>
          </a:p>
          <a:p>
            <a:pPr lvl="1"/>
            <a:r>
              <a:rPr lang="zh-CN" altLang="en-US" sz="2400"/>
              <a:t>从合理性，正确性，观点</a:t>
            </a:r>
            <a:r>
              <a:rPr lang="zh-CN" altLang="en-US">
                <a:sym typeface="+mn-ea"/>
              </a:rPr>
              <a:t>理解</a:t>
            </a:r>
            <a:r>
              <a:rPr lang="zh-CN" altLang="en-US" sz="2400"/>
              <a:t>深度来评价</a:t>
            </a:r>
            <a:endParaRPr lang="en-US"/>
          </a:p>
          <a:p>
            <a:endParaRPr lang="en-US"/>
          </a:p>
          <a:p>
            <a:r>
              <a:rPr lang="en-US"/>
              <a:t>平时</a:t>
            </a:r>
            <a:r>
              <a:rPr lang="zh-CN" altLang="en-US"/>
              <a:t>在线课程签到</a:t>
            </a:r>
            <a:r>
              <a:rPr lang="en-US"/>
              <a:t>10%</a:t>
            </a:r>
            <a:endParaRPr lang="en-US"/>
          </a:p>
          <a:p>
            <a:pPr lvl="1"/>
            <a:r>
              <a:rPr lang="zh-CN" altLang="en-US"/>
              <a:t>因为疫情、核酸等原因，</a:t>
            </a:r>
            <a:r>
              <a:rPr lang="en-US"/>
              <a:t>90%</a:t>
            </a:r>
            <a:r>
              <a:rPr lang="zh-CN" altLang="en-US"/>
              <a:t>的课程到了即可</a:t>
            </a:r>
            <a:r>
              <a:rPr lang="en-US" altLang="zh-CN"/>
              <a:t>10</a:t>
            </a:r>
            <a:r>
              <a:rPr lang="zh-CN" altLang="en-US"/>
              <a:t>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复习的重点内容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互联网回顾与基本结构</a:t>
            </a:r>
            <a:endParaRPr lang="zh-CN" altLang="en-US"/>
          </a:p>
          <a:p>
            <a:pPr lvl="1"/>
            <a:r>
              <a:rPr lang="zh-CN" altLang="en-US"/>
              <a:t>体系结构是什么</a:t>
            </a:r>
            <a:endParaRPr lang="zh-CN" altLang="en-US"/>
          </a:p>
          <a:p>
            <a:pPr lvl="1"/>
            <a:r>
              <a:rPr lang="zh-CN" altLang="en-US"/>
              <a:t>网络体系结构研究什么</a:t>
            </a:r>
            <a:endParaRPr lang="zh-CN" altLang="en-US"/>
          </a:p>
          <a:p>
            <a:pPr lvl="1"/>
            <a:r>
              <a:rPr lang="zh-CN" altLang="en-US"/>
              <a:t>互联网的体系结构</a:t>
            </a:r>
            <a:endParaRPr lang="zh-CN" altLang="en-US"/>
          </a:p>
          <a:p>
            <a:pPr lvl="2"/>
            <a:r>
              <a:rPr lang="zh-CN" altLang="en-US"/>
              <a:t>分层 </a:t>
            </a:r>
            <a:endParaRPr lang="zh-CN" altLang="en-US"/>
          </a:p>
          <a:p>
            <a:pPr lvl="2"/>
            <a:r>
              <a:rPr lang="en-US" altLang="zh-CN"/>
              <a:t>e2e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挑战和技术路线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分层</a:t>
            </a:r>
            <a:r>
              <a:rPr lang="en-US" altLang="zh-CN"/>
              <a:t>+</a:t>
            </a:r>
            <a:r>
              <a:rPr lang="zh-CN" altLang="en-US"/>
              <a:t>抽象</a:t>
            </a:r>
            <a:endParaRPr lang="zh-CN" altLang="en-US"/>
          </a:p>
          <a:p>
            <a:r>
              <a:rPr lang="zh-CN" altLang="en-US"/>
              <a:t>互联网设计的</a:t>
            </a:r>
            <a:r>
              <a:rPr lang="en-US" altLang="zh-CN"/>
              <a:t>1+7</a:t>
            </a:r>
            <a:r>
              <a:rPr lang="zh-CN" altLang="en-US"/>
              <a:t>个目标</a:t>
            </a:r>
            <a:endParaRPr lang="zh-CN" altLang="en-US"/>
          </a:p>
          <a:p>
            <a:r>
              <a:rPr lang="zh-CN" altLang="en-US"/>
              <a:t>面临的问题与路线之争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Clean-Slate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Current design principles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What is clean-slate and why</a:t>
            </a:r>
            <a:endParaRPr lang="en-US"/>
          </a:p>
          <a:p>
            <a:endParaRPr lang="en-US"/>
          </a:p>
          <a:p>
            <a:r>
              <a:rPr lang="en-US"/>
              <a:t>Design goals and  implications</a:t>
            </a:r>
            <a:endParaRPr lang="en-US"/>
          </a:p>
          <a:p>
            <a:endParaRPr lang="en-US"/>
          </a:p>
          <a:p>
            <a:r>
              <a:rPr lang="en-US"/>
              <a:t>Control plane vs Data Plane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SDN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为什么数据平面，控制平面分离</a:t>
            </a:r>
            <a:endParaRPr lang="zh-CN" altLang="en-US"/>
          </a:p>
          <a:p>
            <a:r>
              <a:rPr lang="zh-CN" altLang="en-US"/>
              <a:t>如何分离</a:t>
            </a:r>
            <a:endParaRPr lang="zh-CN" altLang="en-US"/>
          </a:p>
          <a:p>
            <a:r>
              <a:rPr lang="en-US" altLang="zh-CN"/>
              <a:t>OpenFlow</a:t>
            </a:r>
            <a:endParaRPr lang="en-US" altLang="zh-CN"/>
          </a:p>
          <a:p>
            <a:r>
              <a:rPr lang="zh-CN" altLang="en-US"/>
              <a:t>流表的基本结构与实现</a:t>
            </a:r>
            <a:endParaRPr lang="zh-CN" altLang="en-US"/>
          </a:p>
          <a:p>
            <a:r>
              <a:rPr lang="en-US" altLang="zh-CN"/>
              <a:t>P4</a:t>
            </a:r>
            <a:r>
              <a:rPr lang="zh-CN" altLang="en-US"/>
              <a:t>是什么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DU">
  <a:themeElements>
    <a:clrScheme name="UMass.Tilman.Arial 13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8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C3ABAB"/>
      </a:accent5>
      <a:accent6>
        <a:srgbClr val="2D2D8A"/>
      </a:accent6>
      <a:hlink>
        <a:srgbClr val="000000"/>
      </a:hlink>
      <a:folHlink>
        <a:srgbClr val="B2B2B2"/>
      </a:folHlink>
    </a:clrScheme>
    <a:fontScheme name="UMass.Tilman.Arial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0">
          <a:solidFill>
            <a:srgbClr val="969696"/>
          </a:solidFill>
          <a:round/>
        </a:ln>
      </a:spPr>
      <a:bodyPr wrap="none" anchor="ctr"/>
      <a:lstStyle>
        <a:defPPr algn="ctr" eaLnBrk="0" hangingPunct="0">
          <a:lnSpc>
            <a:spcPct val="90000"/>
          </a:lnSpc>
          <a:spcBef>
            <a:spcPct val="20000"/>
          </a:spcBef>
          <a:defRPr>
            <a:latin typeface="Arial" panose="020B0604020202090204" pitchFamily="34" charset="0"/>
            <a:cs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SimSun" pitchFamily="2" charset="-122"/>
            <a:cs typeface="Arial" panose="020B0604020202090204" pitchFamily="34" charset="0"/>
          </a:defRPr>
        </a:defPPr>
      </a:lstStyle>
    </a:lnDef>
  </a:objectDefaults>
  <a:extraClrSchemeLst>
    <a:extraClrScheme>
      <a:clrScheme name="UMass.Tilman.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8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3ABAB"/>
        </a:accent5>
        <a:accent6>
          <a:srgbClr val="2D2D8A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UMass.Tilman.Arial</Template>
  <TotalTime>0</TotalTime>
  <Words>1299</Words>
  <Application>WPS Spreadsheets</Application>
  <PresentationFormat>ȫʾ(4:3)</PresentationFormat>
  <Paragraphs>180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汉仪书宋二KW</vt:lpstr>
      <vt:lpstr>幼圆</vt:lpstr>
      <vt:lpstr>SimSun</vt:lpstr>
      <vt:lpstr>Wingdings</vt:lpstr>
      <vt:lpstr>Times</vt:lpstr>
      <vt:lpstr>Geneva</vt:lpstr>
      <vt:lpstr>Verdana</vt:lpstr>
      <vt:lpstr>Arial Unicode MS</vt:lpstr>
      <vt:lpstr>苹方-简</vt:lpstr>
      <vt:lpstr>微软雅黑</vt:lpstr>
      <vt:lpstr>汉仪旗黑</vt:lpstr>
      <vt:lpstr>SimSun</vt:lpstr>
      <vt:lpstr>FDU</vt:lpstr>
      <vt:lpstr>考试和复习  COMP130177.01 互联网体系结构</vt:lpstr>
      <vt:lpstr>课程目标</vt:lpstr>
      <vt:lpstr>考试形式</vt:lpstr>
      <vt:lpstr>考试平台</vt:lpstr>
      <vt:lpstr>分数权重</vt:lpstr>
      <vt:lpstr>复习的重点内容</vt:lpstr>
      <vt:lpstr>2. 挑战和技术路线</vt:lpstr>
      <vt:lpstr>3. Clean-Slate</vt:lpstr>
      <vt:lpstr>4. SDN</vt:lpstr>
      <vt:lpstr>5. 网络软件化 </vt:lpstr>
      <vt:lpstr>6. 拥塞控制</vt:lpstr>
      <vt:lpstr>7. Scalability Issues in SDN Control Plane</vt:lpstr>
      <vt:lpstr>8.Programmable Data Plane</vt:lpstr>
      <vt:lpstr>9. 网络服务质量</vt:lpstr>
      <vt:lpstr>10. 内容为中心的网络</vt:lpstr>
      <vt:lpstr>11. 模块化设计</vt:lpstr>
      <vt:lpstr>12</vt:lpstr>
      <vt:lpstr>感谢大家选择这门课。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dc:subject>FDU</dc:subject>
  <cp:lastModifiedBy>zhaojin</cp:lastModifiedBy>
  <cp:revision>673</cp:revision>
  <dcterms:created xsi:type="dcterms:W3CDTF">2022-05-18T07:14:00Z</dcterms:created>
  <dcterms:modified xsi:type="dcterms:W3CDTF">2022-05-18T07:14:00Z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1033-3.6.1.5768</vt:lpwstr>
  </property>
</Properties>
</file>