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8" r:id="rId3"/>
    <p:sldId id="259" r:id="rId5"/>
    <p:sldId id="285" r:id="rId6"/>
    <p:sldId id="287" r:id="rId7"/>
    <p:sldId id="288" r:id="rId8"/>
    <p:sldId id="284" r:id="rId9"/>
    <p:sldId id="286" r:id="rId10"/>
    <p:sldId id="289" r:id="rId11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CCFF"/>
    <a:srgbClr val="CCECFF"/>
    <a:srgbClr val="6699FF"/>
    <a:srgbClr val="FF7C80"/>
    <a:srgbClr val="FFFF99"/>
    <a:srgbClr val="9933FF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47" d="100"/>
          <a:sy n="47" d="100"/>
        </p:scale>
        <p:origin x="-1256" y="-104"/>
      </p:cViewPr>
      <p:guideLst>
        <p:guide orient="horz" pos="1968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90204" pitchFamily="34" charset="0"/>
                <a:ea typeface="SimSun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algn="r" fontAlgn="base">
              <a:buClrTx/>
            </a:pPr>
            <a:endParaRPr lang="zh-CN" altLang="en-US" sz="1200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90204" pitchFamily="34" charset="0"/>
                <a:ea typeface="SimSun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fontAlgn="base">
              <a:buClrTx/>
            </a:pPr>
            <a:fld id="{9A0DB2DC-4C9A-4742-B13C-FB6460FD3503}" type="slidenum">
              <a:rPr lang="zh-CN" altLang="en-US" sz="1200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</p:txBody>
      </p:sp>
      <p:sp>
        <p:nvSpPr>
          <p:cNvPr id="1126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  <a:t>Click to edit Master text styles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charset="0"/>
              <a:cs typeface="Arial" panose="020B060402020209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Second level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Third level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Fourth level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Fifth level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indent="0" algn="r"/>
            <a:r>
              <a:rPr lang="zh-CN" altLang="en-US" sz="1200" dirty="0">
                <a:solidFill>
                  <a:schemeClr val="tx1"/>
                </a:solidFill>
              </a:rPr>
              <a:t>*</a:t>
            </a:r>
            <a:endParaRPr lang="zh-CN" altLang="en-US" sz="1200" dirty="0">
              <a:solidFill>
                <a:schemeClr val="tx1"/>
              </a:solidFill>
              <a:ea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SimSun" charset="0"/>
        <a:cs typeface="Arial" panose="020B060402020209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Arial" panose="020B060402020209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Arial" panose="020B060402020209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Arial" panose="020B060402020209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Arial" panose="020B060402020209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SimSun" pitchFamily="2" charset="-122"/>
            </a:endParaRPr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/>
            <a:r>
              <a:rPr lang="zh-CN" altLang="en-US" sz="1200" dirty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rPr>
              <a:t>*</a:t>
            </a:r>
            <a:endParaRPr lang="zh-CN" altLang="en-US" sz="1200" dirty="0">
              <a:solidFill>
                <a:schemeClr val="tx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676400" y="830263"/>
            <a:ext cx="1219200" cy="4730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  <a:cs typeface="SimSun" charset="0"/>
              </a:defRPr>
            </a:lvl1pPr>
            <a:lvl2pPr marL="742950" indent="-285750"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neva" charset="0"/>
              <a:ea typeface="SimSun" charset="0"/>
              <a:cs typeface="Arial" panose="020B0604020202090204" pitchFamily="34" charset="0"/>
            </a:endParaRPr>
          </a:p>
        </p:txBody>
      </p:sp>
      <p:sp>
        <p:nvSpPr>
          <p:cNvPr id="2051" name="Freeform 34"/>
          <p:cNvSpPr/>
          <p:nvPr userDrawn="1"/>
        </p:nvSpPr>
        <p:spPr>
          <a:xfrm rot="10800000">
            <a:off x="-1587" y="0"/>
            <a:ext cx="9147175" cy="914400"/>
          </a:xfrm>
          <a:custGeom>
            <a:avLst/>
            <a:gdLst/>
            <a:ahLst/>
            <a:cxnLst>
              <a:cxn ang="0">
                <a:pos x="0" y="720473177"/>
              </a:cxn>
              <a:cxn ang="0">
                <a:pos x="2147483647" y="672020137"/>
              </a:cxn>
              <a:cxn ang="0">
                <a:pos x="2147483647" y="0"/>
              </a:cxn>
              <a:cxn ang="0">
                <a:pos x="2147483647" y="1327186286"/>
              </a:cxn>
              <a:cxn ang="0">
                <a:pos x="0" y="1327186286"/>
              </a:cxn>
              <a:cxn ang="0">
                <a:pos x="0" y="720473177"/>
              </a:cxn>
            </a:cxnLst>
            <a:pathLst>
              <a:path w="5760" h="630">
                <a:moveTo>
                  <a:pt x="0" y="342"/>
                </a:moveTo>
                <a:cubicBezTo>
                  <a:pt x="1014" y="359"/>
                  <a:pt x="2029" y="376"/>
                  <a:pt x="2989" y="319"/>
                </a:cubicBezTo>
                <a:cubicBezTo>
                  <a:pt x="3949" y="262"/>
                  <a:pt x="5013" y="171"/>
                  <a:pt x="5760" y="0"/>
                </a:cubicBezTo>
                <a:cubicBezTo>
                  <a:pt x="5760" y="315"/>
                  <a:pt x="5760" y="630"/>
                  <a:pt x="5760" y="630"/>
                </a:cubicBezTo>
                <a:lnTo>
                  <a:pt x="0" y="630"/>
                </a:lnTo>
                <a:lnTo>
                  <a:pt x="0" y="342"/>
                </a:lnTo>
                <a:close/>
              </a:path>
            </a:pathLst>
          </a:custGeom>
          <a:solidFill>
            <a:srgbClr val="FF7200"/>
          </a:solid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2052" name="Line 17"/>
          <p:cNvSpPr/>
          <p:nvPr userDrawn="1">
            <p:custDataLst>
              <p:tags r:id="rId2"/>
            </p:custDataLst>
          </p:nvPr>
        </p:nvSpPr>
        <p:spPr>
          <a:xfrm>
            <a:off x="0" y="6672263"/>
            <a:ext cx="9144000" cy="0"/>
          </a:xfrm>
          <a:prstGeom prst="line">
            <a:avLst/>
          </a:prstGeom>
          <a:ln w="381000" cap="flat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10000"/>
            <a:ext cx="6858000" cy="1219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rgbClr val="067ABD"/>
                </a:solidFill>
                <a:latin typeface="Verdana" panose="020B0804030504040204" charset="0"/>
              </a:defRPr>
            </a:lvl1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en-US" altLang="zh-CN" strike="noStrike" noProof="1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33400" y="1219200"/>
            <a:ext cx="8077200" cy="1676400"/>
          </a:xfrm>
        </p:spPr>
        <p:txBody>
          <a:bodyPr anchor="b"/>
          <a:lstStyle>
            <a:lvl1pPr algn="ctr">
              <a:defRPr sz="4000">
                <a:latin typeface="Verdana" panose="020B0804030504040204" charset="0"/>
              </a:defRPr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altLang="zh-CN" strike="noStrike" noProof="1"/>
          </a:p>
        </p:txBody>
      </p:sp>
      <p:sp>
        <p:nvSpPr>
          <p:cNvPr id="12" name="Rectangle 14"/>
          <p:cNvSpPr>
            <a:spLocks noGrp="1" noChangeArrowheads="1"/>
          </p:cNvSpPr>
          <p:nvPr>
            <p:ph type="dt" sz="quarter" idx="2"/>
            <p:custDataLst>
              <p:tags r:id="rId3"/>
            </p:custDataLst>
          </p:nvPr>
        </p:nvSpPr>
        <p:spPr bwMode="auto">
          <a:xfrm>
            <a:off x="2057400" y="5638800"/>
            <a:ext cx="5029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800" smtClean="0">
                <a:solidFill>
                  <a:schemeClr val="tx1"/>
                </a:solidFill>
                <a:cs typeface="Arial Unicode MS" panose="020B060402020202020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charset="0"/>
              <a:cs typeface="Arial Unicode MS" panose="020B060402020202020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cs typeface="Arial" panose="020B0604020202090204" pitchFamily="34" charset="0"/>
              </a:defRPr>
            </a:lvl1pPr>
            <a:lvl2pPr>
              <a:defRPr>
                <a:latin typeface="Arial" panose="020B0604020202090204" pitchFamily="34" charset="0"/>
                <a:cs typeface="Arial" panose="020B0604020202090204" pitchFamily="34" charset="0"/>
              </a:defRPr>
            </a:lvl2pPr>
            <a:lvl3pPr>
              <a:defRPr>
                <a:latin typeface="Arial" panose="020B0604020202090204" pitchFamily="34" charset="0"/>
                <a:cs typeface="Arial" panose="020B0604020202090204" pitchFamily="34" charset="0"/>
              </a:defRPr>
            </a:lvl3pPr>
            <a:lvl4pPr>
              <a:defRPr>
                <a:latin typeface="Arial" panose="020B0604020202090204" pitchFamily="34" charset="0"/>
                <a:cs typeface="Arial" panose="020B0604020202090204" pitchFamily="34" charset="0"/>
              </a:defRPr>
            </a:lvl4pPr>
            <a:lvl5pPr>
              <a:defRPr>
                <a:latin typeface="Arial" panose="020B0604020202090204" pitchFamily="34" charset="0"/>
                <a:cs typeface="Arial" panose="020B0604020202090204" pitchFamily="34" charset="0"/>
              </a:defRPr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 dirty="0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 dirty="0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 dirty="0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 dirty="0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 dirty="0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61925"/>
            <a:ext cx="8915400" cy="6762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066800"/>
            <a:ext cx="4381500" cy="5257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066800"/>
            <a:ext cx="4381500" cy="25527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3771900"/>
            <a:ext cx="4381500" cy="25527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 dirty="0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61925"/>
            <a:ext cx="8915400" cy="6762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066800"/>
            <a:ext cx="4381500" cy="5257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86300" y="1066800"/>
            <a:ext cx="4381500" cy="5257800"/>
          </a:xfrm>
        </p:spPr>
        <p:txBody>
          <a:bodyPr vert="horz" wrap="square" lIns="90488" tIns="44450" rIns="90488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Wingdings" panose="05000000000000000000" charset="0"/>
              <a:buChar char="§"/>
              <a:defRPr/>
            </a:pPr>
            <a:endParaRPr kumimoji="1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charset="0"/>
              <a:cs typeface="Arial" panose="020B060402020209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 dirty="0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61925"/>
            <a:ext cx="8915400" cy="6762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066800"/>
            <a:ext cx="4381500" cy="5257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4381500" cy="5257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 dirty="0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tags" Target="../tags/tag3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7"/>
          <p:cNvSpPr>
            <a:spLocks noGrp="1"/>
          </p:cNvSpPr>
          <p:nvPr>
            <p:ph type="body"/>
            <p:custDataLst>
              <p:tags r:id="rId10"/>
            </p:custDataLst>
          </p:nvPr>
        </p:nvSpPr>
        <p:spPr>
          <a:xfrm>
            <a:off x="152400" y="1189038"/>
            <a:ext cx="8915400" cy="52578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t"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7" name="Line 12"/>
          <p:cNvSpPr/>
          <p:nvPr>
            <p:custDataLst>
              <p:tags r:id="rId11"/>
            </p:custDataLst>
          </p:nvPr>
        </p:nvSpPr>
        <p:spPr>
          <a:xfrm>
            <a:off x="0" y="122238"/>
            <a:ext cx="9144000" cy="0"/>
          </a:xfrm>
          <a:prstGeom prst="line">
            <a:avLst/>
          </a:prstGeom>
          <a:ln w="254000" cap="flat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8" name="Freeform 34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>
              <a:cxn ang="0">
                <a:pos x="0" y="80052575"/>
              </a:cxn>
              <a:cxn ang="0">
                <a:pos x="2147483647" y="74668743"/>
              </a:cxn>
              <a:cxn ang="0">
                <a:pos x="2147483647" y="0"/>
              </a:cxn>
              <a:cxn ang="0">
                <a:pos x="2147483647" y="147465143"/>
              </a:cxn>
              <a:cxn ang="0">
                <a:pos x="0" y="147465143"/>
              </a:cxn>
              <a:cxn ang="0">
                <a:pos x="0" y="80052575"/>
              </a:cxn>
            </a:cxnLst>
            <a:pathLst>
              <a:path w="5760" h="630">
                <a:moveTo>
                  <a:pt x="0" y="342"/>
                </a:moveTo>
                <a:cubicBezTo>
                  <a:pt x="1014" y="359"/>
                  <a:pt x="2029" y="376"/>
                  <a:pt x="2989" y="319"/>
                </a:cubicBezTo>
                <a:cubicBezTo>
                  <a:pt x="3949" y="262"/>
                  <a:pt x="5013" y="171"/>
                  <a:pt x="5760" y="0"/>
                </a:cubicBezTo>
                <a:cubicBezTo>
                  <a:pt x="5760" y="315"/>
                  <a:pt x="5760" y="630"/>
                  <a:pt x="5760" y="630"/>
                </a:cubicBezTo>
                <a:lnTo>
                  <a:pt x="0" y="630"/>
                </a:lnTo>
                <a:lnTo>
                  <a:pt x="0" y="342"/>
                </a:lnTo>
                <a:close/>
              </a:path>
            </a:pathLst>
          </a:custGeom>
          <a:solidFill>
            <a:srgbClr val="EE6C00"/>
          </a:solid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1029" name="Rectangle 8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0" y="295275"/>
            <a:ext cx="8915400" cy="6762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34842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 algn="ctr">
              <a:defRPr sz="1400" b="1"/>
            </a:lvl1pPr>
          </a:lstStyle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 dirty="0">
              <a:latin typeface="Arial" panose="020B0604020202090204" pitchFamily="34" charset="0"/>
              <a:ea typeface="幼圆" pitchFamily="1" charset="-122"/>
            </a:endParaRPr>
          </a:p>
        </p:txBody>
      </p:sp>
      <p:sp>
        <p:nvSpPr>
          <p:cNvPr id="1031" name="Text Box 11"/>
          <p:cNvSpPr txBox="1"/>
          <p:nvPr/>
        </p:nvSpPr>
        <p:spPr>
          <a:xfrm>
            <a:off x="8229600" y="6553200"/>
            <a:ext cx="609600" cy="3048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 lvl="0" indent="0" algn="r" eaLnBrk="0" hangingPunct="0">
              <a:spcBef>
                <a:spcPct val="50000"/>
              </a:spcBef>
            </a:pPr>
            <a:r>
              <a:rPr lang="zh-CN" altLang="en-US" sz="1400" b="1" dirty="0">
                <a:latin typeface="Arial" panose="020B0604020202090204" pitchFamily="34" charset="0"/>
              </a:rPr>
              <a:t>*</a:t>
            </a:r>
            <a:endParaRPr lang="zh-CN" altLang="en-US" sz="1400" b="1" dirty="0">
              <a:latin typeface="Arial" panose="020B0604020202090204" pitchFamily="34" charset="0"/>
            </a:endParaRPr>
          </a:p>
        </p:txBody>
      </p:sp>
      <p:sp>
        <p:nvSpPr>
          <p:cNvPr id="1032" name="Line 12"/>
          <p:cNvSpPr/>
          <p:nvPr userDrawn="1">
            <p:custDataLst>
              <p:tags r:id="rId13"/>
            </p:custDataLst>
          </p:nvPr>
        </p:nvSpPr>
        <p:spPr>
          <a:xfrm>
            <a:off x="0" y="120650"/>
            <a:ext cx="1439863" cy="0"/>
          </a:xfrm>
          <a:prstGeom prst="line">
            <a:avLst/>
          </a:prstGeom>
          <a:ln w="2540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Arial" panose="020B0604020202090204" pitchFamily="34" charset="0"/>
          <a:ea typeface="SimSun" charset="0"/>
          <a:cs typeface="Arial" panose="020B060402020209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Arial" panose="020B0604020202090204" pitchFamily="34" charset="0"/>
          <a:ea typeface="SimSun" charset="0"/>
          <a:cs typeface="Arial" panose="020B060402020209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Arial" panose="020B0604020202090204" pitchFamily="34" charset="0"/>
          <a:ea typeface="SimSun" charset="0"/>
          <a:cs typeface="Arial" panose="020B060402020209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Arial" panose="020B0604020202090204" pitchFamily="34" charset="0"/>
          <a:ea typeface="SimSun" charset="0"/>
          <a:cs typeface="Arial" panose="020B060402020209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Arial" panose="020B0604020202090204" pitchFamily="34" charset="0"/>
          <a:ea typeface="SimSun" charset="0"/>
          <a:cs typeface="Arial" panose="020B060402020209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幼圆" pitchFamily="1" charset="-122"/>
          <a:ea typeface="幼圆" pitchFamily="1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幼圆" pitchFamily="1" charset="-122"/>
          <a:ea typeface="幼圆" pitchFamily="1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幼圆" pitchFamily="1" charset="-122"/>
          <a:ea typeface="幼圆" pitchFamily="1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幼圆" pitchFamily="1" charset="-122"/>
          <a:ea typeface="幼圆" pitchFamily="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Wingdings" panose="05000000000000000000" charset="0"/>
        <a:buChar char="§"/>
        <a:defRPr kumimoji="1" sz="2800">
          <a:solidFill>
            <a:schemeClr val="tx1"/>
          </a:solidFill>
          <a:latin typeface="Arial" panose="020B0604020202090204" pitchFamily="34" charset="0"/>
          <a:ea typeface="SimSun" charset="0"/>
          <a:cs typeface="Arial" panose="020B060402020209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kumimoji="1" sz="24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Arial" panose="020B060402020209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−"/>
        <a:defRPr kumimoji="1" sz="20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Arial" panose="020B060402020209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kumimoji="1" sz="20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Arial" panose="020B060402020209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kumimoji="1" sz="16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Arial" panose="020B060402020209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4"/>
          <p:cNvSpPr>
            <a:spLocks noGrp="1"/>
          </p:cNvSpPr>
          <p:nvPr>
            <p:ph type="ctrTitle"/>
          </p:nvPr>
        </p:nvSpPr>
        <p:spPr>
          <a:xfrm>
            <a:off x="533400" y="964565"/>
            <a:ext cx="8077200" cy="2540635"/>
          </a:xfrm>
        </p:spPr>
        <p:txBody>
          <a:bodyPr vert="horz" wrap="square" lIns="90488" tIns="44450" rIns="90488" bIns="44450" anchor="b"/>
          <a:p>
            <a:r>
              <a:rPr lang="zh-CN" altLang="en-US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  <a:t>课程介绍</a:t>
            </a:r>
            <a:br>
              <a:rPr lang="zh-CN" altLang="en-US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</a:br>
            <a:br>
              <a:rPr lang="zh-CN" altLang="en-US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</a:br>
            <a:r>
              <a:rPr lang="zh-CN" altLang="en-US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  <a:t>COMP130177.01</a:t>
            </a:r>
            <a:br>
              <a:rPr lang="zh-CN" altLang="en-US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</a:br>
            <a:r>
              <a:rPr lang="zh-CN" altLang="en-US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  <a:t>互联网体系结构</a:t>
            </a:r>
            <a:endParaRPr lang="zh-CN" altLang="en-US" sz="3600">
              <a:latin typeface="Arial" panose="020B0604020202090204" pitchFamily="34" charset="0"/>
              <a:ea typeface="SimSun" charset="0"/>
              <a:cs typeface="Arial" panose="020B0604020202090204" pitchFamily="34" charset="0"/>
            </a:endParaRPr>
          </a:p>
        </p:txBody>
      </p:sp>
      <p:sp>
        <p:nvSpPr>
          <p:cNvPr id="12290" name="Rectangle 5"/>
          <p:cNvSpPr>
            <a:spLocks noGrp="1"/>
          </p:cNvSpPr>
          <p:nvPr>
            <p:ph type="subTitle" idx="1"/>
          </p:nvPr>
        </p:nvSpPr>
        <p:spPr>
          <a:xfrm>
            <a:off x="381000" y="4267200"/>
            <a:ext cx="8382000" cy="685800"/>
          </a:xfrm>
        </p:spPr>
        <p:txBody>
          <a:bodyPr vert="horz" wrap="square" lIns="90488" tIns="44450" rIns="90488" bIns="44450" anchor="t"/>
          <a:p>
            <a:pPr>
              <a:buSzPct val="100000"/>
              <a:buFont typeface="Wingdings" panose="05000000000000000000" charset="0"/>
            </a:pPr>
            <a:r>
              <a:rPr kumimoji="1" lang="zh-CN" altLang="en-US" b="1" dirty="0">
                <a:solidFill>
                  <a:srgbClr val="FF9933"/>
                </a:solidFill>
                <a:latin typeface="Verdana" panose="020B0804030504040204" charset="0"/>
                <a:ea typeface="SimSun" charset="0"/>
                <a:cs typeface="Arial" panose="020B0604020202090204" pitchFamily="34" charset="0"/>
              </a:rPr>
              <a:t>赵进</a:t>
            </a:r>
            <a:endParaRPr kumimoji="1" lang="zh-CN" altLang="en-US" b="1" dirty="0">
              <a:solidFill>
                <a:srgbClr val="FF9933"/>
              </a:solidFill>
              <a:latin typeface="Verdana" panose="020B0804030504040204" charset="0"/>
              <a:ea typeface="SimSun" charset="0"/>
              <a:cs typeface="Arial" panose="020B0604020202090204" pitchFamily="34" charset="0"/>
            </a:endParaRPr>
          </a:p>
        </p:txBody>
      </p:sp>
      <p:sp>
        <p:nvSpPr>
          <p:cNvPr id="12291" name="Rectangle 7"/>
          <p:cNvSpPr/>
          <p:nvPr/>
        </p:nvSpPr>
        <p:spPr>
          <a:xfrm>
            <a:off x="4038600" y="5791200"/>
            <a:ext cx="1539875" cy="295275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>
            <a:spAutoFit/>
          </a:bodyPr>
          <a:p>
            <a:pPr indent="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840C2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Verdana" panose="020B0804030504040204" charset="0"/>
                <a:ea typeface="幼圆" pitchFamily="1" charset="-122"/>
              </a:rPr>
              <a:t>School of </a:t>
            </a:r>
            <a:endParaRPr lang="zh-CN" altLang="en-US" sz="2400" dirty="0">
              <a:latin typeface="Verdana" panose="020B0804030504040204" charset="0"/>
              <a:ea typeface="幼圆" pitchFamily="1" charset="-122"/>
            </a:endParaRPr>
          </a:p>
        </p:txBody>
      </p:sp>
      <p:sp>
        <p:nvSpPr>
          <p:cNvPr id="12292" name="矩形 20"/>
          <p:cNvSpPr/>
          <p:nvPr/>
        </p:nvSpPr>
        <p:spPr>
          <a:xfrm>
            <a:off x="685800" y="6477000"/>
            <a:ext cx="7924800" cy="3381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algn="ctr"/>
            <a:r>
              <a:rPr lang="en-US" altLang="zh-CN" sz="1600" b="1" dirty="0">
                <a:latin typeface="Arial" panose="020B0604020202090204" pitchFamily="34" charset="0"/>
              </a:rPr>
              <a:t>School of Computer Science, Fudan University</a:t>
            </a:r>
            <a:endParaRPr lang="zh-CN" altLang="en-US" sz="1600" b="1" dirty="0">
              <a:latin typeface="Arial" panose="020B0604020202090204" pitchFamily="34" charset="0"/>
              <a:ea typeface="SimSun" pitchFamily="2" charset="-122"/>
            </a:endParaRPr>
          </a:p>
        </p:txBody>
      </p:sp>
      <p:pic>
        <p:nvPicPr>
          <p:cNvPr id="12293" name="Picture 20" descr="C:\Users\Jin\Desktop\未标题-2副本.gif"/>
          <p:cNvPicPr>
            <a:picLocks noChangeAspect="1"/>
          </p:cNvPicPr>
          <p:nvPr/>
        </p:nvPicPr>
        <p:blipFill>
          <a:blip r:embed="rId1">
            <a:lum bright="10001" contrast="10000"/>
          </a:blip>
          <a:stretch>
            <a:fillRect/>
          </a:stretch>
        </p:blipFill>
        <p:spPr>
          <a:xfrm>
            <a:off x="7853363" y="457200"/>
            <a:ext cx="1290637" cy="1290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15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88" tIns="44450" rIns="90488" bIns="44450" anchor="ctr"/>
          <a:p>
            <a:r>
              <a:rPr kumimoji="1" lang="zh-CN" altLang="en-US">
                <a:sym typeface="+mn-ea"/>
              </a:rPr>
              <a:t>课程目标</a:t>
            </a:r>
            <a:endParaRPr kumimoji="1" lang="zh-CN" altLang="en-US">
              <a:sym typeface="+mn-ea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0488" tIns="44450" rIns="90488" bIns="44450" anchor="t"/>
          <a:p>
            <a:pPr>
              <a:buSzPct val="100000"/>
            </a:pPr>
            <a:endParaRPr kumimoji="1" lang="zh-CN" altLang="en-US">
              <a:latin typeface="Arial" panose="020B0604020202090204" pitchFamily="34" charset="0"/>
              <a:ea typeface="SimSun" charset="0"/>
              <a:cs typeface="Arial" panose="020B0604020202090204" pitchFamily="34" charset="0"/>
            </a:endParaRPr>
          </a:p>
          <a:p>
            <a:pPr>
              <a:buSzPct val="100000"/>
            </a:pPr>
            <a:r>
              <a:rPr kumimoji="1" lang="zh-CN" altLang="en-US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  <a:t>主要讲述互联网体系结构的基本概念、设计要求与原则、演进趋势及其评估模型，理解互联网体系结构的功能组成及其相互关系，传统的网络体系结构面临的根本性问题，新一代互联网体系结构的发展趋势。</a:t>
            </a:r>
            <a:endParaRPr kumimoji="1" lang="zh-CN" altLang="en-US">
              <a:latin typeface="Arial" panose="020B0604020202090204" pitchFamily="34" charset="0"/>
              <a:ea typeface="SimSun" charset="0"/>
              <a:cs typeface="Arial" panose="020B0604020202090204" pitchFamily="34" charset="0"/>
            </a:endParaRPr>
          </a:p>
        </p:txBody>
      </p:sp>
      <p:sp>
        <p:nvSpPr>
          <p:cNvPr id="14339" name="页脚占位符 3"/>
          <p:cNvSpPr>
            <a:spLocks noGrp="1"/>
          </p:cNvSpPr>
          <p:nvPr>
            <p:ph type="ftr" sz="quarter" idx="10"/>
          </p:nvPr>
        </p:nvSpPr>
        <p:spPr>
          <a:xfrm rot="-10800000" flipV="1">
            <a:off x="5943600" y="-31750"/>
            <a:ext cx="3189288" cy="323850"/>
          </a:xfrm>
        </p:spPr>
        <p:txBody>
          <a:bodyPr wrap="square" lIns="0" tIns="0" rIns="0" bIns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900" b="0" i="0" u="none" kern="1200" baseline="0">
                <a:solidFill>
                  <a:schemeClr val="bg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900" b="0" i="0" u="none" kern="1200" baseline="0">
                <a:solidFill>
                  <a:schemeClr val="bg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900" b="0" i="0" u="none" kern="1200" baseline="0">
                <a:solidFill>
                  <a:schemeClr val="bg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900" b="0" i="0" u="none" kern="1200" baseline="0">
                <a:solidFill>
                  <a:schemeClr val="bg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900" b="0" i="0" u="none" kern="1200" baseline="0">
                <a:solidFill>
                  <a:schemeClr val="bg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5pPr>
          </a:lstStyle>
          <a:p>
            <a:pPr lvl="0" indent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1400" b="1" dirty="0"/>
              <a:t>Fudan University</a:t>
            </a:r>
            <a:endParaRPr lang="zh-CN" altLang="en-US" sz="1400" b="1" dirty="0">
              <a:ea typeface="幼圆" pitchFamily="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和其他网络课程有什么区别？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《计算机网络》</a:t>
            </a:r>
            <a:endParaRPr lang="zh-CN" altLang="en-US"/>
          </a:p>
          <a:p>
            <a:pPr lvl="1"/>
            <a:r>
              <a:rPr lang="zh-CN" altLang="en-US" sz="2400"/>
              <a:t>关注各种计算机网络技术</a:t>
            </a:r>
            <a:endParaRPr lang="zh-CN" altLang="en-US" sz="2400"/>
          </a:p>
          <a:p>
            <a:pPr lvl="1"/>
            <a:r>
              <a:rPr lang="zh-CN" altLang="en-US" sz="2400"/>
              <a:t>注重网络的工作原理、分层结构、协议栈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本课程《互联网体系结构》</a:t>
            </a:r>
            <a:endParaRPr lang="zh-CN" altLang="en-US"/>
          </a:p>
          <a:p>
            <a:pPr lvl="1"/>
            <a:r>
              <a:rPr lang="zh-CN" altLang="en-US"/>
              <a:t>特指互联网</a:t>
            </a:r>
            <a:r>
              <a:rPr lang="en-US" altLang="zh-CN"/>
              <a:t>(the Internet)</a:t>
            </a:r>
            <a:r>
              <a:rPr lang="zh-CN" altLang="en-US">
                <a:ea typeface="SimSun" charset="0"/>
              </a:rPr>
              <a:t>，</a:t>
            </a:r>
            <a:r>
              <a:rPr lang="zh-CN" altLang="en-US">
                <a:sym typeface="+mn-ea"/>
              </a:rPr>
              <a:t>在前期网络课程的基础上进一步</a:t>
            </a:r>
            <a:endParaRPr lang="zh-CN" altLang="en-US"/>
          </a:p>
          <a:p>
            <a:pPr lvl="1"/>
            <a:r>
              <a:rPr lang="zh-CN" altLang="en-US"/>
              <a:t>知识：注重技术前沿</a:t>
            </a:r>
            <a:endParaRPr lang="zh-CN" altLang="en-US"/>
          </a:p>
          <a:p>
            <a:pPr lvl="1"/>
            <a:r>
              <a:rPr lang="zh-CN" altLang="en-US"/>
              <a:t>能力：激励创新意识、探索解决问题的能力</a:t>
            </a:r>
            <a:endParaRPr lang="zh-CN" altLang="en-US"/>
          </a:p>
          <a:p>
            <a:pPr lvl="1"/>
            <a:r>
              <a:rPr lang="zh-CN" altLang="en-US"/>
              <a:t>素养：科学的思维方法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课程的主要内容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介绍互联网体系结构的发展背景、基本概念</a:t>
            </a:r>
            <a:endParaRPr lang="en-US"/>
          </a:p>
          <a:p>
            <a:endParaRPr lang="en-US"/>
          </a:p>
          <a:p>
            <a:r>
              <a:rPr lang="en-US"/>
              <a:t>通过</a:t>
            </a:r>
            <a:r>
              <a:rPr lang="zh-CN" altLang="en-US"/>
              <a:t>论文阅读，以主题的方式</a:t>
            </a:r>
            <a:r>
              <a:rPr lang="en-US"/>
              <a:t>对比分析现有国内外典型网络体系结构，总结提炼和详细阐述未来互联网体系结构发展的演进路线、运行机理。</a:t>
            </a:r>
            <a:endParaRPr lang="en-US"/>
          </a:p>
          <a:p>
            <a:endParaRPr lang="en-US"/>
          </a:p>
          <a:p>
            <a:r>
              <a:rPr lang="en-US"/>
              <a:t>以软件定义网络（SDN）/</a:t>
            </a:r>
            <a:r>
              <a:rPr lang="zh-CN" altLang="en-US"/>
              <a:t>可编程数据平面</a:t>
            </a:r>
            <a:r>
              <a:rPr lang="en-US"/>
              <a:t>为例，分析如何在现有网络功能创新平台中构造新算法、新模块。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怎么学习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教材：没有教材、主题式的内容、论文阅读为主，课件为辅</a:t>
            </a:r>
            <a:endParaRPr lang="zh-CN" altLang="en-US"/>
          </a:p>
          <a:p>
            <a:endParaRPr lang="zh-CN" altLang="en-US"/>
          </a:p>
          <a:p>
            <a:pPr marL="0" lvl="1"/>
            <a:r>
              <a:rPr lang="zh-CN" altLang="en-US" sz="2800" dirty="0">
                <a:sym typeface="+mn-ea"/>
              </a:rPr>
              <a:t>定期课堂讨论：围绕论文阅读、实验进行</a:t>
            </a:r>
            <a:endParaRPr lang="en-US" altLang="zh-CN" sz="2800" dirty="0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考核形式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189038"/>
            <a:ext cx="8915400" cy="5257800"/>
          </a:xfrm>
        </p:spPr>
        <p:txBody>
          <a:bodyPr/>
          <a:p>
            <a:r>
              <a:rPr lang="zh-CN" altLang="en-US"/>
              <a:t>作业（不定期，布置论文阅读，写读后评论）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实验（算法和系统的设计与验证）</a:t>
            </a:r>
            <a:endParaRPr lang="zh-CN" altLang="en-US"/>
          </a:p>
          <a:p>
            <a:pPr lvl="1"/>
            <a:r>
              <a:rPr lang="zh-CN" altLang="en-US"/>
              <a:t>指定题目</a:t>
            </a:r>
            <a:r>
              <a:rPr lang="en-US" altLang="zh-CN"/>
              <a:t>+</a:t>
            </a:r>
            <a:r>
              <a:rPr lang="zh-CN" altLang="en-US"/>
              <a:t>开放选题，设计方案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完成实验，给出实验报告</a:t>
            </a:r>
            <a:endParaRPr lang="zh-CN" altLang="en-US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mininet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考试（部分是概念，重点是设计）</a:t>
            </a:r>
            <a:endParaRPr lang="zh-CN" altLang="en-US"/>
          </a:p>
          <a:p>
            <a:pPr lvl="1"/>
            <a:r>
              <a:rPr lang="zh-CN" altLang="en-US"/>
              <a:t>试卷或者提交论文的形式，根据大家的选择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期末考试分数60%</a:t>
            </a:r>
            <a:endParaRPr lang="en-US"/>
          </a:p>
          <a:p>
            <a:endParaRPr lang="en-US"/>
          </a:p>
          <a:p>
            <a:r>
              <a:rPr lang="en-US"/>
              <a:t>平时实验项目分数30%</a:t>
            </a:r>
            <a:endParaRPr lang="en-US"/>
          </a:p>
          <a:p>
            <a:endParaRPr lang="en-US"/>
          </a:p>
          <a:p>
            <a:r>
              <a:rPr lang="en-US"/>
              <a:t>平时作业分数10%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ubtit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5" name="Title 4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感谢大家选择这门课。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_INSTRUCTOR VIEW19C14C36-AC8E-43BC-9DB6-C2AAF774C7DC|PANE__TAG" val="_"/>
</p:tagLst>
</file>

<file path=ppt/tags/tag2.xml><?xml version="1.0" encoding="utf-8"?>
<p:tagLst xmlns:p="http://schemas.openxmlformats.org/presentationml/2006/main">
  <p:tag name="_INSTRUCTOR VIEW19C14C36-AC8E-43BC-9DB6-C2AAF774C7DC|PANE__TAG" val="_"/>
</p:tagLst>
</file>

<file path=ppt/tags/tag3.xml><?xml version="1.0" encoding="utf-8"?>
<p:tagLst xmlns:p="http://schemas.openxmlformats.org/presentationml/2006/main">
  <p:tag name="_INSTRUCTOR VIEW19C14C36-AC8E-43BC-9DB6-C2AAF774C7DC|PANE__TAG" val="_"/>
</p:tagLst>
</file>

<file path=ppt/tags/tag4.xml><?xml version="1.0" encoding="utf-8"?>
<p:tagLst xmlns:p="http://schemas.openxmlformats.org/presentationml/2006/main">
  <p:tag name="_INSTRUCTOR VIEW19C14C36-AC8E-43BC-9DB6-C2AAF774C7DC|PANE__TAG" val="_"/>
</p:tagLst>
</file>

<file path=ppt/tags/tag5.xml><?xml version="1.0" encoding="utf-8"?>
<p:tagLst xmlns:p="http://schemas.openxmlformats.org/presentationml/2006/main">
  <p:tag name="_INSTRUCTOR VIEW19C14C36-AC8E-43BC-9DB6-C2AAF774C7DC|PANE__TAG" val="_"/>
</p:tagLst>
</file>

<file path=ppt/tags/tag6.xml><?xml version="1.0" encoding="utf-8"?>
<p:tagLst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FDU">
  <a:themeElements>
    <a:clrScheme name="UMass.Tilman.Arial 13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881C1C"/>
      </a:accent1>
      <a:accent2>
        <a:srgbClr val="333399"/>
      </a:accent2>
      <a:accent3>
        <a:srgbClr val="FFFFFF"/>
      </a:accent3>
      <a:accent4>
        <a:srgbClr val="000000"/>
      </a:accent4>
      <a:accent5>
        <a:srgbClr val="C3ABAB"/>
      </a:accent5>
      <a:accent6>
        <a:srgbClr val="2D2D8A"/>
      </a:accent6>
      <a:hlink>
        <a:srgbClr val="000000"/>
      </a:hlink>
      <a:folHlink>
        <a:srgbClr val="B2B2B2"/>
      </a:folHlink>
    </a:clrScheme>
    <a:fontScheme name="UMass.Tilman.Arial">
      <a:majorFont>
        <a:latin typeface="幼圆"/>
        <a:ea typeface="幼圆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0">
          <a:solidFill>
            <a:srgbClr val="969696"/>
          </a:solidFill>
          <a:round/>
        </a:ln>
      </a:spPr>
      <a:bodyPr wrap="none" anchor="ctr"/>
      <a:lstStyle>
        <a:defPPr algn="ctr" eaLnBrk="0" hangingPunct="0">
          <a:lnSpc>
            <a:spcPct val="90000"/>
          </a:lnSpc>
          <a:spcBef>
            <a:spcPct val="20000"/>
          </a:spcBef>
          <a:defRPr>
            <a:latin typeface="Arial" panose="020B0604020202090204" pitchFamily="34" charset="0"/>
            <a:cs typeface="Arial" panose="020B060402020209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ctr" anchorCtr="0" compatLnSpc="1"/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90204" pitchFamily="34" charset="0"/>
            <a:ea typeface="SimSun" pitchFamily="2" charset="-122"/>
            <a:cs typeface="Arial" panose="020B0604020202090204" pitchFamily="34" charset="0"/>
          </a:defRPr>
        </a:defPPr>
      </a:lstStyle>
    </a:lnDef>
  </a:objectDefaults>
  <a:extraClrSchemeLst>
    <a:extraClrScheme>
      <a:clrScheme name="UMass.Tilman.Ar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ass.Tilman.Ar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ass.Tilman.Ar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ass.Tilman.Ar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ass.Tilman.Ar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ass.Tilman.Ar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13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81C1C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C3ABAB"/>
        </a:accent5>
        <a:accent6>
          <a:srgbClr val="2D2D8A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UMass.Tilman.Arial</Template>
  <TotalTime>0</TotalTime>
  <Words>665</Words>
  <Application>WPS Writer</Application>
  <PresentationFormat>ȫʾ(4:3)</PresentationFormat>
  <Paragraphs>65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SimSun</vt:lpstr>
      <vt:lpstr>Wingdings</vt:lpstr>
      <vt:lpstr>宋体-简</vt:lpstr>
      <vt:lpstr>幼圆</vt:lpstr>
      <vt:lpstr>SimSun</vt:lpstr>
      <vt:lpstr>Wingdings</vt:lpstr>
      <vt:lpstr>Times</vt:lpstr>
      <vt:lpstr>Geneva</vt:lpstr>
      <vt:lpstr>Verdana</vt:lpstr>
      <vt:lpstr>Arial Unicode MS</vt:lpstr>
      <vt:lpstr>苹方-简</vt:lpstr>
      <vt:lpstr>微软雅黑</vt:lpstr>
      <vt:lpstr>汉仪旗黑</vt:lpstr>
      <vt:lpstr>SimSun</vt:lpstr>
      <vt:lpstr>FDU</vt:lpstr>
      <vt:lpstr>课程介绍  COMP130177.01 互联网体系结构</vt:lpstr>
      <vt:lpstr>课程目标</vt:lpstr>
      <vt:lpstr>和其他网络课程有什么区别？</vt:lpstr>
      <vt:lpstr>课程的主要内容</vt:lpstr>
      <vt:lpstr>教材</vt:lpstr>
      <vt:lpstr>考核形式</vt:lpstr>
      <vt:lpstr>Grading</vt:lpstr>
      <vt:lpstr>感谢大家选择这门课。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</dc:creator>
  <dc:subject>FDU</dc:subject>
  <cp:lastModifiedBy>zhaojin</cp:lastModifiedBy>
  <cp:revision>617</cp:revision>
  <dcterms:created xsi:type="dcterms:W3CDTF">2022-03-01T15:27:40Z</dcterms:created>
  <dcterms:modified xsi:type="dcterms:W3CDTF">2022-03-01T15:27:40Z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1033-3.6.1.5768</vt:lpwstr>
  </property>
</Properties>
</file>