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44"/>
  </p:handoutMasterIdLst>
  <p:sldIdLst>
    <p:sldId id="258" r:id="rId3"/>
    <p:sldId id="454" r:id="rId5"/>
    <p:sldId id="456" r:id="rId6"/>
    <p:sldId id="457" r:id="rId7"/>
    <p:sldId id="458" r:id="rId8"/>
    <p:sldId id="459" r:id="rId9"/>
    <p:sldId id="460" r:id="rId10"/>
    <p:sldId id="461" r:id="rId11"/>
    <p:sldId id="455" r:id="rId12"/>
    <p:sldId id="451" r:id="rId13"/>
    <p:sldId id="465" r:id="rId14"/>
    <p:sldId id="466" r:id="rId15"/>
    <p:sldId id="468" r:id="rId16"/>
    <p:sldId id="467" r:id="rId17"/>
    <p:sldId id="469" r:id="rId18"/>
    <p:sldId id="464" r:id="rId19"/>
    <p:sldId id="452" r:id="rId20"/>
    <p:sldId id="463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7" r:id="rId33"/>
    <p:sldId id="490" r:id="rId34"/>
    <p:sldId id="491" r:id="rId35"/>
    <p:sldId id="488" r:id="rId36"/>
    <p:sldId id="489" r:id="rId37"/>
    <p:sldId id="493" r:id="rId38"/>
    <p:sldId id="494" r:id="rId39"/>
    <p:sldId id="495" r:id="rId40"/>
    <p:sldId id="496" r:id="rId41"/>
    <p:sldId id="497" r:id="rId42"/>
    <p:sldId id="289" r:id="rId4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6699FF"/>
    <a:srgbClr val="FF7C80"/>
    <a:srgbClr val="FFFF99"/>
    <a:srgbClr val="9933FF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2"/>
  </p:normalViewPr>
  <p:slideViewPr>
    <p:cSldViewPr showGuides="1">
      <p:cViewPr varScale="1">
        <p:scale>
          <a:sx n="113" d="100"/>
          <a:sy n="113" d="100"/>
        </p:scale>
        <p:origin x="1600" y="176"/>
      </p:cViewPr>
      <p:guideLst>
        <p:guide orient="horz" pos="196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>
              <a:buClrTx/>
            </a:pPr>
            <a:endParaRPr lang="zh-CN" altLang="en-US" sz="1200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indent="0" algn="r"/>
            <a:r>
              <a:rPr lang="zh-CN" altLang="en-US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SimSun" charset="0"/>
        <a:cs typeface="Arial" panose="020B060402020209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SimSun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zh-CN" altLang="en-US" sz="1200" dirty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4A564-B5A9-1B48-9539-F4CC86F953A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  <a:cs typeface="SimSun" charset="0"/>
              </a:defRPr>
            </a:lvl1pPr>
            <a:lvl2pPr marL="742950" indent="-28575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neva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2051" name="Freeform 34"/>
          <p:cNvSpPr/>
          <p:nvPr userDrawn="1"/>
        </p:nvSpPr>
        <p:spPr>
          <a:xfrm rot="10800000">
            <a:off x="-1587" y="0"/>
            <a:ext cx="9147175" cy="914400"/>
          </a:xfrm>
          <a:custGeom>
            <a:avLst/>
            <a:gdLst/>
            <a:ahLst/>
            <a:cxnLst>
              <a:cxn ang="0">
                <a:pos x="0" y="720473177"/>
              </a:cxn>
              <a:cxn ang="0">
                <a:pos x="2147483647" y="672020137"/>
              </a:cxn>
              <a:cxn ang="0">
                <a:pos x="2147483647" y="0"/>
              </a:cxn>
              <a:cxn ang="0">
                <a:pos x="2147483647" y="1327186286"/>
              </a:cxn>
              <a:cxn ang="0">
                <a:pos x="0" y="1327186286"/>
              </a:cxn>
              <a:cxn ang="0">
                <a:pos x="0" y="720473177"/>
              </a:cxn>
            </a:cxnLst>
            <a:rect l="0" t="0" r="0" b="0"/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FF7200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2" name="Line 17"/>
          <p:cNvSpPr/>
          <p:nvPr userDrawn="1">
            <p:custDataLst>
              <p:tags r:id="rId2"/>
            </p:custDataLst>
          </p:nvPr>
        </p:nvSpPr>
        <p:spPr>
          <a:xfrm>
            <a:off x="0" y="6672263"/>
            <a:ext cx="9144000" cy="0"/>
          </a:xfrm>
          <a:prstGeom prst="line">
            <a:avLst/>
          </a:prstGeom>
          <a:ln w="381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858000" cy="1219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67ABD"/>
                </a:solidFill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  <a:endParaRPr lang="en-US" altLang="zh-CN" strike="noStrike" noProof="1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77200" cy="1676400"/>
          </a:xfrm>
        </p:spPr>
        <p:txBody>
          <a:bodyPr anchor="b"/>
          <a:lstStyle>
            <a:lvl1pPr algn="ctr">
              <a:defRPr sz="4000"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quarter" idx="2"/>
            <p:custDataLst>
              <p:tags r:id="rId3"/>
            </p:custDataLst>
          </p:nvPr>
        </p:nvSpPr>
        <p:spPr bwMode="auto">
          <a:xfrm>
            <a:off x="2057400" y="5638800"/>
            <a:ext cx="5029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800" smtClean="0">
                <a:solidFill>
                  <a:schemeClr val="tx1"/>
                </a:solidFill>
                <a:cs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 Unicode MS" panose="020B060402020202020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77000"/>
            <a:ext cx="2133600" cy="228600"/>
          </a:xfrm>
        </p:spPr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066800"/>
            <a:ext cx="4381500" cy="52578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panose="05000000000000000000" charset="0"/>
              <a:buChar char="§"/>
              <a:defRPr/>
            </a:pP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6.xml"/><Relationship Id="rId13" Type="http://schemas.openxmlformats.org/officeDocument/2006/relationships/tags" Target="../tags/tag5.xml"/><Relationship Id="rId12" Type="http://schemas.openxmlformats.org/officeDocument/2006/relationships/tags" Target="../tags/tag4.xml"/><Relationship Id="rId11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/>
          </p:cNvSpPr>
          <p:nvPr>
            <p:ph type="body"/>
            <p:custDataLst>
              <p:tags r:id="rId11"/>
            </p:custDataLst>
          </p:nvPr>
        </p:nvSpPr>
        <p:spPr>
          <a:xfrm>
            <a:off x="152400" y="1189038"/>
            <a:ext cx="8915400" cy="5257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/>
          <a:lstStyle/>
          <a:p>
            <a:pPr lvl="0" indent="-34290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 indent="-285750"/>
            <a:r>
              <a:rPr lang="en-US" altLang="zh-CN" dirty="0"/>
              <a:t>Second level</a:t>
            </a:r>
            <a:endParaRPr lang="en-US" altLang="zh-CN" dirty="0"/>
          </a:p>
          <a:p>
            <a:pPr lvl="2" indent="-228600"/>
            <a:r>
              <a:rPr lang="en-US" altLang="zh-CN" dirty="0"/>
              <a:t>Third level</a:t>
            </a:r>
            <a:endParaRPr lang="en-US" altLang="zh-CN" dirty="0"/>
          </a:p>
          <a:p>
            <a:pPr lvl="3" indent="-228600"/>
            <a:r>
              <a:rPr lang="en-US" altLang="zh-CN" dirty="0"/>
              <a:t>Fourth level</a:t>
            </a:r>
            <a:endParaRPr lang="en-US" altLang="zh-CN" dirty="0"/>
          </a:p>
          <a:p>
            <a:pPr lvl="4" indent="-228600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7" name="Line 12"/>
          <p:cNvSpPr/>
          <p:nvPr>
            <p:custDataLst>
              <p:tags r:id="rId12"/>
            </p:custDataLst>
          </p:nvPr>
        </p:nvSpPr>
        <p:spPr>
          <a:xfrm>
            <a:off x="0" y="122238"/>
            <a:ext cx="9144000" cy="0"/>
          </a:xfrm>
          <a:prstGeom prst="line">
            <a:avLst/>
          </a:prstGeom>
          <a:ln w="254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Freeform 34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>
              <a:cxn ang="0">
                <a:pos x="0" y="80052575"/>
              </a:cxn>
              <a:cxn ang="0">
                <a:pos x="2147483647" y="74668743"/>
              </a:cxn>
              <a:cxn ang="0">
                <a:pos x="2147483647" y="0"/>
              </a:cxn>
              <a:cxn ang="0">
                <a:pos x="2147483647" y="147465143"/>
              </a:cxn>
              <a:cxn ang="0">
                <a:pos x="0" y="147465143"/>
              </a:cxn>
              <a:cxn ang="0">
                <a:pos x="0" y="80052575"/>
              </a:cxn>
            </a:cxnLst>
            <a:rect l="0" t="0" r="0" b="0"/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EE6C00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9" name="Rectangle 8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0" y="295275"/>
            <a:ext cx="8915400" cy="6762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algn="ctr">
              <a:defRPr sz="1400" b="1"/>
            </a:lvl1pPr>
          </a:lstStyle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  <p:sp>
        <p:nvSpPr>
          <p:cNvPr id="1031" name="Text Box 11"/>
          <p:cNvSpPr txBox="1"/>
          <p:nvPr/>
        </p:nvSpPr>
        <p:spPr>
          <a:xfrm>
            <a:off x="8229600" y="6553200"/>
            <a:ext cx="6096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algn="r" eaLnBrk="0" hangingPunct="0">
              <a:spcBef>
                <a:spcPct val="50000"/>
              </a:spcBef>
            </a:pPr>
            <a:r>
              <a:rPr lang="zh-CN" altLang="en-US" sz="1400" b="1" dirty="0">
                <a:latin typeface="Arial" panose="020B0604020202090204" pitchFamily="34" charset="0"/>
              </a:rPr>
              <a:t>*</a:t>
            </a:r>
            <a:endParaRPr lang="zh-CN" altLang="en-US" sz="1400" b="1" dirty="0">
              <a:latin typeface="Arial" panose="020B0604020202090204" pitchFamily="34" charset="0"/>
            </a:endParaRPr>
          </a:p>
        </p:txBody>
      </p:sp>
      <p:sp>
        <p:nvSpPr>
          <p:cNvPr id="1032" name="Line 12"/>
          <p:cNvSpPr/>
          <p:nvPr userDrawn="1">
            <p:custDataLst>
              <p:tags r:id="rId14"/>
            </p:custDataLst>
          </p:nvPr>
        </p:nvSpPr>
        <p:spPr>
          <a:xfrm>
            <a:off x="0" y="120650"/>
            <a:ext cx="1439863" cy="0"/>
          </a:xfrm>
          <a:prstGeom prst="line">
            <a:avLst/>
          </a:prstGeom>
          <a:ln w="254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panose="05000000000000000000" charset="0"/>
        <a:buChar char="§"/>
        <a:defRPr kumimoji="1" sz="2800">
          <a:solidFill>
            <a:schemeClr val="tx1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4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−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16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/>
          </p:cNvSpPr>
          <p:nvPr>
            <p:ph type="ctrTitle"/>
          </p:nvPr>
        </p:nvSpPr>
        <p:spPr>
          <a:xfrm>
            <a:off x="533400" y="964565"/>
            <a:ext cx="8077200" cy="2540635"/>
          </a:xfrm>
        </p:spPr>
        <p:txBody>
          <a:bodyPr vert="horz" wrap="square" lIns="90488" tIns="44450" rIns="90488" bIns="44450" anchor="b"/>
          <a:lstStyle/>
          <a:p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COMP130177.01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互联网体系结构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3</a:t>
            </a:r>
            <a:r>
              <a:rPr lang="en-US" altLang="zh-CN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. Clean-Slate Design</a:t>
            </a:r>
            <a:endParaRPr lang="zh-CN" altLang="en-US" sz="3600"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2290" name="Rectangle 5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82000" cy="685800"/>
          </a:xfrm>
        </p:spPr>
        <p:txBody>
          <a:bodyPr vert="horz" wrap="square" lIns="90488" tIns="44450" rIns="90488" bIns="44450" anchor="t"/>
          <a:lstStyle/>
          <a:p>
            <a:pPr>
              <a:buSzPct val="100000"/>
              <a:buFont typeface="Wingdings" panose="05000000000000000000" charset="0"/>
            </a:pPr>
            <a:r>
              <a:rPr kumimoji="1" lang="zh-CN" altLang="en-US" b="1" dirty="0">
                <a:solidFill>
                  <a:srgbClr val="FF9933"/>
                </a:solidFill>
                <a:latin typeface="Verdana" panose="020B0804030504040204" charset="0"/>
                <a:ea typeface="SimSun" charset="0"/>
                <a:cs typeface="Arial" panose="020B0604020202090204" pitchFamily="34" charset="0"/>
              </a:rPr>
              <a:t>赵进</a:t>
            </a:r>
            <a:endParaRPr kumimoji="1" lang="zh-CN" altLang="en-US" b="1" dirty="0">
              <a:solidFill>
                <a:srgbClr val="FF9933"/>
              </a:solidFill>
              <a:latin typeface="Verdana" panose="020B080403050404020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12291" name="Rectangle 7"/>
          <p:cNvSpPr/>
          <p:nvPr/>
        </p:nvSpPr>
        <p:spPr>
          <a:xfrm>
            <a:off x="4038600" y="5791200"/>
            <a:ext cx="1539875" cy="295275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indent="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840C2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804030504040204" charset="0"/>
                <a:ea typeface="幼圆" pitchFamily="1" charset="-122"/>
              </a:rPr>
              <a:t>School of </a:t>
            </a:r>
            <a:endParaRPr lang="zh-CN" altLang="en-US" sz="2400" dirty="0">
              <a:latin typeface="Verdana" panose="020B0804030504040204" charset="0"/>
              <a:ea typeface="幼圆" pitchFamily="1" charset="-122"/>
            </a:endParaRPr>
          </a:p>
        </p:txBody>
      </p:sp>
      <p:sp>
        <p:nvSpPr>
          <p:cNvPr id="12292" name="矩形 20"/>
          <p:cNvSpPr/>
          <p:nvPr/>
        </p:nvSpPr>
        <p:spPr>
          <a:xfrm>
            <a:off x="685800" y="6477000"/>
            <a:ext cx="7924800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ctr"/>
            <a:r>
              <a:rPr lang="en-US" altLang="zh-CN" sz="1600" b="1" dirty="0">
                <a:latin typeface="Arial" panose="020B0604020202090204" pitchFamily="34" charset="0"/>
              </a:rPr>
              <a:t>School of Computer Science, Fudan University</a:t>
            </a:r>
            <a:endParaRPr lang="zh-CN" altLang="en-US" sz="1600" b="1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12293" name="Picture 20" descr="C:\Users\Jin\Desktop\未标题-2副本.gif"/>
          <p:cNvPicPr>
            <a:picLocks noChangeAspect="1"/>
          </p:cNvPicPr>
          <p:nvPr/>
        </p:nvPicPr>
        <p:blipFill>
          <a:blip r:embed="rId1">
            <a:lum bright="10001" contrast="10000"/>
          </a:blip>
          <a:stretch>
            <a:fillRect/>
          </a:stretch>
        </p:blipFill>
        <p:spPr>
          <a:xfrm>
            <a:off x="7853363" y="457200"/>
            <a:ext cx="1290637" cy="1290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evolve?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two principal ways in which to evolve or change a system: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incremental</a:t>
            </a:r>
            <a:r>
              <a:rPr lang="zh-CN" altLang="en-US">
                <a:solidFill>
                  <a:srgbClr val="FF0000"/>
                </a:solidFill>
                <a:ea typeface="SimSun" charset="0"/>
              </a:rPr>
              <a:t>（</a:t>
            </a:r>
            <a:r>
              <a:rPr lang="zh-CN" altLang="en-US">
                <a:solidFill>
                  <a:srgbClr val="FF0000"/>
                </a:solidFill>
              </a:rPr>
              <a:t>渐进）</a:t>
            </a:r>
            <a:r>
              <a:rPr lang="en-US"/>
              <a:t>: a system is moved from one state to another with incremental patches.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clean-slate</a:t>
            </a:r>
            <a:r>
              <a:rPr lang="zh-CN" altLang="en-US">
                <a:solidFill>
                  <a:srgbClr val="FF0000"/>
                </a:solidFill>
                <a:ea typeface="SimSun" charset="0"/>
              </a:rPr>
              <a:t>（革命）</a:t>
            </a:r>
            <a:r>
              <a:rPr lang="en-US"/>
              <a:t>: the system is redesigned from scratch to offer im_x0002_proved abstractions and/or performance, while providing similar functionality based on new core principles.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clean-slate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the past 40 years the Internet has been very successful using  an incremental approach.</a:t>
            </a:r>
            <a:endParaRPr lang="en-US"/>
          </a:p>
          <a:p>
            <a:r>
              <a:rPr lang="en-US"/>
              <a:t>However due to its success, the community has now reached a point where people are unwilling or unable  to experiment on the current architecture.</a:t>
            </a:r>
            <a:endParaRPr lang="en-US"/>
          </a:p>
          <a:p>
            <a:pPr lvl="1"/>
            <a:r>
              <a:rPr lang="en-US"/>
              <a:t>(1)</a:t>
            </a:r>
            <a:r>
              <a:rPr lang="en-US">
                <a:solidFill>
                  <a:srgbClr val="FF0000"/>
                </a:solidFill>
              </a:rPr>
              <a:t> Old principles</a:t>
            </a:r>
            <a:r>
              <a:rPr lang="en-US"/>
              <a:t>. The current set of design principles are intrinsic to the current Internet architecture of the Internet and therefore hard to challenge and hard to change.</a:t>
            </a:r>
            <a:endParaRPr lang="en-US"/>
          </a:p>
          <a:p>
            <a:pPr lvl="1"/>
            <a:r>
              <a:rPr lang="en-US"/>
              <a:t>(2)  </a:t>
            </a:r>
            <a:r>
              <a:rPr lang="en-US">
                <a:solidFill>
                  <a:srgbClr val="FF0000"/>
                </a:solidFill>
              </a:rPr>
              <a:t>New tech.</a:t>
            </a:r>
            <a:r>
              <a:rPr lang="en-US"/>
              <a:t> Advances in technology have made new capabilities available, which question some of the old design principles: fast packet optical components, wireless networks, fast packet forwarding hardware, virtualization techniques, and significant computational resources.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Clean-Slate thinking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Out of the box thinking  is necessary.</a:t>
            </a:r>
            <a:endParaRPr lang="en-US"/>
          </a:p>
          <a:p>
            <a:endParaRPr lang="en-US"/>
          </a:p>
          <a:p>
            <a:r>
              <a:rPr lang="en-US"/>
              <a:t>A new network architecture, driven  by </a:t>
            </a:r>
            <a:endParaRPr lang="en-US"/>
          </a:p>
          <a:p>
            <a:pPr lvl="1"/>
            <a:r>
              <a:rPr lang="en-US"/>
              <a:t>the current state of technology</a:t>
            </a:r>
            <a:endParaRPr lang="en-US"/>
          </a:p>
          <a:p>
            <a:pPr lvl="1"/>
            <a:r>
              <a:rPr lang="en-US"/>
              <a:t>a different set of design goals </a:t>
            </a:r>
            <a:endParaRPr lang="en-US"/>
          </a:p>
          <a:p>
            <a:pPr lvl="1"/>
            <a:r>
              <a:rPr lang="en-US"/>
              <a:t>different priorities</a:t>
            </a:r>
            <a:endParaRPr lang="en-US"/>
          </a:p>
          <a:p>
            <a:pPr lvl="1"/>
            <a:r>
              <a:rPr lang="en-US"/>
              <a:t>therefore, an alternative placement of functionality.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there are two aspects to Clean-Slate Design</a:t>
            </a:r>
            <a:endParaRPr lang="en-US"/>
          </a:p>
          <a:p>
            <a:endParaRPr lang="en-US"/>
          </a:p>
          <a:p>
            <a:r>
              <a:rPr lang="en-US"/>
              <a:t>1. research into new network architectures.</a:t>
            </a:r>
            <a:endParaRPr lang="en-US"/>
          </a:p>
          <a:p>
            <a:endParaRPr lang="en-US"/>
          </a:p>
          <a:p>
            <a:r>
              <a:rPr lang="en-US"/>
              <a:t>2. building an experimental facility.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Clean Slate is hard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89038"/>
            <a:ext cx="8915400" cy="5257800"/>
          </a:xfrm>
        </p:spPr>
        <p:txBody>
          <a:bodyPr/>
          <a:lstStyle/>
          <a:p>
            <a:r>
              <a:rPr lang="en-US"/>
              <a:t>The biggest challenge in moving forward with a Clean-Slate approach is that we need to have a way to determine when the newly designed architecture is sufficiently good.</a:t>
            </a:r>
            <a:endParaRPr lang="en-US"/>
          </a:p>
          <a:p>
            <a:r>
              <a:rPr lang="en-US"/>
              <a:t>Even more challenging is that this has to be possible without knowing what such an ar_x0002_chitecture might look like.</a:t>
            </a:r>
            <a:endParaRPr lang="en-US"/>
          </a:p>
          <a:p>
            <a:endParaRPr lang="en-US"/>
          </a:p>
          <a:p>
            <a:r>
              <a:rPr lang="en-US"/>
              <a:t>Building an experimental facility is vital.</a:t>
            </a:r>
            <a:endParaRPr lang="en-US"/>
          </a:p>
          <a:p>
            <a:pPr lvl="1"/>
            <a:r>
              <a:rPr lang="en-US"/>
              <a:t>enables the researchers to uncover things that would otherwise have  been assumed away.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to design a clean-slate  architecture?  </a:t>
            </a:r>
            <a:endParaRPr lang="en-US"/>
          </a:p>
          <a:p>
            <a:endParaRPr lang="en-US"/>
          </a:p>
          <a:p>
            <a:r>
              <a:rPr lang="en-US"/>
              <a:t>We must  learn from the past.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Rethinking what is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 = the art or science of building (system)</a:t>
            </a:r>
            <a:endParaRPr lang="en-US"/>
          </a:p>
          <a:p>
            <a:endParaRPr lang="en-US"/>
          </a:p>
          <a:p>
            <a:r>
              <a:rPr lang="en-US"/>
              <a:t>Network architecture is a set of high-level design principles that guides the technical design of the network, especially the engineering of its protocols and algorithms.</a:t>
            </a:r>
            <a:endParaRPr lang="en-US"/>
          </a:p>
          <a:p>
            <a:endParaRPr lang="en-US"/>
          </a:p>
          <a:p>
            <a:r>
              <a:rPr lang="en-US"/>
              <a:t>current design: modular architecture </a:t>
            </a:r>
            <a:endParaRPr lang="en-US"/>
          </a:p>
          <a:p>
            <a:endParaRPr lang="en-US"/>
          </a:p>
          <a:p>
            <a:r>
              <a:rPr lang="en-US"/>
              <a:t>new challanges: security, ...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system design philosophy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◦ List desired goals, properties, functional utility of the system in the order of importance</a:t>
            </a:r>
            <a:endParaRPr lang="en-US"/>
          </a:p>
          <a:p>
            <a:r>
              <a:rPr lang="en-US"/>
              <a:t>◦ Derive design implications of the desired goals/properties/utility of system</a:t>
            </a:r>
            <a:endParaRPr lang="en-US"/>
          </a:p>
          <a:p>
            <a:r>
              <a:rPr lang="en-US"/>
              <a:t>◦ Search for means/methods/technology for designing appropriate architecture</a:t>
            </a:r>
            <a:endParaRPr lang="en-US"/>
          </a:p>
          <a:p>
            <a:r>
              <a:rPr lang="en-US"/>
              <a:t>◦ Repeat the above steps until one finds feasible, economical architecture that performs as desired</a:t>
            </a:r>
            <a:endParaRPr lang="en-US"/>
          </a:p>
          <a:p>
            <a:endParaRPr lang="en-US"/>
          </a:p>
          <a:p>
            <a:r>
              <a:rPr lang="en-US"/>
              <a:t>This philosophy leads to ”an art of building system”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The example of Telephone network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Here is list of desired properties/utilities and their implications</a:t>
            </a:r>
            <a:endParaRPr lang="en-US" sz="2400"/>
          </a:p>
          <a:p>
            <a:pPr lvl="1"/>
            <a:r>
              <a:rPr lang="en-US"/>
              <a:t>Functionality: allow for real-time voice communication</a:t>
            </a:r>
            <a:endParaRPr lang="en-US"/>
          </a:p>
          <a:p>
            <a:pPr lvl="2"/>
            <a:r>
              <a:rPr lang="en-US"/>
              <a:t>→ need a very fast communication technology</a:t>
            </a:r>
            <a:endParaRPr lang="en-US"/>
          </a:p>
          <a:p>
            <a:pPr lvl="1"/>
            <a:r>
              <a:rPr lang="en-US"/>
              <a:t> Privacy: conversation should be private</a:t>
            </a:r>
            <a:endParaRPr lang="en-US"/>
          </a:p>
          <a:p>
            <a:pPr lvl="2"/>
            <a:r>
              <a:rPr lang="en-US"/>
              <a:t>→ communication should be encrypted or should happen over secure links</a:t>
            </a:r>
            <a:endParaRPr lang="en-US"/>
          </a:p>
          <a:p>
            <a:pPr lvl="1"/>
            <a:r>
              <a:rPr lang="en-US"/>
              <a:t> Accountability: resources utilized must be accountable</a:t>
            </a:r>
            <a:endParaRPr lang="en-US"/>
          </a:p>
          <a:p>
            <a:pPr lvl="1"/>
            <a:r>
              <a:rPr lang="en-US"/>
              <a:t> Pricing: cost must be proportional to usage</a:t>
            </a:r>
            <a:endParaRPr lang="en-US"/>
          </a:p>
          <a:p>
            <a:pPr lvl="2"/>
            <a:r>
              <a:rPr lang="en-US"/>
              <a:t>→ basic communication unit should be a phone call</a:t>
            </a:r>
            <a:endParaRPr lang="en-US"/>
          </a:p>
          <a:p>
            <a:pPr lvl="1"/>
            <a:r>
              <a:rPr lang="en-US"/>
              <a:t> Economical: system must be affordable</a:t>
            </a:r>
            <a:endParaRPr lang="en-US"/>
          </a:p>
          <a:p>
            <a:pPr lvl="1"/>
            <a:r>
              <a:rPr lang="en-US"/>
              <a:t> Scalability: should be able to accommodate growing demand</a:t>
            </a:r>
            <a:endParaRPr lang="en-US"/>
          </a:p>
          <a:p>
            <a:pPr lvl="1"/>
            <a:r>
              <a:rPr lang="en-US"/>
              <a:t> Robustness: must operate even when few components fail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Engineered 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Airline system </a:t>
            </a:r>
            <a:endParaRPr lang="en-US"/>
          </a:p>
          <a:p>
            <a:pPr lvl="1"/>
            <a:r>
              <a:rPr lang="en-US"/>
              <a:t>À Primary purpose: safe, efficient and economical commuting</a:t>
            </a:r>
            <a:endParaRPr lang="en-US"/>
          </a:p>
          <a:p>
            <a:pPr lvl="1"/>
            <a:r>
              <a:rPr lang="en-US"/>
              <a:t>Implications: regulations on checking of planes, design of optimized routes and schedules, inventory control, human resource, etc.</a:t>
            </a:r>
            <a:endParaRPr lang="en-US"/>
          </a:p>
          <a:p>
            <a:pPr lvl="0"/>
            <a:r>
              <a:rPr lang="en-US"/>
              <a:t>Energy distribution system </a:t>
            </a:r>
            <a:endParaRPr lang="en-US"/>
          </a:p>
          <a:p>
            <a:pPr lvl="1"/>
            <a:r>
              <a:rPr lang="en-US"/>
              <a:t>À Primary purpose: efficient, ubiquitous and economical energy distribution	</a:t>
            </a:r>
            <a:endParaRPr lang="en-US"/>
          </a:p>
          <a:p>
            <a:pPr lvl="2"/>
            <a:r>
              <a:rPr lang="en-US"/>
              <a:t>→ Implications: design of optimized power-grid, set up of energy exchanges or markets, placement of energy plants, regulations on pricing energy resource etc.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Review on last week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design goals underlying the current Internet architecture in order of importance are: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</a:rPr>
              <a:t>(0) to connect existing networks,</a:t>
            </a:r>
            <a:endParaRPr lang="en-US"/>
          </a:p>
          <a:p>
            <a:pPr lvl="1"/>
            <a:r>
              <a:rPr lang="en-US"/>
              <a:t>(1) survivability,</a:t>
            </a:r>
            <a:endParaRPr lang="en-US"/>
          </a:p>
          <a:p>
            <a:pPr lvl="1"/>
            <a:r>
              <a:rPr lang="en-US"/>
              <a:t>(2) to support multiple types of services,</a:t>
            </a:r>
            <a:endParaRPr lang="en-US"/>
          </a:p>
          <a:p>
            <a:pPr lvl="1"/>
            <a:r>
              <a:rPr lang="en-US"/>
              <a:t>(3) to accommodate a variety of physical networks,</a:t>
            </a:r>
            <a:endParaRPr lang="en-US"/>
          </a:p>
          <a:p>
            <a:pPr lvl="1"/>
            <a:r>
              <a:rPr lang="en-US"/>
              <a:t>(4) to allow distributed management,</a:t>
            </a:r>
            <a:endParaRPr lang="en-US"/>
          </a:p>
          <a:p>
            <a:pPr lvl="1"/>
            <a:r>
              <a:rPr lang="en-US"/>
              <a:t>(5) to be cost effective,</a:t>
            </a:r>
            <a:endParaRPr lang="en-US"/>
          </a:p>
          <a:p>
            <a:pPr lvl="1"/>
            <a:r>
              <a:rPr lang="en-US"/>
              <a:t>(6) to allow host attachment with a low level of effort and,</a:t>
            </a:r>
            <a:endParaRPr lang="en-US"/>
          </a:p>
          <a:p>
            <a:pPr lvl="1"/>
            <a:r>
              <a:rPr lang="en-US"/>
              <a:t>(7) to allow resource accountability.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7975"/>
            <a:ext cx="8915400" cy="663575"/>
          </a:xfrm>
        </p:spPr>
        <p:txBody>
          <a:bodyPr/>
          <a:lstStyle/>
          <a:p>
            <a:r>
              <a:rPr lang="en-US"/>
              <a:t> The design of Internet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original Internet project was started in the late 1970s</a:t>
            </a:r>
            <a:endParaRPr lang="en-US"/>
          </a:p>
          <a:p>
            <a:pPr lvl="1"/>
            <a:r>
              <a:rPr lang="en-US"/>
              <a:t>◦ It was a DARPA funded project known as ARPANET</a:t>
            </a:r>
            <a:endParaRPr lang="en-US"/>
          </a:p>
          <a:p>
            <a:pPr lvl="0"/>
            <a:r>
              <a:rPr lang="en-US"/>
              <a:t>Recall the eight  goals</a:t>
            </a:r>
            <a:endParaRPr lang="en-US"/>
          </a:p>
          <a:p>
            <a:pPr lvl="1"/>
            <a:r>
              <a:rPr lang="en-US">
                <a:solidFill>
                  <a:srgbClr val="FF0000"/>
                </a:solidFill>
                <a:sym typeface="+mn-ea"/>
              </a:rPr>
              <a:t>(0) to connect existing networks,</a:t>
            </a:r>
            <a:endParaRPr lang="en-US"/>
          </a:p>
          <a:p>
            <a:pPr lvl="1"/>
            <a:r>
              <a:rPr lang="en-US">
                <a:sym typeface="+mn-ea"/>
              </a:rPr>
              <a:t>(1) survivability,</a:t>
            </a:r>
            <a:endParaRPr lang="en-US"/>
          </a:p>
          <a:p>
            <a:pPr lvl="1"/>
            <a:r>
              <a:rPr lang="en-US">
                <a:sym typeface="+mn-ea"/>
              </a:rPr>
              <a:t>(2) to support multiple types of services,</a:t>
            </a:r>
            <a:endParaRPr lang="en-US"/>
          </a:p>
          <a:p>
            <a:pPr lvl="1"/>
            <a:r>
              <a:rPr lang="en-US">
                <a:sym typeface="+mn-ea"/>
              </a:rPr>
              <a:t>(3) to accommodate a variety of physical networks,</a:t>
            </a:r>
            <a:endParaRPr lang="en-US"/>
          </a:p>
          <a:p>
            <a:pPr lvl="1"/>
            <a:r>
              <a:rPr lang="en-US">
                <a:sym typeface="+mn-ea"/>
              </a:rPr>
              <a:t>(4) to allow distributed management,</a:t>
            </a:r>
            <a:endParaRPr lang="en-US"/>
          </a:p>
          <a:p>
            <a:pPr lvl="1"/>
            <a:r>
              <a:rPr lang="en-US">
                <a:sym typeface="+mn-ea"/>
              </a:rPr>
              <a:t>(5) to be cost effective,</a:t>
            </a:r>
            <a:endParaRPr lang="en-US"/>
          </a:p>
          <a:p>
            <a:pPr lvl="1"/>
            <a:r>
              <a:rPr lang="en-US">
                <a:sym typeface="+mn-ea"/>
              </a:rPr>
              <a:t>(6) to allow host attachment with a low level of effort and,</a:t>
            </a:r>
            <a:endParaRPr lang="en-US"/>
          </a:p>
          <a:p>
            <a:pPr lvl="1"/>
            <a:r>
              <a:rPr lang="en-US">
                <a:sym typeface="+mn-ea"/>
              </a:rPr>
              <a:t>(7) to allow resource accountability.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primary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most important design goal is to allow Multiplexing between hetergeneous independent networks</a:t>
            </a:r>
            <a:endParaRPr lang="en-US"/>
          </a:p>
          <a:p>
            <a:pPr lvl="1"/>
            <a:r>
              <a:rPr lang="en-US"/>
              <a:t>→ packet switching architecture, where data is communicated into independent units called data-grams</a:t>
            </a:r>
            <a:endParaRPr lang="en-US"/>
          </a:p>
          <a:p>
            <a:pPr lvl="1"/>
            <a:r>
              <a:rPr lang="en-US"/>
              <a:t>Subsequently, networks must be interconnected via packet switches or gateways.</a:t>
            </a:r>
            <a:endParaRPr lang="en-US"/>
          </a:p>
          <a:p>
            <a:r>
              <a:rPr lang="en-US"/>
              <a:t>In summary, structure of Internet should be such that</a:t>
            </a:r>
            <a:endParaRPr lang="en-US"/>
          </a:p>
          <a:p>
            <a:pPr lvl="1"/>
            <a:r>
              <a:rPr lang="en-US"/>
              <a:t>Packet-switched commication between heterogeneous networks</a:t>
            </a:r>
            <a:endParaRPr lang="en-US"/>
          </a:p>
          <a:p>
            <a:pPr lvl="1"/>
            <a:r>
              <a:rPr lang="en-US"/>
              <a:t>◦ Different networks are connected via packet communication processors, called gateways, which implement store and forward packet routing algorithms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Goal: survivability against failures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◦ In the event of failure, the ongoing communications should resume from the point of failure after “re-configuration”</a:t>
            </a:r>
            <a:endParaRPr lang="en-US"/>
          </a:p>
          <a:p>
            <a:pPr lvl="1"/>
            <a:r>
              <a:rPr lang="en-US"/>
              <a:t>→ Maintain “state information” that should not be lost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•Implication:</a:t>
            </a:r>
            <a:endParaRPr lang="en-US"/>
          </a:p>
          <a:p>
            <a:pPr lvl="1"/>
            <a:r>
              <a:rPr lang="en-US"/>
              <a:t>◦ Network is heterogeneous</a:t>
            </a:r>
            <a:endParaRPr lang="en-US"/>
          </a:p>
          <a:p>
            <a:pPr lvl="2"/>
            <a:r>
              <a:rPr lang="en-US"/>
              <a:t>→ Maintain “state information” at the end host that are communicating is, </a:t>
            </a:r>
            <a:r>
              <a:rPr lang="en-US">
                <a:solidFill>
                  <a:srgbClr val="FF0000"/>
                </a:solidFill>
              </a:rPr>
              <a:t>a state-free network</a:t>
            </a:r>
            <a:endParaRPr lang="en-US"/>
          </a:p>
          <a:p>
            <a:pPr lvl="1"/>
            <a:r>
              <a:rPr lang="en-US"/>
              <a:t>An example of state maintained as end-hosts  connection information and packet numbers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Goal: support multiple types of services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Different services require different level of reliability, delay, jitter, etc.</a:t>
            </a:r>
            <a:endParaRPr lang="en-US"/>
          </a:p>
          <a:p>
            <a:pPr lvl="1"/>
            <a:r>
              <a:rPr lang="en-US"/>
              <a:t>− for example, voice data versus file transfer</a:t>
            </a:r>
            <a:endParaRPr lang="en-US"/>
          </a:p>
          <a:p>
            <a:pPr lvl="1"/>
            <a:endParaRPr lang="en-US"/>
          </a:p>
          <a:p>
            <a:pPr lvl="0"/>
            <a:r>
              <a:rPr lang="en-US"/>
              <a:t>Implication: – To support multiple services, need multi-levels of transport  protocols</a:t>
            </a:r>
            <a:endParaRPr lang="en-US"/>
          </a:p>
          <a:p>
            <a:pPr lvl="1"/>
            <a:r>
              <a:rPr lang="en-US"/>
              <a:t>→ architecture must support simultaneous multiple transport protocols</a:t>
            </a:r>
            <a:endParaRPr lang="en-US"/>
          </a:p>
          <a:p>
            <a:pPr lvl="0"/>
            <a:r>
              <a:rPr lang="en-US"/>
              <a:t>Current example of transport protocols</a:t>
            </a:r>
            <a:endParaRPr lang="en-US"/>
          </a:p>
          <a:p>
            <a:pPr lvl="1"/>
            <a:r>
              <a:rPr lang="en-US"/>
              <a:t>◦ TCP: reliable transport</a:t>
            </a:r>
            <a:endParaRPr lang="en-US"/>
          </a:p>
          <a:p>
            <a:pPr lvl="1"/>
            <a:r>
              <a:rPr lang="en-US"/>
              <a:t>◦ UDP: low-delay transport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• Goal: design should work for heterogeneous networks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for incorporation and utilization of variety of networks</a:t>
            </a:r>
            <a:endParaRPr lang="en-US"/>
          </a:p>
          <a:p>
            <a:pPr lvl="1"/>
            <a:r>
              <a:rPr lang="en-US"/>
              <a:t>eg, low-speed dialup vs high-speed cable network	</a:t>
            </a:r>
            <a:endParaRPr lang="en-US"/>
          </a:p>
          <a:p>
            <a:pPr lvl="0"/>
            <a:r>
              <a:rPr lang="en-US" sz="2400"/>
              <a:t>◦Implication:</a:t>
            </a:r>
            <a:endParaRPr lang="en-US" sz="2400"/>
          </a:p>
          <a:p>
            <a:pPr lvl="1"/>
            <a:r>
              <a:rPr lang="en-US" sz="2000"/>
              <a:t>Architecture must make minimal set of assumptions about underlying network</a:t>
            </a:r>
            <a:endParaRPr lang="en-US" sz="2000"/>
          </a:p>
          <a:p>
            <a:pPr lvl="1"/>
            <a:r>
              <a:rPr lang="en-US" sz="2000"/>
              <a:t>Architecture must allow for simple interface between underlying physical network and higher-level functionality</a:t>
            </a:r>
            <a:endParaRPr lang="en-US" sz="2000"/>
          </a:p>
          <a:p>
            <a:pPr lvl="0"/>
            <a:r>
              <a:rPr lang="en-US" sz="2400"/>
              <a:t>Current example</a:t>
            </a:r>
            <a:endParaRPr lang="en-US" sz="2400"/>
          </a:p>
          <a:p>
            <a:pPr lvl="1"/>
            <a:r>
              <a:rPr lang="en-US" sz="2000"/>
              <a:t>All networks should provide interface for packet- or datagram-level communication</a:t>
            </a:r>
            <a:endParaRPr lang="en-US" sz="2000"/>
          </a:p>
          <a:p>
            <a:pPr lvl="1"/>
            <a:r>
              <a:rPr lang="en-US" sz="2000"/>
              <a:t>Network protocols should be utilizing only such interfaces</a:t>
            </a:r>
            <a:endParaRPr lang="en-US" sz="2000"/>
          </a:p>
          <a:p>
            <a:pPr marL="457200" lvl="1" indent="0">
              <a:buNone/>
            </a:pPr>
            <a:r>
              <a:rPr lang="en-US" sz="2000"/>
              <a:t> Network protocol design is independent of underlying network</a:t>
            </a:r>
            <a:endParaRPr 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goals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Distributed management</a:t>
            </a:r>
            <a:endParaRPr lang="en-US"/>
          </a:p>
          <a:p>
            <a:pPr lvl="1"/>
            <a:r>
              <a:rPr lang="en-US"/>
              <a:t>→ network protocols must utilize only “local” information</a:t>
            </a:r>
            <a:endParaRPr lang="en-US"/>
          </a:p>
          <a:p>
            <a:r>
              <a:rPr lang="en-US"/>
              <a:t> Efficient utilization</a:t>
            </a:r>
            <a:endParaRPr lang="en-US"/>
          </a:p>
          <a:p>
            <a:pPr lvl="1"/>
            <a:r>
              <a:rPr lang="en-US"/>
              <a:t>→ design overhead must be minimal</a:t>
            </a:r>
            <a:endParaRPr lang="en-US"/>
          </a:p>
          <a:p>
            <a:pPr lvl="1"/>
            <a:r>
              <a:rPr lang="en-US"/>
              <a:t>→ protocols must provide high-performance</a:t>
            </a:r>
            <a:endParaRPr lang="en-US"/>
          </a:p>
          <a:p>
            <a:r>
              <a:rPr lang="en-US"/>
              <a:t> Economical</a:t>
            </a:r>
            <a:endParaRPr lang="en-US"/>
          </a:p>
          <a:p>
            <a:pPr lvl="1"/>
            <a:r>
              <a:rPr lang="en-US"/>
              <a:t>→ network should be buildable with “cheap” technology</a:t>
            </a:r>
            <a:endParaRPr lang="en-US"/>
          </a:p>
          <a:p>
            <a:pPr lvl="1"/>
            <a:r>
              <a:rPr lang="en-US"/>
              <a:t>→ network should be available to wide range of society</a:t>
            </a:r>
            <a:endParaRPr lang="en-US"/>
          </a:p>
          <a:p>
            <a:r>
              <a:rPr lang="en-US"/>
              <a:t>Accountability</a:t>
            </a:r>
            <a:endParaRPr lang="en-US"/>
          </a:p>
          <a:p>
            <a:pPr lvl="1"/>
            <a:r>
              <a:rPr lang="en-US"/>
              <a:t>→ resource utilization should be accountable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189038"/>
            <a:ext cx="8915400" cy="5257800"/>
          </a:xfrm>
        </p:spPr>
        <p:txBody>
          <a:bodyPr/>
          <a:lstStyle/>
          <a:p>
            <a:r>
              <a:rPr lang="en-US" sz="2400" dirty="0"/>
              <a:t>In summary, the architecture should be</a:t>
            </a:r>
            <a:endParaRPr lang="en-US" sz="2400" dirty="0"/>
          </a:p>
          <a:p>
            <a:pPr lvl="1"/>
            <a:r>
              <a:rPr lang="en-US" sz="2000" dirty="0"/>
              <a:t>Packet switched, i.e. packet or datagram is building block of communication</a:t>
            </a:r>
            <a:endParaRPr lang="en-US" sz="2000" dirty="0"/>
          </a:p>
          <a:p>
            <a:pPr lvl="1"/>
            <a:r>
              <a:rPr lang="en-US" sz="2000" dirty="0"/>
              <a:t>End-hosts should maintain connection information,</a:t>
            </a:r>
            <a:endParaRPr lang="en-US" sz="2000" dirty="0"/>
          </a:p>
          <a:p>
            <a:pPr lvl="1"/>
            <a:r>
              <a:rPr lang="en-US" sz="2000" dirty="0"/>
              <a:t>Different types of network should support packet level transmission and provide universal interface to other network protocols</a:t>
            </a:r>
            <a:endParaRPr lang="en-US" sz="2000" dirty="0"/>
          </a:p>
          <a:p>
            <a:pPr lvl="1"/>
            <a:r>
              <a:rPr lang="en-US" sz="2000" dirty="0"/>
              <a:t>Provision of multi-level of transports</a:t>
            </a:r>
            <a:endParaRPr lang="en-US" sz="2000" dirty="0"/>
          </a:p>
          <a:p>
            <a:pPr lvl="1"/>
            <a:r>
              <a:rPr lang="en-US" sz="2000" dirty="0"/>
              <a:t>Heterogeneous networks interconnected via packet processors or gateways</a:t>
            </a:r>
            <a:endParaRPr lang="en-US" sz="2000" dirty="0"/>
          </a:p>
          <a:p>
            <a:pPr lvl="1"/>
            <a:r>
              <a:rPr lang="en-US" sz="2000" dirty="0"/>
              <a:t>Protocols must utilize only local information, such as routing based on local topological and addressing information  </a:t>
            </a:r>
            <a:endParaRPr lang="en-US" sz="2000" dirty="0"/>
          </a:p>
          <a:p>
            <a:pPr lvl="0"/>
            <a:r>
              <a:rPr lang="en-US" sz="2400" dirty="0"/>
              <a:t>→ This naturally leads to layered Internet  architecture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Basic principle of layered architecture</a:t>
            </a:r>
            <a:endParaRPr lang="en-US" dirty="0"/>
          </a:p>
          <a:p>
            <a:pPr lvl="1"/>
            <a:r>
              <a:rPr lang="en-US" dirty="0"/>
              <a:t> Overall function is divided into layers of “independent” modules</a:t>
            </a:r>
            <a:endParaRPr lang="en-US" dirty="0"/>
          </a:p>
          <a:p>
            <a:pPr lvl="1"/>
            <a:r>
              <a:rPr lang="en-US" dirty="0"/>
              <a:t>Different modules interact via pre-decided interface (inputs &amp; outputs)</a:t>
            </a:r>
            <a:endParaRPr lang="en-US" dirty="0"/>
          </a:p>
          <a:p>
            <a:pPr lvl="1"/>
            <a:r>
              <a:rPr lang="en-US" dirty="0"/>
              <a:t>Details of one module is of no interest to the other module</a:t>
            </a:r>
            <a:endParaRPr lang="en-US" dirty="0"/>
          </a:p>
          <a:p>
            <a:pPr lvl="2"/>
            <a:r>
              <a:rPr lang="en-US" dirty="0"/>
              <a:t>a module has effect on other only via interface</a:t>
            </a:r>
            <a:endParaRPr lang="en-US" dirty="0"/>
          </a:p>
          <a:p>
            <a:pPr lvl="0"/>
            <a:r>
              <a:rPr lang="en-US" dirty="0"/>
              <a:t>Concept of modularity is as old as “engineering”</a:t>
            </a:r>
            <a:endParaRPr lang="en-US" dirty="0"/>
          </a:p>
          <a:p>
            <a:pPr lvl="1"/>
            <a:r>
              <a:rPr lang="en-US" dirty="0"/>
              <a:t>In the context of algorithm design</a:t>
            </a:r>
            <a:endParaRPr lang="en-US" dirty="0"/>
          </a:p>
          <a:p>
            <a:pPr lvl="2"/>
            <a:r>
              <a:rPr lang="en-US" dirty="0"/>
              <a:t>known as divide and conquer</a:t>
            </a:r>
            <a:endParaRPr lang="en-US" dirty="0"/>
          </a:p>
          <a:p>
            <a:pPr lvl="1"/>
            <a:r>
              <a:rPr lang="en-US" dirty="0"/>
              <a:t>In the context of optimization</a:t>
            </a:r>
            <a:endParaRPr lang="en-US" dirty="0"/>
          </a:p>
          <a:p>
            <a:pPr lvl="2"/>
            <a:r>
              <a:rPr lang="en-US" dirty="0"/>
              <a:t>known as dual decomposition</a:t>
            </a:r>
            <a:endParaRPr lang="en-US" dirty="0"/>
          </a:p>
          <a:p>
            <a:pPr lvl="1"/>
            <a:r>
              <a:rPr lang="en-US" dirty="0"/>
              <a:t>→ We’ll use these for architecture design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guidelines for modular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modules give independence of design</a:t>
            </a:r>
            <a:endParaRPr lang="en-US"/>
          </a:p>
          <a:p>
            <a:pPr lvl="1"/>
            <a:r>
              <a:rPr lang="en-US"/>
              <a:t>→ better for supporting multiple types of services, robustness, interoperability, etc.</a:t>
            </a:r>
            <a:endParaRPr lang="en-US"/>
          </a:p>
          <a:p>
            <a:r>
              <a:rPr lang="en-US"/>
              <a:t>However, more modules may impose restriction on functionality of architecture</a:t>
            </a:r>
            <a:endParaRPr lang="en-US"/>
          </a:p>
          <a:p>
            <a:pPr lvl="1"/>
            <a:r>
              <a:rPr lang="en-US"/>
              <a:t>→ a natural trade-off between functionality and design flexibility arises</a:t>
            </a:r>
            <a:endParaRPr lang="en-US"/>
          </a:p>
          <a:p>
            <a:pPr lvl="0"/>
            <a:r>
              <a:rPr lang="en-US"/>
              <a:t>It is important to carefully select modules for desired flexibility and performance</a:t>
            </a:r>
            <a:endParaRPr lang="en-US"/>
          </a:p>
          <a:p>
            <a:pPr lvl="1"/>
            <a:r>
              <a:rPr lang="en-US"/>
              <a:t>We’ll see how theory can help in choosing appropriate module  </a:t>
            </a:r>
            <a:endParaRPr lang="en-US"/>
          </a:p>
          <a:p>
            <a:pPr lvl="2"/>
            <a:r>
              <a:rPr lang="en-US"/>
              <a:t>in the context of communication theory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of Internet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essential Internet protocols are of two types</a:t>
            </a:r>
            <a:endParaRPr lang="en-US" dirty="0"/>
          </a:p>
          <a:p>
            <a:pPr lvl="1"/>
            <a:r>
              <a:rPr lang="en-US" dirty="0"/>
              <a:t>1. Control protocols</a:t>
            </a:r>
            <a:endParaRPr lang="en-US" dirty="0"/>
          </a:p>
          <a:p>
            <a:pPr lvl="2"/>
            <a:r>
              <a:rPr lang="en-US" dirty="0"/>
              <a:t>related to what operation should be performed  e.g. how should data be routed</a:t>
            </a:r>
            <a:endParaRPr lang="en-US" dirty="0"/>
          </a:p>
          <a:p>
            <a:pPr lvl="1"/>
            <a:r>
              <a:rPr lang="en-US" dirty="0"/>
              <a:t>2. Data protocols </a:t>
            </a:r>
            <a:endParaRPr lang="en-US" dirty="0"/>
          </a:p>
          <a:p>
            <a:pPr lvl="2"/>
            <a:r>
              <a:rPr lang="en-US" dirty="0"/>
              <a:t>related to actual data transfer</a:t>
            </a:r>
            <a:endParaRPr lang="en-US" dirty="0"/>
          </a:p>
          <a:p>
            <a:r>
              <a:rPr lang="en-US" dirty="0"/>
              <a:t>•The performance of Internet is affected mainly by control tasks,  But, actual “work” is done by data tasks</a:t>
            </a:r>
            <a:endParaRPr lang="en-US" dirty="0"/>
          </a:p>
          <a:p>
            <a:pPr lvl="1"/>
            <a:r>
              <a:rPr lang="en-US" dirty="0"/>
              <a:t>Treating them separately leads to better design</a:t>
            </a:r>
            <a:endParaRPr lang="en-US" dirty="0"/>
          </a:p>
          <a:p>
            <a:r>
              <a:rPr lang="en-US" dirty="0"/>
              <a:t>This distinction is popularly called as</a:t>
            </a:r>
            <a:endParaRPr lang="en-US" dirty="0"/>
          </a:p>
          <a:p>
            <a:pPr lvl="1"/>
            <a:r>
              <a:rPr lang="en-US" dirty="0"/>
              <a:t>Control plane of Internet</a:t>
            </a:r>
            <a:endParaRPr lang="en-US" dirty="0"/>
          </a:p>
          <a:p>
            <a:pPr lvl="1"/>
            <a:r>
              <a:rPr lang="en-US" dirty="0"/>
              <a:t>Data plane of Internet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achieve these goals, the following design principles have been used:</a:t>
            </a:r>
            <a:endParaRPr lang="en-US"/>
          </a:p>
          <a:p>
            <a:pPr lvl="1"/>
            <a:r>
              <a:rPr lang="en-US"/>
              <a:t>(a) layering,</a:t>
            </a:r>
            <a:endParaRPr lang="en-US"/>
          </a:p>
          <a:p>
            <a:pPr lvl="1"/>
            <a:r>
              <a:rPr lang="en-US"/>
              <a:t>(b) packet switching,</a:t>
            </a:r>
            <a:endParaRPr lang="en-US"/>
          </a:p>
          <a:p>
            <a:pPr lvl="1"/>
            <a:r>
              <a:rPr lang="en-US"/>
              <a:t>(c) a network of collaborating networks (Internet is divided into a collection of autonomous systems)</a:t>
            </a:r>
            <a:endParaRPr lang="en-US"/>
          </a:p>
          <a:p>
            <a:pPr lvl="1"/>
            <a:r>
              <a:rPr lang="en-US"/>
              <a:t>(d) intelligent end-systems, as well as the</a:t>
            </a:r>
            <a:endParaRPr lang="en-US"/>
          </a:p>
          <a:p>
            <a:pPr lvl="1"/>
            <a:r>
              <a:rPr lang="en-US"/>
              <a:t>(e) end-to-end argument.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Control/Data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Data plane: packet-to-packet behavior of a switch, short timescales of a few ns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Control plane: Establishing routes for end-to-end connectivity, longer timescales of a few </a:t>
            </a:r>
            <a:r>
              <a:rPr lang="en-US" dirty="0" err="1"/>
              <a:t>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Timescales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graphicFrame>
        <p:nvGraphicFramePr>
          <p:cNvPr id="6" name="Group 41"/>
          <p:cNvGraphicFramePr>
            <a:graphicFrameLocks noGrp="1"/>
          </p:cNvGraphicFramePr>
          <p:nvPr/>
        </p:nvGraphicFramePr>
        <p:xfrm>
          <a:off x="496712" y="1634034"/>
          <a:ext cx="7097395" cy="4593590"/>
        </p:xfrm>
        <a:graphic>
          <a:graphicData uri="http://schemas.openxmlformats.org/drawingml/2006/table">
            <a:tbl>
              <a:tblPr/>
              <a:tblGrid>
                <a:gridCol w="1524000"/>
                <a:gridCol w="2679065"/>
                <a:gridCol w="2894330"/>
              </a:tblGrid>
              <a:tr h="679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Data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Control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69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Time-scale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Packet (nsec)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Event (10 msec to sec)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3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Tasks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Forwarding, buffering, filtering, scheduling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Routing, 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circuit </a:t>
                      </a:r>
                      <a:b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</a:b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set-up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46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Location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Line-card hardware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anose="020B0604030504040204" charset="0"/>
                          <a:ea typeface="MS PGothic" charset="0"/>
                          <a:cs typeface="Arial" panose="020B0604020202090204" pitchFamily="34" charset="0"/>
                        </a:rPr>
                        <a:t>Router software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anose="020B0604030504040204" charset="0"/>
                        <a:ea typeface="MS PGothic" charset="0"/>
                        <a:cs typeface="Arial" panose="020B060402020209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and Control Planes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14725" y="3370438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anose="02020503050405090304" charset="0"/>
              </a:rPr>
              <a:t>Switching</a:t>
            </a:r>
            <a:endParaRPr lang="en-US" sz="2400" dirty="0">
              <a:solidFill>
                <a:schemeClr val="bg1"/>
              </a:solidFill>
              <a:latin typeface="Times New Roman" panose="02020503050405090304" charset="0"/>
            </a:endParaRPr>
          </a:p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anose="02020503050405090304" charset="0"/>
              </a:rPr>
              <a:t>Fabric</a:t>
            </a:r>
            <a:endParaRPr lang="en-US" sz="2400" dirty="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541713" y="1727376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  <a:latin typeface="Times New Roman" panose="02020503050405090304" charset="0"/>
              </a:rPr>
              <a:t>Processor</a:t>
            </a:r>
            <a:endParaRPr lang="en-US" sz="2400" dirty="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57688" y="3027538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628775" y="3584751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57538" y="372762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836738" y="3684763"/>
            <a:ext cx="10255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503050405090304" charset="0"/>
              </a:rPr>
              <a:t>Line card</a:t>
            </a:r>
            <a:endParaRPr lang="en-US" sz="160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42900" y="385621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624013" y="4565826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52775" y="4722988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846263" y="4665838"/>
            <a:ext cx="10255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503050405090304" charset="0"/>
              </a:rPr>
              <a:t>Line card</a:t>
            </a:r>
            <a:endParaRPr lang="en-US" sz="160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352425" y="483728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633538" y="5561188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3162300" y="5718351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55788" y="5661201"/>
            <a:ext cx="10255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503050405090304" charset="0"/>
              </a:rPr>
              <a:t>Line card</a:t>
            </a:r>
            <a:endParaRPr lang="en-US" sz="160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361950" y="5832651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 flipH="1">
            <a:off x="5943600" y="3594276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 flipH="1">
            <a:off x="5586413" y="375143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 flipH="1">
            <a:off x="6210300" y="3708576"/>
            <a:ext cx="10255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503050405090304" charset="0"/>
              </a:rPr>
              <a:t>Line card</a:t>
            </a:r>
            <a:endParaRPr lang="en-US" sz="160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486650" y="386573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 flipH="1">
            <a:off x="5962650" y="4575351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 flipH="1">
            <a:off x="5605463" y="4732513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 flipH="1">
            <a:off x="6243638" y="4675363"/>
            <a:ext cx="10255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503050405090304" charset="0"/>
              </a:rPr>
              <a:t>Line card</a:t>
            </a:r>
            <a:endParaRPr lang="en-US" sz="160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7477125" y="484681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 flipH="1">
            <a:off x="5953125" y="5570713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 flipH="1">
            <a:off x="5595938" y="5727876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 flipH="1">
            <a:off x="6234113" y="5670726"/>
            <a:ext cx="1025525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algn="l"/>
            <a:r>
              <a:rPr lang="en-US" sz="1600">
                <a:solidFill>
                  <a:schemeClr val="bg1"/>
                </a:solidFill>
                <a:latin typeface="Times New Roman" panose="02020503050405090304" charset="0"/>
              </a:rPr>
              <a:t>Line card</a:t>
            </a:r>
            <a:endParaRPr lang="en-US" sz="1600">
              <a:solidFill>
                <a:schemeClr val="bg1"/>
              </a:solidFill>
              <a:latin typeface="Times New Roman" panose="02020503050405090304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7467600" y="5842176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114425" y="1498776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31"/>
          <p:cNvSpPr/>
          <p:nvPr/>
        </p:nvSpPr>
        <p:spPr bwMode="auto">
          <a:xfrm>
            <a:off x="1960563" y="2735438"/>
            <a:ext cx="806450" cy="730250"/>
          </a:xfrm>
          <a:custGeom>
            <a:avLst/>
            <a:gdLst>
              <a:gd name="T0" fmla="*/ 0 w 508"/>
              <a:gd name="T1" fmla="*/ 0 h 460"/>
              <a:gd name="T2" fmla="*/ 576263 w 508"/>
              <a:gd name="T3" fmla="*/ 230188 h 460"/>
              <a:gd name="T4" fmla="*/ 806450 w 508"/>
              <a:gd name="T5" fmla="*/ 730250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1308100" y="2313163"/>
            <a:ext cx="1439863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data plane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5" name="Freeform 33"/>
          <p:cNvSpPr/>
          <p:nvPr/>
        </p:nvSpPr>
        <p:spPr bwMode="auto">
          <a:xfrm>
            <a:off x="5686425" y="2275063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5786438" y="1838501"/>
            <a:ext cx="177800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MS PGothic" charset="0"/>
                <a:cs typeface="Arial" panose="020B060402020209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panose="020B0604020202090204" pitchFamily="34" charset="0"/>
                <a:cs typeface="Arial" panose="020B0604020202090204" pitchFamily="34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control plane</a:t>
            </a: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Plane 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mainly focused on </a:t>
            </a:r>
            <a:r>
              <a:rPr lang="en-US" i="1" dirty="0"/>
              <a:t>control plane</a:t>
            </a:r>
            <a:endParaRPr lang="en-US" i="1" dirty="0"/>
          </a:p>
          <a:p>
            <a:pPr lvl="1"/>
            <a:r>
              <a:rPr lang="en-US" dirty="0"/>
              <a:t>It distinguishes SDN from traditional networks</a:t>
            </a:r>
            <a:endParaRPr lang="en-US" dirty="0"/>
          </a:p>
          <a:p>
            <a:pPr lvl="1"/>
            <a:r>
              <a:rPr lang="en-US" dirty="0"/>
              <a:t>Source of many (</a:t>
            </a:r>
            <a:r>
              <a:rPr lang="en-US" i="1" dirty="0"/>
              <a:t>perceived</a:t>
            </a:r>
            <a:r>
              <a:rPr lang="en-US" dirty="0"/>
              <a:t>) challenges and opportunities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about the data plane?</a:t>
            </a:r>
            <a:endParaRPr lang="en-US" dirty="0"/>
          </a:p>
          <a:p>
            <a:pPr lvl="1"/>
            <a:r>
              <a:rPr lang="en-US" dirty="0"/>
              <a:t>Which features should be provided in the data plane?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457950" y="5624513"/>
            <a:ext cx="2057400" cy="273844"/>
          </a:xfrm>
        </p:spPr>
        <p:txBody>
          <a:bodyPr/>
          <a:lstStyle/>
          <a:p>
            <a:fld id="{B6F15528-21DE-4FAA-801E-634DDDAF4B2B}" type="slidenum">
              <a:rPr lang="en-US" sz="675" smtClean="0"/>
            </a:fld>
            <a:endParaRPr lang="en-US" sz="67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Data Plane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sz="2100">
                <a:sym typeface="+mn-ea"/>
              </a:rPr>
              <a:t>Streaming algorithms that act on packets</a:t>
            </a:r>
            <a:endParaRPr sz="2100"/>
          </a:p>
          <a:p>
            <a:pPr lvl="1"/>
            <a:r>
              <a:rPr sz="2100">
                <a:sym typeface="+mn-ea"/>
              </a:rPr>
              <a:t>Matching on some bits, taking a simple action</a:t>
            </a:r>
            <a:endParaRPr sz="2100"/>
          </a:p>
          <a:p>
            <a:pPr lvl="1"/>
            <a:r>
              <a:rPr sz="2100">
                <a:sym typeface="+mn-ea"/>
              </a:rPr>
              <a:t>… at behest of control and management plane</a:t>
            </a:r>
            <a:endParaRPr sz="2100"/>
          </a:p>
          <a:p>
            <a:r>
              <a:rPr sz="2100">
                <a:sym typeface="+mn-ea"/>
              </a:rPr>
              <a:t>Wide range of functionality</a:t>
            </a:r>
            <a:endParaRPr sz="2100"/>
          </a:p>
          <a:p>
            <a:pPr lvl="1"/>
            <a:r>
              <a:rPr sz="2100">
                <a:sym typeface="+mn-ea"/>
              </a:rPr>
              <a:t>Forwarding</a:t>
            </a:r>
            <a:endParaRPr sz="2100"/>
          </a:p>
          <a:p>
            <a:pPr lvl="1"/>
            <a:r>
              <a:rPr sz="2100">
                <a:sym typeface="+mn-ea"/>
              </a:rPr>
              <a:t>Access control</a:t>
            </a:r>
            <a:endParaRPr sz="2100"/>
          </a:p>
          <a:p>
            <a:pPr lvl="1"/>
            <a:r>
              <a:rPr sz="2100">
                <a:sym typeface="+mn-ea"/>
              </a:rPr>
              <a:t>Mapping header fields</a:t>
            </a:r>
            <a:endParaRPr sz="2100"/>
          </a:p>
          <a:p>
            <a:pPr lvl="1"/>
            <a:r>
              <a:rPr sz="2100">
                <a:sym typeface="+mn-ea"/>
              </a:rPr>
              <a:t>Traffic monitoring</a:t>
            </a:r>
            <a:endParaRPr sz="2100"/>
          </a:p>
          <a:p>
            <a:pPr lvl="1"/>
            <a:r>
              <a:rPr sz="2100">
                <a:sym typeface="+mn-ea"/>
              </a:rPr>
              <a:t>Buffering and marking</a:t>
            </a:r>
            <a:endParaRPr sz="2100"/>
          </a:p>
          <a:p>
            <a:pPr lvl="1"/>
            <a:r>
              <a:rPr sz="2100">
                <a:sym typeface="+mn-ea"/>
              </a:rPr>
              <a:t>Shaping and scheduling</a:t>
            </a:r>
            <a:endParaRPr sz="2100"/>
          </a:p>
          <a:p>
            <a:pPr lvl="1"/>
            <a:r>
              <a:rPr sz="2100">
                <a:solidFill>
                  <a:schemeClr val="bg2"/>
                </a:solidFill>
                <a:sym typeface="+mn-ea"/>
              </a:rPr>
              <a:t>Deep packet inspection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vs.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30133"/>
          </a:xfrm>
        </p:spPr>
        <p:txBody>
          <a:bodyPr>
            <a:normAutofit fontScale="92500"/>
          </a:bodyPr>
          <a:lstStyle/>
          <a:p>
            <a:r>
              <a:rPr lang="en-US" sz="3600" dirty="0" smtClean="0">
                <a:solidFill>
                  <a:srgbClr val="0000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Forwarding</a:t>
            </a:r>
            <a:r>
              <a:rPr lang="en-US" sz="3600" dirty="0">
                <a:latin typeface="Arial" panose="020B0604020202090204" pitchFamily="34" charset="0"/>
                <a:cs typeface="Arial" panose="020B0604020202090204" pitchFamily="34" charset="0"/>
              </a:rPr>
              <a:t>: data plane</a:t>
            </a:r>
            <a:endParaRPr lang="en-US" sz="3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Directing a data packet to an outgoing link</a:t>
            </a:r>
            <a:endParaRPr lang="en-US" sz="32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Individual router </a:t>
            </a:r>
            <a:r>
              <a:rPr lang="en-US" sz="3200" i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using</a:t>
            </a:r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a forwarding </a:t>
            </a:r>
            <a:r>
              <a:rPr lang="en-US" sz="3200" dirty="0" smtClean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table</a:t>
            </a:r>
            <a:endParaRPr lang="en-US" sz="3200" dirty="0" smtClean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r>
              <a:rPr lang="en-US" sz="3600" dirty="0">
                <a:solidFill>
                  <a:srgbClr val="0000FF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Routing</a:t>
            </a:r>
            <a:r>
              <a:rPr lang="en-US" sz="3600" dirty="0">
                <a:latin typeface="Arial" panose="020B0604020202090204" pitchFamily="34" charset="0"/>
                <a:cs typeface="Arial" panose="020B0604020202090204" pitchFamily="34" charset="0"/>
              </a:rPr>
              <a:t>: control plane</a:t>
            </a:r>
            <a:endParaRPr lang="en-US" sz="3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Computing paths the packets will follow</a:t>
            </a:r>
            <a:endParaRPr lang="en-US" sz="32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Routers talking amongst themselves</a:t>
            </a:r>
            <a:endParaRPr lang="en-US" sz="32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  <a:p>
            <a:pPr lvl="1"/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Individual router </a:t>
            </a:r>
            <a:r>
              <a:rPr lang="en-US" sz="3200" i="1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creating</a:t>
            </a:r>
            <a:r>
              <a:rPr lang="en-US" sz="3200" dirty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 a forwarding </a:t>
            </a:r>
            <a:r>
              <a:rPr lang="en-US" sz="3200" dirty="0" smtClean="0"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table</a:t>
            </a:r>
            <a:endParaRPr lang="en-US" sz="3200" dirty="0">
              <a:latin typeface="Arial" panose="020B0604020202090204" pitchFamily="34" charset="0"/>
              <a:ea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3228975" y="6051371"/>
            <a:ext cx="590550" cy="430212"/>
            <a:chOff x="3120" y="2880"/>
            <a:chExt cx="144" cy="96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13" name="Group 10"/>
              <p:cNvGrpSpPr/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23" name="Freeform 11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12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13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14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15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16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17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18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9"/>
              <p:cNvGrpSpPr/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15" name="Freeform 20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21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22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23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24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5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6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7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" name="Line 2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2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 bwMode="auto">
          <a:xfrm>
            <a:off x="1422400" y="6051371"/>
            <a:ext cx="590550" cy="430212"/>
            <a:chOff x="3120" y="2880"/>
            <a:chExt cx="144" cy="96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39" name="Group 36"/>
              <p:cNvGrpSpPr/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49" name="Freeform 37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38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39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40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41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42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43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44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" name="Group 45"/>
              <p:cNvGrpSpPr/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41" name="Freeform 46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47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48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49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50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51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52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53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7" name="Line 54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5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1951038" y="6297433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" name="Group 57"/>
          <p:cNvGrpSpPr/>
          <p:nvPr/>
        </p:nvGrpSpPr>
        <p:grpSpPr bwMode="auto">
          <a:xfrm>
            <a:off x="5051425" y="6051371"/>
            <a:ext cx="590550" cy="430212"/>
            <a:chOff x="3120" y="2880"/>
            <a:chExt cx="144" cy="96"/>
          </a:xfrm>
        </p:grpSpPr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Rectangle 60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3" name="Group 62"/>
            <p:cNvGrpSpPr/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66" name="Group 63"/>
              <p:cNvGrpSpPr/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76" name="Freeform 64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65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66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67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68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69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70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71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7" name="Group 72"/>
              <p:cNvGrpSpPr/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68" name="Freeform 73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74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75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76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77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78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79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80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Line 81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82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4" name="Line 83"/>
          <p:cNvSpPr>
            <a:spLocks noChangeShapeType="1"/>
          </p:cNvSpPr>
          <p:nvPr/>
        </p:nvSpPr>
        <p:spPr bwMode="auto">
          <a:xfrm flipV="1">
            <a:off x="3790950" y="6299021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" name="Group 84"/>
          <p:cNvGrpSpPr/>
          <p:nvPr/>
        </p:nvGrpSpPr>
        <p:grpSpPr bwMode="auto">
          <a:xfrm>
            <a:off x="6861175" y="6051371"/>
            <a:ext cx="590550" cy="430212"/>
            <a:chOff x="3120" y="2880"/>
            <a:chExt cx="144" cy="96"/>
          </a:xfrm>
        </p:grpSpPr>
        <p:sp>
          <p:nvSpPr>
            <p:cNvPr id="86" name="Oval 85"/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Oval 88"/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93" name="Group 90"/>
              <p:cNvGrpSpPr/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103" name="Freeform 91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92"/>
                <p:cNvSpPr/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93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94"/>
                <p:cNvSpPr/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6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95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96"/>
                <p:cNvSpPr/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97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98"/>
                <p:cNvSpPr/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9"/>
              <p:cNvGrpSpPr/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95" name="Freeform 100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101"/>
                <p:cNvSpPr/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102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103"/>
                <p:cNvSpPr/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6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104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105"/>
                <p:cNvSpPr/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106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107"/>
                <p:cNvSpPr/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1" name="Line 108"/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9"/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1" name="Line 110"/>
          <p:cNvSpPr>
            <a:spLocks noChangeShapeType="1"/>
          </p:cNvSpPr>
          <p:nvPr/>
        </p:nvSpPr>
        <p:spPr bwMode="auto">
          <a:xfrm flipV="1">
            <a:off x="5640388" y="6299021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tailEnd type="arrow" w="lg" len="lg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Control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08578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Link-state routing</a:t>
            </a:r>
            <a:r>
              <a:rPr lang="en-US" dirty="0" smtClean="0"/>
              <a:t>: OSPF, IS-IS</a:t>
            </a:r>
            <a:endParaRPr lang="en-US" dirty="0" smtClean="0"/>
          </a:p>
          <a:p>
            <a:pPr lvl="1"/>
            <a:r>
              <a:rPr lang="en-US" dirty="0" smtClean="0"/>
              <a:t>Flood the entire topology to all nodes</a:t>
            </a:r>
            <a:endParaRPr lang="en-US" dirty="0" smtClean="0"/>
          </a:p>
          <a:p>
            <a:pPr lvl="1"/>
            <a:r>
              <a:rPr lang="en-US" dirty="0" smtClean="0"/>
              <a:t>Each node computes shortest paths</a:t>
            </a:r>
            <a:endParaRPr lang="en-US" dirty="0" smtClean="0"/>
          </a:p>
          <a:p>
            <a:pPr lvl="1"/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sp>
        <p:nvSpPr>
          <p:cNvPr id="43" name="Slide Number Placeholder 3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02431CD-A83D-384C-97C7-66FF0CCEF56F}" type="slidenum">
              <a:rPr lang="en-US" smtClean="0"/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573025" y="1914495"/>
            <a:ext cx="2330450" cy="4032250"/>
            <a:chOff x="6506985" y="2836515"/>
            <a:chExt cx="2330450" cy="4032250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7264223" y="3017490"/>
              <a:ext cx="38100" cy="3851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 flipV="1">
              <a:off x="6506985" y="3320702"/>
              <a:ext cx="2330450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7" name="Group 70"/>
            <p:cNvGrpSpPr/>
            <p:nvPr/>
          </p:nvGrpSpPr>
          <p:grpSpPr bwMode="auto">
            <a:xfrm>
              <a:off x="6529210" y="3374678"/>
              <a:ext cx="1920875" cy="519112"/>
              <a:chOff x="3990" y="1726"/>
              <a:chExt cx="1210" cy="327"/>
            </a:xfrm>
          </p:grpSpPr>
          <p:sp>
            <p:nvSpPr>
              <p:cNvPr id="67" name="Text Box 47"/>
              <p:cNvSpPr txBox="1">
                <a:spLocks noChangeArrowheads="1"/>
              </p:cNvSpPr>
              <p:nvPr/>
            </p:nvSpPr>
            <p:spPr bwMode="auto">
              <a:xfrm>
                <a:off x="3990" y="1726"/>
                <a:ext cx="22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v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  <p:sp>
            <p:nvSpPr>
              <p:cNvPr id="68" name="Text Box 52"/>
              <p:cNvSpPr txBox="1">
                <a:spLocks noChangeArrowheads="1"/>
              </p:cNvSpPr>
              <p:nvPr/>
            </p:nvSpPr>
            <p:spPr bwMode="auto">
              <a:xfrm>
                <a:off x="4633" y="1726"/>
                <a:ext cx="567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(u,v)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</p:grpSp>
        <p:grpSp>
          <p:nvGrpSpPr>
            <p:cNvPr id="48" name="Group 69"/>
            <p:cNvGrpSpPr/>
            <p:nvPr/>
          </p:nvGrpSpPr>
          <p:grpSpPr bwMode="auto">
            <a:xfrm>
              <a:off x="6506985" y="3862040"/>
              <a:ext cx="1989138" cy="519113"/>
              <a:chOff x="3976" y="2022"/>
              <a:chExt cx="1253" cy="327"/>
            </a:xfrm>
          </p:grpSpPr>
          <p:sp>
            <p:nvSpPr>
              <p:cNvPr id="65" name="Text Box 48"/>
              <p:cNvSpPr txBox="1">
                <a:spLocks noChangeArrowheads="1"/>
              </p:cNvSpPr>
              <p:nvPr/>
            </p:nvSpPr>
            <p:spPr bwMode="auto">
              <a:xfrm>
                <a:off x="3976" y="2022"/>
                <a:ext cx="269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w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  <p:sp>
            <p:nvSpPr>
              <p:cNvPr id="66" name="Text Box 53"/>
              <p:cNvSpPr txBox="1">
                <a:spLocks noChangeArrowheads="1"/>
              </p:cNvSpPr>
              <p:nvPr/>
            </p:nvSpPr>
            <p:spPr bwMode="auto">
              <a:xfrm>
                <a:off x="4618" y="2022"/>
                <a:ext cx="61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 dirty="0">
                    <a:latin typeface="Comic Sans MS" panose="030F0902030302020204" charset="0"/>
                  </a:rPr>
                  <a:t>(</a:t>
                </a:r>
                <a:r>
                  <a:rPr lang="en-US" sz="2800" b="0" dirty="0" err="1">
                    <a:latin typeface="Comic Sans MS" panose="030F0902030302020204" charset="0"/>
                  </a:rPr>
                  <a:t>u,w</a:t>
                </a:r>
                <a:r>
                  <a:rPr lang="en-US" sz="2800" b="0" dirty="0">
                    <a:latin typeface="Comic Sans MS" panose="030F0902030302020204" charset="0"/>
                  </a:rPr>
                  <a:t>)</a:t>
                </a:r>
                <a:endParaRPr lang="en-US" sz="2800" b="0" dirty="0">
                  <a:latin typeface="Comic Sans MS" panose="030F0902030302020204" charset="0"/>
                </a:endParaRPr>
              </a:p>
            </p:txBody>
          </p:sp>
        </p:grpSp>
        <p:grpSp>
          <p:nvGrpSpPr>
            <p:cNvPr id="49" name="Group 68"/>
            <p:cNvGrpSpPr/>
            <p:nvPr/>
          </p:nvGrpSpPr>
          <p:grpSpPr bwMode="auto">
            <a:xfrm>
              <a:off x="6518098" y="4349403"/>
              <a:ext cx="1978025" cy="520700"/>
              <a:chOff x="3983" y="2317"/>
              <a:chExt cx="1246" cy="328"/>
            </a:xfrm>
          </p:grpSpPr>
          <p:sp>
            <p:nvSpPr>
              <p:cNvPr id="63" name="Text Box 49"/>
              <p:cNvSpPr txBox="1">
                <a:spLocks noChangeArrowheads="1"/>
              </p:cNvSpPr>
              <p:nvPr/>
            </p:nvSpPr>
            <p:spPr bwMode="auto">
              <a:xfrm>
                <a:off x="3983" y="2317"/>
                <a:ext cx="248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x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  <p:sp>
            <p:nvSpPr>
              <p:cNvPr id="64" name="Text Box 54"/>
              <p:cNvSpPr txBox="1">
                <a:spLocks noChangeArrowheads="1"/>
              </p:cNvSpPr>
              <p:nvPr/>
            </p:nvSpPr>
            <p:spPr bwMode="auto">
              <a:xfrm>
                <a:off x="4618" y="2318"/>
                <a:ext cx="61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(u,w)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</p:grpSp>
        <p:grpSp>
          <p:nvGrpSpPr>
            <p:cNvPr id="50" name="Group 67"/>
            <p:cNvGrpSpPr/>
            <p:nvPr/>
          </p:nvGrpSpPr>
          <p:grpSpPr bwMode="auto">
            <a:xfrm>
              <a:off x="6526035" y="4838353"/>
              <a:ext cx="1922463" cy="519112"/>
              <a:chOff x="3988" y="2613"/>
              <a:chExt cx="1211" cy="327"/>
            </a:xfrm>
          </p:grpSpPr>
          <p:sp>
            <p:nvSpPr>
              <p:cNvPr id="61" name="Text Box 50"/>
              <p:cNvSpPr txBox="1">
                <a:spLocks noChangeArrowheads="1"/>
              </p:cNvSpPr>
              <p:nvPr/>
            </p:nvSpPr>
            <p:spPr bwMode="auto">
              <a:xfrm>
                <a:off x="3988" y="2613"/>
                <a:ext cx="233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y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  <p:sp>
            <p:nvSpPr>
              <p:cNvPr id="62" name="Text Box 55"/>
              <p:cNvSpPr txBox="1">
                <a:spLocks noChangeArrowheads="1"/>
              </p:cNvSpPr>
              <p:nvPr/>
            </p:nvSpPr>
            <p:spPr bwMode="auto">
              <a:xfrm>
                <a:off x="4632" y="2613"/>
                <a:ext cx="567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(u,v)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</p:grpSp>
        <p:grpSp>
          <p:nvGrpSpPr>
            <p:cNvPr id="51" name="Group 66"/>
            <p:cNvGrpSpPr/>
            <p:nvPr/>
          </p:nvGrpSpPr>
          <p:grpSpPr bwMode="auto">
            <a:xfrm>
              <a:off x="6524448" y="5325715"/>
              <a:ext cx="1924050" cy="520700"/>
              <a:chOff x="3987" y="2908"/>
              <a:chExt cx="1212" cy="328"/>
            </a:xfrm>
          </p:grpSpPr>
          <p:sp>
            <p:nvSpPr>
              <p:cNvPr id="59" name="Text Box 51"/>
              <p:cNvSpPr txBox="1">
                <a:spLocks noChangeArrowheads="1"/>
              </p:cNvSpPr>
              <p:nvPr/>
            </p:nvSpPr>
            <p:spPr bwMode="auto">
              <a:xfrm>
                <a:off x="3987" y="2908"/>
                <a:ext cx="237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z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  <p:sp>
            <p:nvSpPr>
              <p:cNvPr id="60" name="Text Box 56"/>
              <p:cNvSpPr txBox="1">
                <a:spLocks noChangeArrowheads="1"/>
              </p:cNvSpPr>
              <p:nvPr/>
            </p:nvSpPr>
            <p:spPr bwMode="auto">
              <a:xfrm>
                <a:off x="4632" y="2909"/>
                <a:ext cx="567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(u,v)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</p:grp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7594423" y="2836515"/>
              <a:ext cx="758825" cy="519113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  <a:cs typeface="MS PGothic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409020205090404" charset="0"/>
                  <a:ea typeface="MS PGothic" charset="0"/>
                </a:defRPr>
              </a:lvl9pPr>
            </a:lstStyle>
            <a:p>
              <a:pPr algn="l"/>
              <a:r>
                <a:rPr lang="en-US" sz="2800" b="0">
                  <a:latin typeface="Comic Sans MS" panose="030F0902030302020204" charset="0"/>
                </a:rPr>
                <a:t>link</a:t>
              </a:r>
              <a:endParaRPr lang="en-US" sz="2800" b="0">
                <a:latin typeface="Comic Sans MS" panose="030F0902030302020204" charset="0"/>
              </a:endParaRPr>
            </a:p>
          </p:txBody>
        </p:sp>
        <p:grpSp>
          <p:nvGrpSpPr>
            <p:cNvPr id="53" name="Group 65"/>
            <p:cNvGrpSpPr/>
            <p:nvPr/>
          </p:nvGrpSpPr>
          <p:grpSpPr bwMode="auto">
            <a:xfrm>
              <a:off x="6530798" y="5814665"/>
              <a:ext cx="1965325" cy="519113"/>
              <a:chOff x="3991" y="3204"/>
              <a:chExt cx="1238" cy="327"/>
            </a:xfrm>
          </p:grpSpPr>
          <p:sp>
            <p:nvSpPr>
              <p:cNvPr id="57" name="Text Box 59"/>
              <p:cNvSpPr txBox="1">
                <a:spLocks noChangeArrowheads="1"/>
              </p:cNvSpPr>
              <p:nvPr/>
            </p:nvSpPr>
            <p:spPr bwMode="auto">
              <a:xfrm>
                <a:off x="3991" y="3204"/>
                <a:ext cx="225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 dirty="0">
                    <a:latin typeface="Comic Sans MS" panose="030F0902030302020204" charset="0"/>
                  </a:rPr>
                  <a:t>s</a:t>
                </a:r>
                <a:endParaRPr lang="en-US" sz="2800" b="0" dirty="0">
                  <a:latin typeface="Comic Sans MS" panose="030F0902030302020204" charset="0"/>
                </a:endParaRPr>
              </a:p>
            </p:txBody>
          </p:sp>
          <p:sp>
            <p:nvSpPr>
              <p:cNvPr id="58" name="Text Box 60"/>
              <p:cNvSpPr txBox="1">
                <a:spLocks noChangeArrowheads="1"/>
              </p:cNvSpPr>
              <p:nvPr/>
            </p:nvSpPr>
            <p:spPr bwMode="auto">
              <a:xfrm>
                <a:off x="4618" y="3204"/>
                <a:ext cx="61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 dirty="0">
                    <a:solidFill>
                      <a:srgbClr val="000000"/>
                    </a:solidFill>
                    <a:latin typeface="Comic Sans MS" panose="030F0902030302020204" charset="0"/>
                  </a:rPr>
                  <a:t>(</a:t>
                </a:r>
                <a:r>
                  <a:rPr lang="en-US" sz="2800" b="0" dirty="0" err="1">
                    <a:solidFill>
                      <a:srgbClr val="000000"/>
                    </a:solidFill>
                    <a:latin typeface="Comic Sans MS" panose="030F0902030302020204" charset="0"/>
                  </a:rPr>
                  <a:t>u,w</a:t>
                </a:r>
                <a:r>
                  <a:rPr lang="en-US" sz="2800" b="0" dirty="0">
                    <a:solidFill>
                      <a:srgbClr val="000000"/>
                    </a:solidFill>
                    <a:latin typeface="Comic Sans MS" panose="030F0902030302020204" charset="0"/>
                  </a:rPr>
                  <a:t>)</a:t>
                </a:r>
                <a:endParaRPr lang="en-US" sz="2800" b="0" dirty="0">
                  <a:solidFill>
                    <a:srgbClr val="000000"/>
                  </a:solidFill>
                  <a:latin typeface="Comic Sans MS" panose="030F0902030302020204" charset="0"/>
                </a:endParaRPr>
              </a:p>
            </p:txBody>
          </p:sp>
        </p:grpSp>
        <p:grpSp>
          <p:nvGrpSpPr>
            <p:cNvPr id="54" name="Group 64"/>
            <p:cNvGrpSpPr/>
            <p:nvPr/>
          </p:nvGrpSpPr>
          <p:grpSpPr bwMode="auto">
            <a:xfrm>
              <a:off x="6532385" y="6300440"/>
              <a:ext cx="1963738" cy="530225"/>
              <a:chOff x="3992" y="3544"/>
              <a:chExt cx="1237" cy="334"/>
            </a:xfrm>
          </p:grpSpPr>
          <p:sp>
            <p:nvSpPr>
              <p:cNvPr id="55" name="Text Box 61"/>
              <p:cNvSpPr txBox="1">
                <a:spLocks noChangeArrowheads="1"/>
              </p:cNvSpPr>
              <p:nvPr/>
            </p:nvSpPr>
            <p:spPr bwMode="auto">
              <a:xfrm>
                <a:off x="3992" y="3551"/>
                <a:ext cx="222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t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  <p:sp>
            <p:nvSpPr>
              <p:cNvPr id="56" name="Text Box 62"/>
              <p:cNvSpPr txBox="1">
                <a:spLocks noChangeArrowheads="1"/>
              </p:cNvSpPr>
              <p:nvPr/>
            </p:nvSpPr>
            <p:spPr bwMode="auto">
              <a:xfrm>
                <a:off x="4618" y="3544"/>
                <a:ext cx="611" cy="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  <a:cs typeface="MS PGothic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409020205090404" charset="0"/>
                    <a:ea typeface="MS PGothic" charset="0"/>
                  </a:defRPr>
                </a:lvl9pPr>
              </a:lstStyle>
              <a:p>
                <a:pPr algn="l"/>
                <a:r>
                  <a:rPr lang="en-US" sz="2800" b="0">
                    <a:latin typeface="Comic Sans MS" panose="030F0902030302020204" charset="0"/>
                  </a:rPr>
                  <a:t>(u,w)</a:t>
                </a:r>
                <a:endParaRPr lang="en-US" sz="2800" b="0">
                  <a:latin typeface="Comic Sans MS" panose="030F0902030302020204" charset="0"/>
                </a:endParaRPr>
              </a:p>
            </p:txBody>
          </p:sp>
        </p:grpSp>
      </p:grp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1232254" y="4978576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6"/>
          <p:cNvSpPr>
            <a:spLocks noChangeArrowheads="1"/>
          </p:cNvSpPr>
          <p:nvPr/>
        </p:nvSpPr>
        <p:spPr bwMode="auto">
          <a:xfrm>
            <a:off x="2094266" y="5650089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2189516" y="4391201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8"/>
          <p:cNvSpPr>
            <a:spLocks noChangeArrowheads="1"/>
          </p:cNvSpPr>
          <p:nvPr/>
        </p:nvSpPr>
        <p:spPr bwMode="auto">
          <a:xfrm>
            <a:off x="2956279" y="5062714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3818291" y="5650089"/>
            <a:ext cx="287338" cy="252413"/>
          </a:xfrm>
          <a:prstGeom prst="ellipse">
            <a:avLst/>
          </a:prstGeom>
          <a:solidFill>
            <a:schemeClr val="accent1"/>
          </a:solidFill>
          <a:ln w="9525" cmpd="sng">
            <a:noFill/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10"/>
          <p:cNvSpPr>
            <a:spLocks noChangeArrowheads="1"/>
          </p:cNvSpPr>
          <p:nvPr/>
        </p:nvSpPr>
        <p:spPr bwMode="auto">
          <a:xfrm>
            <a:off x="3818291" y="4391201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11"/>
          <p:cNvSpPr>
            <a:spLocks noChangeArrowheads="1"/>
          </p:cNvSpPr>
          <p:nvPr/>
        </p:nvSpPr>
        <p:spPr bwMode="auto">
          <a:xfrm>
            <a:off x="3051529" y="6154914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4775554" y="4978576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 flipV="1">
            <a:off x="1519591" y="4557889"/>
            <a:ext cx="669925" cy="504825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1464029" y="5218289"/>
            <a:ext cx="623888" cy="531813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2429229" y="4572176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6"/>
          <p:cNvSpPr>
            <a:spLocks noChangeShapeType="1"/>
          </p:cNvSpPr>
          <p:nvPr/>
        </p:nvSpPr>
        <p:spPr bwMode="auto">
          <a:xfrm>
            <a:off x="2333979" y="5818364"/>
            <a:ext cx="717550" cy="42068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 flipV="1">
            <a:off x="2365729" y="5272264"/>
            <a:ext cx="638175" cy="42068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Line 18"/>
          <p:cNvSpPr>
            <a:spLocks noChangeShapeType="1"/>
          </p:cNvSpPr>
          <p:nvPr/>
        </p:nvSpPr>
        <p:spPr bwMode="auto">
          <a:xfrm>
            <a:off x="3195991" y="5286551"/>
            <a:ext cx="654050" cy="392113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Line 19"/>
          <p:cNvSpPr>
            <a:spLocks noChangeShapeType="1"/>
          </p:cNvSpPr>
          <p:nvPr/>
        </p:nvSpPr>
        <p:spPr bwMode="auto">
          <a:xfrm flipV="1">
            <a:off x="3291241" y="5861226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Line 20"/>
          <p:cNvSpPr>
            <a:spLocks noChangeShapeType="1"/>
          </p:cNvSpPr>
          <p:nvPr/>
        </p:nvSpPr>
        <p:spPr bwMode="auto">
          <a:xfrm flipV="1">
            <a:off x="3243616" y="5103989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21"/>
          <p:cNvSpPr>
            <a:spLocks noChangeShapeType="1"/>
          </p:cNvSpPr>
          <p:nvPr/>
        </p:nvSpPr>
        <p:spPr bwMode="auto">
          <a:xfrm>
            <a:off x="2445104" y="4502326"/>
            <a:ext cx="1373188" cy="14288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22"/>
          <p:cNvSpPr>
            <a:spLocks noChangeShapeType="1"/>
          </p:cNvSpPr>
          <p:nvPr/>
        </p:nvSpPr>
        <p:spPr bwMode="auto">
          <a:xfrm>
            <a:off x="4089754" y="4600751"/>
            <a:ext cx="766763" cy="419100"/>
          </a:xfrm>
          <a:prstGeom prst="line">
            <a:avLst/>
          </a:prstGeom>
          <a:noFill/>
          <a:ln w="44450">
            <a:solidFill>
              <a:schemeClr val="accent1"/>
            </a:solidFill>
            <a:rou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23"/>
          <p:cNvSpPr txBox="1">
            <a:spLocks noChangeArrowheads="1"/>
          </p:cNvSpPr>
          <p:nvPr/>
        </p:nvSpPr>
        <p:spPr bwMode="auto">
          <a:xfrm>
            <a:off x="1562454" y="4337226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3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2919766" y="3987976"/>
            <a:ext cx="33496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2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89" name="Text Box 25"/>
          <p:cNvSpPr txBox="1">
            <a:spLocks noChangeArrowheads="1"/>
          </p:cNvSpPr>
          <p:nvPr/>
        </p:nvSpPr>
        <p:spPr bwMode="auto">
          <a:xfrm>
            <a:off x="1675166" y="5010326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2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2680054" y="4435651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1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1" name="Text Box 27"/>
          <p:cNvSpPr txBox="1">
            <a:spLocks noChangeArrowheads="1"/>
          </p:cNvSpPr>
          <p:nvPr/>
        </p:nvSpPr>
        <p:spPr bwMode="auto">
          <a:xfrm>
            <a:off x="2376841" y="5080176"/>
            <a:ext cx="334963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1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2" name="Text Box 28"/>
          <p:cNvSpPr txBox="1">
            <a:spLocks noChangeArrowheads="1"/>
          </p:cNvSpPr>
          <p:nvPr/>
        </p:nvSpPr>
        <p:spPr bwMode="auto">
          <a:xfrm>
            <a:off x="3654779" y="4673776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4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3" name="Text Box 29"/>
          <p:cNvSpPr txBox="1">
            <a:spLocks noChangeArrowheads="1"/>
          </p:cNvSpPr>
          <p:nvPr/>
        </p:nvSpPr>
        <p:spPr bwMode="auto">
          <a:xfrm>
            <a:off x="4356454" y="4267376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1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2329216" y="5892976"/>
            <a:ext cx="338138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4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5" name="Text Box 31"/>
          <p:cNvSpPr txBox="1">
            <a:spLocks noChangeArrowheads="1"/>
          </p:cNvSpPr>
          <p:nvPr/>
        </p:nvSpPr>
        <p:spPr bwMode="auto">
          <a:xfrm>
            <a:off x="3178529" y="5353226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5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3575404" y="5919964"/>
            <a:ext cx="3365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algn="l"/>
            <a:r>
              <a:rPr lang="en-US" sz="2400" b="0">
                <a:latin typeface="Times New Roman" panose="02020503050405090304" charset="0"/>
              </a:rPr>
              <a:t>3</a:t>
            </a:r>
            <a:endParaRPr lang="en-US" sz="2400" b="0">
              <a:latin typeface="Times New Roman" panose="02020503050405090304" charset="0"/>
            </a:endParaRPr>
          </a:p>
        </p:txBody>
      </p:sp>
      <p:sp>
        <p:nvSpPr>
          <p:cNvPr id="97" name="Text Box 33"/>
          <p:cNvSpPr txBox="1">
            <a:spLocks noChangeArrowheads="1"/>
          </p:cNvSpPr>
          <p:nvPr/>
        </p:nvSpPr>
        <p:spPr bwMode="auto">
          <a:xfrm>
            <a:off x="836966" y="4872214"/>
            <a:ext cx="33972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u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98" name="Text Box 34"/>
          <p:cNvSpPr txBox="1">
            <a:spLocks noChangeArrowheads="1"/>
          </p:cNvSpPr>
          <p:nvPr/>
        </p:nvSpPr>
        <p:spPr bwMode="auto">
          <a:xfrm>
            <a:off x="2110141" y="4002264"/>
            <a:ext cx="32067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v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9" name="Text Box 35"/>
          <p:cNvSpPr txBox="1">
            <a:spLocks noChangeArrowheads="1"/>
          </p:cNvSpPr>
          <p:nvPr/>
        </p:nvSpPr>
        <p:spPr bwMode="auto">
          <a:xfrm>
            <a:off x="2033941" y="5870751"/>
            <a:ext cx="3889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w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0" name="Text Box 37"/>
          <p:cNvSpPr txBox="1">
            <a:spLocks noChangeArrowheads="1"/>
          </p:cNvSpPr>
          <p:nvPr/>
        </p:nvSpPr>
        <p:spPr bwMode="auto">
          <a:xfrm>
            <a:off x="3008666" y="4705526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x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1" name="Text Box 38"/>
          <p:cNvSpPr txBox="1">
            <a:spLocks noChangeArrowheads="1"/>
          </p:cNvSpPr>
          <p:nvPr/>
        </p:nvSpPr>
        <p:spPr bwMode="auto">
          <a:xfrm>
            <a:off x="3816704" y="4013376"/>
            <a:ext cx="320675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y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5091466" y="4859514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z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3" name="Text Box 40"/>
          <p:cNvSpPr txBox="1">
            <a:spLocks noChangeArrowheads="1"/>
          </p:cNvSpPr>
          <p:nvPr/>
        </p:nvSpPr>
        <p:spPr bwMode="auto">
          <a:xfrm>
            <a:off x="3257904" y="6216826"/>
            <a:ext cx="32543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>
                <a:solidFill>
                  <a:srgbClr val="0000FF"/>
                </a:solidFill>
              </a:rPr>
              <a:t>s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4" name="Text Box 41"/>
          <p:cNvSpPr txBox="1">
            <a:spLocks noChangeArrowheads="1"/>
          </p:cNvSpPr>
          <p:nvPr/>
        </p:nvSpPr>
        <p:spPr bwMode="auto">
          <a:xfrm>
            <a:off x="4151666" y="5550076"/>
            <a:ext cx="268288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  <a:cs typeface="MS PGothic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409020205090404" charset="0"/>
                <a:ea typeface="MS PGothic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</a:rPr>
              <a:t>t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1683"/>
            <a:ext cx="8229600" cy="1143000"/>
          </a:xfrm>
        </p:spPr>
        <p:txBody>
          <a:bodyPr/>
          <a:lstStyle/>
          <a:p>
            <a:r>
              <a:rPr lang="en-US" dirty="0" smtClean="0"/>
              <a:t>Software Defined Networks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2593622" y="2962947"/>
            <a:ext cx="186266" cy="336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23912" y="3095603"/>
            <a:ext cx="285044" cy="1163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56092" y="3964934"/>
            <a:ext cx="183448" cy="237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4770" y="4436608"/>
            <a:ext cx="535876" cy="136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770" y="3514258"/>
            <a:ext cx="664230" cy="8569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40717" y="3341760"/>
            <a:ext cx="390764" cy="172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85925" y="3665691"/>
            <a:ext cx="1165563" cy="878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78149" y="3095603"/>
            <a:ext cx="1026941" cy="165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6371" y="3427102"/>
            <a:ext cx="1026941" cy="537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46334" y="3231139"/>
            <a:ext cx="421979" cy="1636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646334" y="3978572"/>
            <a:ext cx="794508" cy="280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lou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05" y="5385980"/>
            <a:ext cx="1440504" cy="866419"/>
          </a:xfrm>
          <a:prstGeom prst="rect">
            <a:avLst/>
          </a:prstGeom>
        </p:spPr>
      </p:pic>
      <p:pic>
        <p:nvPicPr>
          <p:cNvPr id="35" name="Picture 34" descr="clou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7" y="5483042"/>
            <a:ext cx="1440504" cy="8664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875645" y="5285632"/>
            <a:ext cx="347354" cy="2115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297" y="5075353"/>
            <a:ext cx="13450" cy="324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5111" y="4407313"/>
            <a:ext cx="1763889" cy="421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24309" y="3471926"/>
            <a:ext cx="451336" cy="4426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0632" y="4606514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7889" y="4588689"/>
            <a:ext cx="104642" cy="742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66355" y="4414077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31" y="1520433"/>
            <a:ext cx="584374" cy="7484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5607619"/>
            <a:ext cx="835392" cy="1113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662305" y="2119336"/>
            <a:ext cx="259623" cy="242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09333" y="6356892"/>
            <a:ext cx="206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653605" y="6164710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051756" y="2474710"/>
            <a:ext cx="5795490" cy="4145684"/>
            <a:chOff x="2051756" y="2474710"/>
            <a:chExt cx="5795490" cy="4145684"/>
          </a:xfrm>
        </p:grpSpPr>
        <p:sp>
          <p:nvSpPr>
            <p:cNvPr id="111" name="Rounded Rectangle 110"/>
            <p:cNvSpPr/>
            <p:nvPr/>
          </p:nvSpPr>
          <p:spPr>
            <a:xfrm>
              <a:off x="2051756" y="247471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379133" y="4371232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856092" y="334176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390046" y="4499757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002644" y="3956877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5997216" y="293755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151488" y="3095603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3959651" y="447996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291446" y="4814321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865509" y="4013573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3059581" y="6163194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267222" y="3366528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100679" y="2429563"/>
            <a:ext cx="5795490" cy="4145684"/>
            <a:chOff x="2100679" y="2429563"/>
            <a:chExt cx="5795490" cy="4145684"/>
          </a:xfrm>
        </p:grpSpPr>
        <p:sp>
          <p:nvSpPr>
            <p:cNvPr id="124" name="Rounded Rectangle 123"/>
            <p:cNvSpPr/>
            <p:nvPr/>
          </p:nvSpPr>
          <p:spPr>
            <a:xfrm>
              <a:off x="2100679" y="2429563"/>
              <a:ext cx="457200" cy="457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428056" y="4326085"/>
              <a:ext cx="457200" cy="4572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635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ounded Rectangle 125"/>
            <p:cNvSpPr/>
            <p:nvPr/>
          </p:nvSpPr>
          <p:spPr>
            <a:xfrm>
              <a:off x="2905015" y="3296613"/>
              <a:ext cx="457200" cy="457200"/>
            </a:xfrm>
            <a:prstGeom prst="round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7438969" y="4454610"/>
              <a:ext cx="4572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6051567" y="3911730"/>
              <a:ext cx="457200" cy="457200"/>
            </a:xfrm>
            <a:prstGeom prst="round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6046139" y="2892403"/>
              <a:ext cx="4572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200411" y="3050456"/>
              <a:ext cx="457200" cy="457200"/>
            </a:xfrm>
            <a:prstGeom prst="round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008574" y="4434813"/>
              <a:ext cx="4572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340369" y="4769174"/>
              <a:ext cx="457200" cy="457200"/>
            </a:xfrm>
            <a:prstGeom prst="roundRect">
              <a:avLst/>
            </a:prstGeom>
            <a:solidFill>
              <a:schemeClr val="accent5"/>
            </a:solidFill>
            <a:ln w="635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4914432" y="3968426"/>
              <a:ext cx="457200" cy="457200"/>
            </a:xfrm>
            <a:prstGeom prst="roundRect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108504" y="6118047"/>
              <a:ext cx="457200" cy="457200"/>
            </a:xfrm>
            <a:prstGeom prst="roundRect">
              <a:avLst/>
            </a:prstGeom>
            <a:solidFill>
              <a:srgbClr val="D77C93"/>
            </a:solidFill>
            <a:ln w="63500">
              <a:solidFill>
                <a:srgbClr val="D77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7316145" y="3321381"/>
              <a:ext cx="457200" cy="457200"/>
            </a:xfrm>
            <a:prstGeom prst="roundRect">
              <a:avLst/>
            </a:prstGeom>
            <a:solidFill>
              <a:srgbClr val="C6AD06"/>
            </a:solidFill>
            <a:ln w="63500">
              <a:solidFill>
                <a:srgbClr val="C6AD0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2847344" y="1575943"/>
            <a:ext cx="61682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</a:t>
            </a:r>
            <a:r>
              <a:rPr lang="en-US" sz="2800" b="1" dirty="0" smtClean="0">
                <a:solidFill>
                  <a:srgbClr val="FF0000"/>
                </a:solidFill>
              </a:rPr>
              <a:t>ontrol plane</a:t>
            </a:r>
            <a:r>
              <a:rPr lang="en-US" sz="2800" dirty="0" smtClean="0">
                <a:solidFill>
                  <a:srgbClr val="FF0000"/>
                </a:solidFill>
              </a:rPr>
              <a:t>: distributed algorithms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b="1" dirty="0" smtClean="0">
                <a:solidFill>
                  <a:srgbClr val="FF0000"/>
                </a:solidFill>
              </a:rPr>
              <a:t>ata plane</a:t>
            </a:r>
            <a:r>
              <a:rPr lang="en-US" sz="2800" dirty="0" smtClean="0">
                <a:solidFill>
                  <a:srgbClr val="FF0000"/>
                </a:solidFill>
              </a:rPr>
              <a:t>: packet processing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10760"/>
    </mc:Choice>
    <mc:Fallback>
      <p:transition advTm="1076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593622" y="2962947"/>
            <a:ext cx="186266" cy="336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23912" y="3095603"/>
            <a:ext cx="285044" cy="1163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56092" y="3964934"/>
            <a:ext cx="183448" cy="237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4770" y="4436608"/>
            <a:ext cx="535876" cy="136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770" y="3514258"/>
            <a:ext cx="664230" cy="8569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40717" y="3341760"/>
            <a:ext cx="390764" cy="172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85925" y="3665691"/>
            <a:ext cx="1165563" cy="878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78149" y="3095603"/>
            <a:ext cx="1026941" cy="165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6371" y="3427102"/>
            <a:ext cx="1026941" cy="537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46334" y="3231139"/>
            <a:ext cx="421979" cy="1636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646334" y="3978572"/>
            <a:ext cx="794508" cy="280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lou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05" y="5385980"/>
            <a:ext cx="1440504" cy="866419"/>
          </a:xfrm>
          <a:prstGeom prst="rect">
            <a:avLst/>
          </a:prstGeom>
        </p:spPr>
      </p:pic>
      <p:pic>
        <p:nvPicPr>
          <p:cNvPr id="35" name="Picture 34" descr="clou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7" y="5483042"/>
            <a:ext cx="1440504" cy="8664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875645" y="5285632"/>
            <a:ext cx="347354" cy="2115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297" y="5075353"/>
            <a:ext cx="13450" cy="324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5111" y="4407313"/>
            <a:ext cx="1763889" cy="421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24309" y="3471926"/>
            <a:ext cx="451336" cy="4426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0632" y="4606514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7889" y="4588689"/>
            <a:ext cx="104642" cy="742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66355" y="4414077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31" y="1520433"/>
            <a:ext cx="584374" cy="7484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5607619"/>
            <a:ext cx="835392" cy="1113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662305" y="2119336"/>
            <a:ext cx="259623" cy="242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09333" y="6356892"/>
            <a:ext cx="206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653605" y="6164710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051756" y="2474710"/>
            <a:ext cx="5795490" cy="4145684"/>
            <a:chOff x="2051756" y="2474710"/>
            <a:chExt cx="5795490" cy="4145684"/>
          </a:xfrm>
        </p:grpSpPr>
        <p:sp>
          <p:nvSpPr>
            <p:cNvPr id="59" name="Rounded Rectangle 58"/>
            <p:cNvSpPr/>
            <p:nvPr/>
          </p:nvSpPr>
          <p:spPr>
            <a:xfrm>
              <a:off x="2051756" y="247471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379133" y="4371232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856092" y="334176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390046" y="4499757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002644" y="3956877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5997216" y="293755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151488" y="3095603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959651" y="4479960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291446" y="4814321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865509" y="4013573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3059581" y="6163194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267222" y="3366528"/>
              <a:ext cx="457200" cy="457200"/>
            </a:xfrm>
            <a:prstGeom prst="roundRect">
              <a:avLst/>
            </a:prstGeom>
            <a:solidFill>
              <a:srgbClr val="A6A6A6"/>
            </a:solidFill>
            <a:ln w="63500">
              <a:solidFill>
                <a:srgbClr val="A6A6A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3289354" y="1496896"/>
            <a:ext cx="55498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decouple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 smtClean="0">
                <a:solidFill>
                  <a:srgbClr val="FF0000"/>
                </a:solidFill>
              </a:rPr>
              <a:t>ontrol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data </a:t>
            </a:r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lanes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457200" y="301683"/>
            <a:ext cx="8229600" cy="1143000"/>
          </a:xfrm>
        </p:spPr>
        <p:txBody>
          <a:bodyPr/>
          <a:lstStyle/>
          <a:p>
            <a:r>
              <a:rPr lang="en-US" dirty="0" smtClean="0"/>
              <a:t>Software Defined Networks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grpSp>
        <p:nvGrpSpPr>
          <p:cNvPr id="111" name="Group 110"/>
          <p:cNvGrpSpPr/>
          <p:nvPr/>
        </p:nvGrpSpPr>
        <p:grpSpPr>
          <a:xfrm>
            <a:off x="2100679" y="2161454"/>
            <a:ext cx="5795490" cy="4145684"/>
            <a:chOff x="2100679" y="2429563"/>
            <a:chExt cx="5795490" cy="4145684"/>
          </a:xfrm>
        </p:grpSpPr>
        <p:sp>
          <p:nvSpPr>
            <p:cNvPr id="112" name="Rounded Rectangle 111"/>
            <p:cNvSpPr/>
            <p:nvPr/>
          </p:nvSpPr>
          <p:spPr>
            <a:xfrm>
              <a:off x="2100679" y="2429563"/>
              <a:ext cx="457200" cy="457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428056" y="4326085"/>
              <a:ext cx="457200" cy="4572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635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2905015" y="3296613"/>
              <a:ext cx="457200" cy="457200"/>
            </a:xfrm>
            <a:prstGeom prst="round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7438969" y="4454610"/>
              <a:ext cx="4572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51567" y="3911730"/>
              <a:ext cx="457200" cy="457200"/>
            </a:xfrm>
            <a:prstGeom prst="round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046139" y="2892403"/>
              <a:ext cx="4572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200411" y="3050456"/>
              <a:ext cx="457200" cy="457200"/>
            </a:xfrm>
            <a:prstGeom prst="round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4008574" y="4434813"/>
              <a:ext cx="4572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5340369" y="4769174"/>
              <a:ext cx="457200" cy="457200"/>
            </a:xfrm>
            <a:prstGeom prst="roundRect">
              <a:avLst/>
            </a:prstGeom>
            <a:solidFill>
              <a:schemeClr val="accent5"/>
            </a:solidFill>
            <a:ln w="635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4914432" y="3968426"/>
              <a:ext cx="457200" cy="457200"/>
            </a:xfrm>
            <a:prstGeom prst="roundRect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3108504" y="6118047"/>
              <a:ext cx="457200" cy="457200"/>
            </a:xfrm>
            <a:prstGeom prst="roundRect">
              <a:avLst/>
            </a:prstGeom>
            <a:solidFill>
              <a:srgbClr val="D77C93"/>
            </a:solidFill>
            <a:ln w="63500">
              <a:solidFill>
                <a:srgbClr val="D77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ounded Rectangle 122"/>
            <p:cNvSpPr/>
            <p:nvPr/>
          </p:nvSpPr>
          <p:spPr>
            <a:xfrm>
              <a:off x="7316145" y="3321381"/>
              <a:ext cx="457200" cy="457200"/>
            </a:xfrm>
            <a:prstGeom prst="roundRect">
              <a:avLst/>
            </a:prstGeom>
            <a:solidFill>
              <a:srgbClr val="C6AD06"/>
            </a:solidFill>
            <a:ln w="63500">
              <a:solidFill>
                <a:srgbClr val="C6AD0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574">
        <p:fade/>
      </p:transition>
    </mc:Choice>
    <mc:Fallback>
      <p:transition spd="med" advTm="25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/>
          <p:cNvCxnSpPr/>
          <p:nvPr/>
        </p:nvCxnSpPr>
        <p:spPr>
          <a:xfrm>
            <a:off x="2593622" y="2962947"/>
            <a:ext cx="186266" cy="336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223912" y="3095603"/>
            <a:ext cx="285044" cy="11632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2856092" y="3964934"/>
            <a:ext cx="183448" cy="23747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4770" y="4436608"/>
            <a:ext cx="535876" cy="1365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574770" y="3514258"/>
            <a:ext cx="664230" cy="8569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40717" y="3341760"/>
            <a:ext cx="390764" cy="1724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2985925" y="3665691"/>
            <a:ext cx="1165563" cy="87803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778149" y="3095603"/>
            <a:ext cx="1026941" cy="1657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806371" y="3427102"/>
            <a:ext cx="1026941" cy="5378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46334" y="3231139"/>
            <a:ext cx="421979" cy="16361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6646334" y="3978572"/>
            <a:ext cx="794508" cy="2802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clou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05" y="5385980"/>
            <a:ext cx="1440504" cy="866419"/>
          </a:xfrm>
          <a:prstGeom prst="rect">
            <a:avLst/>
          </a:prstGeom>
        </p:spPr>
      </p:pic>
      <p:pic>
        <p:nvPicPr>
          <p:cNvPr id="35" name="Picture 34" descr="clou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97" y="5483042"/>
            <a:ext cx="1440504" cy="866419"/>
          </a:xfrm>
          <a:prstGeom prst="rect">
            <a:avLst/>
          </a:prstGeom>
        </p:spPr>
      </p:pic>
      <p:cxnSp>
        <p:nvCxnSpPr>
          <p:cNvPr id="44" name="Straight Connector 43"/>
          <p:cNvCxnSpPr/>
          <p:nvPr/>
        </p:nvCxnSpPr>
        <p:spPr>
          <a:xfrm>
            <a:off x="5875645" y="5285632"/>
            <a:ext cx="347354" cy="2115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219297" y="5075353"/>
            <a:ext cx="13450" cy="3247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75111" y="4407313"/>
            <a:ext cx="1763889" cy="42111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5424309" y="3471926"/>
            <a:ext cx="451336" cy="44261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250632" y="4606514"/>
            <a:ext cx="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47889" y="4588689"/>
            <a:ext cx="104642" cy="7426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566355" y="4414077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31" y="1520433"/>
            <a:ext cx="584374" cy="748409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313" y="5607619"/>
            <a:ext cx="835392" cy="1113856"/>
          </a:xfrm>
          <a:prstGeom prst="rect">
            <a:avLst/>
          </a:prstGeom>
        </p:spPr>
      </p:pic>
      <p:cxnSp>
        <p:nvCxnSpPr>
          <p:cNvPr id="63" name="Straight Connector 62"/>
          <p:cNvCxnSpPr/>
          <p:nvPr/>
        </p:nvCxnSpPr>
        <p:spPr>
          <a:xfrm>
            <a:off x="1662305" y="2119336"/>
            <a:ext cx="259623" cy="2424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709333" y="6356892"/>
            <a:ext cx="20603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3653605" y="6164710"/>
            <a:ext cx="169461" cy="12965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2051756" y="247471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379133" y="4371232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/>
          <p:cNvSpPr/>
          <p:nvPr/>
        </p:nvSpPr>
        <p:spPr>
          <a:xfrm>
            <a:off x="2856092" y="33417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7390046" y="449975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6002644" y="3956877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5997216" y="293755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4151488" y="309560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959651" y="4479960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/>
          <p:cNvSpPr/>
          <p:nvPr/>
        </p:nvSpPr>
        <p:spPr>
          <a:xfrm>
            <a:off x="5291446" y="4814321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4865509" y="4013573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/>
          <p:cNvSpPr/>
          <p:nvPr/>
        </p:nvSpPr>
        <p:spPr>
          <a:xfrm>
            <a:off x="3059581" y="6163194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/>
          <p:cNvSpPr/>
          <p:nvPr/>
        </p:nvSpPr>
        <p:spPr>
          <a:xfrm>
            <a:off x="7267222" y="3366528"/>
            <a:ext cx="457200" cy="457200"/>
          </a:xfrm>
          <a:prstGeom prst="roundRect">
            <a:avLst/>
          </a:prstGeom>
          <a:solidFill>
            <a:srgbClr val="A6A6A6"/>
          </a:solidFill>
          <a:ln w="63500">
            <a:solidFill>
              <a:srgbClr val="A6A6A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2209802" y="2572787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2404534" y="2542439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988038" y="3430979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3182770" y="3400631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2514601" y="4457324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09333" y="4426976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286327" y="319071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481059" y="316036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105706" y="457937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300438" y="454902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3225101" y="6270387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419833" y="6240039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432779" y="491665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627511" y="488630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013567" y="4114538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5208299" y="4084190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6152444" y="4057080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347176" y="4026732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149622" y="3044999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6344354" y="3014651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515579" y="4579373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7710311" y="4549025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7396344" y="3467121"/>
            <a:ext cx="0" cy="296962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7591076" y="3436773"/>
            <a:ext cx="0" cy="306929"/>
          </a:xfrm>
          <a:prstGeom prst="straightConnector1">
            <a:avLst/>
          </a:prstGeom>
          <a:ln w="63500" cmpd="sng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89354" y="1496896"/>
            <a:ext cx="5583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decouple </a:t>
            </a:r>
            <a:r>
              <a:rPr lang="en-US" sz="2800" dirty="0">
                <a:solidFill>
                  <a:srgbClr val="FF0000"/>
                </a:solidFill>
              </a:rPr>
              <a:t>c</a:t>
            </a:r>
            <a:r>
              <a:rPr lang="en-US" sz="2800" dirty="0" smtClean="0">
                <a:solidFill>
                  <a:srgbClr val="FF0000"/>
                </a:solidFill>
              </a:rPr>
              <a:t>ontrol </a:t>
            </a:r>
            <a:r>
              <a:rPr lang="en-US" sz="2800" dirty="0">
                <a:solidFill>
                  <a:srgbClr val="FF0000"/>
                </a:solidFill>
              </a:rPr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data </a:t>
            </a:r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lanes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smtClean="0">
                <a:solidFill>
                  <a:srgbClr val="FF0000"/>
                </a:solidFill>
              </a:rPr>
              <a:t>by </a:t>
            </a:r>
            <a:r>
              <a:rPr lang="en-US" sz="2800" dirty="0">
                <a:solidFill>
                  <a:srgbClr val="FF0000"/>
                </a:solidFill>
              </a:rPr>
              <a:t>p</a:t>
            </a:r>
            <a:r>
              <a:rPr lang="en-US" sz="2800" dirty="0" smtClean="0">
                <a:solidFill>
                  <a:srgbClr val="FF0000"/>
                </a:solidFill>
              </a:rPr>
              <a:t>roviding </a:t>
            </a:r>
            <a:r>
              <a:rPr lang="en-US" sz="2800" dirty="0">
                <a:solidFill>
                  <a:srgbClr val="FF0000"/>
                </a:solidFill>
              </a:rPr>
              <a:t>o</a:t>
            </a:r>
            <a:r>
              <a:rPr lang="en-US" sz="2800" dirty="0" smtClean="0">
                <a:solidFill>
                  <a:srgbClr val="FF0000"/>
                </a:solidFill>
              </a:rPr>
              <a:t>pen 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 smtClean="0">
                <a:solidFill>
                  <a:srgbClr val="FF0000"/>
                </a:solidFill>
              </a:rPr>
              <a:t>tandard </a:t>
            </a:r>
            <a:r>
              <a:rPr lang="en-US" sz="2800" dirty="0">
                <a:solidFill>
                  <a:srgbClr val="FF0000"/>
                </a:solidFill>
              </a:rPr>
              <a:t>API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457200" y="301683"/>
            <a:ext cx="8229600" cy="1143000"/>
          </a:xfrm>
        </p:spPr>
        <p:txBody>
          <a:bodyPr/>
          <a:lstStyle/>
          <a:p>
            <a:r>
              <a:rPr lang="en-US" dirty="0" smtClean="0"/>
              <a:t>Software Defined Networks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502431CD-A83D-384C-97C7-66FF0CCEF56F}" type="slidenum">
              <a:rPr lang="en-US" smtClean="0"/>
            </a:fld>
            <a:endParaRPr lang="en-US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2100679" y="2161454"/>
            <a:ext cx="5795490" cy="4145684"/>
            <a:chOff x="2100679" y="2429563"/>
            <a:chExt cx="5795490" cy="4145684"/>
          </a:xfrm>
        </p:grpSpPr>
        <p:sp>
          <p:nvSpPr>
            <p:cNvPr id="111" name="Rounded Rectangle 110"/>
            <p:cNvSpPr/>
            <p:nvPr/>
          </p:nvSpPr>
          <p:spPr>
            <a:xfrm>
              <a:off x="2100679" y="2429563"/>
              <a:ext cx="457200" cy="4572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428056" y="4326085"/>
              <a:ext cx="457200" cy="4572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 w="635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905015" y="3296613"/>
              <a:ext cx="457200" cy="457200"/>
            </a:xfrm>
            <a:prstGeom prst="round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7438969" y="4454610"/>
              <a:ext cx="457200" cy="4572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635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6051567" y="3911730"/>
              <a:ext cx="457200" cy="457200"/>
            </a:xfrm>
            <a:prstGeom prst="round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6046139" y="2892403"/>
              <a:ext cx="457200" cy="457200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 w="635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4200411" y="3050456"/>
              <a:ext cx="457200" cy="457200"/>
            </a:xfrm>
            <a:prstGeom prst="roundRect">
              <a:avLst/>
            </a:prstGeom>
            <a:solidFill>
              <a:schemeClr val="accent6"/>
            </a:solidFill>
            <a:ln w="635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4008574" y="4434813"/>
              <a:ext cx="457200" cy="4572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63500">
              <a:solidFill>
                <a:schemeClr val="accent5">
                  <a:lumMod val="40000"/>
                  <a:lumOff val="6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5340369" y="4769174"/>
              <a:ext cx="457200" cy="457200"/>
            </a:xfrm>
            <a:prstGeom prst="roundRect">
              <a:avLst/>
            </a:prstGeom>
            <a:solidFill>
              <a:schemeClr val="accent5"/>
            </a:solidFill>
            <a:ln w="6350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4914432" y="3968426"/>
              <a:ext cx="457200" cy="457200"/>
            </a:xfrm>
            <a:prstGeom prst="roundRect">
              <a:avLst/>
            </a:prstGeom>
            <a:solidFill>
              <a:srgbClr val="FF0000"/>
            </a:solidFill>
            <a:ln w="635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le 120"/>
            <p:cNvSpPr/>
            <p:nvPr/>
          </p:nvSpPr>
          <p:spPr>
            <a:xfrm>
              <a:off x="3108504" y="6118047"/>
              <a:ext cx="457200" cy="457200"/>
            </a:xfrm>
            <a:prstGeom prst="roundRect">
              <a:avLst/>
            </a:prstGeom>
            <a:solidFill>
              <a:srgbClr val="D77C93"/>
            </a:solidFill>
            <a:ln w="63500">
              <a:solidFill>
                <a:srgbClr val="D77C93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7316145" y="3321381"/>
              <a:ext cx="457200" cy="457200"/>
            </a:xfrm>
            <a:prstGeom prst="roundRect">
              <a:avLst/>
            </a:prstGeom>
            <a:solidFill>
              <a:srgbClr val="C6AD06"/>
            </a:solidFill>
            <a:ln w="63500">
              <a:solidFill>
                <a:srgbClr val="C6AD0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2562">
        <p:fade/>
      </p:transition>
    </mc:Choice>
    <mc:Fallback>
      <p:transition spd="med" advTm="125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 (a)  Layering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leads to a network stack and offers a reduction in complexity, isolation of functionality, and a way to structure their network protocol designs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065" y="2957830"/>
            <a:ext cx="7366635" cy="28448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2100" y="6067425"/>
            <a:ext cx="79825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Each layer in the network stack offers a service to the next layer up in the stack.</a:t>
            </a:r>
            <a:endParaRPr lang="en-US" sz="1600">
              <a:solidFill>
                <a:srgbClr val="FF0000"/>
              </a:solidFill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The logical communication happens within each layer.</a:t>
            </a:r>
            <a:endParaRPr lang="en-US"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(a)  Layering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use of communication layers enables </a:t>
            </a:r>
            <a:endParaRPr lang="en-US"/>
          </a:p>
          <a:p>
            <a:pPr lvl="1"/>
            <a:r>
              <a:rPr lang="en-US"/>
              <a:t>the simple intercon_x0002_nection of existing networks (design goal 0) </a:t>
            </a:r>
            <a:endParaRPr lang="en-US"/>
          </a:p>
          <a:p>
            <a:pPr lvl="1"/>
            <a:r>
              <a:rPr lang="en-US"/>
              <a:t>enables the accommodation of a variety of networks (design goal 3).</a:t>
            </a:r>
            <a:endParaRPr lang="en-US"/>
          </a:p>
          <a:p>
            <a:pPr lvl="0"/>
            <a:r>
              <a:rPr lang="en-US"/>
              <a:t>As soon as  a network offers the service required by a specific layer it can be seen as implementing that layer.</a:t>
            </a:r>
            <a:endParaRPr lang="en-US"/>
          </a:p>
          <a:p>
            <a:pPr lvl="1"/>
            <a:r>
              <a:rPr lang="en-US"/>
              <a:t>For Internet IP layer: almost any network fulfills the criteria of the service needed by the network layer: to deliver packets to their neighbor where some packets may be lost.</a:t>
            </a:r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(b) Packet switching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decision to use packet switching implies that the data has to be split into packets. </a:t>
            </a:r>
            <a:endParaRPr lang="en-US"/>
          </a:p>
          <a:p>
            <a:r>
              <a:rPr lang="en-US"/>
              <a:t>Each packet carries the address of its destination and traverses the network independently of the other packets.</a:t>
            </a:r>
            <a:endParaRPr lang="en-US"/>
          </a:p>
          <a:p>
            <a:pPr lvl="0"/>
            <a:r>
              <a:rPr lang="en-US"/>
              <a:t>Corresponds to the best effort service principle</a:t>
            </a:r>
            <a:endParaRPr lang="en-US"/>
          </a:p>
          <a:p>
            <a:pPr lvl="1"/>
            <a:r>
              <a:rPr lang="en-US" sz="2400"/>
              <a:t>each packet may wait in the queue and may be lost</a:t>
            </a:r>
            <a:endParaRPr lang="en-US"/>
          </a:p>
          <a:p>
            <a:r>
              <a:rPr lang="en-US"/>
              <a:t>This means that it is possible to use a stateless routing system at the network layer, which does not require per connection state. </a:t>
            </a:r>
            <a:endParaRPr lang="en-US"/>
          </a:p>
          <a:p>
            <a:pPr lvl="1"/>
            <a:r>
              <a:rPr lang="en-US"/>
              <a:t>This ensures scalability and contributes to cost effectiveness (design goal 5).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(c)Network of collaborating networks.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 The Internet is divided into a collection of autonomous systems (ASs)</a:t>
            </a:r>
            <a:endParaRPr lang="en-US" sz="2400"/>
          </a:p>
          <a:p>
            <a:pPr lvl="1"/>
            <a:r>
              <a:rPr lang="en-US" sz="2000"/>
              <a:t>Each AS is managed by an Internet Service Provider (ISP), which operates a backbone network that connects to customers and other service providers.</a:t>
            </a:r>
            <a:endParaRPr lang="en-US" sz="2000"/>
          </a:p>
          <a:p>
            <a:r>
              <a:rPr lang="en-US" sz="2400"/>
              <a:t>Routing decisions are taken on a per-IP-network_x0002_basis</a:t>
            </a:r>
            <a:endParaRPr lang="en-US" sz="2400"/>
          </a:p>
          <a:p>
            <a:pPr lvl="1"/>
            <a:r>
              <a:rPr lang="en-US" sz="2000"/>
              <a:t>Within an AS, routing is determined by interior gateway protocols</a:t>
            </a:r>
            <a:endParaRPr lang="en-US" sz="2000"/>
          </a:p>
          <a:p>
            <a:pPr lvl="1"/>
            <a:r>
              <a:rPr lang="en-US" sz="2000"/>
              <a:t>between ASs is controlled by the Border Gateway Protocol</a:t>
            </a:r>
            <a:endParaRPr lang="en-US" sz="2000"/>
          </a:p>
          <a:p>
            <a:pPr lvl="0"/>
            <a:r>
              <a:rPr lang="en-US" sz="2400"/>
              <a:t>This design of the routing system </a:t>
            </a:r>
            <a:endParaRPr lang="en-US" sz="2400"/>
          </a:p>
          <a:p>
            <a:pPr lvl="1"/>
            <a:r>
              <a:rPr lang="en-US" sz="2000"/>
              <a:t>ensures survivability (design goal 1) and </a:t>
            </a:r>
            <a:endParaRPr lang="en-US" sz="2000"/>
          </a:p>
          <a:p>
            <a:pPr lvl="1"/>
            <a:r>
              <a:rPr lang="en-US" sz="2000"/>
              <a:t>allows for distributed management (design goal 4) as long as the ISPs collaborate.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(d)  Intelligent end-systems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The end-to-end argument can be used as a way to place functionality.</a:t>
            </a:r>
            <a:endParaRPr lang="en-US"/>
          </a:p>
          <a:p>
            <a:r>
              <a:rPr lang="en-US"/>
              <a:t>When to place functionality inside the network rather than at the end-systems: </a:t>
            </a:r>
            <a:endParaRPr lang="en-US"/>
          </a:p>
          <a:p>
            <a:pPr lvl="1"/>
            <a:r>
              <a:rPr lang="en-US"/>
              <a:t>if all applications need it, or </a:t>
            </a:r>
            <a:endParaRPr lang="en-US"/>
          </a:p>
          <a:p>
            <a:pPr lvl="1"/>
            <a:r>
              <a:rPr lang="en-US"/>
              <a:t>if a large number of applications benefit from an increase in performance.</a:t>
            </a:r>
            <a:endParaRPr lang="en-US"/>
          </a:p>
          <a:p>
            <a:pPr lvl="0"/>
            <a:r>
              <a:rPr lang="en-US"/>
              <a:t>Reliability is not the case</a:t>
            </a:r>
            <a:endParaRPr lang="en-US"/>
          </a:p>
          <a:p>
            <a:pPr lvl="1"/>
            <a:r>
              <a:rPr lang="en-US"/>
              <a:t>Not all applications require it. e.g. VoIP</a:t>
            </a:r>
            <a:endParaRPr lang="en-US"/>
          </a:p>
          <a:p>
            <a:pPr lvl="0"/>
            <a:r>
              <a:rPr lang="en-US"/>
              <a:t>Accordingly,  both packet switching and the end-to-end argument, help to ensure survivability (design goal 1) and cost effectiveness (design goal 5).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 missing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Security</a:t>
            </a:r>
            <a:endParaRPr lang="en-US"/>
          </a:p>
          <a:p>
            <a:endParaRPr lang="en-US"/>
          </a:p>
          <a:p>
            <a:r>
              <a:rPr lang="en-US"/>
              <a:t>Mobility</a:t>
            </a:r>
            <a:endParaRPr lang="en-US"/>
          </a:p>
          <a:p>
            <a:endParaRPr lang="en-US"/>
          </a:p>
          <a:p>
            <a:r>
              <a:rPr lang="en-US"/>
              <a:t>Scalability</a:t>
            </a:r>
            <a:endParaRPr lang="en-US"/>
          </a:p>
          <a:p>
            <a:endParaRPr lang="en-US"/>
          </a:p>
          <a:p>
            <a:r>
              <a:rPr lang="en-US"/>
              <a:t>Quality of Service</a:t>
            </a:r>
            <a:endParaRPr lang="en-US"/>
          </a:p>
          <a:p>
            <a:endParaRPr lang="en-US"/>
          </a:p>
          <a:p>
            <a:r>
              <a:rPr lang="en-US"/>
              <a:t>Energy</a:t>
            </a:r>
            <a:endParaRPr lang="en-US"/>
          </a:p>
          <a:p>
            <a:r>
              <a:rPr lang="en-US"/>
              <a:t>....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_INSTRUCTOR VIEW19C14C36-AC8E-43BC-9DB6-C2AAF774C7DC|PANE__TAG" val="_"/>
</p:tagLst>
</file>

<file path=ppt/tags/tag2.xml><?xml version="1.0" encoding="utf-8"?>
<p:tagLst xmlns:p="http://schemas.openxmlformats.org/presentationml/2006/main">
  <p:tag name="_INSTRUCTOR VIEW19C14C36-AC8E-43BC-9DB6-C2AAF774C7DC|PANE__TAG" val="_"/>
</p:tagLst>
</file>

<file path=ppt/tags/tag3.xml><?xml version="1.0" encoding="utf-8"?>
<p:tagLst xmlns:p="http://schemas.openxmlformats.org/presentationml/2006/main">
  <p:tag name="_INSTRUCTOR VIEW19C14C36-AC8E-43BC-9DB6-C2AAF774C7DC|PANE__TAG" val="_"/>
</p:tagLst>
</file>

<file path=ppt/tags/tag4.xml><?xml version="1.0" encoding="utf-8"?>
<p:tagLst xmlns:p="http://schemas.openxmlformats.org/presentationml/2006/main">
  <p:tag name="_INSTRUCTOR VIEW19C14C36-AC8E-43BC-9DB6-C2AAF774C7DC|PANE__TAG" val="_"/>
</p:tagLst>
</file>

<file path=ppt/tags/tag5.xml><?xml version="1.0" encoding="utf-8"?>
<p:tagLst xmlns:p="http://schemas.openxmlformats.org/presentationml/2006/main">
  <p:tag name="_INSTRUCTOR VIEW19C14C36-AC8E-43BC-9DB6-C2AAF774C7DC|PANE__TAG" val="_"/>
</p:tagLst>
</file>

<file path=ppt/tags/tag6.xml><?xml version="1.0" encoding="utf-8"?>
<p:tagLst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DU">
  <a:themeElements>
    <a:clrScheme name="UMass.Tilman.Arial 13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8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C3ABAB"/>
      </a:accent5>
      <a:accent6>
        <a:srgbClr val="2D2D8A"/>
      </a:accent6>
      <a:hlink>
        <a:srgbClr val="000000"/>
      </a:hlink>
      <a:folHlink>
        <a:srgbClr val="B2B2B2"/>
      </a:folHlink>
    </a:clrScheme>
    <a:fontScheme name="UMass.Tilman.Arial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0">
          <a:solidFill>
            <a:srgbClr val="969696"/>
          </a:solidFill>
          <a:round/>
        </a:ln>
      </a:spPr>
      <a:bodyPr wrap="none" anchor="ctr"/>
      <a:lstStyle>
        <a:defPPr algn="ctr" eaLnBrk="0" hangingPunct="0">
          <a:lnSpc>
            <a:spcPct val="90000"/>
          </a:lnSpc>
          <a:spcBef>
            <a:spcPct val="20000"/>
          </a:spcBef>
          <a:defRPr>
            <a:latin typeface="Arial" panose="020B0604020202090204" pitchFamily="34" charset="0"/>
            <a:cs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SimSun" pitchFamily="2" charset="-122"/>
            <a:cs typeface="Arial" panose="020B0604020202090204" pitchFamily="34" charset="0"/>
          </a:defRPr>
        </a:defPPr>
      </a:lstStyle>
    </a:lnDef>
  </a:objectDefaults>
  <a:extraClrSchemeLst>
    <a:extraClrScheme>
      <a:clrScheme name="UMass.Tilman.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8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3ABAB"/>
        </a:accent5>
        <a:accent6>
          <a:srgbClr val="2D2D8A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UMass.Tilman.Arial</Template>
  <TotalTime>0</TotalTime>
  <Words>13614</Words>
  <Application>WPS Spreadsheets</Application>
  <PresentationFormat>On-screen Show (4:3)</PresentationFormat>
  <Paragraphs>484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6" baseType="lpstr">
      <vt:lpstr>Arial</vt:lpstr>
      <vt:lpstr>SimSun</vt:lpstr>
      <vt:lpstr>Wingdings</vt:lpstr>
      <vt:lpstr>汉仪书宋二KW</vt:lpstr>
      <vt:lpstr>幼圆</vt:lpstr>
      <vt:lpstr>SimSun</vt:lpstr>
      <vt:lpstr>Wingdings</vt:lpstr>
      <vt:lpstr>Times</vt:lpstr>
      <vt:lpstr>Geneva</vt:lpstr>
      <vt:lpstr>Verdana</vt:lpstr>
      <vt:lpstr>Arial Unicode MS</vt:lpstr>
      <vt:lpstr>苹方-简</vt:lpstr>
      <vt:lpstr>微软雅黑</vt:lpstr>
      <vt:lpstr>汉仪旗黑</vt:lpstr>
      <vt:lpstr>SimSun</vt:lpstr>
      <vt:lpstr>宋体-简</vt:lpstr>
      <vt:lpstr>Calibri Light</vt:lpstr>
      <vt:lpstr>Helvetica Neue</vt:lpstr>
      <vt:lpstr>Calibri</vt:lpstr>
      <vt:lpstr>Tahoma</vt:lpstr>
      <vt:lpstr>MS PGothic</vt:lpstr>
      <vt:lpstr>Times New Roman</vt:lpstr>
      <vt:lpstr>Helvetica</vt:lpstr>
      <vt:lpstr>Courier New</vt:lpstr>
      <vt:lpstr>Comic Sans MS</vt:lpstr>
      <vt:lpstr>FDU</vt:lpstr>
      <vt:lpstr>COMP130177.01 互联网体系结构  3. Clean-Slate Design</vt:lpstr>
      <vt:lpstr>Review on last week</vt:lpstr>
      <vt:lpstr>PowerPoint 演示文稿</vt:lpstr>
      <vt:lpstr> (a)  Layering</vt:lpstr>
      <vt:lpstr>(a)  Layering</vt:lpstr>
      <vt:lpstr>(b) Packet switching</vt:lpstr>
      <vt:lpstr>(c)Network of collaborating networks.</vt:lpstr>
      <vt:lpstr>(d)  Intelligent end-systems</vt:lpstr>
      <vt:lpstr>What's  missing</vt:lpstr>
      <vt:lpstr>How to evolve?</vt:lpstr>
      <vt:lpstr>Why clean-slate</vt:lpstr>
      <vt:lpstr> Clean-Slate thinking</vt:lpstr>
      <vt:lpstr>PowerPoint 演示文稿</vt:lpstr>
      <vt:lpstr>Clean Slate is hard</vt:lpstr>
      <vt:lpstr>PowerPoint 演示文稿</vt:lpstr>
      <vt:lpstr>Rethinking what is architecture</vt:lpstr>
      <vt:lpstr>A system design philosophy</vt:lpstr>
      <vt:lpstr> The example of Telephone network</vt:lpstr>
      <vt:lpstr>Other Engineered systems</vt:lpstr>
      <vt:lpstr> The design of Internet</vt:lpstr>
      <vt:lpstr>The primary goal</vt:lpstr>
      <vt:lpstr>Goal: survivability against failures</vt:lpstr>
      <vt:lpstr>Goal: support multiple types of services</vt:lpstr>
      <vt:lpstr>• Goal: design should work for heterogeneous networks</vt:lpstr>
      <vt:lpstr>Other goals</vt:lpstr>
      <vt:lpstr>Summary</vt:lpstr>
      <vt:lpstr>Layered Architecture</vt:lpstr>
      <vt:lpstr>General guidelines for modular design</vt:lpstr>
      <vt:lpstr>Classification of Internet Protocols</vt:lpstr>
      <vt:lpstr>Review of Control/Data Plane</vt:lpstr>
      <vt:lpstr>Timescales</vt:lpstr>
      <vt:lpstr>Data and Control Planes</vt:lpstr>
      <vt:lpstr>Data Plane Functionalities</vt:lpstr>
      <vt:lpstr>Data Plane </vt:lpstr>
      <vt:lpstr>Forwarding vs. Routing</vt:lpstr>
      <vt:lpstr>Distributed Control Plane</vt:lpstr>
      <vt:lpstr>Software Defined Networks</vt:lpstr>
      <vt:lpstr>Software Defined Networks</vt:lpstr>
      <vt:lpstr>Software Defined Networks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</dc:creator>
  <dc:subject>FDU</dc:subject>
  <cp:lastModifiedBy>zhaojin</cp:lastModifiedBy>
  <cp:revision>704</cp:revision>
  <dcterms:created xsi:type="dcterms:W3CDTF">2022-03-16T03:38:22Z</dcterms:created>
  <dcterms:modified xsi:type="dcterms:W3CDTF">2022-03-16T03:38:22Z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1033-3.6.1.5768</vt:lpwstr>
  </property>
</Properties>
</file>