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84" r:id="rId4"/>
    <p:sldId id="258" r:id="rId5"/>
    <p:sldId id="262" r:id="rId6"/>
    <p:sldId id="263" r:id="rId7"/>
    <p:sldId id="264" r:id="rId8"/>
    <p:sldId id="267" r:id="rId9"/>
    <p:sldId id="268" r:id="rId10"/>
    <p:sldId id="269" r:id="rId11"/>
    <p:sldId id="271" r:id="rId12"/>
    <p:sldId id="272" r:id="rId13"/>
    <p:sldId id="273" r:id="rId14"/>
    <p:sldId id="266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5EE9-5862-E1D1-928C-642E4E995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E5D42-5F38-5A19-5FE1-1ACE3113D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E052-5D3A-FF02-F467-ACABA45F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802-D0EA-B845-8022-7C092187124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9E600-A917-0491-68B8-D607F833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E79A-F69E-325C-BA37-094EFED8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AD69-C2F5-9A4B-AE08-BD979667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488A-6411-3A60-B37C-1FB13AE8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B8309-B358-1CB9-FDBE-7E4190940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F138-6191-D7BF-BFDB-4B71DBA3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802-D0EA-B845-8022-7C092187124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FA62-5CDA-6504-E75B-853DE0DA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50EF9-E71A-0567-FB1E-55A8FD1C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AD69-C2F5-9A4B-AE08-BD979667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A29E81-9A75-6E1B-6286-92CEACD44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29EE1-BD9D-F899-9563-94CF65CF4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A686-D85B-7975-2BBE-BD310A16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802-D0EA-B845-8022-7C092187124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FA046-F3C5-CB78-4B21-C9863054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67DF0-9E1C-C74D-90D1-E6B51625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AD69-C2F5-9A4B-AE08-BD979667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0AA8-D710-A590-0423-39CCD47E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C491-705A-0A1A-90F1-0509AFD9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8975C-E978-9282-4AB0-58008590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802-D0EA-B845-8022-7C092187124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45F2F-86C3-C04B-3F6E-AFE50EEB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0287-E6CD-4858-CA5A-7F3C5CE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AD69-C2F5-9A4B-AE08-BD979667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66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3FE42-A432-3F6E-82B3-5A11D012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B016A-6BA3-C1CB-F457-B9F65B709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B7BAC-D026-649A-1B54-6304BB50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802-D0EA-B845-8022-7C092187124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9C1A-EE47-EC9F-2E7F-968A4034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F30B-0885-D7E4-3B79-7DCC8E1D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AD69-C2F5-9A4B-AE08-BD979667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3DD0-F009-162D-AEEC-20C5988F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0C67-017A-4402-B4AF-7744DE00C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289A-7B3C-9E09-8FC6-9D2992F05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E41B8-3EBB-9602-8206-FC26FC5C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802-D0EA-B845-8022-7C092187124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4ABA-9C43-C66D-EEA3-A84AB538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75CDC-3218-8C03-28C5-6DA297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AD69-C2F5-9A4B-AE08-BD979667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0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5D1B-1AB6-526D-BF7F-3167B4B9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01419-D9D0-EB2F-358C-B26837B7B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4D63C-B23D-AA2E-66D6-AB10138F1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A7837-A470-C425-9F5C-AF96B794B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9AE83-2975-D427-EFD9-2E602B76B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BBFFE-CB42-504F-E012-5FB687A9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802-D0EA-B845-8022-7C092187124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E930F-4F23-C1A3-8B68-4C6C31E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8CF6D-A9FA-C708-32FD-475C33156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AD69-C2F5-9A4B-AE08-BD979667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4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7401-C975-7A4F-410B-53053D205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FE6AB-1B9D-026B-3F7D-ED99378A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802-D0EA-B845-8022-7C092187124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06530-FD32-1EED-CCFE-610E23C8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CF93B-5A09-DA6F-7569-5D8F78E2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AD69-C2F5-9A4B-AE08-BD979667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5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22E0D-B83B-38E2-CF89-F5700D64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802-D0EA-B845-8022-7C092187124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D8973-9DF8-EFC1-8D04-79837052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74863-B0FF-40AA-A2E0-88F1CA98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AD69-C2F5-9A4B-AE08-BD979667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5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3989-1950-22B3-9BFD-23C10C95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551-C3AA-A7D0-3FDA-51E72257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8B9DA-421B-BE93-A34A-A0FB2FC4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B33BC-93E7-C32F-3D44-1A5EB7BE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802-D0EA-B845-8022-7C092187124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50521-6E58-759A-0C98-A2E167E7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7157D-739A-6DA8-8E8D-4659A2D0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AD69-C2F5-9A4B-AE08-BD979667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A171-FF8C-9D6C-0218-E9C53DC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093AA-3B3B-05A1-C624-F2F618F7A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6956C-CD2E-7D1F-9262-5B4E9254D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8D472-BAF2-4831-DF38-EAFE5F95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1802-D0EA-B845-8022-7C092187124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E2289-E7F7-99F8-FD88-36E317BF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E202C-C956-90A8-9E68-C4D3D6CF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AD69-C2F5-9A4B-AE08-BD979667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5A1D3D-80B2-7B3D-0CF4-334B4949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6932B-AD56-1C9D-7BA5-F4A02410F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44E9F-D183-5EEF-0E8B-7B5F8C661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C1802-D0EA-B845-8022-7C0921871249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8C55-FB22-F205-E067-566964235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690FA-4E00-AB9D-4D16-8098ACC46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6AD69-C2F5-9A4B-AE08-BD979667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9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0FC5-CBF3-33B3-7CE5-57FE0451F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Circuit 1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611FB-1C25-C272-DA6E-84DDA6CE4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La Barbera</a:t>
            </a:r>
          </a:p>
        </p:txBody>
      </p:sp>
    </p:spTree>
    <p:extLst>
      <p:ext uri="{BB962C8B-B14F-4D97-AF65-F5344CB8AC3E}">
        <p14:creationId xmlns:p14="http://schemas.microsoft.com/office/powerpoint/2010/main" val="1461052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F06B7-520E-9C32-3699-DD0CB7ED1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0ADB-8222-70A7-C945-AC286AD0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D0A2-46E6-B74F-CD2E-C1AE7BF9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is a Hadamard gate on q0 which yields a superposition. </a:t>
            </a:r>
          </a:p>
          <a:p>
            <a:pPr marL="0" indent="0">
              <a:buNone/>
            </a:pPr>
            <a:r>
              <a:rPr lang="en-US" dirty="0"/>
              <a:t>Let’s calculate: 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493EA9-7456-8784-9EEA-870F8B473C7F}"/>
              </a:ext>
            </a:extLst>
          </p:cNvPr>
          <p:cNvCxnSpPr/>
          <p:nvPr/>
        </p:nvCxnSpPr>
        <p:spPr>
          <a:xfrm>
            <a:off x="1816443" y="3429000"/>
            <a:ext cx="0" cy="599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2AB87F2-0714-7079-972C-90E3F298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93" y="4019829"/>
            <a:ext cx="317500" cy="279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A599EA-194E-5731-869E-D5DF4140F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6042"/>
            <a:ext cx="23368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3945-CD5A-1812-DAF5-2CA20902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2047-4F4F-6011-03B3-9734811E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8535-A7E8-D3E3-1BE1-E01C0B67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is a Hadamard gate on q0 which yields a superposition. </a:t>
            </a:r>
          </a:p>
          <a:p>
            <a:pPr marL="0" indent="0">
              <a:buNone/>
            </a:pPr>
            <a:r>
              <a:rPr lang="en-US" dirty="0"/>
              <a:t>Let’s calculate: 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4A03CF-50A0-8136-FFCA-8FAD87AC880F}"/>
              </a:ext>
            </a:extLst>
          </p:cNvPr>
          <p:cNvCxnSpPr/>
          <p:nvPr/>
        </p:nvCxnSpPr>
        <p:spPr>
          <a:xfrm>
            <a:off x="1682406" y="3560226"/>
            <a:ext cx="0" cy="599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EB26D8D-ACCB-844E-802C-EE852586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56" y="4159529"/>
            <a:ext cx="317500" cy="279400"/>
          </a:xfrm>
          <a:prstGeom prst="rect">
            <a:avLst/>
          </a:prstGeom>
        </p:spPr>
      </p:pic>
      <p:pic>
        <p:nvPicPr>
          <p:cNvPr id="6" name="Picture 5" descr="A math problem with square root and square root&#10;&#10;AI-generated content may be incorrect.">
            <a:extLst>
              <a:ext uri="{FF2B5EF4-FFF2-40B4-BE49-F238E27FC236}">
                <a16:creationId xmlns:a16="http://schemas.microsoft.com/office/drawing/2014/main" id="{2E841061-8AE9-4836-98F0-E3BE85BE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8561"/>
            <a:ext cx="5842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8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4D3E9-CF4F-176E-0B5E-44A4D600C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29E5-99D0-0B7B-9662-106E33B0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E763-BA65-A5E4-613B-64C7BE09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is a Hadamard gate on q0 which yields a superposition. </a:t>
            </a:r>
          </a:p>
          <a:p>
            <a:pPr marL="0" indent="0">
              <a:buNone/>
            </a:pPr>
            <a:r>
              <a:rPr lang="en-US" dirty="0"/>
              <a:t>Let’s calculate: 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8814C3-3941-8D34-1EC9-02EA2C2F4CE2}"/>
              </a:ext>
            </a:extLst>
          </p:cNvPr>
          <p:cNvCxnSpPr/>
          <p:nvPr/>
        </p:nvCxnSpPr>
        <p:spPr>
          <a:xfrm>
            <a:off x="1682406" y="3560226"/>
            <a:ext cx="0" cy="599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AC475E0-5DDA-C7AA-4F07-3A25CABA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56" y="4159529"/>
            <a:ext cx="317500" cy="279400"/>
          </a:xfrm>
          <a:prstGeom prst="rect">
            <a:avLst/>
          </a:prstGeom>
        </p:spPr>
      </p:pic>
      <p:pic>
        <p:nvPicPr>
          <p:cNvPr id="7" name="Picture 6" descr="A close-up of a number&#10;&#10;AI-generated content may be incorrect.">
            <a:extLst>
              <a:ext uri="{FF2B5EF4-FFF2-40B4-BE49-F238E27FC236}">
                <a16:creationId xmlns:a16="http://schemas.microsoft.com/office/drawing/2014/main" id="{C1EE6260-A199-0B03-F511-48094D541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38731"/>
            <a:ext cx="7772400" cy="1043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B2CC4C-D97B-0B1D-6CEF-F980B4CFA91C}"/>
              </a:ext>
            </a:extLst>
          </p:cNvPr>
          <p:cNvSpPr txBox="1"/>
          <p:nvPr/>
        </p:nvSpPr>
        <p:spPr>
          <a:xfrm>
            <a:off x="2957384" y="4454139"/>
            <a:ext cx="627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Superposition of states: 0 </a:t>
            </a:r>
            <a:r>
              <a:rPr lang="en-US" dirty="0" err="1"/>
              <a:t>ket</a:t>
            </a:r>
            <a:r>
              <a:rPr lang="en-US" dirty="0"/>
              <a:t> goes to 0 or 1 </a:t>
            </a:r>
            <a:r>
              <a:rPr lang="en-US" dirty="0" err="1"/>
              <a:t>ket</a:t>
            </a:r>
            <a:r>
              <a:rPr lang="en-US" dirty="0"/>
              <a:t> multiplied by the scalar 1/sqrt(2)</a:t>
            </a:r>
          </a:p>
        </p:txBody>
      </p:sp>
    </p:spTree>
    <p:extLst>
      <p:ext uri="{BB962C8B-B14F-4D97-AF65-F5344CB8AC3E}">
        <p14:creationId xmlns:p14="http://schemas.microsoft.com/office/powerpoint/2010/main" val="2438744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BB99F-E745-94CC-B258-2391017F4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508B-0D4B-6F0D-AEE5-5F0D7D50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2434-DE93-1DE6-71FD-918AAC362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is a Hadamard gate on q0 which yields a superposition. </a:t>
            </a:r>
          </a:p>
          <a:p>
            <a:pPr marL="0" indent="0">
              <a:buNone/>
            </a:pPr>
            <a:r>
              <a:rPr lang="en-US" dirty="0"/>
              <a:t>Let’s calculate: 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E6BB48-BEFC-F756-16DF-452CF364AF11}"/>
              </a:ext>
            </a:extLst>
          </p:cNvPr>
          <p:cNvCxnSpPr/>
          <p:nvPr/>
        </p:nvCxnSpPr>
        <p:spPr>
          <a:xfrm>
            <a:off x="1682406" y="3560226"/>
            <a:ext cx="0" cy="599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F5CA3B8-6780-DC8A-AB1E-5BB6D850F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56" y="4159529"/>
            <a:ext cx="317500" cy="279400"/>
          </a:xfrm>
          <a:prstGeom prst="rect">
            <a:avLst/>
          </a:prstGeom>
        </p:spPr>
      </p:pic>
      <p:pic>
        <p:nvPicPr>
          <p:cNvPr id="7" name="Picture 6" descr="A close-up of a number&#10;&#10;AI-generated content may be incorrect.">
            <a:extLst>
              <a:ext uri="{FF2B5EF4-FFF2-40B4-BE49-F238E27FC236}">
                <a16:creationId xmlns:a16="http://schemas.microsoft.com/office/drawing/2014/main" id="{6D001577-592F-595B-4A90-5243873DE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98471"/>
            <a:ext cx="7772400" cy="1043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B2C2F8-6436-27E3-6DA1-9236BC4C5410}"/>
              </a:ext>
            </a:extLst>
          </p:cNvPr>
          <p:cNvSpPr txBox="1"/>
          <p:nvPr/>
        </p:nvSpPr>
        <p:spPr>
          <a:xfrm>
            <a:off x="2957384" y="4454139"/>
            <a:ext cx="627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Superposition of states: 0 </a:t>
            </a:r>
            <a:r>
              <a:rPr lang="en-US" dirty="0" err="1"/>
              <a:t>ket</a:t>
            </a:r>
            <a:r>
              <a:rPr lang="en-US" dirty="0"/>
              <a:t> goes to 0 or 1 </a:t>
            </a:r>
            <a:r>
              <a:rPr lang="en-US" dirty="0" err="1"/>
              <a:t>ket</a:t>
            </a:r>
            <a:r>
              <a:rPr lang="en-US" dirty="0"/>
              <a:t> multiplied by the scalar 1/sqrt(2). That is |010&gt; goes to both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F65608-2841-84A0-07BC-C75C73603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892" y="5268980"/>
            <a:ext cx="881793" cy="6348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FAF721-0566-0D5A-95EF-3C308AD0F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00104"/>
            <a:ext cx="1030759" cy="57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B028B-6142-4B67-BCD1-FE622F3F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91087-E333-66D4-0DED-5F1E5FB4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0FEA-181C-CCF8-B266-D326FFDB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</a:t>
            </a:r>
            <a:r>
              <a:rPr lang="en-US" dirty="0" err="1"/>
              <a:t>kets</a:t>
            </a:r>
            <a:r>
              <a:rPr lang="en-US" dirty="0"/>
              <a:t> found in prior slide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866DA7-B2B2-D3E6-F149-A35F620D3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9494"/>
              </p:ext>
            </p:extLst>
          </p:nvPr>
        </p:nvGraphicFramePr>
        <p:xfrm>
          <a:off x="1488302" y="2610250"/>
          <a:ext cx="8668952" cy="358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38">
                  <a:extLst>
                    <a:ext uri="{9D8B030D-6E8A-4147-A177-3AD203B41FA5}">
                      <a16:colId xmlns:a16="http://schemas.microsoft.com/office/drawing/2014/main" val="2680785152"/>
                    </a:ext>
                  </a:extLst>
                </a:gridCol>
                <a:gridCol w="2167238">
                  <a:extLst>
                    <a:ext uri="{9D8B030D-6E8A-4147-A177-3AD203B41FA5}">
                      <a16:colId xmlns:a16="http://schemas.microsoft.com/office/drawing/2014/main" val="230390392"/>
                    </a:ext>
                  </a:extLst>
                </a:gridCol>
                <a:gridCol w="2233827">
                  <a:extLst>
                    <a:ext uri="{9D8B030D-6E8A-4147-A177-3AD203B41FA5}">
                      <a16:colId xmlns:a16="http://schemas.microsoft.com/office/drawing/2014/main" val="267764446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69407231"/>
                    </a:ext>
                  </a:extLst>
                </a:gridCol>
              </a:tblGrid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Base 10 (position in 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74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362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[0 0 1 0 0 0 0 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2078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|010&gt;,|011&gt;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176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79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8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25BD5-B92B-289B-827C-C6A83CE13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04D3-3018-08F8-ECA7-1D35DFE3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AC56-4CC3-EC67-1D78-739ECAFF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</a:t>
            </a:r>
            <a:r>
              <a:rPr lang="en-US" dirty="0" err="1"/>
              <a:t>kets</a:t>
            </a:r>
            <a:r>
              <a:rPr lang="en-US" dirty="0"/>
              <a:t> found in prior slide and compute binary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6E23CD-32D6-A132-A066-460257B92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87151"/>
              </p:ext>
            </p:extLst>
          </p:nvPr>
        </p:nvGraphicFramePr>
        <p:xfrm>
          <a:off x="1488302" y="2610250"/>
          <a:ext cx="8668952" cy="358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38">
                  <a:extLst>
                    <a:ext uri="{9D8B030D-6E8A-4147-A177-3AD203B41FA5}">
                      <a16:colId xmlns:a16="http://schemas.microsoft.com/office/drawing/2014/main" val="2680785152"/>
                    </a:ext>
                  </a:extLst>
                </a:gridCol>
                <a:gridCol w="2167238">
                  <a:extLst>
                    <a:ext uri="{9D8B030D-6E8A-4147-A177-3AD203B41FA5}">
                      <a16:colId xmlns:a16="http://schemas.microsoft.com/office/drawing/2014/main" val="230390392"/>
                    </a:ext>
                  </a:extLst>
                </a:gridCol>
                <a:gridCol w="2233827">
                  <a:extLst>
                    <a:ext uri="{9D8B030D-6E8A-4147-A177-3AD203B41FA5}">
                      <a16:colId xmlns:a16="http://schemas.microsoft.com/office/drawing/2014/main" val="267764446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69407231"/>
                    </a:ext>
                  </a:extLst>
                </a:gridCol>
              </a:tblGrid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Base 10 (position in 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74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362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[0 0 1 0 0 0 0 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2078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|010&gt;,|011&gt;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176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79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94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4B2B-9CAC-7967-A5B5-A09618CDC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F45B-D79E-EAA9-7DB5-C8F192E9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7FE4-7F87-C470-EB80-BED65FA3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Ticks at position 2,3 in the SV and let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19E142-8C66-AAE4-7A0F-0A9B5A4C4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31863"/>
              </p:ext>
            </p:extLst>
          </p:nvPr>
        </p:nvGraphicFramePr>
        <p:xfrm>
          <a:off x="1488302" y="2610250"/>
          <a:ext cx="8668952" cy="358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38">
                  <a:extLst>
                    <a:ext uri="{9D8B030D-6E8A-4147-A177-3AD203B41FA5}">
                      <a16:colId xmlns:a16="http://schemas.microsoft.com/office/drawing/2014/main" val="2680785152"/>
                    </a:ext>
                  </a:extLst>
                </a:gridCol>
                <a:gridCol w="2167238">
                  <a:extLst>
                    <a:ext uri="{9D8B030D-6E8A-4147-A177-3AD203B41FA5}">
                      <a16:colId xmlns:a16="http://schemas.microsoft.com/office/drawing/2014/main" val="230390392"/>
                    </a:ext>
                  </a:extLst>
                </a:gridCol>
                <a:gridCol w="2233827">
                  <a:extLst>
                    <a:ext uri="{9D8B030D-6E8A-4147-A177-3AD203B41FA5}">
                      <a16:colId xmlns:a16="http://schemas.microsoft.com/office/drawing/2014/main" val="267764446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69407231"/>
                    </a:ext>
                  </a:extLst>
                </a:gridCol>
              </a:tblGrid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Base 10 (position in 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74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362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[0 0 1 0 0 0 0 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2078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0 1 1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|010&gt;,|011&gt;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176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79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8158"/>
                  </a:ext>
                </a:extLst>
              </a:tr>
            </a:tbl>
          </a:graphicData>
        </a:graphic>
      </p:graphicFrame>
      <p:pic>
        <p:nvPicPr>
          <p:cNvPr id="6" name="Picture 5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072614B4-BC64-3F52-1239-2985AACD6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680" y="1713313"/>
            <a:ext cx="11557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7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5ABA5-B695-1C41-FCBA-F21E204E5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C8D3-6CA6-EF1B-78FE-CFFCBE26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F3D36-67A1-DBB0-3BB4-FB9F426E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slide 2, we have a CNOT gate q0 is control, q1 is terminal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651BB5-A5F5-DD54-C6FC-4A26F305B2AC}"/>
              </a:ext>
            </a:extLst>
          </p:cNvPr>
          <p:cNvGraphicFramePr>
            <a:graphicFrameLocks noGrp="1"/>
          </p:cNvGraphicFramePr>
          <p:nvPr/>
        </p:nvGraphicFramePr>
        <p:xfrm>
          <a:off x="1488302" y="2610250"/>
          <a:ext cx="8668952" cy="358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38">
                  <a:extLst>
                    <a:ext uri="{9D8B030D-6E8A-4147-A177-3AD203B41FA5}">
                      <a16:colId xmlns:a16="http://schemas.microsoft.com/office/drawing/2014/main" val="2680785152"/>
                    </a:ext>
                  </a:extLst>
                </a:gridCol>
                <a:gridCol w="2167238">
                  <a:extLst>
                    <a:ext uri="{9D8B030D-6E8A-4147-A177-3AD203B41FA5}">
                      <a16:colId xmlns:a16="http://schemas.microsoft.com/office/drawing/2014/main" val="230390392"/>
                    </a:ext>
                  </a:extLst>
                </a:gridCol>
                <a:gridCol w="2233827">
                  <a:extLst>
                    <a:ext uri="{9D8B030D-6E8A-4147-A177-3AD203B41FA5}">
                      <a16:colId xmlns:a16="http://schemas.microsoft.com/office/drawing/2014/main" val="267764446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69407231"/>
                    </a:ext>
                  </a:extLst>
                </a:gridCol>
              </a:tblGrid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Base 10 (position in 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74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362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[0 0 1 0 0 0 0 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2078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0 1 1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|010&gt;,|011&gt;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176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79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00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81CBB-01C5-94DD-4119-5769D7F73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4032-3020-3A62-079E-A0BFF7CE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E245-4B87-6EFA-6286-F9190014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slide 2, we have a CNOT gate q0 is control, q1 is terminal</a:t>
            </a:r>
          </a:p>
          <a:p>
            <a:endParaRPr lang="en-US" dirty="0"/>
          </a:p>
          <a:p>
            <a:r>
              <a:rPr lang="en-US" dirty="0"/>
              <a:t>Taking the two </a:t>
            </a:r>
            <a:r>
              <a:rPr lang="en-US" dirty="0" err="1"/>
              <a:t>kets</a:t>
            </a:r>
            <a:r>
              <a:rPr lang="en-US" dirty="0"/>
              <a:t> found from before we take: </a:t>
            </a:r>
          </a:p>
          <a:p>
            <a:r>
              <a:rPr lang="en-US" dirty="0"/>
              <a:t>No action on the </a:t>
            </a:r>
            <a:r>
              <a:rPr lang="en-US" dirty="0" err="1"/>
              <a:t>ket</a:t>
            </a:r>
            <a:r>
              <a:rPr lang="en-US" dirty="0"/>
              <a:t>                since q0 is 0. </a:t>
            </a:r>
          </a:p>
          <a:p>
            <a:r>
              <a:rPr lang="en-US" dirty="0"/>
              <a:t> Ket                 becomes              since q0=1 is activated, q1 becomes 0   </a:t>
            </a:r>
          </a:p>
          <a:p>
            <a:r>
              <a:rPr lang="en-US" dirty="0"/>
              <a:t>Back to the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A3EEF-8FBA-5A6B-8DFA-C32CD037E0CE}"/>
              </a:ext>
            </a:extLst>
          </p:cNvPr>
          <p:cNvSpPr txBox="1"/>
          <p:nvPr/>
        </p:nvSpPr>
        <p:spPr>
          <a:xfrm>
            <a:off x="6820930" y="20141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C8399-53A0-913A-E525-0AF924CF3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69" y="3243649"/>
            <a:ext cx="881793" cy="634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39DA7-408E-F176-50E4-3BCFF5A4A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135" y="3814461"/>
            <a:ext cx="1030759" cy="572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56F76-97FC-AD36-7035-889031792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969" y="3814461"/>
            <a:ext cx="937654" cy="4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3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AE274-9458-1B03-FCDF-D516A1496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FE1F-AF66-176D-E71E-91777124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7AD5-F2FD-B36F-7F6A-534B3A434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results so far for SV3 and back to slide 2: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917899-213E-0B1F-3F50-C3677653E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765056"/>
              </p:ext>
            </p:extLst>
          </p:nvPr>
        </p:nvGraphicFramePr>
        <p:xfrm>
          <a:off x="1488302" y="2610250"/>
          <a:ext cx="8668952" cy="358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38">
                  <a:extLst>
                    <a:ext uri="{9D8B030D-6E8A-4147-A177-3AD203B41FA5}">
                      <a16:colId xmlns:a16="http://schemas.microsoft.com/office/drawing/2014/main" val="2680785152"/>
                    </a:ext>
                  </a:extLst>
                </a:gridCol>
                <a:gridCol w="2167238">
                  <a:extLst>
                    <a:ext uri="{9D8B030D-6E8A-4147-A177-3AD203B41FA5}">
                      <a16:colId xmlns:a16="http://schemas.microsoft.com/office/drawing/2014/main" val="230390392"/>
                    </a:ext>
                  </a:extLst>
                </a:gridCol>
                <a:gridCol w="2233827">
                  <a:extLst>
                    <a:ext uri="{9D8B030D-6E8A-4147-A177-3AD203B41FA5}">
                      <a16:colId xmlns:a16="http://schemas.microsoft.com/office/drawing/2014/main" val="267764446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69407231"/>
                    </a:ext>
                  </a:extLst>
                </a:gridCol>
              </a:tblGrid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Base 10 (position in 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74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362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[0 0 1 0 0 0 0 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2078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0 1 1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|010&gt;,|011&gt;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176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1 1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|010&gt;,|001&gt;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79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4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14992-AEFC-988E-E0F2-4ACFAB7C9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C957-CE82-701B-3E75-2CF5B94C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Circuit Output and </a:t>
            </a:r>
            <a:r>
              <a:rPr lang="en-US" dirty="0" err="1"/>
              <a:t>Statevectors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352241-8C09-F5DC-C8F6-9B92A522D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99" y="1924493"/>
            <a:ext cx="5846801" cy="252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D65663-08BC-7875-904D-BCA7D549DB58}"/>
              </a:ext>
            </a:extLst>
          </p:cNvPr>
          <p:cNvSpPr txBox="1"/>
          <p:nvPr/>
        </p:nvSpPr>
        <p:spPr>
          <a:xfrm>
            <a:off x="6613451" y="1924493"/>
            <a:ext cx="4794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1.) Explain the results shown in </a:t>
            </a:r>
            <a:r>
              <a:rPr lang="en-US" dirty="0" err="1"/>
              <a:t>Statevector</a:t>
            </a:r>
            <a:r>
              <a:rPr lang="en-US" dirty="0"/>
              <a:t>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26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3AB98-1169-FE9F-121F-04998ACB1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7EC3-2762-CC1D-6112-753C2274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B8AA8-3BA6-0D5D-CACA-41127C58F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slide 2 we have a CSWAP gate on q1, q2: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F9DD93-5072-0C90-D9F4-111248FFD9AC}"/>
              </a:ext>
            </a:extLst>
          </p:cNvPr>
          <p:cNvGraphicFramePr>
            <a:graphicFrameLocks noGrp="1"/>
          </p:cNvGraphicFramePr>
          <p:nvPr/>
        </p:nvGraphicFramePr>
        <p:xfrm>
          <a:off x="1488302" y="2610250"/>
          <a:ext cx="8668952" cy="358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38">
                  <a:extLst>
                    <a:ext uri="{9D8B030D-6E8A-4147-A177-3AD203B41FA5}">
                      <a16:colId xmlns:a16="http://schemas.microsoft.com/office/drawing/2014/main" val="2680785152"/>
                    </a:ext>
                  </a:extLst>
                </a:gridCol>
                <a:gridCol w="2167238">
                  <a:extLst>
                    <a:ext uri="{9D8B030D-6E8A-4147-A177-3AD203B41FA5}">
                      <a16:colId xmlns:a16="http://schemas.microsoft.com/office/drawing/2014/main" val="230390392"/>
                    </a:ext>
                  </a:extLst>
                </a:gridCol>
                <a:gridCol w="2233827">
                  <a:extLst>
                    <a:ext uri="{9D8B030D-6E8A-4147-A177-3AD203B41FA5}">
                      <a16:colId xmlns:a16="http://schemas.microsoft.com/office/drawing/2014/main" val="267764446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69407231"/>
                    </a:ext>
                  </a:extLst>
                </a:gridCol>
              </a:tblGrid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Base 10 (position in 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74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362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[0 0 1 0 0 0 0 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2078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0 1 1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|010&gt;,|011&gt;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176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1 1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|010&gt;,|001&gt;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79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644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4E9B9-E31F-75B1-EC90-4BB4DC66E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33FD-F4F8-6E87-A255-981A8707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3731-F7F2-13A6-F090-E56FFC4B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CSWAP gate on q1, q2 simply swaps the classical bits in the </a:t>
            </a:r>
            <a:r>
              <a:rPr lang="en-US" dirty="0" err="1"/>
              <a:t>kets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B9A213-BE6D-D76C-A513-E9DB72CDE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195276"/>
              </p:ext>
            </p:extLst>
          </p:nvPr>
        </p:nvGraphicFramePr>
        <p:xfrm>
          <a:off x="1488302" y="2610250"/>
          <a:ext cx="8668952" cy="358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38">
                  <a:extLst>
                    <a:ext uri="{9D8B030D-6E8A-4147-A177-3AD203B41FA5}">
                      <a16:colId xmlns:a16="http://schemas.microsoft.com/office/drawing/2014/main" val="2680785152"/>
                    </a:ext>
                  </a:extLst>
                </a:gridCol>
                <a:gridCol w="2167238">
                  <a:extLst>
                    <a:ext uri="{9D8B030D-6E8A-4147-A177-3AD203B41FA5}">
                      <a16:colId xmlns:a16="http://schemas.microsoft.com/office/drawing/2014/main" val="230390392"/>
                    </a:ext>
                  </a:extLst>
                </a:gridCol>
                <a:gridCol w="2233827">
                  <a:extLst>
                    <a:ext uri="{9D8B030D-6E8A-4147-A177-3AD203B41FA5}">
                      <a16:colId xmlns:a16="http://schemas.microsoft.com/office/drawing/2014/main" val="267764446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69407231"/>
                    </a:ext>
                  </a:extLst>
                </a:gridCol>
              </a:tblGrid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Base 10 (position in 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74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362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[0 0 1 0 0 0 0 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2078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0 1 1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|010&gt;,|011&gt;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176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1 1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|010&gt;,|001&gt;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79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|100&gt;,|001&gt;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964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215A2-4CC1-BE70-98A2-4D525D26C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D3F-DB7A-B646-0BF7-8A4AE460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41CA-CF40-8276-A7C8-67FE28E7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                is a fixed </a:t>
            </a:r>
            <a:r>
              <a:rPr lang="en-US" dirty="0" err="1"/>
              <a:t>ket</a:t>
            </a:r>
            <a:r>
              <a:rPr lang="en-US" dirty="0"/>
              <a:t> in this instance of CSWAP since both q2,q1 is zero. 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5A41ED-6632-27A0-4980-8E9D031BF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261561"/>
              </p:ext>
            </p:extLst>
          </p:nvPr>
        </p:nvGraphicFramePr>
        <p:xfrm>
          <a:off x="1488302" y="2610250"/>
          <a:ext cx="8668952" cy="358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38">
                  <a:extLst>
                    <a:ext uri="{9D8B030D-6E8A-4147-A177-3AD203B41FA5}">
                      <a16:colId xmlns:a16="http://schemas.microsoft.com/office/drawing/2014/main" val="2680785152"/>
                    </a:ext>
                  </a:extLst>
                </a:gridCol>
                <a:gridCol w="2167238">
                  <a:extLst>
                    <a:ext uri="{9D8B030D-6E8A-4147-A177-3AD203B41FA5}">
                      <a16:colId xmlns:a16="http://schemas.microsoft.com/office/drawing/2014/main" val="230390392"/>
                    </a:ext>
                  </a:extLst>
                </a:gridCol>
                <a:gridCol w="2233827">
                  <a:extLst>
                    <a:ext uri="{9D8B030D-6E8A-4147-A177-3AD203B41FA5}">
                      <a16:colId xmlns:a16="http://schemas.microsoft.com/office/drawing/2014/main" val="267764446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69407231"/>
                    </a:ext>
                  </a:extLst>
                </a:gridCol>
              </a:tblGrid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Base 10 (position in 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74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362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[0 0 1 0 0 0 0 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2078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0 1 1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|010&gt;,|011&gt;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176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1 1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|010&gt;,|001&gt;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79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1 0 0 1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|100&gt;,|001&gt;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4,1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81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F4E0A18-647C-9116-DA07-4A373393D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899" y="1740264"/>
            <a:ext cx="937654" cy="4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1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D9484-AB43-FB7A-24A0-00AC81250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8674-4722-AF57-E105-EFD0DD805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8D791-2FCE-51FF-4399-DC12DCB5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Congratulations you’ve found SV4 by hand!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81330C-311D-4FE8-8F5C-A0AE3315B072}"/>
              </a:ext>
            </a:extLst>
          </p:cNvPr>
          <p:cNvGraphicFramePr>
            <a:graphicFrameLocks noGrp="1"/>
          </p:cNvGraphicFramePr>
          <p:nvPr/>
        </p:nvGraphicFramePr>
        <p:xfrm>
          <a:off x="1488302" y="2610250"/>
          <a:ext cx="8668952" cy="358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38">
                  <a:extLst>
                    <a:ext uri="{9D8B030D-6E8A-4147-A177-3AD203B41FA5}">
                      <a16:colId xmlns:a16="http://schemas.microsoft.com/office/drawing/2014/main" val="2680785152"/>
                    </a:ext>
                  </a:extLst>
                </a:gridCol>
                <a:gridCol w="2167238">
                  <a:extLst>
                    <a:ext uri="{9D8B030D-6E8A-4147-A177-3AD203B41FA5}">
                      <a16:colId xmlns:a16="http://schemas.microsoft.com/office/drawing/2014/main" val="230390392"/>
                    </a:ext>
                  </a:extLst>
                </a:gridCol>
                <a:gridCol w="2233827">
                  <a:extLst>
                    <a:ext uri="{9D8B030D-6E8A-4147-A177-3AD203B41FA5}">
                      <a16:colId xmlns:a16="http://schemas.microsoft.com/office/drawing/2014/main" val="267764446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69407231"/>
                    </a:ext>
                  </a:extLst>
                </a:gridCol>
              </a:tblGrid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Base 10 (position in 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74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362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[0 0 1 0 0 0 0 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2078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0 1 1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|010&gt;,|011&gt;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176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1 1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|010&gt;,|001&gt;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2,1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79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k[0 1 0 0 1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|100&gt;,|001&gt;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4,1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72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BA83C-19F4-743C-92E0-888D576B5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BF9F-260B-DBF2-2537-7A6D8077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Circuit Output and </a:t>
            </a:r>
            <a:r>
              <a:rPr lang="en-US" dirty="0" err="1"/>
              <a:t>Statevectors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79AEBBF-1AB1-6079-6B0B-AF7525541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99" y="1924493"/>
            <a:ext cx="5846801" cy="2526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3167EE-CAB7-659E-DA3B-71339D4EA9F2}"/>
              </a:ext>
            </a:extLst>
          </p:cNvPr>
          <p:cNvSpPr txBox="1"/>
          <p:nvPr/>
        </p:nvSpPr>
        <p:spPr>
          <a:xfrm>
            <a:off x="6613451" y="1924493"/>
            <a:ext cx="4794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Question: 1.) Explain the results shown in </a:t>
            </a:r>
            <a:r>
              <a:rPr lang="en-US" dirty="0" err="1"/>
              <a:t>Statevector</a:t>
            </a:r>
            <a:r>
              <a:rPr lang="en-US" dirty="0"/>
              <a:t> 4. Below is the output of the </a:t>
            </a:r>
            <a:r>
              <a:rPr lang="en-US" dirty="0" err="1"/>
              <a:t>statevectors</a:t>
            </a:r>
            <a:r>
              <a:rPr lang="en-US" dirty="0"/>
              <a:t> for the quantum circuit from your </a:t>
            </a:r>
            <a:r>
              <a:rPr lang="en-US" dirty="0" err="1"/>
              <a:t>py</a:t>
            </a:r>
            <a:r>
              <a:rPr lang="en-US" dirty="0"/>
              <a:t> file</a:t>
            </a:r>
          </a:p>
          <a:p>
            <a:endParaRPr lang="en-US" dirty="0"/>
          </a:p>
        </p:txBody>
      </p:sp>
      <p:pic>
        <p:nvPicPr>
          <p:cNvPr id="3" name="Picture 2" descr="A black background with numbers and symbols&#10;&#10;AI-generated content may be incorrect.">
            <a:extLst>
              <a:ext uri="{FF2B5EF4-FFF2-40B4-BE49-F238E27FC236}">
                <a16:creationId xmlns:a16="http://schemas.microsoft.com/office/drawing/2014/main" id="{8580A82E-7D4E-8BAF-DC47-4D487DAA1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451" y="3257729"/>
            <a:ext cx="43307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6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02A4-0F63-7B59-735A-544A2B07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31F9-89F7-50F2-97B9-0F899A544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begin with a </a:t>
            </a:r>
            <a:r>
              <a:rPr lang="en-US" dirty="0" err="1"/>
              <a:t>Statevector</a:t>
            </a:r>
            <a:r>
              <a:rPr lang="en-US" dirty="0"/>
              <a:t> 0 and create table of SV’s and </a:t>
            </a:r>
            <a:r>
              <a:rPr lang="en-US" dirty="0" err="1"/>
              <a:t>kets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7A47E9-CDE0-E921-18E9-2D906E95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325958"/>
              </p:ext>
            </p:extLst>
          </p:nvPr>
        </p:nvGraphicFramePr>
        <p:xfrm>
          <a:off x="1488302" y="2610250"/>
          <a:ext cx="8668952" cy="352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38">
                  <a:extLst>
                    <a:ext uri="{9D8B030D-6E8A-4147-A177-3AD203B41FA5}">
                      <a16:colId xmlns:a16="http://schemas.microsoft.com/office/drawing/2014/main" val="2680785152"/>
                    </a:ext>
                  </a:extLst>
                </a:gridCol>
                <a:gridCol w="2167238">
                  <a:extLst>
                    <a:ext uri="{9D8B030D-6E8A-4147-A177-3AD203B41FA5}">
                      <a16:colId xmlns:a16="http://schemas.microsoft.com/office/drawing/2014/main" val="230390392"/>
                    </a:ext>
                  </a:extLst>
                </a:gridCol>
                <a:gridCol w="2233827">
                  <a:extLst>
                    <a:ext uri="{9D8B030D-6E8A-4147-A177-3AD203B41FA5}">
                      <a16:colId xmlns:a16="http://schemas.microsoft.com/office/drawing/2014/main" val="267764446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69407231"/>
                    </a:ext>
                  </a:extLst>
                </a:gridCol>
              </a:tblGrid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Base 10 (position in 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74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362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2078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176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79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35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1BF44-2C39-CEE2-B9BF-8752804BF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F2AF-5049-C676-5702-F8A0048A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31349-A0BF-D6A1-3F74-CA4BA653D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circuit on slide 2 and begin by applying X gate on q1: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51EBFB-AFF0-C53F-C6B6-661681D24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698356"/>
              </p:ext>
            </p:extLst>
          </p:nvPr>
        </p:nvGraphicFramePr>
        <p:xfrm>
          <a:off x="1488302" y="2610250"/>
          <a:ext cx="8668952" cy="352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38">
                  <a:extLst>
                    <a:ext uri="{9D8B030D-6E8A-4147-A177-3AD203B41FA5}">
                      <a16:colId xmlns:a16="http://schemas.microsoft.com/office/drawing/2014/main" val="2680785152"/>
                    </a:ext>
                  </a:extLst>
                </a:gridCol>
                <a:gridCol w="2167238">
                  <a:extLst>
                    <a:ext uri="{9D8B030D-6E8A-4147-A177-3AD203B41FA5}">
                      <a16:colId xmlns:a16="http://schemas.microsoft.com/office/drawing/2014/main" val="230390392"/>
                    </a:ext>
                  </a:extLst>
                </a:gridCol>
                <a:gridCol w="2233827">
                  <a:extLst>
                    <a:ext uri="{9D8B030D-6E8A-4147-A177-3AD203B41FA5}">
                      <a16:colId xmlns:a16="http://schemas.microsoft.com/office/drawing/2014/main" val="267764446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69407231"/>
                    </a:ext>
                  </a:extLst>
                </a:gridCol>
              </a:tblGrid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Base 10 (position in 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74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362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2078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176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79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79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88DD3-A292-640A-372B-6E244C916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C1CF-42D5-AD02-A94B-68D1AD12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1AEE-F31F-6508-54B0-DDD6689A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circuit on slide 2 and begin by applying X gate on q1: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E7B27-ECD5-7041-A265-8C326DF6E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28378"/>
              </p:ext>
            </p:extLst>
          </p:nvPr>
        </p:nvGraphicFramePr>
        <p:xfrm>
          <a:off x="1488302" y="2610250"/>
          <a:ext cx="8668952" cy="352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38">
                  <a:extLst>
                    <a:ext uri="{9D8B030D-6E8A-4147-A177-3AD203B41FA5}">
                      <a16:colId xmlns:a16="http://schemas.microsoft.com/office/drawing/2014/main" val="2680785152"/>
                    </a:ext>
                  </a:extLst>
                </a:gridCol>
                <a:gridCol w="2167238">
                  <a:extLst>
                    <a:ext uri="{9D8B030D-6E8A-4147-A177-3AD203B41FA5}">
                      <a16:colId xmlns:a16="http://schemas.microsoft.com/office/drawing/2014/main" val="230390392"/>
                    </a:ext>
                  </a:extLst>
                </a:gridCol>
                <a:gridCol w="2233827">
                  <a:extLst>
                    <a:ext uri="{9D8B030D-6E8A-4147-A177-3AD203B41FA5}">
                      <a16:colId xmlns:a16="http://schemas.microsoft.com/office/drawing/2014/main" val="267764446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69407231"/>
                    </a:ext>
                  </a:extLst>
                </a:gridCol>
              </a:tblGrid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Base 10 (position in 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74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362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2078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176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79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41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2981F-9DD5-7E1A-8E26-1EB5642A0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561B-D1B5-DB65-888E-E652F440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7E910-F9B2-7F86-F265-1B179112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is a Hadamard gate on q0 which yields a superposition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8BEA74-D859-4F0F-5FA0-EF2E6210C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025263"/>
              </p:ext>
            </p:extLst>
          </p:nvPr>
        </p:nvGraphicFramePr>
        <p:xfrm>
          <a:off x="1488302" y="2610250"/>
          <a:ext cx="8668952" cy="358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7238">
                  <a:extLst>
                    <a:ext uri="{9D8B030D-6E8A-4147-A177-3AD203B41FA5}">
                      <a16:colId xmlns:a16="http://schemas.microsoft.com/office/drawing/2014/main" val="2680785152"/>
                    </a:ext>
                  </a:extLst>
                </a:gridCol>
                <a:gridCol w="2167238">
                  <a:extLst>
                    <a:ext uri="{9D8B030D-6E8A-4147-A177-3AD203B41FA5}">
                      <a16:colId xmlns:a16="http://schemas.microsoft.com/office/drawing/2014/main" val="230390392"/>
                    </a:ext>
                  </a:extLst>
                </a:gridCol>
                <a:gridCol w="2233827">
                  <a:extLst>
                    <a:ext uri="{9D8B030D-6E8A-4147-A177-3AD203B41FA5}">
                      <a16:colId xmlns:a16="http://schemas.microsoft.com/office/drawing/2014/main" val="267764446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val="369407231"/>
                    </a:ext>
                  </a:extLst>
                </a:gridCol>
              </a:tblGrid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r>
                        <a:rPr lang="en-US" dirty="0"/>
                        <a:t>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Statevector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to Base 10 (position in 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5474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[1 0 0 0 0 0 0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|000&gt;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362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[0 0 1 0 0 0 0 0]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|010&gt;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2078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61762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27990"/>
                  </a:ext>
                </a:extLst>
              </a:tr>
              <a:tr h="5761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798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89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62E3B-0E04-398B-DD21-1CC6AE9FB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CE95-3D5B-03AB-1C71-ABB762DA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63D1-5E75-76A1-2963-048CCD2C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is a Hadamard gate on q0 which yields a superposition. </a:t>
            </a:r>
          </a:p>
          <a:p>
            <a:pPr marL="0" indent="0">
              <a:buNone/>
            </a:pPr>
            <a:r>
              <a:rPr lang="en-US" dirty="0"/>
              <a:t>Let’s calculate: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866E6-2BB5-A2AE-4C23-7925316F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2486"/>
            <a:ext cx="1398074" cy="4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CDE16-6CCC-7ADA-60C2-4BB3213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E967-FD13-FC9B-AFB0-0FEC9D68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Circuit and </a:t>
            </a:r>
            <a:r>
              <a:rPr lang="en-US" dirty="0" err="1"/>
              <a:t>Statevector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799C-9225-94F8-C6A6-D7974C0F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is a Hadamard gate on q0 which yields a superposition. </a:t>
            </a:r>
          </a:p>
          <a:p>
            <a:pPr marL="0" indent="0">
              <a:buNone/>
            </a:pPr>
            <a:r>
              <a:rPr lang="en-US" dirty="0"/>
              <a:t>Let’s calculate: </a:t>
            </a:r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2A26-91B9-718D-8CC9-F6E374DB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2486"/>
            <a:ext cx="1398074" cy="45651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91AD3D-20A0-04E0-24D3-44D3DEC833D3}"/>
              </a:ext>
            </a:extLst>
          </p:cNvPr>
          <p:cNvCxnSpPr/>
          <p:nvPr/>
        </p:nvCxnSpPr>
        <p:spPr>
          <a:xfrm>
            <a:off x="1816443" y="3429000"/>
            <a:ext cx="0" cy="599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89BE321-F841-F86E-B79E-69DD5F60D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693" y="4019829"/>
            <a:ext cx="3175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9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1439</Words>
  <Application>Microsoft Macintosh PowerPoint</Application>
  <PresentationFormat>Widescreen</PresentationFormat>
  <Paragraphs>296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Wingdings</vt:lpstr>
      <vt:lpstr>Office Theme</vt:lpstr>
      <vt:lpstr>Quantum Circuit 1 Problem</vt:lpstr>
      <vt:lpstr>Circuit Output and Statevectors</vt:lpstr>
      <vt:lpstr>Circuit Output and Statevectors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  <vt:lpstr>Explanation of Circuit and Statevector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 Barbera, Michael (Housatonic)</dc:creator>
  <cp:lastModifiedBy>La Barbera, Michael (Housatonic)</cp:lastModifiedBy>
  <cp:revision>5</cp:revision>
  <dcterms:created xsi:type="dcterms:W3CDTF">2025-07-17T22:25:52Z</dcterms:created>
  <dcterms:modified xsi:type="dcterms:W3CDTF">2025-07-18T00:04:10Z</dcterms:modified>
</cp:coreProperties>
</file>