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1" r:id="rId5"/>
    <p:sldId id="259" r:id="rId6"/>
    <p:sldId id="257" r:id="rId7"/>
    <p:sldId id="267" r:id="rId8"/>
    <p:sldId id="272" r:id="rId9"/>
    <p:sldId id="275" r:id="rId10"/>
    <p:sldId id="271" r:id="rId11"/>
    <p:sldId id="273" r:id="rId12"/>
    <p:sldId id="274" r:id="rId13"/>
    <p:sldId id="260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472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87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684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2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659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83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52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374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25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38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889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542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07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05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02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66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245B90-F65A-47C2-A0EA-D9DA74515534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6BECC-BE68-41D8-AC32-B6636E1E7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93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83061" y="1050583"/>
            <a:ext cx="9755187" cy="2766528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err="1">
                <a:solidFill>
                  <a:srgbClr val="002060"/>
                </a:solidFill>
              </a:rPr>
              <a:t>Komunikasyon</a:t>
            </a:r>
            <a:r>
              <a:rPr lang="en-PH" dirty="0">
                <a:solidFill>
                  <a:srgbClr val="002060"/>
                </a:solidFill>
              </a:rPr>
              <a:t> at </a:t>
            </a:r>
            <a:r>
              <a:rPr lang="en-PH" dirty="0" err="1">
                <a:solidFill>
                  <a:srgbClr val="002060"/>
                </a:solidFill>
              </a:rPr>
              <a:t>pananaliksik</a:t>
            </a:r>
            <a:r>
              <a:rPr lang="en-PH" dirty="0">
                <a:solidFill>
                  <a:srgbClr val="002060"/>
                </a:solidFill>
              </a:rPr>
              <a:t> </a:t>
            </a:r>
            <a:r>
              <a:rPr lang="en-PH" dirty="0" err="1">
                <a:solidFill>
                  <a:srgbClr val="002060"/>
                </a:solidFill>
              </a:rPr>
              <a:t>sa</a:t>
            </a:r>
            <a:r>
              <a:rPr lang="en-PH" dirty="0">
                <a:solidFill>
                  <a:srgbClr val="002060"/>
                </a:solidFill>
              </a:rPr>
              <a:t> </a:t>
            </a:r>
            <a:r>
              <a:rPr lang="en-PH" dirty="0" err="1">
                <a:solidFill>
                  <a:srgbClr val="002060"/>
                </a:solidFill>
              </a:rPr>
              <a:t>wika</a:t>
            </a:r>
            <a:r>
              <a:rPr lang="en-PH" dirty="0">
                <a:solidFill>
                  <a:srgbClr val="002060"/>
                </a:solidFill>
              </a:rPr>
              <a:t> at </a:t>
            </a:r>
            <a:r>
              <a:rPr lang="en-PH" dirty="0" err="1">
                <a:solidFill>
                  <a:srgbClr val="002060"/>
                </a:solidFill>
              </a:rPr>
              <a:t>kulturang</a:t>
            </a:r>
            <a:r>
              <a:rPr lang="en-PH" dirty="0">
                <a:solidFill>
                  <a:srgbClr val="002060"/>
                </a:solidFill>
              </a:rPr>
              <a:t> </a:t>
            </a:r>
            <a:r>
              <a:rPr lang="en-PH" dirty="0" err="1">
                <a:solidFill>
                  <a:srgbClr val="002060"/>
                </a:solidFill>
              </a:rPr>
              <a:t>pilipino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2650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518D-4770-9779-CCE1-ED194512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16" y="4302123"/>
            <a:ext cx="3735975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4000" dirty="0"/>
              <a:t>DELL HATHAWAY HYMES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DA965-5B47-5AB7-EEF4-F9655F5570D8}"/>
              </a:ext>
            </a:extLst>
          </p:cNvPr>
          <p:cNvSpPr txBox="1"/>
          <p:nvPr/>
        </p:nvSpPr>
        <p:spPr>
          <a:xfrm>
            <a:off x="4350328" y="292216"/>
            <a:ext cx="72320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Mahusay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kilala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maimpluwensiyang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lingguwista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at anthropologist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maituturing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“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higante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dalawang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nabanggit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larangan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Nagpakilala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konsepto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Pangkomunikatibo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Hinimok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Dr.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Hymes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ang lahat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pag-aralan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ang lahat 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diskursong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nangyayari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buhay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tao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gaya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simpleng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usapan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testimonya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talumpati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iba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pa.</a:t>
            </a:r>
            <a:endParaRPr lang="en-PH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4" descr="Dell Hathaway Hymes (1927–2009) - Darnell - 2011 - American Anthropologist  - Wiley Online Library">
            <a:extLst>
              <a:ext uri="{FF2B5EF4-FFF2-40B4-BE49-F238E27FC236}">
                <a16:creationId xmlns:a16="http://schemas.microsoft.com/office/drawing/2014/main" id="{9B04DADF-B736-EB2B-C9FF-D40EABB9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7" y="292216"/>
            <a:ext cx="3874520" cy="40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PH" sz="5400" dirty="0" err="1">
                <a:solidFill>
                  <a:srgbClr val="002060"/>
                </a:solidFill>
              </a:rPr>
              <a:t>Aralin</a:t>
            </a:r>
            <a:r>
              <a:rPr lang="en-PH" sz="5400" dirty="0">
                <a:solidFill>
                  <a:srgbClr val="002060"/>
                </a:solidFill>
              </a:rPr>
              <a:t> 2: </a:t>
            </a:r>
            <a:r>
              <a:rPr lang="en-PH" sz="5400" dirty="0" err="1">
                <a:solidFill>
                  <a:srgbClr val="002060"/>
                </a:solidFill>
              </a:rPr>
              <a:t>kakayahang</a:t>
            </a:r>
            <a:r>
              <a:rPr lang="en-PH" sz="5400" dirty="0">
                <a:solidFill>
                  <a:srgbClr val="002060"/>
                </a:solidFill>
              </a:rPr>
              <a:t> </a:t>
            </a:r>
            <a:r>
              <a:rPr lang="en-PH" sz="5400" dirty="0" err="1">
                <a:solidFill>
                  <a:srgbClr val="002060"/>
                </a:solidFill>
              </a:rPr>
              <a:t>pangkomunikatibo</a:t>
            </a:r>
            <a:r>
              <a:rPr lang="en-PH" sz="5400" dirty="0">
                <a:solidFill>
                  <a:srgbClr val="002060"/>
                </a:solidFill>
              </a:rPr>
              <a:t> ng </a:t>
            </a:r>
            <a:r>
              <a:rPr lang="en-PH" sz="5400" dirty="0" err="1">
                <a:solidFill>
                  <a:srgbClr val="002060"/>
                </a:solidFill>
              </a:rPr>
              <a:t>mga</a:t>
            </a:r>
            <a:r>
              <a:rPr lang="en-PH" sz="5400" dirty="0">
                <a:solidFill>
                  <a:srgbClr val="002060"/>
                </a:solidFill>
              </a:rPr>
              <a:t> Pilipino – </a:t>
            </a:r>
            <a:r>
              <a:rPr lang="en-PH" sz="5400" dirty="0" err="1">
                <a:solidFill>
                  <a:srgbClr val="002060"/>
                </a:solidFill>
              </a:rPr>
              <a:t>ikalawang</a:t>
            </a:r>
            <a:r>
              <a:rPr lang="en-PH" sz="5400" dirty="0">
                <a:solidFill>
                  <a:srgbClr val="002060"/>
                </a:solidFill>
              </a:rPr>
              <a:t> </a:t>
            </a:r>
            <a:r>
              <a:rPr lang="en-PH" sz="5400" dirty="0" err="1">
                <a:solidFill>
                  <a:srgbClr val="002060"/>
                </a:solidFill>
              </a:rPr>
              <a:t>markahan</a:t>
            </a:r>
            <a:endParaRPr lang="en-PH" sz="5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06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5,900+ Hand Clipart Illustrations, Royalty-Free Vector Graphics &amp; Clip  Art - iStock">
            <a:extLst>
              <a:ext uri="{FF2B5EF4-FFF2-40B4-BE49-F238E27FC236}">
                <a16:creationId xmlns:a16="http://schemas.microsoft.com/office/drawing/2014/main" id="{9EF7D2E0-388D-F917-B94B-D20FBC5A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0110"/>
            <a:ext cx="5829300" cy="51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A1821-426A-7E92-BD3F-1E5CE8D975F8}"/>
              </a:ext>
            </a:extLst>
          </p:cNvPr>
          <p:cNvSpPr txBox="1"/>
          <p:nvPr/>
        </p:nvSpPr>
        <p:spPr>
          <a:xfrm>
            <a:off x="2258290" y="2454182"/>
            <a:ext cx="290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KAKAYAHANG LINGGUWISTIKO O GRAMATIKAL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29B6C-E856-E70E-7ACF-E5E2E6F1FB54}"/>
              </a:ext>
            </a:extLst>
          </p:cNvPr>
          <p:cNvSpPr txBox="1"/>
          <p:nvPr/>
        </p:nvSpPr>
        <p:spPr>
          <a:xfrm>
            <a:off x="2682587" y="812585"/>
            <a:ext cx="22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KAKAYAHANG SOSYOLINGGUWISTIKO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DBB9D-5313-5B65-CD5D-C3989C666920}"/>
              </a:ext>
            </a:extLst>
          </p:cNvPr>
          <p:cNvSpPr txBox="1"/>
          <p:nvPr/>
        </p:nvSpPr>
        <p:spPr>
          <a:xfrm>
            <a:off x="4613564" y="148214"/>
            <a:ext cx="245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KAKAYAHANG ISTRATEDYIK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72EAD-BF76-07CB-E6C7-B05CE2715653}"/>
              </a:ext>
            </a:extLst>
          </p:cNvPr>
          <p:cNvSpPr txBox="1"/>
          <p:nvPr/>
        </p:nvSpPr>
        <p:spPr>
          <a:xfrm>
            <a:off x="6456219" y="157234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KAKAYAHANG PRAGMATIK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02B0D-4C12-BE20-AD4B-4DBFC7F41113}"/>
              </a:ext>
            </a:extLst>
          </p:cNvPr>
          <p:cNvSpPr txBox="1"/>
          <p:nvPr/>
        </p:nvSpPr>
        <p:spPr>
          <a:xfrm>
            <a:off x="7635587" y="1160248"/>
            <a:ext cx="165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KAKAYAHANG DISKORSAL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23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83061" y="1050583"/>
            <a:ext cx="9755187" cy="2766528"/>
          </a:xfrm>
        </p:spPr>
        <p:txBody>
          <a:bodyPr>
            <a:noAutofit/>
          </a:bodyPr>
          <a:lstStyle/>
          <a:p>
            <a:pPr algn="ctr"/>
            <a:r>
              <a:rPr lang="en-PH" dirty="0">
                <a:solidFill>
                  <a:srgbClr val="002060"/>
                </a:solidFill>
              </a:rPr>
              <a:t>KAKAYAHANG LINGGUWISTIKO O GRAMATIKAL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0111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DA95-83CC-AD4D-98C2-FBA6C738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64217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lingguwistiko</a:t>
            </a:r>
            <a:r>
              <a:rPr lang="en-PH" dirty="0"/>
              <a:t> o </a:t>
            </a:r>
            <a:r>
              <a:rPr lang="en-PH" dirty="0" err="1"/>
              <a:t>gramatikal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D977-2F4C-F913-2C38-DE80959C6D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27018"/>
            <a:ext cx="10394707" cy="4114800"/>
          </a:xfrm>
        </p:spPr>
        <p:txBody>
          <a:bodyPr>
            <a:normAutofit fontScale="85000" lnSpcReduction="10000"/>
          </a:bodyPr>
          <a:lstStyle/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Ayon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pag-aaral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nina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canale</a:t>
            </a:r>
            <a:r>
              <a:rPr lang="en-PH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 swain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gramatikal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pag-unawa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kasanayan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ponolohiya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morpolohiya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LEKSIKON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sintaks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semantika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gayundin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tuntuning</a:t>
            </a:r>
            <a:r>
              <a:rPr lang="en-PH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pang-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ortograpiya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komponent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magbibigay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taong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nagsasalita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kaalaman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kasanayan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pag-unawa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pagpapahayag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literal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kahulugan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91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3E9-3201-900D-B9BB-FB482D4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318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8000" dirty="0" err="1"/>
              <a:t>sintaks</a:t>
            </a:r>
            <a:endParaRPr lang="en-PH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2BC5-F3EC-C08B-8BE5-FD917CC6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982" y="1122219"/>
            <a:ext cx="11485418" cy="4433454"/>
          </a:xfrm>
        </p:spPr>
        <p:txBody>
          <a:bodyPr>
            <a:normAutofit fontScale="92500" lnSpcReduction="10000"/>
          </a:bodyPr>
          <a:lstStyle/>
          <a:p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sangay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balarila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tumatalakay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masistemang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pagkakaayus-ayos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pagbuo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parirala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Dito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nakapaloob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sumusunod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estruktura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Tamang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pagkakasunod-sunod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Uri ng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ayon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gamit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Uri ng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ayon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kayarian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Pagpapalawak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PH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3E9-3201-900D-B9BB-FB482D4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318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8000" dirty="0" err="1"/>
              <a:t>morpolohiya</a:t>
            </a:r>
            <a:endParaRPr lang="en-PH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2BC5-F3EC-C08B-8BE5-FD917CC6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982" y="1122219"/>
            <a:ext cx="11485418" cy="4433454"/>
          </a:xfrm>
        </p:spPr>
        <p:txBody>
          <a:bodyPr>
            <a:normAutofit/>
          </a:bodyPr>
          <a:lstStyle/>
          <a:p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Ito ay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maka-agham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pag-aaral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pagsusuri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estruktura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relasyon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kahalagahan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morpema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 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pagsasama-sama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makabuo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Dito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nakapaloob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ang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iba’t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ibang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bahagi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pananalita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pagbubuo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PH" sz="3600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3E9-3201-900D-B9BB-FB482D4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318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8000" dirty="0" err="1"/>
              <a:t>leksikon</a:t>
            </a:r>
            <a:endParaRPr lang="en-PH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2BC5-F3EC-C08B-8BE5-FD917CC6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532" y="1551710"/>
            <a:ext cx="11485418" cy="4433454"/>
          </a:xfrm>
        </p:spPr>
        <p:txBody>
          <a:bodyPr>
            <a:normAutofit fontScale="92500" lnSpcReduction="10000"/>
          </a:bodyPr>
          <a:lstStyle/>
          <a:p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paraan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pagbuo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Ito ay ang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mapanuring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pagbuo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naglalayong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makapagbigay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 </a:t>
            </a:r>
            <a:r>
              <a:rPr lang="en-PH" sz="3600" b="0" i="0" dirty="0" err="1">
                <a:solidFill>
                  <a:srgbClr val="040C2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kahulugan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at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depenisyon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bagay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may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kinalaman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araw-araw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pamumuhay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PAGKILALA SA MGA </a:t>
            </a:r>
            <a:r>
              <a:rPr lang="en-PH" sz="3600" i="1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 WORDS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i="1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WORDS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KONOTASYON, DENOTASYON AT KOLOKASYON.</a:t>
            </a:r>
            <a:endParaRPr lang="en-PH" sz="3600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PH" sz="4000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2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3E9-3201-900D-B9BB-FB482D4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318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8000" dirty="0" err="1"/>
              <a:t>ponolohiya</a:t>
            </a:r>
            <a:endParaRPr lang="en-PH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2BC5-F3EC-C08B-8BE5-FD917CC6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532" y="1325147"/>
            <a:ext cx="11485418" cy="4660017"/>
          </a:xfrm>
        </p:spPr>
        <p:txBody>
          <a:bodyPr>
            <a:normAutofit fontScale="92500"/>
          </a:bodyPr>
          <a:lstStyle/>
          <a:p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Pag-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aaral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tunog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letra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2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2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Segmental - 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makahulugang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tunog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inirerepresenta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simbolo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maaaring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katinig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patinig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Suprasegmental -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makahulugang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tunog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Tumutukoy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diin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2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intonasyon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2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hinto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28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malinaw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naipahahayag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damdamin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saloobin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kaisipang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nais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ipahayag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nagsasalita</a:t>
            </a:r>
            <a:r>
              <a:rPr lang="en-PH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PH" sz="3200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PH" sz="3600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2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3E9-3201-900D-B9BB-FB482D4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318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8000" dirty="0" err="1"/>
              <a:t>semantika</a:t>
            </a:r>
            <a:endParaRPr lang="en-PH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2BC5-F3EC-C08B-8BE5-FD917CC6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532" y="1325147"/>
            <a:ext cx="11485418" cy="4660017"/>
          </a:xfrm>
        </p:spPr>
        <p:txBody>
          <a:bodyPr>
            <a:normAutofit/>
          </a:bodyPr>
          <a:lstStyle/>
          <a:p>
            <a:pPr algn="l"/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masusing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pag-aaral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malaman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lubusan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ang 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kahulugan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gayundin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paggamit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PH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2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83061" y="1050583"/>
            <a:ext cx="9755187" cy="2766528"/>
          </a:xfrm>
        </p:spPr>
        <p:txBody>
          <a:bodyPr>
            <a:noAutofit/>
          </a:bodyPr>
          <a:lstStyle/>
          <a:p>
            <a:pPr algn="ctr"/>
            <a:r>
              <a:rPr lang="en-PH" sz="10400" dirty="0">
                <a:solidFill>
                  <a:srgbClr val="002060"/>
                </a:solidFill>
              </a:rPr>
              <a:t>MAGANDANG UMAGA!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2233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3E9-3201-900D-B9BB-FB482D4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3182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PH" sz="8000" dirty="0" err="1"/>
              <a:t>ortograpiya</a:t>
            </a:r>
            <a:endParaRPr lang="en-PH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2BC5-F3EC-C08B-8BE5-FD917CC6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532" y="1098991"/>
            <a:ext cx="11485418" cy="4660017"/>
          </a:xfrm>
        </p:spPr>
        <p:txBody>
          <a:bodyPr>
            <a:normAutofit/>
          </a:bodyPr>
          <a:lstStyle/>
          <a:p>
            <a:pPr algn="l"/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kalipunan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pamantayan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pagsusulat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Kabilang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dito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pamantayan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pagbaybay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paggigitling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pagmamalaking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paghinto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pantig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palapantigan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diin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3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bantas</a:t>
            </a:r>
            <a:r>
              <a:rPr lang="en-PH" sz="3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Grafema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binubuo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PH" sz="3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at di-</a:t>
            </a:r>
            <a:r>
              <a:rPr lang="en-PH" sz="3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endParaRPr lang="en-PH" sz="4800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0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83061" y="1050583"/>
            <a:ext cx="9755187" cy="2766528"/>
          </a:xfrm>
        </p:spPr>
        <p:txBody>
          <a:bodyPr>
            <a:noAutofit/>
          </a:bodyPr>
          <a:lstStyle/>
          <a:p>
            <a:pPr algn="ctr"/>
            <a:r>
              <a:rPr lang="en-PH" dirty="0">
                <a:solidFill>
                  <a:srgbClr val="002060"/>
                </a:solidFill>
              </a:rPr>
              <a:t>KAKAYAHANG </a:t>
            </a:r>
            <a:r>
              <a:rPr lang="en-PH" dirty="0" err="1">
                <a:solidFill>
                  <a:srgbClr val="002060"/>
                </a:solidFill>
              </a:rPr>
              <a:t>sosyoLINGGUWISTIKO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431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EE47-565D-0544-9F65-F6DF1C0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764"/>
            <a:ext cx="10396882" cy="1151965"/>
          </a:xfrm>
        </p:spPr>
        <p:txBody>
          <a:bodyPr/>
          <a:lstStyle/>
          <a:p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sosyolingguwistiko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C0DD-5564-577F-6259-8D82602C1D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36" y="1066800"/>
            <a:ext cx="11499273" cy="4738255"/>
          </a:xfrm>
        </p:spPr>
        <p:txBody>
          <a:bodyPr>
            <a:normAutofit fontScale="92500"/>
          </a:bodyPr>
          <a:lstStyle/>
          <a:p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Pag-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unawa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batay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pagtukoy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sino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paano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, kailan,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bakit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nangyari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sitwasyong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komunikatibo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Pagsasaalang-alang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tao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ugnayan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niya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kausap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,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impormasyong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pinag-uusapan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, at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lugar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kanilang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pinag-uusapan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kasama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kontekstong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sosyal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894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EE47-565D-0544-9F65-F6DF1C0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764"/>
            <a:ext cx="10396882" cy="1151965"/>
          </a:xfrm>
        </p:spPr>
        <p:txBody>
          <a:bodyPr/>
          <a:lstStyle/>
          <a:p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sosyolingguwistiko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C0DD-5564-577F-6259-8D82602C1D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36" y="1066800"/>
            <a:ext cx="11499273" cy="4738255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Ayon kay </a:t>
            </a:r>
            <a:r>
              <a:rPr lang="en-PH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savignon</a:t>
            </a:r>
            <a:r>
              <a:rPr lang="en-PH" sz="3200" b="1" dirty="0">
                <a:latin typeface="Cambria" panose="02040503050406030204" pitchFamily="18" charset="0"/>
                <a:ea typeface="Cambria" panose="02040503050406030204" pitchFamily="18" charset="0"/>
              </a:rPr>
              <a:t> (1972), 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ang </a:t>
            </a:r>
            <a:r>
              <a:rPr lang="en-PH" sz="3200" i="1" dirty="0">
                <a:latin typeface="Cambria" panose="02040503050406030204" pitchFamily="18" charset="0"/>
                <a:ea typeface="Cambria" panose="02040503050406030204" pitchFamily="18" charset="0"/>
              </a:rPr>
              <a:t>competence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 ay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batayang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kaalaman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tao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habang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i="1" dirty="0">
                <a:latin typeface="Cambria" panose="02040503050406030204" pitchFamily="18" charset="0"/>
                <a:ea typeface="Cambria" panose="02040503050406030204" pitchFamily="18" charset="0"/>
              </a:rPr>
              <a:t>performance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 ay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tao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kaalaman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tao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makikita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madedebelop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matataya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lamang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pagganap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09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EE47-565D-0544-9F65-F6DF1C0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764"/>
            <a:ext cx="10396882" cy="1151965"/>
          </a:xfrm>
        </p:spPr>
        <p:txBody>
          <a:bodyPr/>
          <a:lstStyle/>
          <a:p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sosyolingguwistiko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C0DD-5564-577F-6259-8D82602C1D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36" y="1066800"/>
            <a:ext cx="11499273" cy="4738255"/>
          </a:xfrm>
        </p:spPr>
        <p:txBody>
          <a:bodyPr>
            <a:normAutofit lnSpcReduction="10000"/>
          </a:bodyPr>
          <a:lstStyle/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Ayon kay </a:t>
            </a:r>
            <a:r>
              <a:rPr lang="en-PH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fantini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, may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salik-panlipunang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isaalang-alang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ugnayan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nag-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uusap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paksa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lugar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iba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pa.</a:t>
            </a:r>
          </a:p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taong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may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ganitong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uri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iniaangkop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kaniyang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kausap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kung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bata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matanda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propesyonal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hidi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nakapagtapos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lokal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dayuhan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kasama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rin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lugar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impormasyon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5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EE47-565D-0544-9F65-F6DF1C0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764"/>
            <a:ext cx="10396882" cy="1151965"/>
          </a:xfrm>
        </p:spPr>
        <p:txBody>
          <a:bodyPr/>
          <a:lstStyle/>
          <a:p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sosyolingguwistiko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C0DD-5564-577F-6259-8D82602C1D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36" y="1066800"/>
            <a:ext cx="11499273" cy="4738255"/>
          </a:xfrm>
        </p:spPr>
        <p:txBody>
          <a:bodyPr>
            <a:normAutofit/>
          </a:bodyPr>
          <a:lstStyle/>
          <a:p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May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bagay din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isaalang-alang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para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epektibong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komunikasyon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inisa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-isa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ni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hymes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kaniyang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acronym </a:t>
            </a:r>
            <a:r>
              <a:rPr lang="en-PH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s.p.e.a.k.i.n.g</a:t>
            </a:r>
            <a:r>
              <a:rPr lang="en-PH" sz="4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PH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5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C0DD-5564-577F-6259-8D82602C1D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1734800" cy="5597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S – SETTING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ANG LUGAR O POOK KUNG SAAN NAG-UUSAP O NAKIKIPAGTALASTASAN ANG MGA TAO.</a:t>
            </a:r>
          </a:p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P – PARTICIPANT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ANG MGA TAONG NAKIKIPAGTALASTASAN.</a:t>
            </a:r>
          </a:p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E – ENDS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MGA LAYUNIN O PAKAY NG PAKIKIPAGTALASTASAN</a:t>
            </a:r>
          </a:p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A – ACT SEQUENCE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ANG TAKBO NG USAPAN.</a:t>
            </a:r>
          </a:p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K – KEYS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TONO NG PAKIKIPAG-USAP.</a:t>
            </a:r>
          </a:p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I – INSTRUMENTALITIES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TSANEL O MIDYUM NA GINAMIT, PASALITA O PASULAT.</a:t>
            </a:r>
          </a:p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N – NORMS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PAKSA NG USAPAN.</a:t>
            </a:r>
          </a:p>
          <a:p>
            <a:pPr marL="0" indent="0">
              <a:buNone/>
            </a:pPr>
            <a:r>
              <a:rPr lang="en-PH" sz="2400" b="1" dirty="0">
                <a:latin typeface="Cambria" panose="02040503050406030204" pitchFamily="18" charset="0"/>
                <a:ea typeface="Cambria" panose="02040503050406030204" pitchFamily="18" charset="0"/>
              </a:rPr>
              <a:t>G – GENRE 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: DISKURSONG GINAMIT KUNG NAGSASALAYSAY, NAKIKIPAGTALO O NANGANGATWIRAN.</a:t>
            </a:r>
          </a:p>
        </p:txBody>
      </p:sp>
    </p:spTree>
    <p:extLst>
      <p:ext uri="{BB962C8B-B14F-4D97-AF65-F5344CB8AC3E}">
        <p14:creationId xmlns:p14="http://schemas.microsoft.com/office/powerpoint/2010/main" val="36106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83061" y="1050583"/>
            <a:ext cx="9755187" cy="2766528"/>
          </a:xfrm>
        </p:spPr>
        <p:txBody>
          <a:bodyPr>
            <a:noAutofit/>
          </a:bodyPr>
          <a:lstStyle/>
          <a:p>
            <a:pPr algn="ctr"/>
            <a:r>
              <a:rPr lang="en-PH" sz="11500" dirty="0">
                <a:solidFill>
                  <a:srgbClr val="002060"/>
                </a:solidFill>
              </a:rPr>
              <a:t>KAKAYAHANG PRAGMATIK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543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796-7C41-CA7B-2972-FD35B63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pPr algn="ctr"/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pragmatik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0C98-54CE-34ED-2BDC-853626E6F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83673"/>
            <a:ext cx="11693236" cy="4641271"/>
          </a:xfrm>
        </p:spPr>
        <p:txBody>
          <a:bodyPr>
            <a:normAutofit fontScale="85000" lnSpcReduction="10000"/>
          </a:bodyPr>
          <a:lstStyle/>
          <a:p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Natutukoy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kahulugan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mensaheng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sinasabi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at di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sinasabi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batay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ikinikilos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taong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kausap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Natutukoy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rin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kaugnayan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kanilang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kahulugan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batay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paggamit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konteksto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Nililinaw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rin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relasyon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pagitan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intension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nagsasalita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nagpapahatid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mensahe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at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kahulugan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2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796-7C41-CA7B-2972-FD35B63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pPr algn="ctr"/>
            <a:r>
              <a:rPr lang="en-PH" dirty="0" err="1"/>
              <a:t>Dalawang</a:t>
            </a:r>
            <a:r>
              <a:rPr lang="en-PH" dirty="0"/>
              <a:t> </a:t>
            </a:r>
            <a:r>
              <a:rPr lang="en-PH" dirty="0" err="1"/>
              <a:t>uri</a:t>
            </a:r>
            <a:r>
              <a:rPr lang="en-PH" dirty="0"/>
              <a:t> ng </a:t>
            </a:r>
            <a:r>
              <a:rPr lang="en-PH" dirty="0" err="1"/>
              <a:t>komunikasyon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0C98-54CE-34ED-2BDC-853626E6F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23" y="1274619"/>
            <a:ext cx="11693236" cy="4641271"/>
          </a:xfrm>
        </p:spPr>
        <p:txBody>
          <a:bodyPr>
            <a:normAutofit fontScale="70000" lnSpcReduction="20000"/>
          </a:bodyPr>
          <a:lstStyle/>
          <a:p>
            <a:r>
              <a:rPr lang="en-PH" sz="7000" dirty="0" err="1">
                <a:latin typeface="Cambria" panose="02040503050406030204" pitchFamily="18" charset="0"/>
                <a:ea typeface="Cambria" panose="02040503050406030204" pitchFamily="18" charset="0"/>
              </a:rPr>
              <a:t>Berbal</a:t>
            </a:r>
            <a:r>
              <a:rPr lang="en-PH" sz="7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-Ang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berbal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komunikasyon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ay ang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uri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komunikasyong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gumagamit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anyong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pasalita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at/o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pasulat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man.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Nagagawa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paraang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oral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pamamagitan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pakikipag-usap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kaanak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kaibigan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kakilala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pakikipagtalakayan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klase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paglahok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usapan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kumperensiya</a:t>
            </a:r>
            <a:r>
              <a:rPr lang="en-PH" sz="4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 seminar.</a:t>
            </a:r>
          </a:p>
          <a:p>
            <a:pPr marL="0" indent="0">
              <a:buNone/>
            </a:pP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12267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PH" sz="5400" dirty="0" err="1">
                <a:solidFill>
                  <a:srgbClr val="002060"/>
                </a:solidFill>
              </a:rPr>
              <a:t>Aralin</a:t>
            </a:r>
            <a:r>
              <a:rPr lang="en-PH" sz="5400" dirty="0">
                <a:solidFill>
                  <a:srgbClr val="002060"/>
                </a:solidFill>
              </a:rPr>
              <a:t> 2: </a:t>
            </a:r>
            <a:r>
              <a:rPr lang="en-PH" sz="5400" dirty="0" err="1">
                <a:solidFill>
                  <a:srgbClr val="002060"/>
                </a:solidFill>
              </a:rPr>
              <a:t>kakayahang</a:t>
            </a:r>
            <a:r>
              <a:rPr lang="en-PH" sz="5400" dirty="0">
                <a:solidFill>
                  <a:srgbClr val="002060"/>
                </a:solidFill>
              </a:rPr>
              <a:t> </a:t>
            </a:r>
            <a:r>
              <a:rPr lang="en-PH" sz="5400" dirty="0" err="1">
                <a:solidFill>
                  <a:srgbClr val="002060"/>
                </a:solidFill>
              </a:rPr>
              <a:t>pangkomunikatibo</a:t>
            </a:r>
            <a:r>
              <a:rPr lang="en-PH" sz="5400" dirty="0">
                <a:solidFill>
                  <a:srgbClr val="002060"/>
                </a:solidFill>
              </a:rPr>
              <a:t> ng </a:t>
            </a:r>
            <a:r>
              <a:rPr lang="en-PH" sz="5400" dirty="0" err="1">
                <a:solidFill>
                  <a:srgbClr val="002060"/>
                </a:solidFill>
              </a:rPr>
              <a:t>mga</a:t>
            </a:r>
            <a:r>
              <a:rPr lang="en-PH" sz="5400" dirty="0">
                <a:solidFill>
                  <a:srgbClr val="002060"/>
                </a:solidFill>
              </a:rPr>
              <a:t> Pilipino – </a:t>
            </a:r>
            <a:r>
              <a:rPr lang="en-PH" sz="5400" dirty="0" err="1">
                <a:solidFill>
                  <a:srgbClr val="002060"/>
                </a:solidFill>
              </a:rPr>
              <a:t>ikalawang</a:t>
            </a:r>
            <a:r>
              <a:rPr lang="en-PH" sz="5400" dirty="0">
                <a:solidFill>
                  <a:srgbClr val="002060"/>
                </a:solidFill>
              </a:rPr>
              <a:t> </a:t>
            </a:r>
            <a:r>
              <a:rPr lang="en-PH" sz="5400" dirty="0" err="1">
                <a:solidFill>
                  <a:srgbClr val="002060"/>
                </a:solidFill>
              </a:rPr>
              <a:t>markahan</a:t>
            </a:r>
            <a:endParaRPr lang="en-PH" sz="5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733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796-7C41-CA7B-2972-FD35B63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pPr algn="ctr"/>
            <a:r>
              <a:rPr lang="en-PH" dirty="0" err="1"/>
              <a:t>Dalawang</a:t>
            </a:r>
            <a:r>
              <a:rPr lang="en-PH" dirty="0"/>
              <a:t> </a:t>
            </a:r>
            <a:r>
              <a:rPr lang="en-PH" dirty="0" err="1"/>
              <a:t>uri</a:t>
            </a:r>
            <a:r>
              <a:rPr lang="en-PH" dirty="0"/>
              <a:t> ng </a:t>
            </a:r>
            <a:r>
              <a:rPr lang="en-PH" dirty="0" err="1"/>
              <a:t>komunikasyon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0C98-54CE-34ED-2BDC-853626E6F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23" y="955964"/>
            <a:ext cx="11693236" cy="4641271"/>
          </a:xfrm>
        </p:spPr>
        <p:txBody>
          <a:bodyPr>
            <a:normAutofit/>
          </a:bodyPr>
          <a:lstStyle/>
          <a:p>
            <a:r>
              <a:rPr lang="en-PH" sz="5400" dirty="0">
                <a:latin typeface="Cambria" panose="02040503050406030204" pitchFamily="18" charset="0"/>
                <a:ea typeface="Cambria" panose="02040503050406030204" pitchFamily="18" charset="0"/>
              </a:rPr>
              <a:t>DI-</a:t>
            </a:r>
            <a:r>
              <a:rPr lang="en-PH" sz="5400" dirty="0" err="1">
                <a:latin typeface="Cambria" panose="02040503050406030204" pitchFamily="18" charset="0"/>
                <a:ea typeface="Cambria" panose="02040503050406030204" pitchFamily="18" charset="0"/>
              </a:rPr>
              <a:t>Berbal</a:t>
            </a:r>
            <a:r>
              <a:rPr lang="en-PH" sz="5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PH" sz="4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PH" sz="4000" b="0" i="0" dirty="0">
                <a:solidFill>
                  <a:srgbClr val="4D515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hindi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ito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gumagamit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 ng 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salitang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bagkus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naipapakita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mensaheng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nais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iparating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kausap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pamamagitan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 ng kilos o </a:t>
            </a:r>
            <a:r>
              <a:rPr lang="en-PH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galaw</a:t>
            </a:r>
            <a:r>
              <a:rPr lang="en-PH" sz="4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PH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8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796-7C41-CA7B-2972-FD35B63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880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Mga </a:t>
            </a:r>
            <a:r>
              <a:rPr lang="en-PH" sz="4800" dirty="0" err="1"/>
              <a:t>uri</a:t>
            </a:r>
            <a:r>
              <a:rPr lang="en-PH" sz="4800" dirty="0"/>
              <a:t> ng di-</a:t>
            </a:r>
            <a:r>
              <a:rPr lang="en-PH" sz="4800" dirty="0" err="1"/>
              <a:t>berbal</a:t>
            </a:r>
            <a:r>
              <a:rPr lang="en-PH" sz="4800" dirty="0"/>
              <a:t> </a:t>
            </a:r>
            <a:r>
              <a:rPr lang="en-PH" sz="4800" dirty="0" err="1"/>
              <a:t>na</a:t>
            </a:r>
            <a:r>
              <a:rPr lang="en-PH" sz="4800" dirty="0"/>
              <a:t> </a:t>
            </a:r>
            <a:r>
              <a:rPr lang="en-PH" sz="4800" dirty="0" err="1"/>
              <a:t>komunikasyon</a:t>
            </a:r>
            <a:endParaRPr lang="en-P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0C98-54CE-34ED-2BDC-853626E6F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23" y="2341419"/>
            <a:ext cx="11693236" cy="4641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PH" sz="3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Kinesika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(kinesics) - 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Pag-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aaral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kilos at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galaw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katawan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Pagsenyas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kumpas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pagdikit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hintuturong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daliri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labi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en-PH" sz="3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Ekspresyon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mukha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PH" sz="3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pictics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- 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Pag-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aaral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ekspresyon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mukha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upang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maunawaan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mensahe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tagapaghatid</a:t>
            </a:r>
            <a:r>
              <a:rPr lang="en-PH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7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796-7C41-CA7B-2972-FD35B63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880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Mga </a:t>
            </a:r>
            <a:r>
              <a:rPr lang="en-PH" sz="4800" dirty="0" err="1"/>
              <a:t>uri</a:t>
            </a:r>
            <a:r>
              <a:rPr lang="en-PH" sz="4800" dirty="0"/>
              <a:t> ng di-</a:t>
            </a:r>
            <a:r>
              <a:rPr lang="en-PH" sz="4800" dirty="0" err="1"/>
              <a:t>berbal</a:t>
            </a:r>
            <a:r>
              <a:rPr lang="en-PH" sz="4800" dirty="0"/>
              <a:t> </a:t>
            </a:r>
            <a:r>
              <a:rPr lang="en-PH" sz="4800" dirty="0" err="1"/>
              <a:t>na</a:t>
            </a:r>
            <a:r>
              <a:rPr lang="en-PH" sz="4800" dirty="0"/>
              <a:t> </a:t>
            </a:r>
            <a:r>
              <a:rPr lang="en-PH" sz="4800" dirty="0" err="1"/>
              <a:t>komunikasyon</a:t>
            </a:r>
            <a:endParaRPr lang="en-P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0C98-54CE-34ED-2BDC-853626E6F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23" y="2107929"/>
            <a:ext cx="11693236" cy="4641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PH" sz="3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Galaw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PH" sz="3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oculesics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- 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Pag-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aaral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galaw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Panlilisik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panlalaki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pamumungay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paniningkit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4.Vocalics - 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Pag-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aaral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mga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lingguwistikong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tunog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may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kaugnayan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pagsasalita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Tono,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lakas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bilis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bagal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ng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pananalitang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nagbibigay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linaw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verbal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komunikasyon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Pagsutsot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at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buntong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hininga</a:t>
            </a:r>
            <a:r>
              <a:rPr lang="en-PH" sz="3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01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796-7C41-CA7B-2972-FD35B63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880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Mga </a:t>
            </a:r>
            <a:r>
              <a:rPr lang="en-PH" sz="4800" dirty="0" err="1"/>
              <a:t>uri</a:t>
            </a:r>
            <a:r>
              <a:rPr lang="en-PH" sz="4800" dirty="0"/>
              <a:t> ng di-</a:t>
            </a:r>
            <a:r>
              <a:rPr lang="en-PH" sz="4800" dirty="0" err="1"/>
              <a:t>berbal</a:t>
            </a:r>
            <a:r>
              <a:rPr lang="en-PH" sz="4800" dirty="0"/>
              <a:t> </a:t>
            </a:r>
            <a:r>
              <a:rPr lang="en-PH" sz="4800" dirty="0" err="1"/>
              <a:t>na</a:t>
            </a:r>
            <a:r>
              <a:rPr lang="en-PH" sz="4800" dirty="0"/>
              <a:t> </a:t>
            </a:r>
            <a:r>
              <a:rPr lang="en-PH" sz="4800" dirty="0" err="1"/>
              <a:t>komunikasyon</a:t>
            </a:r>
            <a:endParaRPr lang="en-P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0C98-54CE-34ED-2BDC-853626E6F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23" y="2107929"/>
            <a:ext cx="11693236" cy="464127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PH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PH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Pandama</a:t>
            </a:r>
            <a:r>
              <a:rPr lang="en-PH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PH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paghawak</a:t>
            </a:r>
            <a:r>
              <a:rPr lang="en-PH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(haptics) 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Pag-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aaral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paghawak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pandama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naghahatid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mensahe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Pagtapik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balikat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paghablot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pagkamay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pagpisil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PH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PH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Proksemika</a:t>
            </a:r>
            <a:r>
              <a:rPr lang="en-PH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(proxemics) 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Pag-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aaral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komunikatibong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gamit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espasyo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Tumutukoy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kausap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kinakausap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5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0796-7C41-CA7B-2972-FD35B63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880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Mga </a:t>
            </a:r>
            <a:r>
              <a:rPr lang="en-PH" sz="4800" dirty="0" err="1"/>
              <a:t>uri</a:t>
            </a:r>
            <a:r>
              <a:rPr lang="en-PH" sz="4800" dirty="0"/>
              <a:t> ng di-</a:t>
            </a:r>
            <a:r>
              <a:rPr lang="en-PH" sz="4800" dirty="0" err="1"/>
              <a:t>berbal</a:t>
            </a:r>
            <a:r>
              <a:rPr lang="en-PH" sz="4800" dirty="0"/>
              <a:t> </a:t>
            </a:r>
            <a:r>
              <a:rPr lang="en-PH" sz="4800" dirty="0" err="1"/>
              <a:t>na</a:t>
            </a:r>
            <a:r>
              <a:rPr lang="en-PH" sz="4800" dirty="0"/>
              <a:t> </a:t>
            </a:r>
            <a:r>
              <a:rPr lang="en-PH" sz="4800" dirty="0" err="1"/>
              <a:t>komunikasyon</a:t>
            </a:r>
            <a:endParaRPr lang="en-P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0C98-54CE-34ED-2BDC-853626E6F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23" y="2216729"/>
            <a:ext cx="11693236" cy="4641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Chronemics </a:t>
            </a:r>
            <a:r>
              <a:rPr lang="en-PH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Pag-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aaral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tumutukoy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kung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paanong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nakakaapekto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komunikasyon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P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Halimbawa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pagdating</a:t>
            </a: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maaga</a:t>
            </a: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</a:t>
            </a:r>
            <a:endParaRPr lang="en-PH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pagtawag</a:t>
            </a: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telepono</a:t>
            </a:r>
            <a:r>
              <a:rPr lang="en-PH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dis-</a:t>
            </a:r>
            <a:r>
              <a:rPr lang="en-PH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</a:t>
            </a:r>
            <a:endParaRPr lang="en-PH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905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83061" y="1050583"/>
            <a:ext cx="9755187" cy="2766528"/>
          </a:xfrm>
        </p:spPr>
        <p:txBody>
          <a:bodyPr>
            <a:noAutofit/>
          </a:bodyPr>
          <a:lstStyle/>
          <a:p>
            <a:pPr algn="ctr"/>
            <a:r>
              <a:rPr lang="en-PH" sz="11500" dirty="0">
                <a:solidFill>
                  <a:srgbClr val="002060"/>
                </a:solidFill>
              </a:rPr>
              <a:t>KAKAYAHANG </a:t>
            </a:r>
            <a:r>
              <a:rPr lang="en-PH" sz="11500" dirty="0" err="1">
                <a:solidFill>
                  <a:srgbClr val="002060"/>
                </a:solidFill>
              </a:rPr>
              <a:t>estratedyik</a:t>
            </a:r>
            <a:endParaRPr lang="en-PH" sz="115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4326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5345-D574-B390-BD36-59B8FFFF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pPr algn="ctr"/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estratedyik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BF90-0A0F-D55C-9950-B2279053A7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51966"/>
            <a:ext cx="10394707" cy="4222620"/>
          </a:xfrm>
        </p:spPr>
        <p:txBody>
          <a:bodyPr>
            <a:normAutofit lnSpcReduction="10000"/>
          </a:bodyPr>
          <a:lstStyle/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Ito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wasto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berbal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di-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berbal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uri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komunikasyon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gayon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maipabatid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mas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malinaw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mensahe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maiwasan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maisaayos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hindi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pagkakaunawaan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puwang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komunikasyon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pokus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kumakausap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nagsasalita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4715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83061" y="1050583"/>
            <a:ext cx="9755187" cy="2766528"/>
          </a:xfrm>
        </p:spPr>
        <p:txBody>
          <a:bodyPr>
            <a:noAutofit/>
          </a:bodyPr>
          <a:lstStyle/>
          <a:p>
            <a:pPr algn="ctr"/>
            <a:r>
              <a:rPr lang="en-PH" sz="11500" dirty="0">
                <a:solidFill>
                  <a:srgbClr val="002060"/>
                </a:solidFill>
              </a:rPr>
              <a:t>KAKAYAHANG </a:t>
            </a:r>
            <a:r>
              <a:rPr lang="en-PH" sz="11500" dirty="0" err="1">
                <a:solidFill>
                  <a:srgbClr val="002060"/>
                </a:solidFill>
              </a:rPr>
              <a:t>diskorsal</a:t>
            </a:r>
            <a:endParaRPr lang="en-PH" sz="115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3261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18D3-2E40-D37D-1E5D-D510F878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45472"/>
            <a:ext cx="10396882" cy="1151965"/>
          </a:xfrm>
        </p:spPr>
        <p:txBody>
          <a:bodyPr/>
          <a:lstStyle/>
          <a:p>
            <a:pPr algn="ctr"/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diskorsal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F8B5-70E2-36D7-3DB4-BC4491B12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581" y="817419"/>
            <a:ext cx="11540837" cy="4959927"/>
          </a:xfrm>
        </p:spPr>
        <p:txBody>
          <a:bodyPr>
            <a:normAutofit/>
          </a:bodyPr>
          <a:lstStyle/>
          <a:p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Saklaw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pagkakaugnay-ugnay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serye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bumubuo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isang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makabuluhang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teksto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Kailangang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magkaroon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maayos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ugnayan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serye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bawat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pangungusap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magkaroon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ito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kabuluhan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maunawaan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May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dalawang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bagay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isinasaalang-alang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malinang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kakayahang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diskorsal</a:t>
            </a: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1. Cohesion -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pagkakaisa</a:t>
            </a:r>
            <a:endParaRPr lang="en-PH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2400" dirty="0">
                <a:latin typeface="Cambria" panose="02040503050406030204" pitchFamily="18" charset="0"/>
                <a:ea typeface="Cambria" panose="02040503050406030204" pitchFamily="18" charset="0"/>
              </a:rPr>
              <a:t>2. Coherence – </a:t>
            </a:r>
            <a:r>
              <a:rPr lang="en-PH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pagkakaugnay-ugnay</a:t>
            </a:r>
            <a:endParaRPr lang="en-PH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7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18D3-2E40-D37D-1E5D-D510F878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45472"/>
            <a:ext cx="10396882" cy="1151965"/>
          </a:xfrm>
        </p:spPr>
        <p:txBody>
          <a:bodyPr/>
          <a:lstStyle/>
          <a:p>
            <a:pPr algn="ctr"/>
            <a:r>
              <a:rPr lang="en-PH" dirty="0" err="1"/>
              <a:t>Kakayahang</a:t>
            </a:r>
            <a:r>
              <a:rPr lang="en-PH" dirty="0"/>
              <a:t> </a:t>
            </a:r>
            <a:r>
              <a:rPr lang="en-PH" dirty="0" err="1"/>
              <a:t>diskorsal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F8B5-70E2-36D7-3DB4-BC4491B12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647" y="1297437"/>
            <a:ext cx="11540837" cy="418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Suriin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pahayag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pumunta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ako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palengke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kanina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Maglaro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tayo.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Makikita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hinahanap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mo.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Isasama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Marami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-rami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kaniyang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kinain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Napaiyak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ako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palabas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telebisyon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.”</a:t>
            </a:r>
          </a:p>
          <a:p>
            <a:pPr marL="0" indent="0">
              <a:buNone/>
            </a:pP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Ito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ay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nagpapakita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pagkakaisa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pagkakaugnay-ugnay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048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F885-65CE-32E8-316E-5446D9C72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525542"/>
            <a:ext cx="10394707" cy="4822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5400" dirty="0"/>
              <a:t>“HINDI SAPAT NA ANG TAO’Y MATUTO NG LENGGUWAHE AT MAKAPAGSALITA. MARAPAT DING MAUNAWAAN AT MAGAMIT NITO ANG WIKA NANG TAMA”.</a:t>
            </a:r>
          </a:p>
        </p:txBody>
      </p:sp>
    </p:spTree>
    <p:extLst>
      <p:ext uri="{BB962C8B-B14F-4D97-AF65-F5344CB8AC3E}">
        <p14:creationId xmlns:p14="http://schemas.microsoft.com/office/powerpoint/2010/main" val="153714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8524-1E54-78E3-8E27-1FC9C0453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079723"/>
            <a:ext cx="10394707" cy="33111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PH" sz="9600" dirty="0"/>
              <a:t>Maraming salamat!</a:t>
            </a:r>
          </a:p>
        </p:txBody>
      </p:sp>
    </p:spTree>
    <p:extLst>
      <p:ext uri="{BB962C8B-B14F-4D97-AF65-F5344CB8AC3E}">
        <p14:creationId xmlns:p14="http://schemas.microsoft.com/office/powerpoint/2010/main" val="38397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D457-40FB-4CBB-B6FB-7E555282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2454"/>
            <a:ext cx="10396882" cy="1151965"/>
          </a:xfrm>
        </p:spPr>
        <p:txBody>
          <a:bodyPr/>
          <a:lstStyle/>
          <a:p>
            <a:r>
              <a:rPr lang="en-PH" dirty="0"/>
              <a:t>Mga </a:t>
            </a:r>
            <a:r>
              <a:rPr lang="en-PH" dirty="0" err="1"/>
              <a:t>layunin</a:t>
            </a:r>
            <a:r>
              <a:rPr lang="en-PH" dirty="0"/>
              <a:t>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pagkatuto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F8B9-35CA-BA83-6C5A-BC2D4F629A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333" y="1837765"/>
            <a:ext cx="11637818" cy="4045526"/>
          </a:xfrm>
        </p:spPr>
        <p:txBody>
          <a:bodyPr>
            <a:normAutofit fontScale="92500"/>
          </a:bodyPr>
          <a:lstStyle/>
          <a:p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Natutukoy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iba’t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ibang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uri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kakayahang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pangkomunikatibo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Pilipino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kasabay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kahulugan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Nakapagbibigay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sariling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opinyon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pananaw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patungkol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wastong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paggamit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; at</a:t>
            </a:r>
          </a:p>
          <a:p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Napipili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angkop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salita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paraan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paggamit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usapan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talakayan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batay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kausap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pinag-uusapan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lugar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panahon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layunin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grupong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kinabibilangan</a:t>
            </a:r>
            <a:r>
              <a:rPr lang="en-PH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PH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1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F8B9-35CA-BA83-6C5A-BC2D4F629A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982741"/>
            <a:ext cx="10394707" cy="33111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PH" sz="7200" dirty="0"/>
              <a:t>“</a:t>
            </a:r>
            <a:r>
              <a:rPr lang="en-PH" sz="7200" dirty="0" err="1"/>
              <a:t>bakit</a:t>
            </a:r>
            <a:r>
              <a:rPr lang="en-PH" sz="7200" dirty="0"/>
              <a:t> NAKIKIPAGTALASTASAN ANG ISANG TAO?</a:t>
            </a:r>
          </a:p>
        </p:txBody>
      </p:sp>
    </p:spTree>
    <p:extLst>
      <p:ext uri="{BB962C8B-B14F-4D97-AF65-F5344CB8AC3E}">
        <p14:creationId xmlns:p14="http://schemas.microsoft.com/office/powerpoint/2010/main" val="322612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PH" sz="5400" dirty="0" err="1">
                <a:solidFill>
                  <a:srgbClr val="002060"/>
                </a:solidFill>
              </a:rPr>
              <a:t>Aralin</a:t>
            </a:r>
            <a:r>
              <a:rPr lang="en-PH" sz="5400" dirty="0">
                <a:solidFill>
                  <a:srgbClr val="002060"/>
                </a:solidFill>
              </a:rPr>
              <a:t> 2: </a:t>
            </a:r>
            <a:r>
              <a:rPr lang="en-PH" sz="5400" dirty="0" err="1">
                <a:solidFill>
                  <a:srgbClr val="002060"/>
                </a:solidFill>
              </a:rPr>
              <a:t>kakayahang</a:t>
            </a:r>
            <a:r>
              <a:rPr lang="en-PH" sz="5400" dirty="0">
                <a:solidFill>
                  <a:srgbClr val="002060"/>
                </a:solidFill>
              </a:rPr>
              <a:t> </a:t>
            </a:r>
            <a:r>
              <a:rPr lang="en-PH" sz="5400" dirty="0" err="1">
                <a:solidFill>
                  <a:srgbClr val="002060"/>
                </a:solidFill>
              </a:rPr>
              <a:t>pangkomunikatibo</a:t>
            </a:r>
            <a:r>
              <a:rPr lang="en-PH" sz="5400" dirty="0">
                <a:solidFill>
                  <a:srgbClr val="002060"/>
                </a:solidFill>
              </a:rPr>
              <a:t> ng </a:t>
            </a:r>
            <a:r>
              <a:rPr lang="en-PH" sz="5400" dirty="0" err="1">
                <a:solidFill>
                  <a:srgbClr val="002060"/>
                </a:solidFill>
              </a:rPr>
              <a:t>mga</a:t>
            </a:r>
            <a:r>
              <a:rPr lang="en-PH" sz="5400" dirty="0">
                <a:solidFill>
                  <a:srgbClr val="002060"/>
                </a:solidFill>
              </a:rPr>
              <a:t> Pilipino – </a:t>
            </a:r>
            <a:r>
              <a:rPr lang="en-PH" sz="5400" dirty="0" err="1">
                <a:solidFill>
                  <a:srgbClr val="002060"/>
                </a:solidFill>
              </a:rPr>
              <a:t>ikalawang</a:t>
            </a:r>
            <a:r>
              <a:rPr lang="en-PH" sz="5400" dirty="0">
                <a:solidFill>
                  <a:srgbClr val="002060"/>
                </a:solidFill>
              </a:rPr>
              <a:t> </a:t>
            </a:r>
            <a:r>
              <a:rPr lang="en-PH" sz="5400" dirty="0" err="1">
                <a:solidFill>
                  <a:srgbClr val="002060"/>
                </a:solidFill>
              </a:rPr>
              <a:t>markahan</a:t>
            </a:r>
            <a:endParaRPr lang="en-PH" sz="5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1BD0-C955-3CEE-1F6E-8EF64FE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790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DF2-5DA4-D142-28E3-75741571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218406" y="570097"/>
            <a:ext cx="9755187" cy="2766528"/>
          </a:xfrm>
        </p:spPr>
        <p:txBody>
          <a:bodyPr>
            <a:noAutofit/>
          </a:bodyPr>
          <a:lstStyle/>
          <a:p>
            <a:pPr algn="l"/>
            <a:r>
              <a:rPr lang="en-PH" sz="7200" dirty="0"/>
              <a:t>Ano ang </a:t>
            </a:r>
            <a:r>
              <a:rPr lang="en-PH" sz="7200" dirty="0" err="1"/>
              <a:t>kakayahang</a:t>
            </a:r>
            <a:r>
              <a:rPr lang="en-PH" sz="7200" dirty="0"/>
              <a:t> </a:t>
            </a:r>
            <a:r>
              <a:rPr lang="en-PH" sz="7200" dirty="0" err="1"/>
              <a:t>pangkomunikatibo</a:t>
            </a:r>
            <a:r>
              <a:rPr lang="en-PH" sz="7200" dirty="0"/>
              <a:t>?</a:t>
            </a:r>
            <a:endParaRPr lang="en-PH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288F-1643-8A37-57B0-31ED09249B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909" y="207820"/>
            <a:ext cx="11222181" cy="5805054"/>
          </a:xfrm>
        </p:spPr>
        <p:txBody>
          <a:bodyPr>
            <a:normAutofit fontScale="92500" lnSpcReduction="20000"/>
          </a:bodyPr>
          <a:lstStyle/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Isang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natatanging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kakayahan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Layunin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wasto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mga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angkop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sitwasyon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maging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maayos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komunikasyon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maipahatid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tamang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mensahe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magkaunawaan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lubos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dalawang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taong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nag-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uusap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Ayon naman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orihinal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ideya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ni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hymes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Nararapat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din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malaman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paraan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wika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ng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lingguwistikang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komunidad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gumagamit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upang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matugunan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maisagawa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nang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naaayon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layunin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PH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nito</a:t>
            </a:r>
            <a:r>
              <a:rPr lang="en-PH" sz="3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PH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990</TotalTime>
  <Words>1465</Words>
  <Application>Microsoft Office PowerPoint</Application>
  <PresentationFormat>Widescreen</PresentationFormat>
  <Paragraphs>115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Cambria</vt:lpstr>
      <vt:lpstr>Courier New</vt:lpstr>
      <vt:lpstr>Impact</vt:lpstr>
      <vt:lpstr>Times New Roman</vt:lpstr>
      <vt:lpstr>Main Event</vt:lpstr>
      <vt:lpstr>Komunikasyon at pananaliksik sa wika at kulturang pilipino</vt:lpstr>
      <vt:lpstr>MAGANDANG UMAGA!</vt:lpstr>
      <vt:lpstr>Aralin 2: kakayahang pangkomunikatibo ng mga Pilipino – ikalawang markahan</vt:lpstr>
      <vt:lpstr>PowerPoint Presentation</vt:lpstr>
      <vt:lpstr>Mga layunin sa pagkatuto</vt:lpstr>
      <vt:lpstr>PowerPoint Presentation</vt:lpstr>
      <vt:lpstr>Aralin 2: kakayahang pangkomunikatibo ng mga Pilipino – ikalawang markahan</vt:lpstr>
      <vt:lpstr>Ano ang kakayahang pangkomunikatibo?</vt:lpstr>
      <vt:lpstr>PowerPoint Presentation</vt:lpstr>
      <vt:lpstr>DELL HATHAWAY HYMES</vt:lpstr>
      <vt:lpstr>Aralin 2: kakayahang pangkomunikatibo ng mga Pilipino – ikalawang markahan</vt:lpstr>
      <vt:lpstr>PowerPoint Presentation</vt:lpstr>
      <vt:lpstr>KAKAYAHANG LINGGUWISTIKO O GRAMATIKAL </vt:lpstr>
      <vt:lpstr>Kakayahang lingguwistiko o gramatikal</vt:lpstr>
      <vt:lpstr>sintaks</vt:lpstr>
      <vt:lpstr>morpolohiya</vt:lpstr>
      <vt:lpstr>leksikon</vt:lpstr>
      <vt:lpstr>ponolohiya</vt:lpstr>
      <vt:lpstr>semantika</vt:lpstr>
      <vt:lpstr>ortograpiya</vt:lpstr>
      <vt:lpstr>KAKAYAHANG sosyoLINGGUWISTIKO</vt:lpstr>
      <vt:lpstr>Kakayahang sosyolingguwistiko</vt:lpstr>
      <vt:lpstr>Kakayahang sosyolingguwistiko</vt:lpstr>
      <vt:lpstr>Kakayahang sosyolingguwistiko</vt:lpstr>
      <vt:lpstr>Kakayahang sosyolingguwistiko</vt:lpstr>
      <vt:lpstr>PowerPoint Presentation</vt:lpstr>
      <vt:lpstr>KAKAYAHANG PRAGMATIK</vt:lpstr>
      <vt:lpstr>Kakayahang pragmatik</vt:lpstr>
      <vt:lpstr>Dalawang uri ng komunikasyon</vt:lpstr>
      <vt:lpstr>Dalawang uri ng komunikasyon</vt:lpstr>
      <vt:lpstr>Mga uri ng di-berbal na komunikasyon</vt:lpstr>
      <vt:lpstr>Mga uri ng di-berbal na komunikasyon</vt:lpstr>
      <vt:lpstr>Mga uri ng di-berbal na komunikasyon</vt:lpstr>
      <vt:lpstr>Mga uri ng di-berbal na komunikasyon</vt:lpstr>
      <vt:lpstr>KAKAYAHANG estratedyik</vt:lpstr>
      <vt:lpstr>Kakayahang estratedyik</vt:lpstr>
      <vt:lpstr>KAKAYAHANG diskorsal</vt:lpstr>
      <vt:lpstr>Kakayahang diskorsal</vt:lpstr>
      <vt:lpstr>Kakayahang diskorsal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Komunikasyon at pananaliksik sa wika at kulturang pilipino</dc:title>
  <dc:creator>Francis Dela Pena</dc:creator>
  <cp:lastModifiedBy>Francis Dela Pena</cp:lastModifiedBy>
  <cp:revision>10</cp:revision>
  <dcterms:created xsi:type="dcterms:W3CDTF">2023-11-15T02:25:34Z</dcterms:created>
  <dcterms:modified xsi:type="dcterms:W3CDTF">2023-12-09T14:26:52Z</dcterms:modified>
</cp:coreProperties>
</file>