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Light" panose="00000400000000000000" pitchFamily="2" charset="0"/>
      <p:regular r:id="rId16"/>
      <p:bold r:id="rId17"/>
      <p:italic r:id="rId18"/>
      <p:boldItalic r:id="rId19"/>
    </p:embeddedFont>
    <p:embeddedFont>
      <p:font typeface="Montserrat Medium" panose="000006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08ec59f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08ec59f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8ec59f9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8ec59f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dirty="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dirty="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dirty="0">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dirty="0">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dirty="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dirty="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dirty="0">
              <a:solidFill>
                <a:srgbClr val="0086BF"/>
              </a:solidFill>
              <a:latin typeface="Montserrat Medium"/>
              <a:ea typeface="Montserrat Medium"/>
              <a:cs typeface="Montserrat Medium"/>
              <a:sym typeface="Montserrat Medium"/>
            </a:endParaRPr>
          </a:p>
        </p:txBody>
      </p:sp>
      <p:sp>
        <p:nvSpPr>
          <p:cNvPr id="49" name="Google Shape;49;p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50" name="Google Shape;50;p9"/>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51" name="Google Shape;51;p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dirty="0"/>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dirty="0">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dirty="0">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dirty="0">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1">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GAAD Hackathon</a:t>
            </a:r>
            <a:endParaRPr dirty="0"/>
          </a:p>
        </p:txBody>
      </p:sp>
      <p:sp>
        <p:nvSpPr>
          <p:cNvPr id="65" name="Google Shape;65;p11"/>
          <p:cNvSpPr txBox="1">
            <a:spLocks noGrp="1"/>
          </p:cNvSpPr>
          <p:nvPr>
            <p:ph type="subTitle" idx="1"/>
          </p:nvPr>
        </p:nvSpPr>
        <p:spPr>
          <a:xfrm>
            <a:off x="641538" y="2778268"/>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Playback Brief</a:t>
            </a:r>
            <a:endParaRPr dirty="0"/>
          </a:p>
          <a:p>
            <a:pPr marL="0" lvl="0" indent="0" algn="l" rtl="0">
              <a:spcBef>
                <a:spcPts val="0"/>
              </a:spcBef>
              <a:spcAft>
                <a:spcPts val="0"/>
              </a:spcAft>
              <a:buNone/>
            </a:pPr>
            <a:r>
              <a:rPr lang="en" dirty="0"/>
              <a:t>Design for All</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Suremy Rahugnanam</a:t>
            </a:r>
          </a:p>
          <a:p>
            <a:pPr marL="0" lvl="0" indent="0" algn="l" rtl="0">
              <a:spcBef>
                <a:spcPts val="0"/>
              </a:spcBef>
              <a:spcAft>
                <a:spcPts val="0"/>
              </a:spcAft>
              <a:buNone/>
            </a:pPr>
            <a:r>
              <a:rPr lang="en" dirty="0"/>
              <a:t>Mike Stevens</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Why</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r>
              <a:rPr lang="en-US" dirty="0"/>
              <a:t>There are potential customers with accessibility needs, who fall under the target audience, but cannot use the product/service due to limitations on its accessibility.</a:t>
            </a:r>
          </a:p>
          <a:p>
            <a:r>
              <a:rPr lang="en-US" dirty="0"/>
              <a:t>By increasing the accessibility of our product </a:t>
            </a:r>
          </a:p>
          <a:p>
            <a:pPr lvl="1"/>
            <a:r>
              <a:rPr lang="en-US" dirty="0"/>
              <a:t>create a better customer experience (grow Net Promotor Score by 15-25 points).</a:t>
            </a:r>
          </a:p>
          <a:p>
            <a:pPr lvl="1"/>
            <a:r>
              <a:rPr lang="en-US" dirty="0"/>
              <a:t> grow our revenue (5-10%)</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What</a:t>
            </a:r>
            <a:endParaRPr dirty="0"/>
          </a:p>
        </p:txBody>
      </p:sp>
      <p:sp>
        <p:nvSpPr>
          <p:cNvPr id="77" name="Google Shape;77;p13"/>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800"/>
              </a:spcBef>
              <a:spcAft>
                <a:spcPts val="0"/>
              </a:spcAft>
              <a:buNone/>
            </a:pPr>
            <a:r>
              <a:rPr lang="en-US" dirty="0"/>
              <a:t>There are 3 specific accessibility categories that our product does not adequately accommodate that we will target</a:t>
            </a:r>
            <a:endParaRPr dirty="0"/>
          </a:p>
          <a:p>
            <a:pPr marL="457200" lvl="0" indent="-323850" algn="l" rtl="0">
              <a:spcBef>
                <a:spcPts val="800"/>
              </a:spcBef>
              <a:spcAft>
                <a:spcPts val="0"/>
              </a:spcAft>
              <a:buSzPts val="1500"/>
              <a:buChar char="●"/>
            </a:pPr>
            <a:r>
              <a:rPr lang="en-US" dirty="0"/>
              <a:t>Visual (red submit buttons may appear as green)</a:t>
            </a:r>
            <a:endParaRPr dirty="0"/>
          </a:p>
          <a:p>
            <a:pPr marL="457200" lvl="0" indent="-323850" algn="l" rtl="0">
              <a:spcBef>
                <a:spcPts val="0"/>
              </a:spcBef>
              <a:spcAft>
                <a:spcPts val="0"/>
              </a:spcAft>
              <a:buSzPts val="1500"/>
              <a:buChar char="●"/>
            </a:pPr>
            <a:r>
              <a:rPr lang="en-US" dirty="0"/>
              <a:t>Audio (no closed caption)</a:t>
            </a:r>
            <a:endParaRPr dirty="0"/>
          </a:p>
          <a:p>
            <a:pPr marL="457200" lvl="0" indent="-323850" algn="l" rtl="0">
              <a:spcBef>
                <a:spcPts val="0"/>
              </a:spcBef>
              <a:spcAft>
                <a:spcPts val="0"/>
              </a:spcAft>
              <a:buSzPts val="1500"/>
              <a:buChar char="●"/>
            </a:pPr>
            <a:r>
              <a:rPr lang="en" dirty="0"/>
              <a:t>Physical (finger dexterity)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Who</a:t>
            </a:r>
            <a:endParaRPr dirty="0"/>
          </a:p>
        </p:txBody>
      </p:sp>
      <p:sp>
        <p:nvSpPr>
          <p:cNvPr id="83" name="Google Shape;83;p14"/>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800"/>
              </a:spcBef>
              <a:spcAft>
                <a:spcPts val="0"/>
              </a:spcAft>
              <a:buNone/>
            </a:pPr>
            <a:r>
              <a:rPr lang="en-US" dirty="0"/>
              <a:t>There are 3 specific accessibility groups we will target</a:t>
            </a:r>
          </a:p>
          <a:p>
            <a:pPr marL="457200" lvl="0" indent="-323850" algn="l" rtl="0">
              <a:spcBef>
                <a:spcPts val="800"/>
              </a:spcBef>
              <a:spcAft>
                <a:spcPts val="0"/>
              </a:spcAft>
              <a:buSzPts val="1500"/>
              <a:buChar char="●"/>
            </a:pPr>
            <a:r>
              <a:rPr lang="en-US" dirty="0"/>
              <a:t>Color blind (protonomaly)</a:t>
            </a:r>
          </a:p>
          <a:p>
            <a:pPr marL="457200" lvl="0" indent="-323850" algn="l" rtl="0">
              <a:spcBef>
                <a:spcPts val="0"/>
              </a:spcBef>
              <a:spcAft>
                <a:spcPts val="0"/>
              </a:spcAft>
              <a:buSzPts val="1500"/>
              <a:buChar char="●"/>
            </a:pPr>
            <a:r>
              <a:rPr lang="en-US" dirty="0"/>
              <a:t>Hearing impaired severity</a:t>
            </a:r>
          </a:p>
          <a:p>
            <a:pPr marL="457200" lvl="0" indent="-323850" algn="l" rtl="0">
              <a:spcBef>
                <a:spcPts val="0"/>
              </a:spcBef>
              <a:spcAft>
                <a:spcPts val="0"/>
              </a:spcAft>
              <a:buSzPts val="1500"/>
              <a:buChar char="●"/>
            </a:pPr>
            <a:r>
              <a:rPr lang="en-US" dirty="0"/>
              <a:t>Motor skills/dexterity challenged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7" name="Picture 6">
            <a:extLst>
              <a:ext uri="{FF2B5EF4-FFF2-40B4-BE49-F238E27FC236}">
                <a16:creationId xmlns:a16="http://schemas.microsoft.com/office/drawing/2014/main" id="{BE11FEEA-47C9-21E6-E8F1-1DC9882A26EF}"/>
              </a:ext>
            </a:extLst>
          </p:cNvPr>
          <p:cNvPicPr>
            <a:picLocks noChangeAspect="1"/>
          </p:cNvPicPr>
          <p:nvPr/>
        </p:nvPicPr>
        <p:blipFill>
          <a:blip r:embed="rId3"/>
          <a:stretch>
            <a:fillRect/>
          </a:stretch>
        </p:blipFill>
        <p:spPr>
          <a:xfrm>
            <a:off x="90312" y="90310"/>
            <a:ext cx="2855310" cy="1365957"/>
          </a:xfrm>
          <a:prstGeom prst="rect">
            <a:avLst/>
          </a:prstGeom>
        </p:spPr>
      </p:pic>
      <p:pic>
        <p:nvPicPr>
          <p:cNvPr id="9" name="Picture 8">
            <a:extLst>
              <a:ext uri="{FF2B5EF4-FFF2-40B4-BE49-F238E27FC236}">
                <a16:creationId xmlns:a16="http://schemas.microsoft.com/office/drawing/2014/main" id="{87C11CCD-61A2-0244-36FC-A0C4302439C7}"/>
              </a:ext>
            </a:extLst>
          </p:cNvPr>
          <p:cNvPicPr>
            <a:picLocks noChangeAspect="1"/>
          </p:cNvPicPr>
          <p:nvPr/>
        </p:nvPicPr>
        <p:blipFill>
          <a:blip r:embed="rId4"/>
          <a:stretch>
            <a:fillRect/>
          </a:stretch>
        </p:blipFill>
        <p:spPr>
          <a:xfrm>
            <a:off x="3279625" y="98072"/>
            <a:ext cx="2500286" cy="1653487"/>
          </a:xfrm>
          <a:prstGeom prst="rect">
            <a:avLst/>
          </a:prstGeom>
        </p:spPr>
      </p:pic>
      <p:pic>
        <p:nvPicPr>
          <p:cNvPr id="11" name="Picture 10">
            <a:extLst>
              <a:ext uri="{FF2B5EF4-FFF2-40B4-BE49-F238E27FC236}">
                <a16:creationId xmlns:a16="http://schemas.microsoft.com/office/drawing/2014/main" id="{02EAFC77-DE37-2733-9564-C3C56A364CCD}"/>
              </a:ext>
            </a:extLst>
          </p:cNvPr>
          <p:cNvPicPr>
            <a:picLocks noChangeAspect="1"/>
          </p:cNvPicPr>
          <p:nvPr/>
        </p:nvPicPr>
        <p:blipFill>
          <a:blip r:embed="rId5"/>
          <a:stretch>
            <a:fillRect/>
          </a:stretch>
        </p:blipFill>
        <p:spPr>
          <a:xfrm>
            <a:off x="6217049" y="90310"/>
            <a:ext cx="2271888" cy="1809424"/>
          </a:xfrm>
          <a:prstGeom prst="rect">
            <a:avLst/>
          </a:prstGeom>
        </p:spPr>
      </p:pic>
      <p:pic>
        <p:nvPicPr>
          <p:cNvPr id="13" name="Picture 12">
            <a:extLst>
              <a:ext uri="{FF2B5EF4-FFF2-40B4-BE49-F238E27FC236}">
                <a16:creationId xmlns:a16="http://schemas.microsoft.com/office/drawing/2014/main" id="{F942F61B-4D4F-8855-1A6D-E262837F1922}"/>
              </a:ext>
            </a:extLst>
          </p:cNvPr>
          <p:cNvPicPr>
            <a:picLocks noChangeAspect="1"/>
          </p:cNvPicPr>
          <p:nvPr/>
        </p:nvPicPr>
        <p:blipFill>
          <a:blip r:embed="rId6"/>
          <a:stretch>
            <a:fillRect/>
          </a:stretch>
        </p:blipFill>
        <p:spPr>
          <a:xfrm>
            <a:off x="334003" y="2242254"/>
            <a:ext cx="2945622" cy="2437292"/>
          </a:xfrm>
          <a:prstGeom prst="rect">
            <a:avLst/>
          </a:prstGeom>
        </p:spPr>
      </p:pic>
      <p:pic>
        <p:nvPicPr>
          <p:cNvPr id="15" name="Picture 14">
            <a:extLst>
              <a:ext uri="{FF2B5EF4-FFF2-40B4-BE49-F238E27FC236}">
                <a16:creationId xmlns:a16="http://schemas.microsoft.com/office/drawing/2014/main" id="{C360036D-D73A-CE1B-B6D5-0600D1B6DBAD}"/>
              </a:ext>
            </a:extLst>
          </p:cNvPr>
          <p:cNvPicPr>
            <a:picLocks noChangeAspect="1"/>
          </p:cNvPicPr>
          <p:nvPr/>
        </p:nvPicPr>
        <p:blipFill>
          <a:blip r:embed="rId7"/>
          <a:stretch>
            <a:fillRect/>
          </a:stretch>
        </p:blipFill>
        <p:spPr>
          <a:xfrm>
            <a:off x="3803073" y="2182815"/>
            <a:ext cx="2566376" cy="24182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Where</a:t>
            </a:r>
            <a:endParaRPr dirty="0"/>
          </a:p>
        </p:txBody>
      </p:sp>
      <p:sp>
        <p:nvSpPr>
          <p:cNvPr id="94" name="Google Shape;94;p16"/>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133350" lvl="0" indent="0" algn="l" rtl="0">
              <a:spcBef>
                <a:spcPts val="800"/>
              </a:spcBef>
              <a:spcAft>
                <a:spcPts val="0"/>
              </a:spcAft>
              <a:buSzPts val="1500"/>
              <a:buNone/>
            </a:pPr>
            <a:r>
              <a:rPr lang="en-US" dirty="0"/>
              <a:t>This is happening on digital platforms that offer services to users that assist them in their daily lives</a:t>
            </a:r>
          </a:p>
          <a:p>
            <a:pPr marL="457200" lvl="0" indent="-323850" algn="l" rtl="0">
              <a:spcBef>
                <a:spcPts val="800"/>
              </a:spcBef>
              <a:spcAft>
                <a:spcPts val="0"/>
              </a:spcAft>
              <a:buSzPts val="1500"/>
              <a:buChar char="●"/>
            </a:pPr>
            <a:r>
              <a:rPr lang="en-US" dirty="0"/>
              <a:t>Web-sites</a:t>
            </a:r>
          </a:p>
          <a:p>
            <a:pPr marL="457200" lvl="0" indent="-323850" algn="l" rtl="0">
              <a:spcBef>
                <a:spcPts val="0"/>
              </a:spcBef>
              <a:spcAft>
                <a:spcPts val="0"/>
              </a:spcAft>
              <a:buSzPts val="1500"/>
              <a:buChar char="●"/>
            </a:pPr>
            <a:r>
              <a:rPr lang="en-US" dirty="0"/>
              <a:t>Computer Applications</a:t>
            </a:r>
          </a:p>
          <a:p>
            <a:pPr marL="457200" lvl="0" indent="-323850" algn="l" rtl="0">
              <a:spcBef>
                <a:spcPts val="0"/>
              </a:spcBef>
              <a:spcAft>
                <a:spcPts val="0"/>
              </a:spcAft>
              <a:buSzPts val="150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When</a:t>
            </a:r>
            <a:endParaRPr dirty="0"/>
          </a:p>
        </p:txBody>
      </p:sp>
      <p:sp>
        <p:nvSpPr>
          <p:cNvPr id="100" name="Google Shape;100;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This problem occurs after products and services are released for consumers use.</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US" dirty="0"/>
              <a:t>To prevent this from happening, companies can</a:t>
            </a:r>
            <a:endParaRPr dirty="0"/>
          </a:p>
          <a:p>
            <a:pPr marL="457200" lvl="0" indent="-323850" algn="l" rtl="0">
              <a:spcBef>
                <a:spcPts val="800"/>
              </a:spcBef>
              <a:spcAft>
                <a:spcPts val="0"/>
              </a:spcAft>
              <a:buSzPts val="1500"/>
              <a:buChar char="●"/>
            </a:pPr>
            <a:r>
              <a:rPr lang="en-US" dirty="0"/>
              <a:t>Include accessibility considerations in their product requirements</a:t>
            </a:r>
          </a:p>
          <a:p>
            <a:pPr lvl="1" indent="-323850">
              <a:buSzPts val="1500"/>
              <a:buChar char="●"/>
            </a:pPr>
            <a:r>
              <a:rPr lang="en-US" dirty="0"/>
              <a:t>Research, focus groups, consult experts</a:t>
            </a:r>
            <a:endParaRPr dirty="0"/>
          </a:p>
          <a:p>
            <a:pPr marL="457200" lvl="0" indent="-323850" algn="l" rtl="0">
              <a:spcBef>
                <a:spcPts val="0"/>
              </a:spcBef>
              <a:spcAft>
                <a:spcPts val="0"/>
              </a:spcAft>
              <a:buSzPts val="1500"/>
              <a:buChar char="●"/>
            </a:pPr>
            <a:r>
              <a:rPr lang="en-US" dirty="0"/>
              <a:t>Include people with </a:t>
            </a:r>
            <a:r>
              <a:rPr lang="en" dirty="0"/>
              <a:t>accessibility</a:t>
            </a:r>
            <a:r>
              <a:rPr lang="en-US" dirty="0"/>
              <a:t> needs in their product testing process</a:t>
            </a:r>
          </a:p>
          <a:p>
            <a:pPr lvl="1" indent="-323850">
              <a:spcBef>
                <a:spcPts val="0"/>
              </a:spcBef>
              <a:buSzPts val="1500"/>
              <a:buChar char="●"/>
            </a:pPr>
            <a:r>
              <a:rPr lang="en-US" dirty="0"/>
              <a:t>Iterate based upon feedback</a:t>
            </a:r>
            <a:endParaRPr dirty="0"/>
          </a:p>
          <a:p>
            <a:pPr marL="457200" lvl="0" indent="-323850" algn="l" rtl="0">
              <a:spcBef>
                <a:spcPts val="0"/>
              </a:spcBef>
              <a:spcAft>
                <a:spcPts val="0"/>
              </a:spcAft>
              <a:buSzPts val="1500"/>
              <a:buChar char="●"/>
            </a:pPr>
            <a:r>
              <a:rPr lang="en" dirty="0"/>
              <a:t>Build and use customer feedback on existing products and services to maintain consistency</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Wow</a:t>
            </a:r>
            <a:endParaRPr dirty="0"/>
          </a:p>
        </p:txBody>
      </p:sp>
      <p:sp>
        <p:nvSpPr>
          <p:cNvPr id="106" name="Google Shape;106;p18"/>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800"/>
              </a:spcBef>
              <a:spcAft>
                <a:spcPts val="0"/>
              </a:spcAft>
              <a:buNone/>
            </a:pPr>
            <a:r>
              <a:rPr lang="en-US" dirty="0"/>
              <a:t>By increasing the </a:t>
            </a:r>
            <a:r>
              <a:rPr lang="en" dirty="0"/>
              <a:t>accessibility</a:t>
            </a:r>
            <a:r>
              <a:rPr lang="en-US" dirty="0"/>
              <a:t> of their digital products, financial institutions will set themselves apart from their competitors  </a:t>
            </a:r>
            <a:endParaRPr dirty="0"/>
          </a:p>
          <a:p>
            <a:pPr marL="457200" lvl="0" indent="-323850" algn="l" rtl="0">
              <a:spcBef>
                <a:spcPts val="800"/>
              </a:spcBef>
              <a:spcAft>
                <a:spcPts val="0"/>
              </a:spcAft>
              <a:buSzPts val="1500"/>
              <a:buChar char="●"/>
            </a:pPr>
            <a:r>
              <a:rPr lang="en-US" dirty="0"/>
              <a:t>Attract more customers whose values align with the institution</a:t>
            </a:r>
            <a:endParaRPr dirty="0"/>
          </a:p>
          <a:p>
            <a:pPr marL="457200" lvl="0" indent="-323850" algn="l" rtl="0">
              <a:spcBef>
                <a:spcPts val="0"/>
              </a:spcBef>
              <a:spcAft>
                <a:spcPts val="0"/>
              </a:spcAft>
              <a:buSzPts val="1500"/>
              <a:buChar char="●"/>
            </a:pPr>
            <a:r>
              <a:rPr lang="en" dirty="0"/>
              <a:t>Improve customer experience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r>
              <a:rPr lang="en-US" dirty="0"/>
              <a:t>Design for All </a:t>
            </a:r>
            <a:br>
              <a:rPr lang="en-US" dirty="0"/>
            </a:br>
            <a:r>
              <a:rPr lang="en-US" dirty="0"/>
              <a:t>Play Back Brief</a:t>
            </a:r>
            <a:br>
              <a:rPr lang="en-US" dirty="0"/>
            </a:br>
            <a:br>
              <a:rPr lang="en-US" dirty="0"/>
            </a:br>
            <a:r>
              <a:rPr lang="en" dirty="0"/>
              <a:t>Suremy Rahugnanam</a:t>
            </a:r>
            <a:br>
              <a:rPr lang="en" dirty="0"/>
            </a:br>
            <a:r>
              <a:rPr lang="en" dirty="0"/>
              <a:t>Mike Stevens</a:t>
            </a:r>
            <a:endParaRPr dirty="0"/>
          </a:p>
        </p:txBody>
      </p:sp>
    </p:spTree>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 Light</vt:lpstr>
      <vt:lpstr>Montserrat Medium</vt:lpstr>
      <vt:lpstr>Montserrat</vt:lpstr>
      <vt:lpstr>Arial</vt:lpstr>
      <vt:lpstr>FINOS–Revised</vt:lpstr>
      <vt:lpstr>GAAD Hackathon</vt:lpstr>
      <vt:lpstr>Why</vt:lpstr>
      <vt:lpstr>What</vt:lpstr>
      <vt:lpstr>Who</vt:lpstr>
      <vt:lpstr>PowerPoint Presentation</vt:lpstr>
      <vt:lpstr>Where</vt:lpstr>
      <vt:lpstr>When</vt:lpstr>
      <vt:lpstr>Wow</vt:lpstr>
      <vt:lpstr>Design for All  Play Back Brief  Suremy Rahugnanam Mike Stevens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dc:creator>mike stevens</dc:creator>
  <cp:lastModifiedBy>mike stevens</cp:lastModifiedBy>
  <cp:revision>1</cp:revision>
  <dcterms:modified xsi:type="dcterms:W3CDTF">2023-05-10T18:56:05Z</dcterms:modified>
</cp:coreProperties>
</file>