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  <p:sldMasterId id="2147483672" r:id="rId2"/>
  </p:sldMasterIdLst>
  <p:sldIdLst>
    <p:sldId id="269" r:id="rId3"/>
    <p:sldId id="256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7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7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26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8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7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81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5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06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5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635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90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8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0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7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2035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6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42" r:id="rId4"/>
    <p:sldLayoutId id="2147483743" r:id="rId5"/>
    <p:sldLayoutId id="2147483744" r:id="rId6"/>
    <p:sldLayoutId id="2147483749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05F676-664B-4A78-9076-22C516843BC6}"/>
              </a:ext>
            </a:extLst>
          </p:cNvPr>
          <p:cNvSpPr/>
          <p:nvPr/>
        </p:nvSpPr>
        <p:spPr>
          <a:xfrm>
            <a:off x="993648" y="1235581"/>
            <a:ext cx="10204704" cy="308241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tx1"/>
                </a:solidFill>
                <a:latin typeface="+mj-lt"/>
              </a:rPr>
              <a:t>Final presentation infrastructure</a:t>
            </a:r>
            <a:r>
              <a:rPr lang="en-GB" sz="3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32323-33CE-4B53-AA91-81E5EB64E1AC}"/>
              </a:ext>
            </a:extLst>
          </p:cNvPr>
          <p:cNvSpPr/>
          <p:nvPr/>
        </p:nvSpPr>
        <p:spPr>
          <a:xfrm>
            <a:off x="1215136" y="49760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FFFF">
                    <a:lumMod val="85000"/>
                    <a:lumOff val="15000"/>
                  </a:srgbClr>
                </a:solidFill>
                <a:latin typeface="Century Schoolbook" panose="02020404030301010803"/>
              </a:rPr>
              <a:t>Names: Nacedo Zorgvol, Michael </a:t>
            </a:r>
            <a:r>
              <a:rPr lang="en-GB" dirty="0" err="1">
                <a:solidFill>
                  <a:srgbClr val="FFFFFF">
                    <a:lumMod val="85000"/>
                    <a:lumOff val="15000"/>
                  </a:srgbClr>
                </a:solidFill>
                <a:latin typeface="Century Schoolbook" panose="02020404030301010803"/>
              </a:rPr>
              <a:t>Ebowusim</a:t>
            </a:r>
            <a:r>
              <a:rPr lang="en-GB" dirty="0">
                <a:solidFill>
                  <a:srgbClr val="FFFFFF">
                    <a:lumMod val="85000"/>
                    <a:lumOff val="15000"/>
                  </a:srgbClr>
                </a:solidFill>
                <a:latin typeface="Century Schoolbook" panose="02020404030301010803"/>
              </a:rPr>
              <a:t> </a:t>
            </a:r>
          </a:p>
          <a:p>
            <a:r>
              <a:rPr lang="en-GB" dirty="0">
                <a:solidFill>
                  <a:srgbClr val="FFFFFF">
                    <a:lumMod val="85000"/>
                    <a:lumOff val="15000"/>
                  </a:srgbClr>
                </a:solidFill>
                <a:latin typeface="Century Schoolbook" panose="02020404030301010803"/>
              </a:rPr>
              <a:t>Class: P-CB01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4158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10 (Transport protocols TCP/UDP)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</a:t>
            </a:r>
            <a:r>
              <a:rPr lang="en-GB" dirty="0" err="1">
                <a:latin typeface="Century Schoolbook (Headings)"/>
              </a:rPr>
              <a:t>tcp</a:t>
            </a:r>
            <a:r>
              <a:rPr lang="en-GB" dirty="0">
                <a:latin typeface="Century Schoolbook (Headings)"/>
              </a:rPr>
              <a:t>/</a:t>
            </a:r>
            <a:r>
              <a:rPr lang="en-GB" dirty="0" err="1">
                <a:latin typeface="Century Schoolbook (Headings)"/>
              </a:rPr>
              <a:t>udp</a:t>
            </a:r>
            <a:r>
              <a:rPr lang="en-GB" dirty="0">
                <a:latin typeface="Century Schoolbook (Headings)"/>
              </a:rPr>
              <a:t>?</a:t>
            </a:r>
          </a:p>
          <a:p>
            <a:r>
              <a:rPr lang="en-GB" dirty="0" err="1">
                <a:latin typeface="Century Schoolbook (Headings)"/>
              </a:rPr>
              <a:t>Tcp</a:t>
            </a:r>
            <a:r>
              <a:rPr lang="en-GB" dirty="0">
                <a:latin typeface="Century Schoolbook (Headings)"/>
              </a:rPr>
              <a:t> usage in </a:t>
            </a:r>
            <a:r>
              <a:rPr lang="en-GB" dirty="0" err="1">
                <a:latin typeface="Century Schoolbook (Headings)"/>
              </a:rPr>
              <a:t>netkit</a:t>
            </a:r>
            <a:endParaRPr lang="en-GB" dirty="0">
              <a:latin typeface="Century Schoolbook (Headings)"/>
            </a:endParaRPr>
          </a:p>
          <a:p>
            <a:r>
              <a:rPr lang="en-GB" dirty="0">
                <a:latin typeface="Century Schoolbook (Headings)"/>
              </a:rPr>
              <a:t>Investigation of </a:t>
            </a:r>
            <a:r>
              <a:rPr lang="en-GB" dirty="0" err="1">
                <a:latin typeface="Century Schoolbook (Headings)"/>
              </a:rPr>
              <a:t>tcp</a:t>
            </a:r>
            <a:r>
              <a:rPr lang="en-GB" dirty="0">
                <a:latin typeface="Century Schoolbook (Headings)"/>
              </a:rPr>
              <a:t>/</a:t>
            </a:r>
            <a:r>
              <a:rPr lang="en-GB" dirty="0" err="1">
                <a:latin typeface="Century Schoolbook (Headings)"/>
              </a:rPr>
              <a:t>udp</a:t>
            </a:r>
            <a:r>
              <a:rPr lang="en-GB" dirty="0">
                <a:latin typeface="Century Schoolbook (Headings)"/>
              </a:rPr>
              <a:t> in </a:t>
            </a:r>
            <a:r>
              <a:rPr lang="en-GB" dirty="0" err="1">
                <a:latin typeface="Century Schoolbook (Headings)"/>
              </a:rPr>
              <a:t>wireshark</a:t>
            </a:r>
            <a:endParaRPr lang="en-GB" dirty="0">
              <a:latin typeface="Century Schoolbook (Headings)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04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does a computer consist of?</a:t>
            </a:r>
          </a:p>
          <a:p>
            <a:r>
              <a:rPr lang="en-GB" dirty="0">
                <a:latin typeface="Century Schoolbook (Headings)"/>
              </a:rPr>
              <a:t>Decimal, Binary, Hexadecimal</a:t>
            </a:r>
          </a:p>
          <a:p>
            <a:r>
              <a:rPr lang="en-GB" sz="1600" dirty="0">
                <a:latin typeface="Century Schoolbook (Headings)"/>
              </a:rPr>
              <a:t>Operating system and virtual machines</a:t>
            </a:r>
          </a:p>
          <a:p>
            <a:r>
              <a:rPr lang="en-GB" sz="1600" dirty="0">
                <a:latin typeface="Century Schoolbook (Headings)"/>
              </a:rPr>
              <a:t>Version control system – Git</a:t>
            </a:r>
          </a:p>
          <a:p>
            <a:r>
              <a:rPr lang="en-GB" sz="1600" dirty="0">
                <a:latin typeface="Century Schoolbook (Headings)"/>
              </a:rPr>
              <a:t>Networking – TCP/IP</a:t>
            </a:r>
          </a:p>
          <a:p>
            <a:r>
              <a:rPr lang="en-GB" sz="1600" dirty="0">
                <a:latin typeface="Century Schoolbook (Headings)"/>
              </a:rPr>
              <a:t>Internet Protocol and Network devices</a:t>
            </a:r>
          </a:p>
          <a:p>
            <a:r>
              <a:rPr lang="en-GB" sz="1600" dirty="0">
                <a:latin typeface="Century Schoolbook (Headings)"/>
              </a:rPr>
              <a:t>Routing, Maintenance and drawing of infrastructure</a:t>
            </a:r>
          </a:p>
          <a:p>
            <a:r>
              <a:rPr lang="en-GB" sz="1600" dirty="0">
                <a:latin typeface="Century Schoolbook (Headings)"/>
              </a:rPr>
              <a:t>Transport protocols TCP/UDP</a:t>
            </a:r>
          </a:p>
          <a:p>
            <a:endParaRPr lang="en-GB" sz="1600" dirty="0"/>
          </a:p>
          <a:p>
            <a:endParaRPr lang="en-GB" dirty="0">
              <a:latin typeface="Century Schoolbook (Headings)"/>
            </a:endParaRPr>
          </a:p>
          <a:p>
            <a:endParaRPr lang="en-GB" dirty="0">
              <a:latin typeface="Century Schoolbook (Headings)"/>
            </a:endParaRPr>
          </a:p>
          <a:p>
            <a:endParaRPr lang="en-GB" dirty="0"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139121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1 (Introduction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a computer? </a:t>
            </a:r>
          </a:p>
          <a:p>
            <a:r>
              <a:rPr lang="en-GB" dirty="0">
                <a:latin typeface="Century Schoolbook (Headings)"/>
              </a:rPr>
              <a:t>What does a computer consist of? Parts?</a:t>
            </a:r>
          </a:p>
          <a:p>
            <a:pPr marL="0" indent="0">
              <a:buNone/>
            </a:pPr>
            <a:endParaRPr lang="en-GB" dirty="0">
              <a:latin typeface="Century Schoolbook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36568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2 (Binary, Hexadecimal, Decimal)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Converting decimal to binary and hexadecimal and reverse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761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3 (signed/unsigned binary, binary addition)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Bitwise operations</a:t>
            </a:r>
          </a:p>
          <a:p>
            <a:r>
              <a:rPr lang="en-GB" dirty="0">
                <a:latin typeface="Century Schoolbook (Headings)"/>
              </a:rPr>
              <a:t>Binary addition</a:t>
            </a:r>
          </a:p>
          <a:p>
            <a:r>
              <a:rPr lang="en-GB" dirty="0">
                <a:latin typeface="Century Schoolbook (Headings)"/>
              </a:rPr>
              <a:t>Negative binary numbers</a:t>
            </a:r>
          </a:p>
          <a:p>
            <a:r>
              <a:rPr lang="en-GB" dirty="0">
                <a:latin typeface="Century Schoolbook (Headings)"/>
              </a:rPr>
              <a:t>Negation (NOT)</a:t>
            </a:r>
          </a:p>
          <a:p>
            <a:r>
              <a:rPr lang="en-GB" dirty="0">
                <a:latin typeface="Century Schoolbook (Headings)"/>
              </a:rPr>
              <a:t>Conjunction (AND)</a:t>
            </a:r>
          </a:p>
          <a:p>
            <a:r>
              <a:rPr lang="en-GB" dirty="0">
                <a:latin typeface="Century Schoolbook (Headings)"/>
              </a:rPr>
              <a:t>Disjunction (OR)</a:t>
            </a:r>
          </a:p>
          <a:p>
            <a:r>
              <a:rPr lang="en-GB" dirty="0">
                <a:latin typeface="Century Schoolbook (Headings)"/>
              </a:rPr>
              <a:t>Exclusive disjunction (XOR)</a:t>
            </a:r>
          </a:p>
        </p:txBody>
      </p:sp>
    </p:spTree>
    <p:extLst>
      <p:ext uri="{BB962C8B-B14F-4D97-AF65-F5344CB8AC3E}">
        <p14:creationId xmlns:p14="http://schemas.microsoft.com/office/powerpoint/2010/main" val="1780589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4 (Operating system and virtual machines)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an OS?</a:t>
            </a:r>
          </a:p>
          <a:p>
            <a:r>
              <a:rPr lang="en-GB" dirty="0">
                <a:latin typeface="Century Schoolbook (Headings)"/>
              </a:rPr>
              <a:t>What does an OS do?</a:t>
            </a:r>
          </a:p>
          <a:p>
            <a:r>
              <a:rPr lang="en-GB" dirty="0">
                <a:latin typeface="Century Schoolbook (Headings)"/>
              </a:rPr>
              <a:t>I/O devices? Examples?</a:t>
            </a:r>
          </a:p>
          <a:p>
            <a:r>
              <a:rPr lang="en-GB" dirty="0">
                <a:latin typeface="Century Schoolbook (Headings)"/>
              </a:rPr>
              <a:t>What is a virtual machine? </a:t>
            </a:r>
          </a:p>
          <a:p>
            <a:r>
              <a:rPr lang="en-GB" dirty="0">
                <a:latin typeface="Century Schoolbook (Headings)"/>
              </a:rPr>
              <a:t>What is a node?</a:t>
            </a:r>
          </a:p>
        </p:txBody>
      </p:sp>
    </p:spTree>
    <p:extLst>
      <p:ext uri="{BB962C8B-B14F-4D97-AF65-F5344CB8AC3E}">
        <p14:creationId xmlns:p14="http://schemas.microsoft.com/office/powerpoint/2010/main" val="3657698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5 (Version control system -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git?</a:t>
            </a:r>
          </a:p>
          <a:p>
            <a:r>
              <a:rPr lang="en-GB" dirty="0">
                <a:latin typeface="Century Schoolbook (Headings)"/>
              </a:rPr>
              <a:t>What is a version control system?</a:t>
            </a:r>
          </a:p>
          <a:p>
            <a:r>
              <a:rPr lang="en-GB" dirty="0">
                <a:latin typeface="Century Schoolbook (Headings)"/>
              </a:rPr>
              <a:t>How does the version control system record changes?</a:t>
            </a:r>
          </a:p>
          <a:p>
            <a:endParaRPr lang="en-GB" dirty="0">
              <a:latin typeface="Century Schoolbook (Headings)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591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7 (Introduction to Networking – TCP/IP)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Creating a git repository</a:t>
            </a:r>
          </a:p>
          <a:p>
            <a:r>
              <a:rPr lang="en-GB" dirty="0">
                <a:latin typeface="Century Schoolbook (Headings)"/>
              </a:rPr>
              <a:t>Installing </a:t>
            </a:r>
            <a:r>
              <a:rPr lang="en-GB" dirty="0" err="1">
                <a:latin typeface="Century Schoolbook (Headings)"/>
              </a:rPr>
              <a:t>netkit</a:t>
            </a:r>
            <a:r>
              <a:rPr lang="en-GB" dirty="0">
                <a:latin typeface="Century Schoolbook (Headings)"/>
              </a:rPr>
              <a:t> on </a:t>
            </a:r>
            <a:r>
              <a:rPr lang="en-GB" dirty="0" err="1">
                <a:latin typeface="Century Schoolbook (Headings)"/>
              </a:rPr>
              <a:t>vmware</a:t>
            </a:r>
            <a:r>
              <a:rPr lang="en-GB" dirty="0">
                <a:latin typeface="Century Schoolbook (Headings)"/>
              </a:rPr>
              <a:t> with ubuntu</a:t>
            </a:r>
          </a:p>
          <a:p>
            <a:r>
              <a:rPr lang="en-GB" dirty="0">
                <a:latin typeface="Century Schoolbook (Headings)"/>
              </a:rPr>
              <a:t>Investigation http protocol with </a:t>
            </a:r>
            <a:r>
              <a:rPr lang="en-GB" dirty="0" err="1">
                <a:latin typeface="Century Schoolbook (Headings)"/>
              </a:rPr>
              <a:t>wireshark</a:t>
            </a:r>
            <a:endParaRPr lang="en-GB" dirty="0">
              <a:latin typeface="Century Schoolbook (Headings)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4168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8 (Internet Protocol and Network devices)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What is a computer network?</a:t>
            </a:r>
          </a:p>
          <a:p>
            <a:r>
              <a:rPr lang="en-GB" dirty="0">
                <a:latin typeface="Century Schoolbook (Headings)"/>
              </a:rPr>
              <a:t>Internet protocol</a:t>
            </a:r>
          </a:p>
          <a:p>
            <a:r>
              <a:rPr lang="en-GB" dirty="0">
                <a:latin typeface="Century Schoolbook (Headings)"/>
              </a:rPr>
              <a:t>Ip address ranges</a:t>
            </a:r>
          </a:p>
          <a:p>
            <a:r>
              <a:rPr lang="en-GB" dirty="0">
                <a:latin typeface="Century Schoolbook (Headings)"/>
              </a:rPr>
              <a:t>Classful/Classless </a:t>
            </a:r>
            <a:r>
              <a:rPr lang="en-GB" dirty="0" err="1">
                <a:latin typeface="Century Schoolbook (Headings)"/>
              </a:rPr>
              <a:t>ip</a:t>
            </a:r>
            <a:r>
              <a:rPr lang="en-GB" dirty="0">
                <a:latin typeface="Century Schoolbook (Headings)"/>
              </a:rPr>
              <a:t> addresses</a:t>
            </a:r>
          </a:p>
          <a:p>
            <a:endParaRPr lang="en-GB" dirty="0">
              <a:latin typeface="Century Schoolbook (Headings)"/>
            </a:endParaRPr>
          </a:p>
          <a:p>
            <a:endParaRPr lang="en-GB" dirty="0">
              <a:latin typeface="Century Schoolbook (Headings)"/>
            </a:endParaRPr>
          </a:p>
          <a:p>
            <a:pPr marL="0" indent="0">
              <a:buNone/>
            </a:pPr>
            <a:endParaRPr lang="en-GB" dirty="0">
              <a:latin typeface="Century Schoolbook (Headings)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944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20404030301010803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2C239-52AD-4D40-9853-DFF483C8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480" y="870132"/>
            <a:ext cx="9794240" cy="1527078"/>
          </a:xfrm>
        </p:spPr>
        <p:txBody>
          <a:bodyPr>
            <a:normAutofit/>
          </a:bodyPr>
          <a:lstStyle/>
          <a:p>
            <a:r>
              <a:rPr lang="en-GB" sz="3200" dirty="0"/>
              <a:t>Week 9 (Routing, Maintenance and drawing of infrastructure)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BB345-4854-4927-B81F-6A4BB7B7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n-GB" dirty="0">
                <a:latin typeface="Century Schoolbook (Headings)"/>
              </a:rPr>
              <a:t>Direct host route</a:t>
            </a:r>
          </a:p>
          <a:p>
            <a:r>
              <a:rPr lang="en-GB" dirty="0">
                <a:latin typeface="Century Schoolbook (Headings)"/>
              </a:rPr>
              <a:t>Default route</a:t>
            </a:r>
          </a:p>
          <a:p>
            <a:r>
              <a:rPr lang="en-GB" dirty="0">
                <a:latin typeface="Century Schoolbook (Headings)"/>
              </a:rPr>
              <a:t>Host route</a:t>
            </a:r>
          </a:p>
          <a:p>
            <a:r>
              <a:rPr lang="en-GB" dirty="0">
                <a:latin typeface="Century Schoolbook (Headings)"/>
              </a:rPr>
              <a:t>Network route</a:t>
            </a:r>
          </a:p>
          <a:p>
            <a:r>
              <a:rPr lang="en-GB" dirty="0">
                <a:latin typeface="Century Schoolbook (Headings)"/>
              </a:rPr>
              <a:t>How did we apply the above methods?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642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_2SEEDS">
      <a:dk1>
        <a:srgbClr val="000000"/>
      </a:dk1>
      <a:lt1>
        <a:srgbClr val="FFFFFF"/>
      </a:lt1>
      <a:dk2>
        <a:srgbClr val="243341"/>
      </a:dk2>
      <a:lt2>
        <a:srgbClr val="E8E4E2"/>
      </a:lt2>
      <a:accent1>
        <a:srgbClr val="3B90B1"/>
      </a:accent1>
      <a:accent2>
        <a:srgbClr val="46B3A5"/>
      </a:accent2>
      <a:accent3>
        <a:srgbClr val="4D70C3"/>
      </a:accent3>
      <a:accent4>
        <a:srgbClr val="B1453B"/>
      </a:accent4>
      <a:accent5>
        <a:srgbClr val="C3884D"/>
      </a:accent5>
      <a:accent6>
        <a:srgbClr val="ADA339"/>
      </a:accent6>
      <a:hlink>
        <a:srgbClr val="BF643F"/>
      </a:hlink>
      <a:folHlink>
        <a:srgbClr val="7F7F7F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BrushVTI">
  <a:themeElements>
    <a:clrScheme name="AnalogousFromDarkSeedRightStep">
      <a:dk1>
        <a:srgbClr val="000000"/>
      </a:dk1>
      <a:lt1>
        <a:srgbClr val="FFFFFF"/>
      </a:lt1>
      <a:dk2>
        <a:srgbClr val="243B41"/>
      </a:dk2>
      <a:lt2>
        <a:srgbClr val="E8E2E6"/>
      </a:lt2>
      <a:accent1>
        <a:srgbClr val="47B56F"/>
      </a:accent1>
      <a:accent2>
        <a:srgbClr val="3BB197"/>
      </a:accent2>
      <a:accent3>
        <a:srgbClr val="4DACC3"/>
      </a:accent3>
      <a:accent4>
        <a:srgbClr val="3B69B1"/>
      </a:accent4>
      <a:accent5>
        <a:srgbClr val="5B58C7"/>
      </a:accent5>
      <a:accent6>
        <a:srgbClr val="7C4CB8"/>
      </a:accent6>
      <a:hlink>
        <a:srgbClr val="8F822F"/>
      </a:hlink>
      <a:folHlink>
        <a:srgbClr val="828282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1891</TotalTime>
  <Words>302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Century Gothic</vt:lpstr>
      <vt:lpstr>Century Schoolbook</vt:lpstr>
      <vt:lpstr>Century Schoolbook (Headings)</vt:lpstr>
      <vt:lpstr>Elephant</vt:lpstr>
      <vt:lpstr>Franklin Gothic Book</vt:lpstr>
      <vt:lpstr>Garamond</vt:lpstr>
      <vt:lpstr>SavonVTI</vt:lpstr>
      <vt:lpstr>BrushVTI</vt:lpstr>
      <vt:lpstr>PowerPoint Presentation</vt:lpstr>
      <vt:lpstr>Week 1 (Introduction week)</vt:lpstr>
      <vt:lpstr>Week 2 (Binary, Hexadecimal, Decimal)</vt:lpstr>
      <vt:lpstr>Week 3 (signed/unsigned binary, binary addition)</vt:lpstr>
      <vt:lpstr>Week 4 (Operating system and virtual machines)</vt:lpstr>
      <vt:lpstr>Week 5 (Version control system - Git)</vt:lpstr>
      <vt:lpstr>Week 7 (Introduction to Networking – TCP/IP)</vt:lpstr>
      <vt:lpstr>Week 8 (Internet Protocol and Network devices)</vt:lpstr>
      <vt:lpstr>Week 9 (Routing, Maintenance and drawing of infrastructure)</vt:lpstr>
      <vt:lpstr>Week 10 (Transport protocols TCP/UDP)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Nacedo Zorgvol</dc:creator>
  <cp:lastModifiedBy>Zorgvol,Nacedo D.N.</cp:lastModifiedBy>
  <cp:revision>53</cp:revision>
  <dcterms:created xsi:type="dcterms:W3CDTF">2020-05-04T16:13:05Z</dcterms:created>
  <dcterms:modified xsi:type="dcterms:W3CDTF">2020-05-05T23:44:38Z</dcterms:modified>
</cp:coreProperties>
</file>