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6" r:id="rId3"/>
    <p:sldId id="258" r:id="rId4"/>
    <p:sldId id="259" r:id="rId5"/>
    <p:sldId id="257" r:id="rId6"/>
    <p:sldId id="271" r:id="rId7"/>
    <p:sldId id="285" r:id="rId8"/>
    <p:sldId id="286" r:id="rId9"/>
    <p:sldId id="287" r:id="rId10"/>
    <p:sldId id="272" r:id="rId11"/>
    <p:sldId id="288" r:id="rId12"/>
    <p:sldId id="273" r:id="rId13"/>
    <p:sldId id="289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Kramer" initials="CK" lastIdx="1" clrIdx="0">
    <p:extLst>
      <p:ext uri="{19B8F6BF-5375-455C-9EA6-DF929625EA0E}">
        <p15:presenceInfo xmlns:p15="http://schemas.microsoft.com/office/powerpoint/2012/main" userId="Chris Kram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y Bronowski" userId="9e85df7a66faccbe" providerId="LiveId" clId="{6EC81223-114C-453E-B523-A43B5679C83D}"/>
    <pc:docChg chg="modSld sldOrd">
      <pc:chgData name="Mikey Bronowski" userId="9e85df7a66faccbe" providerId="LiveId" clId="{6EC81223-114C-453E-B523-A43B5679C83D}" dt="2021-10-16T11:24:24.140" v="1"/>
      <pc:docMkLst>
        <pc:docMk/>
      </pc:docMkLst>
      <pc:sldChg chg="ord">
        <pc:chgData name="Mikey Bronowski" userId="9e85df7a66faccbe" providerId="LiveId" clId="{6EC81223-114C-453E-B523-A43B5679C83D}" dt="2021-10-16T11:24:24.140" v="1"/>
        <pc:sldMkLst>
          <pc:docMk/>
          <pc:sldMk cId="272871190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76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6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8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1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8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0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0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17A34-94E0-4F89-8B24-3C09F51EF0A4}"/>
              </a:ext>
            </a:extLst>
          </p:cNvPr>
          <p:cNvSpPr txBox="1"/>
          <p:nvPr userDrawn="1"/>
        </p:nvSpPr>
        <p:spPr>
          <a:xfrm>
            <a:off x="-61878" y="6531530"/>
            <a:ext cx="4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</a:t>
            </a:r>
            <a:r>
              <a:rPr lang="en-US" dirty="0">
                <a:solidFill>
                  <a:srgbClr val="00B050"/>
                </a:solidFill>
              </a:rPr>
              <a:t>MN </a:t>
            </a:r>
            <a:r>
              <a:rPr lang="en-US" dirty="0">
                <a:solidFill>
                  <a:schemeClr val="tx1"/>
                </a:solidFill>
              </a:rPr>
              <a:t>– Data Saturday #13 – Oct 16,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5823266-A1F7-4361-A3FB-6613914443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153" y="6377152"/>
            <a:ext cx="480847" cy="4808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840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16EA-CEA2-49DC-8542-0D88777966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BCD7C-4963-4053-A995-6BCBD220F46B}"/>
              </a:ext>
            </a:extLst>
          </p:cNvPr>
          <p:cNvSpPr txBox="1"/>
          <p:nvPr userDrawn="1"/>
        </p:nvSpPr>
        <p:spPr>
          <a:xfrm>
            <a:off x="-61878" y="6531530"/>
            <a:ext cx="4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</a:t>
            </a:r>
            <a:r>
              <a:rPr lang="en-US" dirty="0">
                <a:solidFill>
                  <a:srgbClr val="00B050"/>
                </a:solidFill>
              </a:rPr>
              <a:t>MN </a:t>
            </a:r>
            <a:r>
              <a:rPr lang="en-US" dirty="0">
                <a:solidFill>
                  <a:schemeClr val="tx1"/>
                </a:solidFill>
              </a:rPr>
              <a:t>– Data Saturday #13 – Oct 16,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22FD2B4-E844-4AE2-A822-D23D36E327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153" y="6377152"/>
            <a:ext cx="480847" cy="4808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496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check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nke/ImportExc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www.linkedin.com/groups/2034949/" TargetMode="External"/><Relationship Id="rId4" Type="http://schemas.openxmlformats.org/officeDocument/2006/relationships/hyperlink" Target="https://twitter.com/PASSM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iscord.gg/GajGTFVT28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tool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learn-dbatools-in-a-month-of-lunch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ster.dev/docs/assertions/should-command" TargetMode="External"/><Relationship Id="rId2" Type="http://schemas.openxmlformats.org/officeDocument/2006/relationships/hyperlink" Target="https://pester.de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CCAC-B2B0-4B25-B5C1-A2154877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95" y="130472"/>
            <a:ext cx="11905281" cy="2387600"/>
          </a:xfrm>
          <a:noFill/>
        </p:spPr>
        <p:txBody>
          <a:bodyPr anchor="t"/>
          <a:lstStyle/>
          <a:p>
            <a:r>
              <a:rPr lang="en-GB" sz="6000" spc="300" dirty="0">
                <a:solidFill>
                  <a:srgbClr val="FFFF00"/>
                </a:solidFill>
              </a:rPr>
              <a:t>SQL Server and PowerShell walk into a bar…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07EE9A-C1C9-4CAB-B370-8A5E661E47CA}"/>
              </a:ext>
            </a:extLst>
          </p:cNvPr>
          <p:cNvSpPr txBox="1">
            <a:spLocks/>
          </p:cNvSpPr>
          <p:nvPr/>
        </p:nvSpPr>
        <p:spPr>
          <a:xfrm>
            <a:off x="105905" y="5478597"/>
            <a:ext cx="7341031" cy="76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>
                <a:solidFill>
                  <a:schemeClr val="bg1"/>
                </a:solidFill>
              </a:rPr>
              <a:t>Mikey Bronowski</a:t>
            </a:r>
          </a:p>
        </p:txBody>
      </p:sp>
      <p:pic>
        <p:nvPicPr>
          <p:cNvPr id="2050" name="Picture 2" descr="Application, logo, company name&#10;&#10;Description automatically generated">
            <a:extLst>
              <a:ext uri="{FF2B5EF4-FFF2-40B4-BE49-F238E27FC236}">
                <a16:creationId xmlns:a16="http://schemas.microsoft.com/office/drawing/2014/main" id="{A1CE70B9-64E8-4C3A-9518-139FC60F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355" y="4944649"/>
            <a:ext cx="1655762" cy="1655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7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GB" dirty="0" err="1"/>
              <a:t>dbachecks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Module based on Pester to for SQL Server validation.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Rob Sewell (@sqldbawithbeard)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41C276-7632-4DB0-9025-3AA25F1D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39" y="2518863"/>
            <a:ext cx="2143426" cy="16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2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300" dirty="0" err="1"/>
              <a:t>dbachecks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Project website </a:t>
            </a:r>
            <a:r>
              <a:rPr lang="en-US" sz="2400" dirty="0">
                <a:latin typeface="+mj-lt"/>
                <a:hlinkClick r:id="rId2"/>
              </a:rPr>
              <a:t>https://dbachecks.io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GitHub Repository </a:t>
            </a:r>
            <a:r>
              <a:rPr lang="en-US" sz="2400" dirty="0">
                <a:latin typeface="+mj-lt"/>
                <a:hlinkClick r:id="rId3"/>
              </a:rPr>
              <a:t>https://github.com/sqlcollaborative/dbachecks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Functions *-</a:t>
            </a:r>
            <a:r>
              <a:rPr lang="en-US" sz="2400" dirty="0" err="1">
                <a:latin typeface="+mj-lt"/>
              </a:rPr>
              <a:t>Dbc</a:t>
            </a:r>
            <a:r>
              <a:rPr lang="en-US" sz="2400" dirty="0">
                <a:latin typeface="+mj-lt"/>
              </a:rPr>
              <a:t>*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Over 130 checks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0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GB" dirty="0"/>
              <a:t>ImportExcel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Managing Excel files without Microsoft Office (based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EPPlus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Doug Finke (@dfinke)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3723E-DE29-4E01-913F-FBE77E53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967" y="2781266"/>
            <a:ext cx="1270065" cy="1295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64F0A-0FBE-4BC3-8401-D3E283FDF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32" y="2812548"/>
            <a:ext cx="1689187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300" dirty="0"/>
              <a:t>ImportExcel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GitHub repository </a:t>
            </a:r>
            <a:r>
              <a:rPr lang="en-US" sz="2400" dirty="0">
                <a:latin typeface="+mj-lt"/>
                <a:hlinkClick r:id="rId2"/>
              </a:rPr>
              <a:t>https://github.com/dfinke/ImportExcel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Based on </a:t>
            </a:r>
            <a:r>
              <a:rPr lang="en-US" sz="2400" dirty="0" err="1">
                <a:latin typeface="+mj-lt"/>
              </a:rPr>
              <a:t>EPPlus</a:t>
            </a:r>
            <a:r>
              <a:rPr lang="en-US" sz="2400" dirty="0">
                <a:latin typeface="+mj-lt"/>
              </a:rPr>
              <a:t> (&lt; v5)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Import-Excel / Export-Excel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Open-ExcelPackage / Close-ExcelPackage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2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900BB0-C284-43D9-B189-DB084F01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477" y="433953"/>
            <a:ext cx="9380726" cy="813662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bg1"/>
                </a:solidFill>
              </a:rPr>
              <a:t>PASS</a:t>
            </a:r>
            <a:r>
              <a:rPr lang="en-US" sz="6000" b="1" dirty="0">
                <a:solidFill>
                  <a:schemeClr val="accent1"/>
                </a:solidFill>
              </a:rPr>
              <a:t>MN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EA001-B47D-4CF5-B0B9-B7E1E5CE69CF}"/>
              </a:ext>
            </a:extLst>
          </p:cNvPr>
          <p:cNvSpPr txBox="1"/>
          <p:nvPr/>
        </p:nvSpPr>
        <p:spPr>
          <a:xfrm>
            <a:off x="2247253" y="2549356"/>
            <a:ext cx="8941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https://www.meetup.com/MN-SQL-Server-User-Group-PASSMN/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4DF96-7AEA-49F3-B22D-85C7BD732EB2}"/>
              </a:ext>
            </a:extLst>
          </p:cNvPr>
          <p:cNvSpPr txBox="1"/>
          <p:nvPr/>
        </p:nvSpPr>
        <p:spPr>
          <a:xfrm>
            <a:off x="928365" y="2549356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Meetup: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D363-D8B0-44C5-87E0-E580EBADAD2F}"/>
              </a:ext>
            </a:extLst>
          </p:cNvPr>
          <p:cNvSpPr txBox="1"/>
          <p:nvPr/>
        </p:nvSpPr>
        <p:spPr>
          <a:xfrm>
            <a:off x="2247253" y="3122465"/>
            <a:ext cx="3232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board@passmn.com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BAD9A-DD68-4376-BD0C-C8EDEBFE05FA}"/>
              </a:ext>
            </a:extLst>
          </p:cNvPr>
          <p:cNvSpPr txBox="1"/>
          <p:nvPr/>
        </p:nvSpPr>
        <p:spPr>
          <a:xfrm>
            <a:off x="940562" y="3118533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Email: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C8A55-1CF0-4916-9BB4-07EE41D1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5" y="249329"/>
            <a:ext cx="1904762" cy="19047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F7246-04A4-41C2-A494-617108B23556}"/>
              </a:ext>
            </a:extLst>
          </p:cNvPr>
          <p:cNvSpPr txBox="1"/>
          <p:nvPr/>
        </p:nvSpPr>
        <p:spPr>
          <a:xfrm>
            <a:off x="-12197" y="4703922"/>
            <a:ext cx="22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Code of Conduct: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A7498-EAA2-4EED-8B67-C6CB3361396E}"/>
              </a:ext>
            </a:extLst>
          </p:cNvPr>
          <p:cNvSpPr txBox="1"/>
          <p:nvPr/>
        </p:nvSpPr>
        <p:spPr>
          <a:xfrm>
            <a:off x="2235056" y="4692999"/>
            <a:ext cx="728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https://passmn.com/code-of-conduct/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9631E0-2A2A-449D-BAF5-656B709809D7}"/>
              </a:ext>
            </a:extLst>
          </p:cNvPr>
          <p:cNvCxnSpPr>
            <a:cxnSpLocks/>
          </p:cNvCxnSpPr>
          <p:nvPr/>
        </p:nvCxnSpPr>
        <p:spPr>
          <a:xfrm>
            <a:off x="0" y="2451077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8B6700-7801-4AE7-A5AC-E0A78E0C9DCA}"/>
              </a:ext>
            </a:extLst>
          </p:cNvPr>
          <p:cNvCxnSpPr>
            <a:cxnSpLocks/>
          </p:cNvCxnSpPr>
          <p:nvPr/>
        </p:nvCxnSpPr>
        <p:spPr>
          <a:xfrm>
            <a:off x="0" y="3037429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16260-5127-4B20-85C6-0E14FD8050BE}"/>
              </a:ext>
            </a:extLst>
          </p:cNvPr>
          <p:cNvCxnSpPr>
            <a:cxnSpLocks/>
          </p:cNvCxnSpPr>
          <p:nvPr/>
        </p:nvCxnSpPr>
        <p:spPr>
          <a:xfrm>
            <a:off x="0" y="360708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7CCC16-0B8B-4BC4-9F3C-935A34876481}"/>
              </a:ext>
            </a:extLst>
          </p:cNvPr>
          <p:cNvCxnSpPr>
            <a:cxnSpLocks/>
          </p:cNvCxnSpPr>
          <p:nvPr/>
        </p:nvCxnSpPr>
        <p:spPr>
          <a:xfrm>
            <a:off x="0" y="4137809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5C3A5A-B455-4906-BD4F-847B3C9938CD}"/>
              </a:ext>
            </a:extLst>
          </p:cNvPr>
          <p:cNvSpPr txBox="1"/>
          <p:nvPr/>
        </p:nvSpPr>
        <p:spPr>
          <a:xfrm>
            <a:off x="2475477" y="1209481"/>
            <a:ext cx="6160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Minnesota Data and Analytics User Group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Azure Data Tech Group Community Member</a:t>
            </a:r>
            <a:endParaRPr lang="en-US" dirty="0"/>
          </a:p>
        </p:txBody>
      </p:sp>
      <p:pic>
        <p:nvPicPr>
          <p:cNvPr id="23" name="Picture 22" descr="Email Icon Large Envelope | Email icon, Png icons, Icon">
            <a:extLst>
              <a:ext uri="{FF2B5EF4-FFF2-40B4-BE49-F238E27FC236}">
                <a16:creationId xmlns:a16="http://schemas.microsoft.com/office/drawing/2014/main" id="{541A5934-9F8E-438F-A4E0-D195DB5C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56" y="3149183"/>
            <a:ext cx="530092" cy="37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6CACDC-E1ED-4612-90EA-CE47427B90A1}"/>
              </a:ext>
            </a:extLst>
          </p:cNvPr>
          <p:cNvSpPr txBox="1"/>
          <p:nvPr/>
        </p:nvSpPr>
        <p:spPr>
          <a:xfrm>
            <a:off x="0" y="4192290"/>
            <a:ext cx="22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Twitter: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0FDC6-DFBC-451A-9186-101B25ABC0E0}"/>
              </a:ext>
            </a:extLst>
          </p:cNvPr>
          <p:cNvSpPr txBox="1"/>
          <p:nvPr/>
        </p:nvSpPr>
        <p:spPr>
          <a:xfrm>
            <a:off x="2251850" y="4192290"/>
            <a:ext cx="728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@PASSMN - </a:t>
            </a:r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https://twitter.com/PASSMN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BE2832-66DA-4822-91B9-5504188DBCD3}"/>
              </a:ext>
            </a:extLst>
          </p:cNvPr>
          <p:cNvCxnSpPr>
            <a:cxnSpLocks/>
          </p:cNvCxnSpPr>
          <p:nvPr/>
        </p:nvCxnSpPr>
        <p:spPr>
          <a:xfrm>
            <a:off x="0" y="464667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8A88-12A3-4E0E-ADF9-FA37E8470AC6}"/>
              </a:ext>
            </a:extLst>
          </p:cNvPr>
          <p:cNvCxnSpPr>
            <a:cxnSpLocks/>
          </p:cNvCxnSpPr>
          <p:nvPr/>
        </p:nvCxnSpPr>
        <p:spPr>
          <a:xfrm>
            <a:off x="0" y="5150364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2B6EDE-1A36-4B23-A1D1-E00ED36B50D7}"/>
              </a:ext>
            </a:extLst>
          </p:cNvPr>
          <p:cNvSpPr txBox="1"/>
          <p:nvPr/>
        </p:nvSpPr>
        <p:spPr>
          <a:xfrm>
            <a:off x="928364" y="3640919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LinkedIn: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5308A-294E-4A12-AEDB-B3666D18B152}"/>
              </a:ext>
            </a:extLst>
          </p:cNvPr>
          <p:cNvSpPr txBox="1"/>
          <p:nvPr/>
        </p:nvSpPr>
        <p:spPr>
          <a:xfrm>
            <a:off x="2235055" y="3631325"/>
            <a:ext cx="533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https://www.linkedin.com/groups/2034949/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4" name="Picture 33" descr="Linkedin, linkedin logo, logo, website icon - Free download">
            <a:extLst>
              <a:ext uri="{FF2B5EF4-FFF2-40B4-BE49-F238E27FC236}">
                <a16:creationId xmlns:a16="http://schemas.microsoft.com/office/drawing/2014/main" id="{D796390E-375C-4712-A4EB-8991FA20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57" y="3582007"/>
            <a:ext cx="593731" cy="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go Twitter PNG, Logo Twitter Transparent Background - FreeIconsPNG">
            <a:extLst>
              <a:ext uri="{FF2B5EF4-FFF2-40B4-BE49-F238E27FC236}">
                <a16:creationId xmlns:a16="http://schemas.microsoft.com/office/drawing/2014/main" id="{6479CE43-C1B1-4AAA-AE8E-DF7FC7AA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192" y="4244184"/>
            <a:ext cx="405820" cy="3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eetup Logo PNG Transparent (1) – Brands Logos">
            <a:extLst>
              <a:ext uri="{FF2B5EF4-FFF2-40B4-BE49-F238E27FC236}">
                <a16:creationId xmlns:a16="http://schemas.microsoft.com/office/drawing/2014/main" id="{251D05E8-9EC7-4B15-BB7E-22064C4E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48" y="2573146"/>
            <a:ext cx="1114309" cy="3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CEC0D2-7549-4221-BBEF-7534EC8E1475}"/>
              </a:ext>
            </a:extLst>
          </p:cNvPr>
          <p:cNvSpPr txBox="1"/>
          <p:nvPr/>
        </p:nvSpPr>
        <p:spPr>
          <a:xfrm>
            <a:off x="8457822" y="302583"/>
            <a:ext cx="2972178" cy="15696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We’re always looking for speakers, sponsors, and new members. Contact us!</a:t>
            </a:r>
          </a:p>
        </p:txBody>
      </p:sp>
    </p:spTree>
    <p:extLst>
      <p:ext uri="{BB962C8B-B14F-4D97-AF65-F5344CB8AC3E}">
        <p14:creationId xmlns:p14="http://schemas.microsoft.com/office/powerpoint/2010/main" val="40293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76332D-7010-4B8F-B7AB-9B6B826553B4}"/>
              </a:ext>
            </a:extLst>
          </p:cNvPr>
          <p:cNvSpPr/>
          <p:nvPr/>
        </p:nvSpPr>
        <p:spPr>
          <a:xfrm>
            <a:off x="252248" y="1844567"/>
            <a:ext cx="11753193" cy="17669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61EFF-D0B4-4399-89EA-3C920BE5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Thank You to our </a:t>
            </a:r>
            <a:r>
              <a:rPr lang="en-US" sz="6600" b="1" dirty="0">
                <a:solidFill>
                  <a:schemeClr val="accent1"/>
                </a:solidFill>
              </a:rPr>
              <a:t>Sponsors</a:t>
            </a:r>
            <a:r>
              <a:rPr lang="en-US" sz="6600" b="1" dirty="0"/>
              <a:t>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3655FD-0CD0-43F7-9599-0BA498FAE6CF}"/>
              </a:ext>
            </a:extLst>
          </p:cNvPr>
          <p:cNvSpPr txBox="1">
            <a:spLocks/>
          </p:cNvSpPr>
          <p:nvPr/>
        </p:nvSpPr>
        <p:spPr>
          <a:xfrm>
            <a:off x="338740" y="2515439"/>
            <a:ext cx="1337847" cy="609934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Segoe UI Light" charset="0"/>
                <a:cs typeface="Segoe UI" panose="020B0502040204020203" pitchFamily="34" charset="0"/>
              </a:defRPr>
            </a:lvl1pPr>
          </a:lstStyle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US" b="1" dirty="0"/>
              <a:t>Gold: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E0863A7-45E6-4986-85A0-B6AC053EE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267" y="2234183"/>
            <a:ext cx="3119628" cy="91661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B147837-46CB-4696-A194-08F46C4FA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97" y="2234183"/>
            <a:ext cx="5688296" cy="8911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E310D-3CC9-46DD-BED0-4FAC636A7EA6}"/>
              </a:ext>
            </a:extLst>
          </p:cNvPr>
          <p:cNvCxnSpPr>
            <a:cxnSpLocks/>
          </p:cNvCxnSpPr>
          <p:nvPr/>
        </p:nvCxnSpPr>
        <p:spPr>
          <a:xfrm>
            <a:off x="0" y="1552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83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60D8-7950-4BF9-93FB-C1D76CB5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Join The </a:t>
            </a:r>
            <a:r>
              <a:rPr lang="en-US" sz="5400" b="1" dirty="0">
                <a:solidFill>
                  <a:schemeClr val="bg1"/>
                </a:solidFill>
              </a:rPr>
              <a:t>PASS</a:t>
            </a:r>
            <a:r>
              <a:rPr lang="en-US" sz="5400" b="1" dirty="0">
                <a:solidFill>
                  <a:schemeClr val="accent1"/>
                </a:solidFill>
              </a:rPr>
              <a:t>MN</a:t>
            </a:r>
            <a:r>
              <a:rPr lang="en-US" sz="5400" dirty="0"/>
              <a:t> </a:t>
            </a:r>
            <a:r>
              <a:rPr lang="en-US" sz="5400" dirty="0">
                <a:solidFill>
                  <a:srgbClr val="7289D9"/>
                </a:solidFill>
              </a:rPr>
              <a:t>Discord</a:t>
            </a:r>
            <a:r>
              <a:rPr lang="en-US" sz="5400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98FC-EE62-4125-90CD-995F88D5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52475"/>
            <a:ext cx="8989018" cy="1257011"/>
          </a:xfrm>
        </p:spPr>
        <p:txBody>
          <a:bodyPr>
            <a:normAutofit/>
          </a:bodyPr>
          <a:lstStyle/>
          <a:p>
            <a:r>
              <a:rPr lang="en-US" sz="2400" dirty="0"/>
              <a:t>We’re using Discord as our background chat and communication platform to augment our Virtual Events. This way you can chat with all attendees and continue the conversation after the sessions/event.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/>
        </p:nvSpPr>
        <p:spPr>
          <a:xfrm>
            <a:off x="1074785" y="1613269"/>
            <a:ext cx="10037618" cy="978113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144000" rIns="18000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7289D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https://discord.gg/GajGTFVT28</a:t>
            </a:r>
            <a:endParaRPr lang="en-US" sz="5400" b="1" dirty="0">
              <a:solidFill>
                <a:srgbClr val="7289D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7B17E-B869-423C-84F1-C33C094B7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44" y="110810"/>
            <a:ext cx="1907117" cy="1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7F2B3B-E3AD-4E5F-AAFF-652EDE433706}"/>
              </a:ext>
            </a:extLst>
          </p:cNvPr>
          <p:cNvCxnSpPr>
            <a:cxnSpLocks/>
          </p:cNvCxnSpPr>
          <p:nvPr/>
        </p:nvCxnSpPr>
        <p:spPr>
          <a:xfrm>
            <a:off x="0" y="155217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FB1BB5-49B7-4434-BE91-9107860BAA51}"/>
              </a:ext>
            </a:extLst>
          </p:cNvPr>
          <p:cNvSpPr txBox="1">
            <a:spLocks/>
          </p:cNvSpPr>
          <p:nvPr/>
        </p:nvSpPr>
        <p:spPr>
          <a:xfrm>
            <a:off x="0" y="3826184"/>
            <a:ext cx="4516582" cy="125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Note: Change your Nickname to your First &amp; Last Name so it’s easier to know who you are.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7CCB9-6B71-491A-AC8C-038740C6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666" y="3577928"/>
            <a:ext cx="2201782" cy="3175297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8F875D-7BF1-43CC-9AC1-90CDA2DBD488}"/>
              </a:ext>
            </a:extLst>
          </p:cNvPr>
          <p:cNvSpPr/>
          <p:nvPr/>
        </p:nvSpPr>
        <p:spPr>
          <a:xfrm>
            <a:off x="8051034" y="3896347"/>
            <a:ext cx="1144728" cy="295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3620A-0F3C-4FB0-8CF7-40C6A0BFF112}"/>
              </a:ext>
            </a:extLst>
          </p:cNvPr>
          <p:cNvSpPr txBox="1"/>
          <p:nvPr/>
        </p:nvSpPr>
        <p:spPr>
          <a:xfrm>
            <a:off x="6938965" y="3852339"/>
            <a:ext cx="13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Help Chat: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8B4000-79E2-4E6F-B37F-5E43B0F53F38}"/>
              </a:ext>
            </a:extLst>
          </p:cNvPr>
          <p:cNvSpPr/>
          <p:nvPr/>
        </p:nvSpPr>
        <p:spPr>
          <a:xfrm rot="20131233">
            <a:off x="8324094" y="4528546"/>
            <a:ext cx="1144728" cy="24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23C447-44B5-4078-A0FD-7DE60C3C56F7}"/>
              </a:ext>
            </a:extLst>
          </p:cNvPr>
          <p:cNvSpPr txBox="1"/>
          <p:nvPr/>
        </p:nvSpPr>
        <p:spPr>
          <a:xfrm>
            <a:off x="6277452" y="474935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Chat &amp; Q/A: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E56415-5EFA-49AE-AFDF-41518B2CFE56}"/>
              </a:ext>
            </a:extLst>
          </p:cNvPr>
          <p:cNvSpPr/>
          <p:nvPr/>
        </p:nvSpPr>
        <p:spPr>
          <a:xfrm rot="20849227">
            <a:off x="8345415" y="4711217"/>
            <a:ext cx="1144728" cy="24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43B8212-E710-4646-B403-2DD430704F2F}"/>
              </a:ext>
            </a:extLst>
          </p:cNvPr>
          <p:cNvSpPr/>
          <p:nvPr/>
        </p:nvSpPr>
        <p:spPr>
          <a:xfrm>
            <a:off x="8323479" y="4849666"/>
            <a:ext cx="1144728" cy="24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F1254AD-E5F2-4540-99BF-DAA84C256F2D}"/>
              </a:ext>
            </a:extLst>
          </p:cNvPr>
          <p:cNvSpPr/>
          <p:nvPr/>
        </p:nvSpPr>
        <p:spPr>
          <a:xfrm rot="974881">
            <a:off x="8354656" y="4987644"/>
            <a:ext cx="1144728" cy="24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0170FF-0461-4DC4-9AC0-1B5FDCF88B98}"/>
              </a:ext>
            </a:extLst>
          </p:cNvPr>
          <p:cNvSpPr/>
          <p:nvPr/>
        </p:nvSpPr>
        <p:spPr>
          <a:xfrm rot="1615151">
            <a:off x="8303295" y="5155178"/>
            <a:ext cx="1144728" cy="245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6006FEC-F457-4846-8467-8323F680FE67}"/>
              </a:ext>
            </a:extLst>
          </p:cNvPr>
          <p:cNvSpPr/>
          <p:nvPr/>
        </p:nvSpPr>
        <p:spPr>
          <a:xfrm>
            <a:off x="8119986" y="6373157"/>
            <a:ext cx="1144728" cy="295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0710F-F0B6-4B29-BC78-0F5A6D4816EC}"/>
              </a:ext>
            </a:extLst>
          </p:cNvPr>
          <p:cNvSpPr txBox="1"/>
          <p:nvPr/>
        </p:nvSpPr>
        <p:spPr>
          <a:xfrm>
            <a:off x="6936085" y="6322063"/>
            <a:ext cx="131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Voice Chat: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E927B62-AE84-4A37-9723-B4ABEB477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901" y="4972344"/>
            <a:ext cx="1543050" cy="47625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D0749F9-6C50-4BAE-BDE9-3965F53865A8}"/>
              </a:ext>
            </a:extLst>
          </p:cNvPr>
          <p:cNvSpPr txBox="1">
            <a:spLocks/>
          </p:cNvSpPr>
          <p:nvPr/>
        </p:nvSpPr>
        <p:spPr>
          <a:xfrm>
            <a:off x="465502" y="4972344"/>
            <a:ext cx="4516582" cy="125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19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900BB0-C284-43D9-B189-DB084F01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477" y="433953"/>
            <a:ext cx="9380726" cy="813662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bg1"/>
                </a:solidFill>
              </a:rPr>
              <a:t>Mikey Bronowski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4DF96-7AEA-49F3-B22D-85C7BD732EB2}"/>
              </a:ext>
            </a:extLst>
          </p:cNvPr>
          <p:cNvSpPr txBox="1"/>
          <p:nvPr/>
        </p:nvSpPr>
        <p:spPr>
          <a:xfrm>
            <a:off x="928365" y="2549356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Blog</a:t>
            </a:r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D363-D8B0-44C5-87E0-E580EBADAD2F}"/>
              </a:ext>
            </a:extLst>
          </p:cNvPr>
          <p:cNvSpPr txBox="1"/>
          <p:nvPr/>
        </p:nvSpPr>
        <p:spPr>
          <a:xfrm>
            <a:off x="2247253" y="3122465"/>
            <a:ext cx="40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MikeyBronowski</a:t>
            </a:r>
            <a:r>
              <a:rPr lang="pl-PL" sz="200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@gmail.com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BAD9A-DD68-4376-BD0C-C8EDEBFE05FA}"/>
              </a:ext>
            </a:extLst>
          </p:cNvPr>
          <p:cNvSpPr txBox="1"/>
          <p:nvPr/>
        </p:nvSpPr>
        <p:spPr>
          <a:xfrm>
            <a:off x="940562" y="3118533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Email: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7C8A55-1CF0-4916-9BB4-07EE41D1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5" y="249329"/>
            <a:ext cx="1904762" cy="190476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8B6700-7801-4AE7-A5AC-E0A78E0C9DCA}"/>
              </a:ext>
            </a:extLst>
          </p:cNvPr>
          <p:cNvCxnSpPr>
            <a:cxnSpLocks/>
          </p:cNvCxnSpPr>
          <p:nvPr/>
        </p:nvCxnSpPr>
        <p:spPr>
          <a:xfrm>
            <a:off x="0" y="3037429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916260-5127-4B20-85C6-0E14FD8050BE}"/>
              </a:ext>
            </a:extLst>
          </p:cNvPr>
          <p:cNvCxnSpPr>
            <a:cxnSpLocks/>
          </p:cNvCxnSpPr>
          <p:nvPr/>
        </p:nvCxnSpPr>
        <p:spPr>
          <a:xfrm>
            <a:off x="0" y="3607085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7CCC16-0B8B-4BC4-9F3C-935A34876481}"/>
              </a:ext>
            </a:extLst>
          </p:cNvPr>
          <p:cNvCxnSpPr>
            <a:cxnSpLocks/>
          </p:cNvCxnSpPr>
          <p:nvPr/>
        </p:nvCxnSpPr>
        <p:spPr>
          <a:xfrm>
            <a:off x="0" y="4137809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5C3A5A-B455-4906-BD4F-847B3C9938CD}"/>
              </a:ext>
            </a:extLst>
          </p:cNvPr>
          <p:cNvSpPr txBox="1"/>
          <p:nvPr/>
        </p:nvSpPr>
        <p:spPr>
          <a:xfrm>
            <a:off x="2475477" y="1209481"/>
            <a:ext cx="7241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Husband | Dad | SQL DBA | MCT | Microsoft Data platform MVP</a:t>
            </a:r>
            <a:br>
              <a:rPr lang="en-US" sz="1800" b="1" dirty="0"/>
            </a:br>
            <a:br>
              <a:rPr lang="en-US" sz="1800" b="1" dirty="0"/>
            </a:br>
            <a:endParaRPr lang="en-US" dirty="0"/>
          </a:p>
        </p:txBody>
      </p:sp>
      <p:pic>
        <p:nvPicPr>
          <p:cNvPr id="23" name="Picture 22" descr="Email Icon Large Envelope | Email icon, Png icons, Icon">
            <a:extLst>
              <a:ext uri="{FF2B5EF4-FFF2-40B4-BE49-F238E27FC236}">
                <a16:creationId xmlns:a16="http://schemas.microsoft.com/office/drawing/2014/main" id="{541A5934-9F8E-438F-A4E0-D195DB5C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56" y="3149183"/>
            <a:ext cx="530092" cy="37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6CACDC-E1ED-4612-90EA-CE47427B90A1}"/>
              </a:ext>
            </a:extLst>
          </p:cNvPr>
          <p:cNvSpPr txBox="1"/>
          <p:nvPr/>
        </p:nvSpPr>
        <p:spPr>
          <a:xfrm>
            <a:off x="0" y="4192290"/>
            <a:ext cx="22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Twitter: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B0FDC6-DFBC-451A-9186-101B25ABC0E0}"/>
              </a:ext>
            </a:extLst>
          </p:cNvPr>
          <p:cNvSpPr txBox="1"/>
          <p:nvPr/>
        </p:nvSpPr>
        <p:spPr>
          <a:xfrm>
            <a:off x="2235055" y="4192290"/>
            <a:ext cx="7283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https://twitter.com/MikeyBronowski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BE2832-66DA-4822-91B9-5504188DBCD3}"/>
              </a:ext>
            </a:extLst>
          </p:cNvPr>
          <p:cNvCxnSpPr>
            <a:cxnSpLocks/>
          </p:cNvCxnSpPr>
          <p:nvPr/>
        </p:nvCxnSpPr>
        <p:spPr>
          <a:xfrm>
            <a:off x="0" y="464667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2B6EDE-1A36-4B23-A1D1-E00ED36B50D7}"/>
              </a:ext>
            </a:extLst>
          </p:cNvPr>
          <p:cNvSpPr txBox="1"/>
          <p:nvPr/>
        </p:nvSpPr>
        <p:spPr>
          <a:xfrm>
            <a:off x="928364" y="3640919"/>
            <a:ext cx="130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LinkedIn: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5308A-294E-4A12-AEDB-B3666D18B152}"/>
              </a:ext>
            </a:extLst>
          </p:cNvPr>
          <p:cNvSpPr txBox="1"/>
          <p:nvPr/>
        </p:nvSpPr>
        <p:spPr>
          <a:xfrm>
            <a:off x="2235055" y="3631325"/>
            <a:ext cx="533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https://www.linkedin.com/in/mikeybronowski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4" name="Picture 33" descr="Linkedin, linkedin logo, logo, website icon - Free download">
            <a:extLst>
              <a:ext uri="{FF2B5EF4-FFF2-40B4-BE49-F238E27FC236}">
                <a16:creationId xmlns:a16="http://schemas.microsoft.com/office/drawing/2014/main" id="{D796390E-375C-4712-A4EB-8991FA20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957" y="3582007"/>
            <a:ext cx="593731" cy="59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ogo Twitter PNG, Logo Twitter Transparent Background - FreeIconsPNG">
            <a:extLst>
              <a:ext uri="{FF2B5EF4-FFF2-40B4-BE49-F238E27FC236}">
                <a16:creationId xmlns:a16="http://schemas.microsoft.com/office/drawing/2014/main" id="{6479CE43-C1B1-4AAA-AE8E-DF7FC7AA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192" y="4244184"/>
            <a:ext cx="405820" cy="32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Placeholder 8" descr="A person standing on a beach&#10;&#10;Description automatically generated with medium confidence">
            <a:extLst>
              <a:ext uri="{FF2B5EF4-FFF2-40B4-BE49-F238E27FC236}">
                <a16:creationId xmlns:a16="http://schemas.microsoft.com/office/drawing/2014/main" id="{3B7C613E-4C88-4E37-AA3A-5D40861FF7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2" b="4602"/>
          <a:stretch>
            <a:fillRect/>
          </a:stretch>
        </p:blipFill>
        <p:spPr>
          <a:xfrm>
            <a:off x="254575" y="206998"/>
            <a:ext cx="2262910" cy="2049185"/>
          </a:xfrm>
          <a:prstGeom prst="rect">
            <a:avLst/>
          </a:prstGeom>
        </p:spPr>
      </p:pic>
      <p:sp>
        <p:nvSpPr>
          <p:cNvPr id="4" name="AutoShape 2" descr="Web development Computer Icons, web icons, web Design, text, logo png |  PNGWing">
            <a:extLst>
              <a:ext uri="{FF2B5EF4-FFF2-40B4-BE49-F238E27FC236}">
                <a16:creationId xmlns:a16="http://schemas.microsoft.com/office/drawing/2014/main" id="{79E8518E-36BC-46F4-9BB1-6FC4BD2F56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1AA14-D5B6-415C-B5A5-8BB8AEE3932E}"/>
              </a:ext>
            </a:extLst>
          </p:cNvPr>
          <p:cNvSpPr txBox="1"/>
          <p:nvPr/>
        </p:nvSpPr>
        <p:spPr>
          <a:xfrm>
            <a:off x="2234001" y="2576491"/>
            <a:ext cx="40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dirty="0">
                <a:solidFill>
                  <a:schemeClr val="accent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Bronowski.IT</a:t>
            </a:r>
            <a:endParaRPr lang="en-US" sz="2000" b="1" i="1" dirty="0">
              <a:solidFill>
                <a:schemeClr val="accent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+mj-lt"/>
              </a:rPr>
              <a:t>dbatools – managing SQL Server from command prompt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+mj-lt"/>
              </a:rPr>
              <a:t>Pester – framework to test PowerShell</a:t>
            </a:r>
            <a:endParaRPr lang="pl-PL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2400" dirty="0" err="1">
                <a:latin typeface="+mj-lt"/>
              </a:rPr>
              <a:t>dbachecks</a:t>
            </a:r>
            <a:r>
              <a:rPr lang="en-GB" sz="2400" dirty="0">
                <a:latin typeface="+mj-lt"/>
              </a:rPr>
              <a:t> – SQL Server validation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+mj-lt"/>
              </a:rPr>
              <a:t>ImportExcel – managing Excel without MS Office installed</a:t>
            </a:r>
            <a:endParaRPr lang="en-US" sz="24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9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GB" dirty="0"/>
              <a:t>dbatools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SQL Server Management Studio as command-prompt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Chrissy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LeMaire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(@cl)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858F9-ED39-4785-B7C4-1BB1F95C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124199"/>
            <a:ext cx="3770237" cy="108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6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300" dirty="0"/>
              <a:t>dbatools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Project website </a:t>
            </a:r>
            <a:r>
              <a:rPr lang="en-US" sz="2400" dirty="0">
                <a:latin typeface="+mj-lt"/>
                <a:hlinkClick r:id="rId2"/>
              </a:rPr>
              <a:t>https://dbatools.io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GitHub repository </a:t>
            </a:r>
            <a:r>
              <a:rPr lang="en-US" sz="2400" dirty="0">
                <a:latin typeface="+mj-lt"/>
                <a:hlinkClick r:id="rId3"/>
              </a:rPr>
              <a:t>https://github.com/sqlcollaborative/dbatools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Over 600 functions *-Dba*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Book </a:t>
            </a:r>
            <a:r>
              <a:rPr lang="en-US" sz="2400" dirty="0">
                <a:latin typeface="+mj-lt"/>
                <a:hlinkClick r:id="rId4"/>
              </a:rPr>
              <a:t>https://www.manning.com/books/learn-dbatools-in-a-month-of-lunches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en-GB" dirty="0"/>
              <a:t>Pester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Unit testing framework for PowerShell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Jakub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Jareš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(@nohwnd)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8541E-0D56-4EE6-A9EB-F51C5C53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85" y="1822417"/>
            <a:ext cx="1750215" cy="23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1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pc="300" dirty="0"/>
              <a:t>Pester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Project website </a:t>
            </a:r>
            <a:r>
              <a:rPr lang="en-US" sz="2400" dirty="0">
                <a:latin typeface="+mj-lt"/>
                <a:hlinkClick r:id="rId2"/>
              </a:rPr>
              <a:t>https://pester.dev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Supported on PowerShell 3 and later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Version 3.4.10 preinstalled on Windows 10 / Server 2016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Current version 5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+mj-lt"/>
              </a:rPr>
              <a:t>Assertions </a:t>
            </a:r>
            <a:r>
              <a:rPr lang="en-US" sz="2400" dirty="0">
                <a:latin typeface="+mj-lt"/>
                <a:hlinkClick r:id="rId3"/>
              </a:rPr>
              <a:t>https://pester.dev/docs/assertions/should-command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449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Segoe UI Semibold</vt:lpstr>
      <vt:lpstr>1_Office Theme</vt:lpstr>
      <vt:lpstr>Office Theme</vt:lpstr>
      <vt:lpstr>SQL Server and PowerShell walk into a bar…</vt:lpstr>
      <vt:lpstr>Thank You to our Sponsors!</vt:lpstr>
      <vt:lpstr>Join The PASSMN Discord Server</vt:lpstr>
      <vt:lpstr>Mikey Bronowski</vt:lpstr>
      <vt:lpstr>AGENDA</vt:lpstr>
      <vt:lpstr>dbatools</vt:lpstr>
      <vt:lpstr>dbatools</vt:lpstr>
      <vt:lpstr>Pester </vt:lpstr>
      <vt:lpstr>Pester</vt:lpstr>
      <vt:lpstr>dbachecks</vt:lpstr>
      <vt:lpstr>dbachecks</vt:lpstr>
      <vt:lpstr>ImportExcel </vt:lpstr>
      <vt:lpstr>ImportExcel</vt:lpstr>
      <vt:lpstr>PASSMN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 Session Title &gt;</dc:title>
  <dc:creator>Chris Kramer</dc:creator>
  <cp:lastModifiedBy>Mikey Bronowski</cp:lastModifiedBy>
  <cp:revision>4</cp:revision>
  <dcterms:created xsi:type="dcterms:W3CDTF">2021-10-09T00:25:06Z</dcterms:created>
  <dcterms:modified xsi:type="dcterms:W3CDTF">2021-10-16T11:24:24Z</dcterms:modified>
</cp:coreProperties>
</file>