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21"/>
  </p:notesMasterIdLst>
  <p:sldIdLst>
    <p:sldId id="256" r:id="rId6"/>
    <p:sldId id="269" r:id="rId7"/>
    <p:sldId id="258" r:id="rId8"/>
    <p:sldId id="284" r:id="rId9"/>
    <p:sldId id="262" r:id="rId10"/>
    <p:sldId id="271" r:id="rId11"/>
    <p:sldId id="285" r:id="rId12"/>
    <p:sldId id="286" r:id="rId13"/>
    <p:sldId id="287" r:id="rId14"/>
    <p:sldId id="272" r:id="rId15"/>
    <p:sldId id="288" r:id="rId16"/>
    <p:sldId id="273" r:id="rId17"/>
    <p:sldId id="289" r:id="rId18"/>
    <p:sldId id="274"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CF437-B1B0-471B-8FA7-D171A353F29B}" v="1" dt="2021-05-14T19:32:17.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2021-05-24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You do not need to read this full policy, just give</a:t>
            </a:r>
            <a:r>
              <a:rPr lang="en-CA" baseline="0"/>
              <a:t> people time to read this and explain they can review the full policy at the provided link.</a:t>
            </a:r>
            <a:endParaRPr lang="en-CA"/>
          </a:p>
        </p:txBody>
      </p:sp>
      <p:sp>
        <p:nvSpPr>
          <p:cNvPr id="4" name="Slide Number Placeholder 3"/>
          <p:cNvSpPr>
            <a:spLocks noGrp="1"/>
          </p:cNvSpPr>
          <p:nvPr>
            <p:ph type="sldNum" sz="quarter" idx="5"/>
          </p:nvPr>
        </p:nvSpPr>
        <p:spPr/>
        <p:txBody>
          <a:bodyPr/>
          <a:lstStyle/>
          <a:p>
            <a:fld id="{AB178F28-C521-46EC-8C16-985C87E6AD2B}" type="slidenum">
              <a:rPr lang="en-CA" smtClean="0"/>
              <a:t>2</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BF91502-CA6E-4E7E-8CB9-3F1F0850ADB3}"/>
              </a:ext>
            </a:extLst>
          </p:cNvPr>
          <p:cNvSpPr txBox="1"/>
          <p:nvPr userDrawn="1"/>
        </p:nvSpPr>
        <p:spPr>
          <a:xfrm>
            <a:off x="409432" y="2169994"/>
            <a:ext cx="10031105" cy="1384995"/>
          </a:xfrm>
          <a:prstGeom prst="rect">
            <a:avLst/>
          </a:prstGeom>
          <a:noFill/>
        </p:spPr>
        <p:txBody>
          <a:bodyPr wrap="square" rtlCol="0">
            <a:spAutoFit/>
          </a:bodyPr>
          <a:lstStyle/>
          <a:p>
            <a:r>
              <a:rPr lang="en-US" sz="3600">
                <a:solidFill>
                  <a:schemeClr val="bg1"/>
                </a:solidFill>
                <a:latin typeface="Roboto Bk" pitchFamily="2" charset="0"/>
                <a:ea typeface="Roboto Bk" pitchFamily="2" charset="0"/>
              </a:rPr>
              <a:t>Free Online Training for Data Professionals.</a:t>
            </a:r>
          </a:p>
          <a:p>
            <a:endParaRPr lang="en-US" sz="1000">
              <a:solidFill>
                <a:schemeClr val="bg1"/>
              </a:solidFill>
              <a:latin typeface="Roboto Bk" pitchFamily="2" charset="0"/>
              <a:ea typeface="Roboto Bk" pitchFamily="2" charset="0"/>
            </a:endParaRPr>
          </a:p>
          <a:p>
            <a:r>
              <a:rPr lang="en-US" sz="3600">
                <a:solidFill>
                  <a:schemeClr val="bg1"/>
                </a:solidFill>
                <a:latin typeface="Roboto Bk" pitchFamily="2" charset="0"/>
                <a:ea typeface="Roboto Bk" pitchFamily="2" charset="0"/>
              </a:rPr>
              <a:t>By the Community, for the Community.</a:t>
            </a:r>
            <a:endParaRPr lang="en-CA" sz="3600">
              <a:solidFill>
                <a:schemeClr val="bg1"/>
              </a:solidFill>
              <a:latin typeface="Roboto Bk" pitchFamily="2" charset="0"/>
              <a:ea typeface="Roboto Bk" pitchFamily="2" charset="0"/>
            </a:endParaRPr>
          </a:p>
        </p:txBody>
      </p:sp>
      <p:sp>
        <p:nvSpPr>
          <p:cNvPr id="5" name="TextBox 4">
            <a:extLst>
              <a:ext uri="{FF2B5EF4-FFF2-40B4-BE49-F238E27FC236}">
                <a16:creationId xmlns:a16="http://schemas.microsoft.com/office/drawing/2014/main" id="{A601DA80-B864-4027-B1C0-C7C8ADF7A04A}"/>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2021 | MAY 25-26</a:t>
            </a:r>
          </a:p>
        </p:txBody>
      </p:sp>
      <p:sp>
        <p:nvSpPr>
          <p:cNvPr id="6" name="Rectangle 5">
            <a:extLst>
              <a:ext uri="{FF2B5EF4-FFF2-40B4-BE49-F238E27FC236}">
                <a16:creationId xmlns:a16="http://schemas.microsoft.com/office/drawing/2014/main" id="{629DF483-EF7F-4A5F-961D-BA2B5969B91C}"/>
              </a:ext>
            </a:extLst>
          </p:cNvPr>
          <p:cNvSpPr/>
          <p:nvPr userDrawn="1"/>
        </p:nvSpPr>
        <p:spPr>
          <a:xfrm>
            <a:off x="545910" y="1572021"/>
            <a:ext cx="6059075" cy="881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MAY 25-26</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2003956"/>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a:t>SESSION NAME HERE</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923330"/>
          </a:xfrm>
          <a:prstGeom prst="rect">
            <a:avLst/>
          </a:prstGeom>
          <a:noFill/>
        </p:spPr>
        <p:txBody>
          <a:bodyPr wrap="square" rtlCol="0">
            <a:spAutoFit/>
          </a:bodyPr>
          <a:lstStyle/>
          <a:p>
            <a:r>
              <a:rPr lang="en-CA" sz="5400">
                <a:solidFill>
                  <a:schemeClr val="bg1"/>
                </a:solidFill>
                <a:latin typeface="Roboto Bk" pitchFamily="2" charset="0"/>
                <a:ea typeface="Roboto Bk" pitchFamily="2" charset="0"/>
              </a:rPr>
              <a:t>GROUPBY CODE OF CONDUCT</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10498384"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8092536"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a:t>SPEAKER NAME</a:t>
            </a:r>
          </a:p>
          <a:p>
            <a:pPr lvl="0"/>
            <a:endParaRPr lang="en-CA"/>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a:t>JOB TITLE, COMPANY NAME</a:t>
            </a:r>
          </a:p>
          <a:p>
            <a:pPr lvl="0"/>
            <a:endParaRPr lang="en-CA"/>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a:t>WEBSITE</a:t>
            </a:r>
          </a:p>
          <a:p>
            <a:pPr lvl="0"/>
            <a:endParaRPr lang="en-CA"/>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a:t>TWITTER LINK</a:t>
            </a:r>
          </a:p>
          <a:p>
            <a:pPr lvl="0"/>
            <a:endParaRPr lang="en-CA"/>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a:t>BIO HERE</a:t>
            </a:r>
          </a:p>
          <a:p>
            <a:pPr lvl="0"/>
            <a:endParaRPr lang="en-CA"/>
          </a:p>
        </p:txBody>
      </p:sp>
    </p:spTree>
    <p:extLst>
      <p:ext uri="{BB962C8B-B14F-4D97-AF65-F5344CB8AC3E}">
        <p14:creationId xmlns:p14="http://schemas.microsoft.com/office/powerpoint/2010/main" val="41853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sv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4">
            <a:extLst>
              <a:ext uri="{FF2B5EF4-FFF2-40B4-BE49-F238E27FC236}">
                <a16:creationId xmlns:a16="http://schemas.microsoft.com/office/drawing/2014/main" id="{DD431D21-FA50-44D6-BD71-2FE29091CC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422801" y="3088801"/>
            <a:ext cx="3769199" cy="376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693852" y="6025640"/>
            <a:ext cx="2305017" cy="673716"/>
          </a:xfrm>
          <a:prstGeom prst="rect">
            <a:avLst/>
          </a:prstGeom>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ster.dev/docs/assertions/should-command" TargetMode="External"/><Relationship Id="rId2" Type="http://schemas.openxmlformats.org/officeDocument/2006/relationships/hyperlink" Target="https://pester.dev/"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qlcollaborative/dbachecks" TargetMode="External"/><Relationship Id="rId2" Type="http://schemas.openxmlformats.org/officeDocument/2006/relationships/hyperlink" Target="https://dbatools.io/"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finke/ImportExcel"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qlcollaborative/dbatools" TargetMode="External"/><Relationship Id="rId2" Type="http://schemas.openxmlformats.org/officeDocument/2006/relationships/hyperlink" Target="https://dbatools.io/" TargetMode="External"/><Relationship Id="rId1" Type="http://schemas.openxmlformats.org/officeDocument/2006/relationships/slideLayout" Target="../slideLayouts/slideLayout6.xml"/><Relationship Id="rId4" Type="http://schemas.openxmlformats.org/officeDocument/2006/relationships/hyperlink" Target="https://www.manning.com/books/learn-dbatools-in-a-month-of-lunches"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6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lstStyle/>
          <a:p>
            <a:pPr algn="ctr"/>
            <a:r>
              <a:rPr lang="en-GB" spc="300" dirty="0"/>
              <a:t>Pester</a:t>
            </a:r>
            <a:endParaRPr lang="en-US" spc="300" dirty="0"/>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a:bodyPr>
          <a:lstStyle/>
          <a:p>
            <a:pPr marL="0" indent="0" algn="just">
              <a:lnSpc>
                <a:spcPct val="150000"/>
              </a:lnSpc>
              <a:buNone/>
            </a:pPr>
            <a:r>
              <a:rPr lang="en-US" sz="2400" dirty="0">
                <a:latin typeface="+mj-lt"/>
              </a:rPr>
              <a:t>Project website </a:t>
            </a:r>
            <a:r>
              <a:rPr lang="en-US" sz="2400" dirty="0">
                <a:latin typeface="+mj-lt"/>
                <a:hlinkClick r:id="rId2"/>
              </a:rPr>
              <a:t>https://pester.dev</a:t>
            </a:r>
            <a:endParaRPr lang="en-US" sz="2400" dirty="0">
              <a:latin typeface="+mj-lt"/>
            </a:endParaRPr>
          </a:p>
          <a:p>
            <a:pPr marL="0" indent="0" algn="just">
              <a:lnSpc>
                <a:spcPct val="150000"/>
              </a:lnSpc>
              <a:buNone/>
            </a:pPr>
            <a:r>
              <a:rPr lang="en-US" sz="2400" dirty="0">
                <a:latin typeface="+mj-lt"/>
              </a:rPr>
              <a:t>Supported on PowerShell 3 and later</a:t>
            </a:r>
          </a:p>
          <a:p>
            <a:pPr marL="0" indent="0" algn="just">
              <a:lnSpc>
                <a:spcPct val="150000"/>
              </a:lnSpc>
              <a:buNone/>
            </a:pPr>
            <a:r>
              <a:rPr lang="en-US" sz="2400" dirty="0">
                <a:latin typeface="+mj-lt"/>
              </a:rPr>
              <a:t>Version 3.4.10 preinstalled on Windows 10 / Server 2016</a:t>
            </a:r>
          </a:p>
          <a:p>
            <a:pPr marL="0" indent="0" algn="just">
              <a:lnSpc>
                <a:spcPct val="150000"/>
              </a:lnSpc>
              <a:buNone/>
            </a:pPr>
            <a:r>
              <a:rPr lang="en-US" sz="2400" dirty="0">
                <a:latin typeface="+mj-lt"/>
              </a:rPr>
              <a:t>Current version 5</a:t>
            </a:r>
          </a:p>
          <a:p>
            <a:pPr marL="0" indent="0" algn="just">
              <a:lnSpc>
                <a:spcPct val="150000"/>
              </a:lnSpc>
              <a:buNone/>
            </a:pPr>
            <a:r>
              <a:rPr lang="en-US" sz="2400" dirty="0">
                <a:latin typeface="+mj-lt"/>
              </a:rPr>
              <a:t>Assertions </a:t>
            </a:r>
            <a:r>
              <a:rPr lang="en-US" sz="2400" dirty="0">
                <a:latin typeface="+mj-lt"/>
                <a:hlinkClick r:id="rId3"/>
              </a:rPr>
              <a:t>https://pester.dev/docs/assertions/should-command</a:t>
            </a:r>
            <a:endParaRPr lang="en-US" sz="2400" dirty="0">
              <a:latin typeface="+mj-lt"/>
            </a:endParaRPr>
          </a:p>
          <a:p>
            <a:pPr marL="0" indent="0" algn="just">
              <a:lnSpc>
                <a:spcPct val="150000"/>
              </a:lnSpc>
              <a:buNone/>
            </a:pPr>
            <a:endParaRPr lang="en-US" sz="2400" dirty="0">
              <a:latin typeface="+mj-lt"/>
            </a:endParaRPr>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88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lstStyle/>
          <a:p>
            <a:r>
              <a:rPr lang="en-GB" dirty="0" err="1"/>
              <a:t>dbachecks</a:t>
            </a:r>
            <a:endParaRPr lang="en-US" dirty="0"/>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fontScale="92500" lnSpcReduction="20000"/>
          </a:bodyPr>
          <a:lstStyle/>
          <a:p>
            <a:pPr algn="just">
              <a:lnSpc>
                <a:spcPct val="150000"/>
              </a:lnSpc>
            </a:pPr>
            <a:r>
              <a:rPr lang="en-US" dirty="0">
                <a:solidFill>
                  <a:schemeClr val="tx1">
                    <a:lumMod val="65000"/>
                    <a:lumOff val="35000"/>
                  </a:schemeClr>
                </a:solidFill>
                <a:latin typeface="+mj-lt"/>
              </a:rPr>
              <a:t>Module based on Pester to for SQL Server validation.</a:t>
            </a:r>
          </a:p>
          <a:p>
            <a:pPr algn="just">
              <a:lnSpc>
                <a:spcPct val="150000"/>
              </a:lnSpc>
            </a:pPr>
            <a:r>
              <a:rPr lang="en-US" dirty="0">
                <a:solidFill>
                  <a:schemeClr val="tx1">
                    <a:lumMod val="65000"/>
                    <a:lumOff val="35000"/>
                  </a:schemeClr>
                </a:solidFill>
                <a:latin typeface="+mj-lt"/>
              </a:rPr>
              <a:t>Rob Sewell (@sqldbawithbeard)</a:t>
            </a:r>
          </a:p>
          <a:p>
            <a:endParaRPr lang="en-US" dirty="0"/>
          </a:p>
        </p:txBody>
      </p:sp>
      <p:pic>
        <p:nvPicPr>
          <p:cNvPr id="2050" name="Picture 2">
            <a:extLst>
              <a:ext uri="{FF2B5EF4-FFF2-40B4-BE49-F238E27FC236}">
                <a16:creationId xmlns:a16="http://schemas.microsoft.com/office/drawing/2014/main" id="{5041C276-7632-4DB0-9025-3AA25F1D2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539" y="2518863"/>
            <a:ext cx="2143426" cy="168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929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lstStyle/>
          <a:p>
            <a:pPr algn="ctr"/>
            <a:r>
              <a:rPr lang="en-GB" spc="300" dirty="0" err="1"/>
              <a:t>dbachecks</a:t>
            </a:r>
            <a:endParaRPr lang="en-US" spc="300" dirty="0"/>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a:bodyPr>
          <a:lstStyle/>
          <a:p>
            <a:pPr marL="0" indent="0" algn="just">
              <a:lnSpc>
                <a:spcPct val="150000"/>
              </a:lnSpc>
              <a:buNone/>
            </a:pPr>
            <a:r>
              <a:rPr lang="en-US" sz="2400" dirty="0">
                <a:latin typeface="+mj-lt"/>
              </a:rPr>
              <a:t>Project website </a:t>
            </a:r>
            <a:r>
              <a:rPr lang="en-US" sz="2400" dirty="0">
                <a:latin typeface="+mj-lt"/>
                <a:hlinkClick r:id="rId2"/>
              </a:rPr>
              <a:t>https://dbachecks.io</a:t>
            </a:r>
            <a:endParaRPr lang="en-US" sz="2400" dirty="0">
              <a:latin typeface="+mj-lt"/>
            </a:endParaRPr>
          </a:p>
          <a:p>
            <a:pPr marL="0" indent="0" algn="just">
              <a:lnSpc>
                <a:spcPct val="150000"/>
              </a:lnSpc>
              <a:buNone/>
            </a:pPr>
            <a:r>
              <a:rPr lang="en-US" sz="2400" dirty="0">
                <a:latin typeface="+mj-lt"/>
              </a:rPr>
              <a:t>GitHub Repository </a:t>
            </a:r>
            <a:r>
              <a:rPr lang="en-US" sz="2400" dirty="0">
                <a:latin typeface="+mj-lt"/>
                <a:hlinkClick r:id="rId3"/>
              </a:rPr>
              <a:t>https://github.com/sqlcollaborative/dbachecks</a:t>
            </a:r>
            <a:endParaRPr lang="en-US" sz="2400" dirty="0">
              <a:latin typeface="+mj-lt"/>
            </a:endParaRPr>
          </a:p>
          <a:p>
            <a:pPr marL="0" indent="0" algn="just">
              <a:lnSpc>
                <a:spcPct val="150000"/>
              </a:lnSpc>
              <a:buNone/>
            </a:pPr>
            <a:r>
              <a:rPr lang="en-US" sz="2400" dirty="0">
                <a:latin typeface="+mj-lt"/>
              </a:rPr>
              <a:t>Functions *-</a:t>
            </a:r>
            <a:r>
              <a:rPr lang="en-US" sz="2400" dirty="0" err="1">
                <a:latin typeface="+mj-lt"/>
              </a:rPr>
              <a:t>Dbc</a:t>
            </a:r>
            <a:r>
              <a:rPr lang="en-US" sz="2400" dirty="0">
                <a:latin typeface="+mj-lt"/>
              </a:rPr>
              <a:t>*</a:t>
            </a:r>
          </a:p>
          <a:p>
            <a:pPr marL="0" indent="0" algn="just">
              <a:lnSpc>
                <a:spcPct val="150000"/>
              </a:lnSpc>
              <a:buNone/>
            </a:pPr>
            <a:r>
              <a:rPr lang="en-US" sz="2400" dirty="0">
                <a:latin typeface="+mj-lt"/>
              </a:rPr>
              <a:t>Over 130 checks</a:t>
            </a:r>
          </a:p>
          <a:p>
            <a:pPr marL="0" indent="0" algn="just">
              <a:lnSpc>
                <a:spcPct val="150000"/>
              </a:lnSpc>
              <a:buNone/>
            </a:pPr>
            <a:endParaRPr lang="en-US" sz="2400" dirty="0">
              <a:latin typeface="+mj-lt"/>
            </a:endParaRPr>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50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lstStyle/>
          <a:p>
            <a:r>
              <a:rPr lang="en-GB" dirty="0"/>
              <a:t>ImportExcel	</a:t>
            </a:r>
            <a:endParaRPr lang="en-US" dirty="0"/>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fontScale="92500" lnSpcReduction="20000"/>
          </a:bodyPr>
          <a:lstStyle/>
          <a:p>
            <a:pPr algn="just">
              <a:lnSpc>
                <a:spcPct val="150000"/>
              </a:lnSpc>
            </a:pPr>
            <a:r>
              <a:rPr lang="en-US" dirty="0">
                <a:solidFill>
                  <a:schemeClr val="tx1">
                    <a:lumMod val="65000"/>
                    <a:lumOff val="35000"/>
                  </a:schemeClr>
                </a:solidFill>
                <a:latin typeface="+mj-lt"/>
              </a:rPr>
              <a:t>Managing Excel files without Microsoft Office (based on </a:t>
            </a:r>
            <a:r>
              <a:rPr lang="en-US" dirty="0" err="1">
                <a:solidFill>
                  <a:schemeClr val="tx1">
                    <a:lumMod val="65000"/>
                    <a:lumOff val="35000"/>
                  </a:schemeClr>
                </a:solidFill>
                <a:latin typeface="+mj-lt"/>
              </a:rPr>
              <a:t>EPPlus</a:t>
            </a:r>
            <a:r>
              <a:rPr lang="en-US" dirty="0">
                <a:solidFill>
                  <a:schemeClr val="tx1">
                    <a:lumMod val="65000"/>
                    <a:lumOff val="35000"/>
                  </a:schemeClr>
                </a:solidFill>
                <a:latin typeface="+mj-lt"/>
              </a:rPr>
              <a:t>)</a:t>
            </a:r>
          </a:p>
          <a:p>
            <a:pPr algn="just">
              <a:lnSpc>
                <a:spcPct val="150000"/>
              </a:lnSpc>
            </a:pPr>
            <a:r>
              <a:rPr lang="en-US" dirty="0">
                <a:solidFill>
                  <a:schemeClr val="tx1">
                    <a:lumMod val="65000"/>
                    <a:lumOff val="35000"/>
                  </a:schemeClr>
                </a:solidFill>
                <a:latin typeface="+mj-lt"/>
              </a:rPr>
              <a:t>Doug Finke (@dfinke)</a:t>
            </a:r>
          </a:p>
          <a:p>
            <a:endParaRPr lang="en-US" dirty="0"/>
          </a:p>
        </p:txBody>
      </p:sp>
      <p:pic>
        <p:nvPicPr>
          <p:cNvPr id="7" name="Picture 6">
            <a:extLst>
              <a:ext uri="{FF2B5EF4-FFF2-40B4-BE49-F238E27FC236}">
                <a16:creationId xmlns:a16="http://schemas.microsoft.com/office/drawing/2014/main" id="{FEF3723E-DE29-4E01-913F-FBE77E53CE90}"/>
              </a:ext>
            </a:extLst>
          </p:cNvPr>
          <p:cNvPicPr>
            <a:picLocks noChangeAspect="1"/>
          </p:cNvPicPr>
          <p:nvPr/>
        </p:nvPicPr>
        <p:blipFill>
          <a:blip r:embed="rId2"/>
          <a:stretch>
            <a:fillRect/>
          </a:stretch>
        </p:blipFill>
        <p:spPr>
          <a:xfrm>
            <a:off x="5460967" y="2781266"/>
            <a:ext cx="1270065" cy="1295467"/>
          </a:xfrm>
          <a:prstGeom prst="rect">
            <a:avLst/>
          </a:prstGeom>
        </p:spPr>
      </p:pic>
      <p:pic>
        <p:nvPicPr>
          <p:cNvPr id="9" name="Picture 8">
            <a:extLst>
              <a:ext uri="{FF2B5EF4-FFF2-40B4-BE49-F238E27FC236}">
                <a16:creationId xmlns:a16="http://schemas.microsoft.com/office/drawing/2014/main" id="{E6D64F0A-0FBE-4BC3-8401-D3E283FDF4C4}"/>
              </a:ext>
            </a:extLst>
          </p:cNvPr>
          <p:cNvPicPr>
            <a:picLocks noChangeAspect="1"/>
          </p:cNvPicPr>
          <p:nvPr/>
        </p:nvPicPr>
        <p:blipFill>
          <a:blip r:embed="rId3"/>
          <a:stretch>
            <a:fillRect/>
          </a:stretch>
        </p:blipFill>
        <p:spPr>
          <a:xfrm>
            <a:off x="6731032" y="2812548"/>
            <a:ext cx="1689187" cy="1295467"/>
          </a:xfrm>
          <a:prstGeom prst="rect">
            <a:avLst/>
          </a:prstGeom>
        </p:spPr>
      </p:pic>
    </p:spTree>
    <p:extLst>
      <p:ext uri="{BB962C8B-B14F-4D97-AF65-F5344CB8AC3E}">
        <p14:creationId xmlns:p14="http://schemas.microsoft.com/office/powerpoint/2010/main" val="319383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lstStyle/>
          <a:p>
            <a:pPr algn="ctr"/>
            <a:r>
              <a:rPr lang="en-GB" spc="300" dirty="0"/>
              <a:t>ImportExcel</a:t>
            </a:r>
            <a:endParaRPr lang="en-US" spc="300" dirty="0"/>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a:bodyPr>
          <a:lstStyle/>
          <a:p>
            <a:pPr marL="0" indent="0" algn="just">
              <a:lnSpc>
                <a:spcPct val="150000"/>
              </a:lnSpc>
              <a:buNone/>
            </a:pPr>
            <a:r>
              <a:rPr lang="en-US" sz="2400" dirty="0">
                <a:latin typeface="+mj-lt"/>
              </a:rPr>
              <a:t>GitHub repository </a:t>
            </a:r>
            <a:r>
              <a:rPr lang="en-US" sz="2400" dirty="0">
                <a:latin typeface="+mj-lt"/>
                <a:hlinkClick r:id="rId2"/>
              </a:rPr>
              <a:t>https://github.com/dfinke/ImportExcel</a:t>
            </a:r>
            <a:endParaRPr lang="en-US" sz="2400" dirty="0">
              <a:latin typeface="+mj-lt"/>
            </a:endParaRPr>
          </a:p>
          <a:p>
            <a:pPr marL="0" indent="0" algn="just">
              <a:lnSpc>
                <a:spcPct val="150000"/>
              </a:lnSpc>
              <a:buNone/>
            </a:pPr>
            <a:r>
              <a:rPr lang="en-US" sz="2400" dirty="0">
                <a:latin typeface="+mj-lt"/>
              </a:rPr>
              <a:t>Based on </a:t>
            </a:r>
            <a:r>
              <a:rPr lang="en-US" sz="2400" dirty="0" err="1">
                <a:latin typeface="+mj-lt"/>
              </a:rPr>
              <a:t>EPPlus</a:t>
            </a:r>
            <a:r>
              <a:rPr lang="en-US" sz="2400" dirty="0">
                <a:latin typeface="+mj-lt"/>
              </a:rPr>
              <a:t> (&lt; v5)</a:t>
            </a:r>
          </a:p>
          <a:p>
            <a:pPr marL="0" indent="0" algn="just">
              <a:lnSpc>
                <a:spcPct val="150000"/>
              </a:lnSpc>
              <a:buNone/>
            </a:pPr>
            <a:r>
              <a:rPr lang="en-US" sz="2400" dirty="0">
                <a:latin typeface="+mj-lt"/>
              </a:rPr>
              <a:t>Import-Excel / Export-Excel</a:t>
            </a:r>
          </a:p>
          <a:p>
            <a:pPr marL="0" indent="0" algn="just">
              <a:lnSpc>
                <a:spcPct val="150000"/>
              </a:lnSpc>
              <a:buNone/>
            </a:pPr>
            <a:r>
              <a:rPr lang="en-US" sz="2400" dirty="0">
                <a:latin typeface="+mj-lt"/>
              </a:rPr>
              <a:t>Open-ExcelPackage / Close-ExcelPackage</a:t>
            </a:r>
          </a:p>
          <a:p>
            <a:pPr marL="0" indent="0" algn="just">
              <a:lnSpc>
                <a:spcPct val="150000"/>
              </a:lnSpc>
              <a:buNone/>
            </a:pPr>
            <a:endParaRPr lang="en-US" sz="2400" dirty="0">
              <a:latin typeface="+mj-lt"/>
            </a:endParaRPr>
          </a:p>
          <a:p>
            <a:pPr marL="0" indent="0" algn="just">
              <a:lnSpc>
                <a:spcPct val="150000"/>
              </a:lnSpc>
              <a:buNone/>
            </a:pPr>
            <a:endParaRPr lang="en-US" sz="2400" dirty="0">
              <a:latin typeface="+mj-lt"/>
            </a:endParaRPr>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25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10;&#10;Description automatically generated">
            <a:extLst>
              <a:ext uri="{FF2B5EF4-FFF2-40B4-BE49-F238E27FC236}">
                <a16:creationId xmlns:a16="http://schemas.microsoft.com/office/drawing/2014/main" id="{43F8124A-E4E6-4C9D-B51C-F51D062CD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968" y="0"/>
            <a:ext cx="7812965" cy="5892800"/>
          </a:xfrm>
          <a:prstGeom prst="rect">
            <a:avLst/>
          </a:prstGeom>
        </p:spPr>
      </p:pic>
    </p:spTree>
    <p:extLst>
      <p:ext uri="{BB962C8B-B14F-4D97-AF65-F5344CB8AC3E}">
        <p14:creationId xmlns:p14="http://schemas.microsoft.com/office/powerpoint/2010/main" val="17333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518804" y="3541596"/>
            <a:ext cx="7843961" cy="1312449"/>
          </a:xfrm>
        </p:spPr>
        <p:txBody>
          <a:bodyPr/>
          <a:lstStyle/>
          <a:p>
            <a:pPr algn="just"/>
            <a:r>
              <a:rPr lang="en-CA" sz="1800" b="1" u="sng">
                <a:effectLst/>
                <a:latin typeface="Calibri" panose="020F0502020204030204" pitchFamily="34" charset="0"/>
                <a:ea typeface="Calibri" panose="020F0502020204030204" pitchFamily="34" charset="0"/>
              </a:rPr>
              <a:t>We do not tolerate harassment in any form.</a:t>
            </a:r>
            <a:r>
              <a:rPr lang="en-CA" sz="1800" b="1">
                <a:effectLst/>
                <a:latin typeface="Calibri" panose="020F0502020204030204" pitchFamily="34" charset="0"/>
                <a:ea typeface="Calibri" panose="020F0502020204030204" pitchFamily="34" charset="0"/>
              </a:rPr>
              <a:t> </a:t>
            </a:r>
            <a:r>
              <a:rPr lang="en-CA" sz="1800">
                <a:effectLst/>
                <a:latin typeface="Calibri" panose="020F0502020204030204" pitchFamily="34" charset="0"/>
                <a:ea typeface="Calibri" panose="020F0502020204030204" pitchFamily="34" charset="0"/>
              </a:rPr>
              <a:t>For the duration of your engagement with GroupBy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GroupBy participants violating these rules may be sanctioned or expelled without a refund (if that applies) at the discretion of the conference organizers.</a:t>
            </a:r>
          </a:p>
          <a:p>
            <a:pPr algn="just"/>
            <a:endParaRPr lang="en-CA" sz="1800">
              <a:latin typeface="Calibri" panose="020F0502020204030204" pitchFamily="34" charset="0"/>
              <a:ea typeface="Calibri" panose="020F0502020204030204" pitchFamily="34" charset="0"/>
            </a:endParaRPr>
          </a:p>
          <a:p>
            <a:r>
              <a:rPr lang="en-CA" sz="1800">
                <a:effectLst/>
                <a:latin typeface="Calibri" panose="020F0502020204030204" pitchFamily="34" charset="0"/>
                <a:ea typeface="Calibri" panose="020F0502020204030204" pitchFamily="34" charset="0"/>
              </a:rPr>
              <a:t>You can review the full policy at: </a:t>
            </a:r>
            <a:r>
              <a:rPr lang="en-CA" sz="1800" b="1">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800" b="1">
                <a:effectLst/>
                <a:latin typeface="Calibri" panose="020F0502020204030204" pitchFamily="34" charset="0"/>
                <a:ea typeface="Calibri" panose="020F0502020204030204" pitchFamily="34" charset="0"/>
              </a:rPr>
              <a:t> </a:t>
            </a:r>
          </a:p>
          <a:p>
            <a:pPr algn="just"/>
            <a:endParaRPr lang="en-CA" sz="1800"/>
          </a:p>
        </p:txBody>
      </p:sp>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519113" y="2003425"/>
            <a:ext cx="10498137" cy="14255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800" b="1">
                <a:effectLst/>
                <a:latin typeface="Calibri" panose="020F0502020204030204" pitchFamily="34" charset="0"/>
                <a:ea typeface="Calibri" panose="020F0502020204030204" pitchFamily="34" charset="0"/>
              </a:rPr>
              <a:t>The Quick Version</a:t>
            </a:r>
          </a:p>
          <a:p>
            <a:pPr algn="just"/>
            <a:r>
              <a:rPr lang="en-CA" sz="1800">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800" i="1" err="1">
                <a:effectLst/>
                <a:latin typeface="Calibri" panose="020F0502020204030204" pitchFamily="34" charset="0"/>
                <a:ea typeface="Calibri" panose="020F0502020204030204" pitchFamily="34" charset="0"/>
              </a:rPr>
              <a:t>you</a:t>
            </a:r>
            <a:r>
              <a:rPr lang="en-CA" sz="1800" i="1">
                <a:effectLst/>
                <a:latin typeface="Calibri" panose="020F0502020204030204" pitchFamily="34" charset="0"/>
                <a:ea typeface="Calibri" panose="020F0502020204030204" pitchFamily="34" charset="0"/>
              </a:rPr>
              <a:t>.  </a:t>
            </a:r>
            <a:r>
              <a:rPr lang="en-CA" sz="1800">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Tree>
    <p:extLst>
      <p:ext uri="{BB962C8B-B14F-4D97-AF65-F5344CB8AC3E}">
        <p14:creationId xmlns:p14="http://schemas.microsoft.com/office/powerpoint/2010/main" val="17145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person standing on a beach&#10;&#10;Description automatically generated with medium confidence">
            <a:extLst>
              <a:ext uri="{FF2B5EF4-FFF2-40B4-BE49-F238E27FC236}">
                <a16:creationId xmlns:a16="http://schemas.microsoft.com/office/drawing/2014/main" id="{981260C9-932A-4045-B768-3CFB2C3D60B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602" b="4602"/>
          <a:stretch>
            <a:fillRect/>
          </a:stretch>
        </p:blipFill>
        <p:spPr/>
      </p:pic>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p:txBody>
          <a:bodyPr/>
          <a:lstStyle/>
          <a:p>
            <a:r>
              <a:rPr lang="en-CA" dirty="0"/>
              <a:t>Mikey Bronowski</a:t>
            </a:r>
          </a:p>
        </p:txBody>
      </p:sp>
      <p:sp>
        <p:nvSpPr>
          <p:cNvPr id="4" name="Text Placeholder 3">
            <a:extLst>
              <a:ext uri="{FF2B5EF4-FFF2-40B4-BE49-F238E27FC236}">
                <a16:creationId xmlns:a16="http://schemas.microsoft.com/office/drawing/2014/main" id="{C40A4A63-C530-4F3D-B9B4-8620D37ACD0E}"/>
              </a:ext>
            </a:extLst>
          </p:cNvPr>
          <p:cNvSpPr>
            <a:spLocks noGrp="1"/>
          </p:cNvSpPr>
          <p:nvPr>
            <p:ph type="body" sz="quarter" idx="12"/>
          </p:nvPr>
        </p:nvSpPr>
        <p:spPr/>
        <p:txBody>
          <a:bodyPr/>
          <a:lstStyle/>
          <a:p>
            <a:r>
              <a:rPr lang="en-CA" dirty="0"/>
              <a:t>Database Engineer</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p:txBody>
          <a:bodyPr/>
          <a:lstStyle/>
          <a:p>
            <a:r>
              <a:rPr lang="en-CA" dirty="0"/>
              <a:t>Bronowski.IT</a:t>
            </a: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p:txBody>
          <a:bodyPr/>
          <a:lstStyle/>
          <a:p>
            <a:r>
              <a:rPr lang="en-CA" dirty="0"/>
              <a:t>@MikeyBronowski</a:t>
            </a:r>
          </a:p>
        </p:txBody>
      </p:sp>
      <p:sp>
        <p:nvSpPr>
          <p:cNvPr id="7" name="Text Placeholder 6">
            <a:extLst>
              <a:ext uri="{FF2B5EF4-FFF2-40B4-BE49-F238E27FC236}">
                <a16:creationId xmlns:a16="http://schemas.microsoft.com/office/drawing/2014/main" id="{B7C10483-85BC-403C-826F-B567E78CC285}"/>
              </a:ext>
            </a:extLst>
          </p:cNvPr>
          <p:cNvSpPr>
            <a:spLocks noGrp="1"/>
          </p:cNvSpPr>
          <p:nvPr>
            <p:ph type="body" sz="quarter" idx="15"/>
          </p:nvPr>
        </p:nvSpPr>
        <p:spPr/>
        <p:txBody>
          <a:bodyPr/>
          <a:lstStyle/>
          <a:p>
            <a:r>
              <a:rPr lang="en-CA" dirty="0"/>
              <a:t>HUSBAND &amp; DAD</a:t>
            </a:r>
          </a:p>
          <a:p>
            <a:r>
              <a:rPr lang="en-CA" dirty="0"/>
              <a:t>Microsoft Certified Trainer</a:t>
            </a:r>
          </a:p>
          <a:p>
            <a:r>
              <a:rPr lang="en-CA" dirty="0"/>
              <a:t>Bronowski.IT/blog</a:t>
            </a:r>
          </a:p>
        </p:txBody>
      </p:sp>
    </p:spTree>
    <p:extLst>
      <p:ext uri="{BB962C8B-B14F-4D97-AF65-F5344CB8AC3E}">
        <p14:creationId xmlns:p14="http://schemas.microsoft.com/office/powerpoint/2010/main" val="3942097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E0D94D-203B-453C-98E5-2525BB3D0B25}"/>
              </a:ext>
            </a:extLst>
          </p:cNvPr>
          <p:cNvSpPr/>
          <p:nvPr/>
        </p:nvSpPr>
        <p:spPr>
          <a:xfrm>
            <a:off x="2876" y="-4313"/>
            <a:ext cx="12191998" cy="5865961"/>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Diagram, schematic&#10;&#10;Description automatically generated">
            <a:extLst>
              <a:ext uri="{FF2B5EF4-FFF2-40B4-BE49-F238E27FC236}">
                <a16:creationId xmlns:a16="http://schemas.microsoft.com/office/drawing/2014/main" id="{3E5DC07C-2694-4103-A27F-957CCC999630}"/>
              </a:ext>
            </a:extLst>
          </p:cNvPr>
          <p:cNvPicPr>
            <a:picLocks noChangeAspect="1"/>
          </p:cNvPicPr>
          <p:nvPr/>
        </p:nvPicPr>
        <p:blipFill>
          <a:blip r:embed="rId2"/>
          <a:stretch>
            <a:fillRect/>
          </a:stretch>
        </p:blipFill>
        <p:spPr>
          <a:xfrm rot="-5400000">
            <a:off x="8922589" y="-1438204"/>
            <a:ext cx="8867954" cy="8397316"/>
          </a:xfrm>
          <a:prstGeom prst="rect">
            <a:avLst/>
          </a:prstGeom>
        </p:spPr>
      </p:pic>
      <p:pic>
        <p:nvPicPr>
          <p:cNvPr id="3" name="Picture 5" descr="Diagram, schematic&#10;&#10;Description automatically generated">
            <a:extLst>
              <a:ext uri="{FF2B5EF4-FFF2-40B4-BE49-F238E27FC236}">
                <a16:creationId xmlns:a16="http://schemas.microsoft.com/office/drawing/2014/main" id="{BC82F14B-7515-4C2B-9DE4-AD7A1627C794}"/>
              </a:ext>
            </a:extLst>
          </p:cNvPr>
          <p:cNvPicPr>
            <a:picLocks noChangeAspect="1"/>
          </p:cNvPicPr>
          <p:nvPr/>
        </p:nvPicPr>
        <p:blipFill>
          <a:blip r:embed="rId2"/>
          <a:stretch>
            <a:fillRect/>
          </a:stretch>
        </p:blipFill>
        <p:spPr>
          <a:xfrm>
            <a:off x="-5900468" y="-2387110"/>
            <a:ext cx="8867954" cy="8397316"/>
          </a:xfrm>
          <a:prstGeom prst="rect">
            <a:avLst/>
          </a:prstGeom>
        </p:spPr>
      </p:pic>
      <p:sp>
        <p:nvSpPr>
          <p:cNvPr id="11" name="TextBox 10">
            <a:extLst>
              <a:ext uri="{FF2B5EF4-FFF2-40B4-BE49-F238E27FC236}">
                <a16:creationId xmlns:a16="http://schemas.microsoft.com/office/drawing/2014/main" id="{166FF0FD-6FC6-468C-9931-E24F6D7D6A10}"/>
              </a:ext>
            </a:extLst>
          </p:cNvPr>
          <p:cNvSpPr txBox="1"/>
          <p:nvPr/>
        </p:nvSpPr>
        <p:spPr>
          <a:xfrm>
            <a:off x="4162245" y="514709"/>
            <a:ext cx="38741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chemeClr val="tx1">
                    <a:lumMod val="65000"/>
                    <a:lumOff val="35000"/>
                  </a:schemeClr>
                </a:solidFill>
                <a:latin typeface="Yu Gothic UI Light"/>
                <a:ea typeface="Yu Gothic UI Light"/>
              </a:rPr>
              <a:t>GROUPBY 2021</a:t>
            </a:r>
            <a:r>
              <a:rPr lang="en-US" sz="2400" dirty="0">
                <a:latin typeface="Yu Gothic UI Light"/>
                <a:ea typeface="Yu Gothic UI Light"/>
              </a:rPr>
              <a:t> </a:t>
            </a:r>
            <a:r>
              <a:rPr lang="en-US" sz="1500" b="1" dirty="0">
                <a:solidFill>
                  <a:srgbClr val="FF0000"/>
                </a:solidFill>
                <a:latin typeface="Yu Gothic UI Semibold"/>
                <a:ea typeface="Yu Gothic UI Semibold"/>
              </a:rPr>
              <a:t>MAY 25-26</a:t>
            </a:r>
            <a:endParaRPr lang="en-US" sz="1500" dirty="0">
              <a:ea typeface="+mn-lt"/>
              <a:cs typeface="+mn-lt"/>
            </a:endParaRPr>
          </a:p>
        </p:txBody>
      </p:sp>
      <p:sp>
        <p:nvSpPr>
          <p:cNvPr id="4" name="Rectangle: Rounded Corners 3">
            <a:extLst>
              <a:ext uri="{FF2B5EF4-FFF2-40B4-BE49-F238E27FC236}">
                <a16:creationId xmlns:a16="http://schemas.microsoft.com/office/drawing/2014/main" id="{6455BCFF-3F4D-4CB8-8C98-5151A2A20BDB}"/>
              </a:ext>
            </a:extLst>
          </p:cNvPr>
          <p:cNvSpPr/>
          <p:nvPr/>
        </p:nvSpPr>
        <p:spPr>
          <a:xfrm>
            <a:off x="879895" y="1088367"/>
            <a:ext cx="10437960" cy="4571998"/>
          </a:xfrm>
          <a:prstGeom prst="roundRect">
            <a:avLst/>
          </a:prstGeom>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116683-55C5-4200-93E3-F53979CC0A1C}"/>
              </a:ext>
            </a:extLst>
          </p:cNvPr>
          <p:cNvSpPr txBox="1"/>
          <p:nvPr/>
        </p:nvSpPr>
        <p:spPr>
          <a:xfrm>
            <a:off x="2206924" y="4281577"/>
            <a:ext cx="7784797"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a:latin typeface="Yu Gothic UI Light"/>
                <a:ea typeface="Yu Gothic UI Light"/>
              </a:rPr>
              <a:t>Virtual Group Sponsors</a:t>
            </a:r>
            <a:endParaRPr lang="en-US" sz="2000">
              <a:latin typeface="Yu Gothic UI Light"/>
              <a:ea typeface="Yu Gothic UI Light"/>
              <a:cs typeface="Calibri"/>
            </a:endParaRPr>
          </a:p>
        </p:txBody>
      </p:sp>
      <p:pic>
        <p:nvPicPr>
          <p:cNvPr id="5" name="Picture 5" descr="A picture containing text, clipart&#10;&#10;Description automatically generated">
            <a:extLst>
              <a:ext uri="{FF2B5EF4-FFF2-40B4-BE49-F238E27FC236}">
                <a16:creationId xmlns:a16="http://schemas.microsoft.com/office/drawing/2014/main" id="{D1AE130E-A80D-4D9D-9F54-E9EE09A93A87}"/>
              </a:ext>
            </a:extLst>
          </p:cNvPr>
          <p:cNvPicPr>
            <a:picLocks noChangeAspect="1"/>
          </p:cNvPicPr>
          <p:nvPr/>
        </p:nvPicPr>
        <p:blipFill>
          <a:blip r:embed="rId3"/>
          <a:stretch>
            <a:fillRect/>
          </a:stretch>
        </p:blipFill>
        <p:spPr>
          <a:xfrm>
            <a:off x="6464060" y="4797007"/>
            <a:ext cx="1756015" cy="441386"/>
          </a:xfrm>
          <a:prstGeom prst="rect">
            <a:avLst/>
          </a:prstGeom>
        </p:spPr>
      </p:pic>
      <p:pic>
        <p:nvPicPr>
          <p:cNvPr id="6" name="Picture 7" descr="Text, logo&#10;&#10;Description automatically generated">
            <a:extLst>
              <a:ext uri="{FF2B5EF4-FFF2-40B4-BE49-F238E27FC236}">
                <a16:creationId xmlns:a16="http://schemas.microsoft.com/office/drawing/2014/main" id="{9997FEFD-0070-457F-81BC-FEFB2784302B}"/>
              </a:ext>
            </a:extLst>
          </p:cNvPr>
          <p:cNvPicPr>
            <a:picLocks noChangeAspect="1"/>
          </p:cNvPicPr>
          <p:nvPr/>
        </p:nvPicPr>
        <p:blipFill>
          <a:blip r:embed="rId4"/>
          <a:stretch>
            <a:fillRect/>
          </a:stretch>
        </p:blipFill>
        <p:spPr>
          <a:xfrm>
            <a:off x="3948021" y="4940723"/>
            <a:ext cx="1582950" cy="283350"/>
          </a:xfrm>
          <a:prstGeom prst="rect">
            <a:avLst/>
          </a:prstGeom>
        </p:spPr>
      </p:pic>
      <p:sp>
        <p:nvSpPr>
          <p:cNvPr id="10" name="TextBox 9">
            <a:extLst>
              <a:ext uri="{FF2B5EF4-FFF2-40B4-BE49-F238E27FC236}">
                <a16:creationId xmlns:a16="http://schemas.microsoft.com/office/drawing/2014/main" id="{80326443-B1FB-410C-A527-40988CDDA44F}"/>
              </a:ext>
            </a:extLst>
          </p:cNvPr>
          <p:cNvSpPr txBox="1"/>
          <p:nvPr/>
        </p:nvSpPr>
        <p:spPr>
          <a:xfrm>
            <a:off x="2206923" y="1348595"/>
            <a:ext cx="7784797" cy="617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600">
                <a:latin typeface="Yu Gothic UI Light"/>
                <a:ea typeface="Yu Gothic UI Light"/>
              </a:rPr>
              <a:t>Core Sponsors</a:t>
            </a:r>
          </a:p>
        </p:txBody>
      </p:sp>
      <p:pic>
        <p:nvPicPr>
          <p:cNvPr id="8" name="Picture 8" descr="Text, logo&#10;&#10;Description automatically generated">
            <a:extLst>
              <a:ext uri="{FF2B5EF4-FFF2-40B4-BE49-F238E27FC236}">
                <a16:creationId xmlns:a16="http://schemas.microsoft.com/office/drawing/2014/main" id="{6B35096C-F787-4DDB-8AF9-7CD0484F0360}"/>
              </a:ext>
            </a:extLst>
          </p:cNvPr>
          <p:cNvPicPr>
            <a:picLocks noChangeAspect="1"/>
          </p:cNvPicPr>
          <p:nvPr/>
        </p:nvPicPr>
        <p:blipFill>
          <a:blip r:embed="rId5"/>
          <a:stretch>
            <a:fillRect/>
          </a:stretch>
        </p:blipFill>
        <p:spPr>
          <a:xfrm>
            <a:off x="6305910" y="3302479"/>
            <a:ext cx="2311880" cy="770627"/>
          </a:xfrm>
          <a:prstGeom prst="rect">
            <a:avLst/>
          </a:prstGeom>
        </p:spPr>
      </p:pic>
      <p:pic>
        <p:nvPicPr>
          <p:cNvPr id="9" name="Picture 11" descr="A picture containing graphical user interface&#10;&#10;Description automatically generated">
            <a:extLst>
              <a:ext uri="{FF2B5EF4-FFF2-40B4-BE49-F238E27FC236}">
                <a16:creationId xmlns:a16="http://schemas.microsoft.com/office/drawing/2014/main" id="{55873A3A-7E57-4C7B-85C9-BC7AB963920D}"/>
              </a:ext>
            </a:extLst>
          </p:cNvPr>
          <p:cNvPicPr>
            <a:picLocks noChangeAspect="1"/>
          </p:cNvPicPr>
          <p:nvPr/>
        </p:nvPicPr>
        <p:blipFill>
          <a:blip r:embed="rId6"/>
          <a:stretch>
            <a:fillRect/>
          </a:stretch>
        </p:blipFill>
        <p:spPr>
          <a:xfrm>
            <a:off x="3827074" y="3445713"/>
            <a:ext cx="1806157" cy="570422"/>
          </a:xfrm>
          <a:prstGeom prst="rect">
            <a:avLst/>
          </a:prstGeom>
        </p:spPr>
      </p:pic>
      <p:pic>
        <p:nvPicPr>
          <p:cNvPr id="12" name="Picture 13" descr="Text, logo&#10;&#10;Description automatically generated">
            <a:extLst>
              <a:ext uri="{FF2B5EF4-FFF2-40B4-BE49-F238E27FC236}">
                <a16:creationId xmlns:a16="http://schemas.microsoft.com/office/drawing/2014/main" id="{3551DE5C-C900-4EC1-A471-F9F78DDF8A6E}"/>
              </a:ext>
            </a:extLst>
          </p:cNvPr>
          <p:cNvPicPr>
            <a:picLocks noChangeAspect="1"/>
          </p:cNvPicPr>
          <p:nvPr/>
        </p:nvPicPr>
        <p:blipFill>
          <a:blip r:embed="rId5"/>
          <a:stretch>
            <a:fillRect/>
          </a:stretch>
        </p:blipFill>
        <p:spPr>
          <a:xfrm>
            <a:off x="6205267" y="1792857"/>
            <a:ext cx="2613804" cy="900023"/>
          </a:xfrm>
          <a:prstGeom prst="rect">
            <a:avLst/>
          </a:prstGeom>
        </p:spPr>
      </p:pic>
      <p:sp>
        <p:nvSpPr>
          <p:cNvPr id="14" name="TextBox 13">
            <a:extLst>
              <a:ext uri="{FF2B5EF4-FFF2-40B4-BE49-F238E27FC236}">
                <a16:creationId xmlns:a16="http://schemas.microsoft.com/office/drawing/2014/main" id="{CE0E441D-7CE5-4CD5-A7A7-444E6244701C}"/>
              </a:ext>
            </a:extLst>
          </p:cNvPr>
          <p:cNvSpPr txBox="1"/>
          <p:nvPr/>
        </p:nvSpPr>
        <p:spPr>
          <a:xfrm>
            <a:off x="2206922" y="2843840"/>
            <a:ext cx="7784797" cy="4966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000">
                <a:latin typeface="Yu Gothic UI Light"/>
                <a:ea typeface="Yu Gothic UI Light"/>
              </a:rPr>
              <a:t>Media Sponsors</a:t>
            </a:r>
          </a:p>
        </p:txBody>
      </p:sp>
      <p:pic>
        <p:nvPicPr>
          <p:cNvPr id="15" name="Picture 15">
            <a:extLst>
              <a:ext uri="{FF2B5EF4-FFF2-40B4-BE49-F238E27FC236}">
                <a16:creationId xmlns:a16="http://schemas.microsoft.com/office/drawing/2014/main" id="{81F1C55F-BA2E-4AA3-92C7-74BED5B142A2}"/>
              </a:ext>
            </a:extLst>
          </p:cNvPr>
          <p:cNvPicPr>
            <a:picLocks noChangeAspect="1"/>
          </p:cNvPicPr>
          <p:nvPr/>
        </p:nvPicPr>
        <p:blipFill>
          <a:blip r:embed="rId7"/>
          <a:stretch>
            <a:fillRect/>
          </a:stretch>
        </p:blipFill>
        <p:spPr>
          <a:xfrm>
            <a:off x="3372928" y="1964667"/>
            <a:ext cx="2743200" cy="685800"/>
          </a:xfrm>
          <a:prstGeom prst="rect">
            <a:avLst/>
          </a:prstGeom>
        </p:spPr>
      </p:pic>
    </p:spTree>
    <p:extLst>
      <p:ext uri="{BB962C8B-B14F-4D97-AF65-F5344CB8AC3E}">
        <p14:creationId xmlns:p14="http://schemas.microsoft.com/office/powerpoint/2010/main" val="4078754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p:txBody>
          <a:bodyPr/>
          <a:lstStyle/>
          <a:p>
            <a:r>
              <a:rPr lang="en-GB" sz="6000" spc="300" dirty="0">
                <a:solidFill>
                  <a:schemeClr val="tx1">
                    <a:lumMod val="75000"/>
                    <a:lumOff val="25000"/>
                  </a:schemeClr>
                </a:solidFill>
              </a:rPr>
              <a:t>SQL Server and PowerShell walk into a bar…</a:t>
            </a:r>
            <a:endParaRPr lang="en-CA" dirty="0"/>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p:txBody>
          <a:bodyPr/>
          <a:lstStyle/>
          <a:p>
            <a:r>
              <a:rPr lang="en-CA" dirty="0"/>
              <a:t>Mikey Bronowski</a:t>
            </a:r>
          </a:p>
        </p:txBody>
      </p:sp>
    </p:spTree>
    <p:extLst>
      <p:ext uri="{BB962C8B-B14F-4D97-AF65-F5344CB8AC3E}">
        <p14:creationId xmlns:p14="http://schemas.microsoft.com/office/powerpoint/2010/main" val="91252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lstStyle/>
          <a:p>
            <a:pPr algn="ctr"/>
            <a:r>
              <a:rPr lang="pl-PL" spc="300" dirty="0"/>
              <a:t>AGENDA</a:t>
            </a:r>
            <a:endParaRPr lang="en-US" spc="300" dirty="0"/>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a:bodyPr>
          <a:lstStyle/>
          <a:p>
            <a:pPr>
              <a:lnSpc>
                <a:spcPct val="150000"/>
              </a:lnSpc>
            </a:pPr>
            <a:r>
              <a:rPr lang="en-GB" sz="2400" dirty="0">
                <a:latin typeface="+mj-lt"/>
              </a:rPr>
              <a:t>dbatools – managing SQL Server from command prompt</a:t>
            </a:r>
          </a:p>
          <a:p>
            <a:pPr>
              <a:lnSpc>
                <a:spcPct val="150000"/>
              </a:lnSpc>
            </a:pPr>
            <a:r>
              <a:rPr lang="en-GB" sz="2400" dirty="0">
                <a:latin typeface="+mj-lt"/>
              </a:rPr>
              <a:t>Pester – framework to test PowerShell</a:t>
            </a:r>
            <a:endParaRPr lang="pl-PL" sz="2400" dirty="0">
              <a:latin typeface="+mj-lt"/>
            </a:endParaRPr>
          </a:p>
          <a:p>
            <a:pPr>
              <a:lnSpc>
                <a:spcPct val="150000"/>
              </a:lnSpc>
            </a:pPr>
            <a:r>
              <a:rPr lang="en-GB" sz="2400" dirty="0" err="1">
                <a:latin typeface="+mj-lt"/>
              </a:rPr>
              <a:t>dbachecks</a:t>
            </a:r>
            <a:r>
              <a:rPr lang="en-GB" sz="2400" dirty="0">
                <a:latin typeface="+mj-lt"/>
              </a:rPr>
              <a:t> – SQL Server validation</a:t>
            </a:r>
          </a:p>
          <a:p>
            <a:pPr>
              <a:lnSpc>
                <a:spcPct val="150000"/>
              </a:lnSpc>
            </a:pPr>
            <a:r>
              <a:rPr lang="en-GB" sz="2400" dirty="0">
                <a:latin typeface="+mj-lt"/>
              </a:rPr>
              <a:t>ImportExcel – managing Excel without MS Office installed</a:t>
            </a:r>
            <a:endParaRPr lang="en-US" sz="2400" dirty="0">
              <a:latin typeface="+mj-lt"/>
            </a:endParaRPr>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89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lstStyle/>
          <a:p>
            <a:r>
              <a:rPr lang="en-GB" dirty="0"/>
              <a:t>dbatools</a:t>
            </a:r>
            <a:endParaRPr lang="en-US" dirty="0"/>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fontScale="92500" lnSpcReduction="20000"/>
          </a:bodyPr>
          <a:lstStyle/>
          <a:p>
            <a:pPr algn="just">
              <a:lnSpc>
                <a:spcPct val="150000"/>
              </a:lnSpc>
            </a:pPr>
            <a:r>
              <a:rPr lang="en-US" dirty="0">
                <a:solidFill>
                  <a:schemeClr val="tx1">
                    <a:lumMod val="65000"/>
                    <a:lumOff val="35000"/>
                  </a:schemeClr>
                </a:solidFill>
                <a:latin typeface="+mj-lt"/>
              </a:rPr>
              <a:t>SQL Server Management Studio as command-prompt</a:t>
            </a:r>
          </a:p>
          <a:p>
            <a:pPr algn="just">
              <a:lnSpc>
                <a:spcPct val="150000"/>
              </a:lnSpc>
            </a:pPr>
            <a:r>
              <a:rPr lang="en-US" dirty="0">
                <a:solidFill>
                  <a:schemeClr val="tx1">
                    <a:lumMod val="65000"/>
                    <a:lumOff val="35000"/>
                  </a:schemeClr>
                </a:solidFill>
                <a:latin typeface="+mj-lt"/>
              </a:rPr>
              <a:t>Chrissy </a:t>
            </a:r>
            <a:r>
              <a:rPr lang="en-US" dirty="0" err="1">
                <a:solidFill>
                  <a:schemeClr val="tx1">
                    <a:lumMod val="65000"/>
                    <a:lumOff val="35000"/>
                  </a:schemeClr>
                </a:solidFill>
                <a:latin typeface="+mj-lt"/>
              </a:rPr>
              <a:t>LeMaire</a:t>
            </a:r>
            <a:r>
              <a:rPr lang="en-US" dirty="0">
                <a:solidFill>
                  <a:schemeClr val="tx1">
                    <a:lumMod val="65000"/>
                    <a:lumOff val="35000"/>
                  </a:schemeClr>
                </a:solidFill>
                <a:latin typeface="+mj-lt"/>
              </a:rPr>
              <a:t> (@cl)</a:t>
            </a:r>
          </a:p>
          <a:p>
            <a:endParaRPr lang="en-US" dirty="0"/>
          </a:p>
        </p:txBody>
      </p:sp>
      <p:pic>
        <p:nvPicPr>
          <p:cNvPr id="1026" name="Picture 2">
            <a:extLst>
              <a:ext uri="{FF2B5EF4-FFF2-40B4-BE49-F238E27FC236}">
                <a16:creationId xmlns:a16="http://schemas.microsoft.com/office/drawing/2014/main" id="{ECE858F9-ED39-4785-B7C4-1BB1F95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3963" y="3124199"/>
            <a:ext cx="3770237" cy="1082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16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66A-54F2-4D01-AF00-55361F8BEC6E}"/>
              </a:ext>
            </a:extLst>
          </p:cNvPr>
          <p:cNvSpPr>
            <a:spLocks noGrp="1"/>
          </p:cNvSpPr>
          <p:nvPr>
            <p:ph type="title"/>
          </p:nvPr>
        </p:nvSpPr>
        <p:spPr/>
        <p:txBody>
          <a:bodyPr/>
          <a:lstStyle/>
          <a:p>
            <a:pPr algn="ctr"/>
            <a:r>
              <a:rPr lang="en-GB" spc="300" dirty="0"/>
              <a:t>dbatools</a:t>
            </a:r>
            <a:endParaRPr lang="en-US" spc="300" dirty="0"/>
          </a:p>
        </p:txBody>
      </p:sp>
      <p:sp>
        <p:nvSpPr>
          <p:cNvPr id="3" name="Content Placeholder 2">
            <a:extLst>
              <a:ext uri="{FF2B5EF4-FFF2-40B4-BE49-F238E27FC236}">
                <a16:creationId xmlns:a16="http://schemas.microsoft.com/office/drawing/2014/main" id="{11423F17-3B13-442D-BD64-8C6373D5DF0E}"/>
              </a:ext>
            </a:extLst>
          </p:cNvPr>
          <p:cNvSpPr>
            <a:spLocks noGrp="1"/>
          </p:cNvSpPr>
          <p:nvPr>
            <p:ph idx="1"/>
          </p:nvPr>
        </p:nvSpPr>
        <p:spPr>
          <a:xfrm>
            <a:off x="838200" y="2011679"/>
            <a:ext cx="10515600" cy="4165283"/>
          </a:xfrm>
        </p:spPr>
        <p:txBody>
          <a:bodyPr>
            <a:normAutofit/>
          </a:bodyPr>
          <a:lstStyle/>
          <a:p>
            <a:pPr marL="0" indent="0" algn="just">
              <a:lnSpc>
                <a:spcPct val="150000"/>
              </a:lnSpc>
              <a:buNone/>
            </a:pPr>
            <a:r>
              <a:rPr lang="en-US" sz="2400" dirty="0">
                <a:latin typeface="+mj-lt"/>
              </a:rPr>
              <a:t>Project website </a:t>
            </a:r>
            <a:r>
              <a:rPr lang="en-US" sz="2400" dirty="0">
                <a:latin typeface="+mj-lt"/>
                <a:hlinkClick r:id="rId2"/>
              </a:rPr>
              <a:t>https://dbatools.io</a:t>
            </a:r>
            <a:endParaRPr lang="en-US" sz="2400" dirty="0">
              <a:latin typeface="+mj-lt"/>
            </a:endParaRPr>
          </a:p>
          <a:p>
            <a:pPr marL="0" indent="0" algn="just">
              <a:lnSpc>
                <a:spcPct val="150000"/>
              </a:lnSpc>
              <a:buNone/>
            </a:pPr>
            <a:r>
              <a:rPr lang="en-US" sz="2400" dirty="0">
                <a:latin typeface="+mj-lt"/>
              </a:rPr>
              <a:t>GitHub repository </a:t>
            </a:r>
            <a:r>
              <a:rPr lang="en-US" sz="2400" dirty="0">
                <a:latin typeface="+mj-lt"/>
                <a:hlinkClick r:id="rId3"/>
              </a:rPr>
              <a:t>https://github.com/sqlcollaborative/dbatools</a:t>
            </a:r>
            <a:endParaRPr lang="en-US" sz="2400" dirty="0">
              <a:latin typeface="+mj-lt"/>
            </a:endParaRPr>
          </a:p>
          <a:p>
            <a:pPr marL="0" indent="0" algn="just">
              <a:lnSpc>
                <a:spcPct val="150000"/>
              </a:lnSpc>
              <a:buNone/>
            </a:pPr>
            <a:r>
              <a:rPr lang="en-US" sz="2400" dirty="0">
                <a:latin typeface="+mj-lt"/>
              </a:rPr>
              <a:t>Over 600 functions *-Dba*</a:t>
            </a:r>
          </a:p>
          <a:p>
            <a:pPr marL="0" indent="0" algn="just">
              <a:lnSpc>
                <a:spcPct val="150000"/>
              </a:lnSpc>
              <a:buNone/>
            </a:pPr>
            <a:r>
              <a:rPr lang="en-US" sz="2400" dirty="0">
                <a:latin typeface="+mj-lt"/>
              </a:rPr>
              <a:t>Book </a:t>
            </a:r>
            <a:r>
              <a:rPr lang="en-US" sz="2400" dirty="0">
                <a:latin typeface="+mj-lt"/>
                <a:hlinkClick r:id="rId4"/>
              </a:rPr>
              <a:t>https://www.manning.com/books/learn-dbatools-in-a-month-of-lunches</a:t>
            </a:r>
            <a:endParaRPr lang="en-US" sz="2400" dirty="0">
              <a:latin typeface="+mj-lt"/>
            </a:endParaRPr>
          </a:p>
          <a:p>
            <a:pPr marL="0" indent="0" algn="just">
              <a:lnSpc>
                <a:spcPct val="150000"/>
              </a:lnSpc>
              <a:buNone/>
            </a:pPr>
            <a:endParaRPr lang="en-US" sz="2400" dirty="0">
              <a:latin typeface="+mj-lt"/>
            </a:endParaRPr>
          </a:p>
          <a:p>
            <a:pPr marL="0" indent="0" algn="just">
              <a:lnSpc>
                <a:spcPct val="150000"/>
              </a:lnSpc>
              <a:buNone/>
            </a:pPr>
            <a:endParaRPr lang="en-US" sz="2400" dirty="0">
              <a:latin typeface="+mj-lt"/>
            </a:endParaRPr>
          </a:p>
          <a:p>
            <a:pPr marL="0" indent="0" algn="just">
              <a:lnSpc>
                <a:spcPct val="150000"/>
              </a:lnSpc>
              <a:buNone/>
            </a:pPr>
            <a:endParaRPr lang="en-US" sz="2400" dirty="0">
              <a:latin typeface="+mj-lt"/>
            </a:endParaRPr>
          </a:p>
        </p:txBody>
      </p:sp>
      <p:cxnSp>
        <p:nvCxnSpPr>
          <p:cNvPr id="6" name="Straight Connector 5">
            <a:extLst>
              <a:ext uri="{FF2B5EF4-FFF2-40B4-BE49-F238E27FC236}">
                <a16:creationId xmlns:a16="http://schemas.microsoft.com/office/drawing/2014/main" id="{1155B08E-A3D6-4D20-AE68-F6EEC7FDE111}"/>
              </a:ext>
            </a:extLst>
          </p:cNvPr>
          <p:cNvCxnSpPr/>
          <p:nvPr/>
        </p:nvCxnSpPr>
        <p:spPr>
          <a:xfrm>
            <a:off x="3546764" y="1699491"/>
            <a:ext cx="5089236" cy="0"/>
          </a:xfrm>
          <a:prstGeom prst="line">
            <a:avLst/>
          </a:prstGeom>
          <a:ln>
            <a:solidFill>
              <a:srgbClr val="FBAB2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557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35FEE-CDB8-4B2A-8C27-DF337C5BF54E}"/>
              </a:ext>
            </a:extLst>
          </p:cNvPr>
          <p:cNvSpPr>
            <a:spLocks noGrp="1"/>
          </p:cNvSpPr>
          <p:nvPr>
            <p:ph type="title"/>
          </p:nvPr>
        </p:nvSpPr>
        <p:spPr>
          <a:xfrm>
            <a:off x="831850" y="1709739"/>
            <a:ext cx="10515600" cy="2496502"/>
          </a:xfrm>
        </p:spPr>
        <p:txBody>
          <a:bodyPr/>
          <a:lstStyle/>
          <a:p>
            <a:r>
              <a:rPr lang="en-GB" dirty="0"/>
              <a:t>Pester	</a:t>
            </a:r>
            <a:endParaRPr lang="en-US" dirty="0"/>
          </a:p>
        </p:txBody>
      </p:sp>
      <p:sp>
        <p:nvSpPr>
          <p:cNvPr id="3" name="Text Placeholder 2">
            <a:extLst>
              <a:ext uri="{FF2B5EF4-FFF2-40B4-BE49-F238E27FC236}">
                <a16:creationId xmlns:a16="http://schemas.microsoft.com/office/drawing/2014/main" id="{C57BFC19-642C-46C0-8599-428A8D1F06F5}"/>
              </a:ext>
            </a:extLst>
          </p:cNvPr>
          <p:cNvSpPr>
            <a:spLocks noGrp="1"/>
          </p:cNvSpPr>
          <p:nvPr>
            <p:ph type="body" idx="1"/>
          </p:nvPr>
        </p:nvSpPr>
        <p:spPr/>
        <p:txBody>
          <a:bodyPr>
            <a:normAutofit fontScale="92500" lnSpcReduction="10000"/>
          </a:bodyPr>
          <a:lstStyle/>
          <a:p>
            <a:pPr algn="just">
              <a:lnSpc>
                <a:spcPct val="150000"/>
              </a:lnSpc>
            </a:pPr>
            <a:r>
              <a:rPr lang="en-US" dirty="0">
                <a:solidFill>
                  <a:schemeClr val="tx1">
                    <a:lumMod val="65000"/>
                    <a:lumOff val="35000"/>
                  </a:schemeClr>
                </a:solidFill>
                <a:latin typeface="+mj-lt"/>
              </a:rPr>
              <a:t>Unit testing framework for PowerShell</a:t>
            </a:r>
          </a:p>
          <a:p>
            <a:pPr algn="just">
              <a:lnSpc>
                <a:spcPct val="150000"/>
              </a:lnSpc>
            </a:pPr>
            <a:r>
              <a:rPr lang="en-US" dirty="0">
                <a:solidFill>
                  <a:schemeClr val="tx1">
                    <a:lumMod val="65000"/>
                    <a:lumOff val="35000"/>
                  </a:schemeClr>
                </a:solidFill>
                <a:latin typeface="+mj-lt"/>
              </a:rPr>
              <a:t>Jakub </a:t>
            </a:r>
            <a:r>
              <a:rPr lang="en-US" dirty="0" err="1">
                <a:solidFill>
                  <a:schemeClr val="tx1">
                    <a:lumMod val="65000"/>
                    <a:lumOff val="35000"/>
                  </a:schemeClr>
                </a:solidFill>
                <a:latin typeface="+mj-lt"/>
              </a:rPr>
              <a:t>Jareš</a:t>
            </a:r>
            <a:r>
              <a:rPr lang="en-US" dirty="0">
                <a:solidFill>
                  <a:schemeClr val="tx1">
                    <a:lumMod val="65000"/>
                    <a:lumOff val="35000"/>
                  </a:schemeClr>
                </a:solidFill>
                <a:latin typeface="+mj-lt"/>
              </a:rPr>
              <a:t> (@nohwnd)</a:t>
            </a:r>
          </a:p>
        </p:txBody>
      </p:sp>
      <p:pic>
        <p:nvPicPr>
          <p:cNvPr id="6" name="Picture 5">
            <a:extLst>
              <a:ext uri="{FF2B5EF4-FFF2-40B4-BE49-F238E27FC236}">
                <a16:creationId xmlns:a16="http://schemas.microsoft.com/office/drawing/2014/main" id="{0C58541E-0D56-4EE6-A9EB-F51C5C534C7E}"/>
              </a:ext>
            </a:extLst>
          </p:cNvPr>
          <p:cNvPicPr>
            <a:picLocks noChangeAspect="1"/>
          </p:cNvPicPr>
          <p:nvPr/>
        </p:nvPicPr>
        <p:blipFill>
          <a:blip r:embed="rId2"/>
          <a:stretch>
            <a:fillRect/>
          </a:stretch>
        </p:blipFill>
        <p:spPr>
          <a:xfrm>
            <a:off x="5603485" y="1822417"/>
            <a:ext cx="1750215" cy="2383824"/>
          </a:xfrm>
          <a:prstGeom prst="rect">
            <a:avLst/>
          </a:prstGeom>
        </p:spPr>
      </p:pic>
    </p:spTree>
    <p:extLst>
      <p:ext uri="{BB962C8B-B14F-4D97-AF65-F5344CB8AC3E}">
        <p14:creationId xmlns:p14="http://schemas.microsoft.com/office/powerpoint/2010/main" val="3943010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3" ma:contentTypeDescription="Create a new document." ma:contentTypeScope="" ma:versionID="ac690db62c4833b624123d2430e9c052">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9f4c31d326122b30583dde7d49570dd2"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7ACCCF-097A-4451-83E9-1D7125DF1A27}">
  <ds:schemaRefs>
    <ds:schemaRef ds:uri="2320308a-2752-4c09-8017-c9af96e55394"/>
    <ds:schemaRef ds:uri="6495d22d-ac5c-40e9-9004-a0ad722ffa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5600634-5921-487F-93B3-8B1A372403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TotalTime>
  <Words>473</Words>
  <Application>Microsoft Office PowerPoint</Application>
  <PresentationFormat>Widescreen</PresentationFormat>
  <Paragraphs>59</Paragraphs>
  <Slides>15</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Yu Gothic UI Light</vt:lpstr>
      <vt:lpstr>Yu Gothic UI Semibold</vt:lpstr>
      <vt:lpstr>Arial</vt:lpstr>
      <vt:lpstr>Calibri</vt:lpstr>
      <vt:lpstr>Calibri Light</vt:lpstr>
      <vt:lpstr>Roboto Bk</vt:lpstr>
      <vt:lpstr>Office Theme</vt:lpstr>
      <vt:lpstr>Custom Design</vt:lpstr>
      <vt:lpstr>PowerPoint Presentation</vt:lpstr>
      <vt:lpstr>PowerPoint Presentation</vt:lpstr>
      <vt:lpstr>PowerPoint Presentation</vt:lpstr>
      <vt:lpstr>PowerPoint Presentation</vt:lpstr>
      <vt:lpstr>SQL Server and PowerShell walk into a bar…</vt:lpstr>
      <vt:lpstr>AGENDA</vt:lpstr>
      <vt:lpstr>dbatools</vt:lpstr>
      <vt:lpstr>dbatools</vt:lpstr>
      <vt:lpstr>Pester </vt:lpstr>
      <vt:lpstr>Pester</vt:lpstr>
      <vt:lpstr>dbachecks</vt:lpstr>
      <vt:lpstr>dbachecks</vt:lpstr>
      <vt:lpstr>ImportExcel </vt:lpstr>
      <vt:lpstr>ImportExcel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Mikey Bronowski</cp:lastModifiedBy>
  <cp:revision>4</cp:revision>
  <dcterms:created xsi:type="dcterms:W3CDTF">2020-05-07T20:53:49Z</dcterms:created>
  <dcterms:modified xsi:type="dcterms:W3CDTF">2021-05-24T11:39:23Z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