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8" r:id="rId11"/>
    <p:sldId id="269" r:id="rId12"/>
    <p:sldId id="265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51"/>
  </p:normalViewPr>
  <p:slideViewPr>
    <p:cSldViewPr snapToGrid="0">
      <p:cViewPr varScale="1">
        <p:scale>
          <a:sx n="105" d="100"/>
          <a:sy n="105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4EA5B-224E-FB4F-8411-30514BEC335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ED64-8C32-3549-A161-8649D58B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9ED64-8C32-3549-A161-8649D58B2D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1421-0D90-ECC6-4075-E23CC2F68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DCE0C-9C9B-7332-77CD-662786587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AAA1-7645-7578-9CAC-CAF51F92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90DF-ABA1-1049-C1E7-88F08D8F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958F-0640-E161-5DF9-D3762690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2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B288-5987-5292-7397-364E4DA1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06571-A75F-2D3E-A033-0D7F21C7D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EDCF-481B-815F-32BC-A520F015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C44E-DAF9-56BB-C0C8-8A1F1C1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9C70-D7E8-DD52-5C9C-BFFE25CA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6F719-6FC1-5955-4E44-583442DC4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49252-DBF1-562A-1492-41D3D5A7F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FFC1-DF5F-6FFA-1258-07C340AB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D546-414B-D5B7-E749-9759CE9D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7BD3-E4B7-CF97-B9C9-16BA41D6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70E9-6A32-F4A5-B62C-5F6DC238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D261-A3D4-517F-09D5-67F57DDD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F4D3-8D00-5411-E3B6-19187C10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4478-EEDA-1EAB-E136-1F6F9567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2D95-BB14-A24D-EEEC-7FB5C128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D2A2-9CCE-3696-C753-D315841B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72472-C706-0BC4-CE9C-7C0BA321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DA80-FC97-5018-DF9E-7CD6943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BB47-6937-AC84-DD48-A51C5EB7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4046-A0D6-07FF-8BFF-698A6A1A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DA94-D74A-213F-76C4-BEFCC3BE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0044-FA7D-AC10-F246-BBB878BED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19C2A-30AB-A20B-E027-AF34F663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8F79-B817-DB56-3E92-C1B2DEC4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4A98-100A-01E1-B83C-F3E795F2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8B5B6-7C43-C609-41AC-381FF63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4F9B-0D7E-F8AC-E13B-8B61F66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7668-308F-2D29-AACB-11F55938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5016D-54A9-C157-429F-F32536EE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A6436-576A-219C-23B5-D9F93C8B6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9493C-5ACB-BAB2-213E-AA6410C10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51853-E441-5F6F-1FB0-522FC881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2B6F8-FDA6-49F9-7068-5FEC153A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1E5F-799B-A366-DB3A-FA73D297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4DD9-6AE5-320A-614B-3A2B8454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CB5B3-7B6B-056E-F482-A95827AB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8B035-F9F0-9F99-86B9-D8869B71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86CEE-B194-1AA1-263D-C4787B7E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5A481-12C0-A542-60BF-CD96FE96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A7C8-7BD8-81BB-C998-27BE6E87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D5F7-36BA-3A5D-CCAE-E234610D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7F63-D436-35BD-C400-82C37EC9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B75F-A6F9-E1B0-DC99-8C1698A9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A4D1E-11AD-B491-5B47-FC9C8F38D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FAD7-7A8A-DF1A-997F-2CADC9F8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59E97-D9E8-57F7-F7F6-ACCC1B56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CAF5B-5066-2F19-C26F-0AD1DAC2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680B-E83A-518E-2184-2E5739BE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8E23-D880-CA4A-683B-3A598C64F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4D14C-CB41-2F20-2347-F150AF99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31230-B1BF-E0DE-C495-49656185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B3F8-06C5-8A54-EF0E-48DE16B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D735-D093-38BA-4402-ADD0956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09E3A-25DE-AAAC-6075-3CB28664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BDD9-7136-5803-DC83-BFBF4F9B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6675-6F53-8309-C170-04010906D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3E1F-4F76-AE46-AE1A-6236EA53A89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76BC-2E30-07B4-621F-319C0A1C3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A441A-7293-6B8A-02B1-512C1063E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13B8-B712-A049-AAAA-C32AE774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UpXdv2oV3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4B85-A471-8ADC-6ACC-B25D83F8A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One Thing Lead to Another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81909-DCA8-70B4-D150-AE35B0B2F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Mikey</a:t>
            </a:r>
          </a:p>
        </p:txBody>
      </p:sp>
    </p:spTree>
    <p:extLst>
      <p:ext uri="{BB962C8B-B14F-4D97-AF65-F5344CB8AC3E}">
        <p14:creationId xmlns:p14="http://schemas.microsoft.com/office/powerpoint/2010/main" val="118486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4147-7DF1-10F3-636E-0A0B5FCF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Reyes (2015) “Lead Policy and Academic Performance”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22712C-FB8B-BD40-803E-90E4CFF69F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Massachusetts kids</a:t>
            </a:r>
          </a:p>
          <a:p>
            <a:r>
              <a:rPr lang="en-US" dirty="0"/>
              <a:t>Cross-section</a:t>
            </a:r>
          </a:p>
          <a:p>
            <a:pPr lvl="1"/>
            <a:r>
              <a:rPr lang="en-US" dirty="0"/>
              <a:t>Lead at 0–6 years old</a:t>
            </a:r>
          </a:p>
          <a:p>
            <a:pPr lvl="1"/>
            <a:r>
              <a:rPr lang="en-US" dirty="0"/>
              <a:t>Math, English at 10 years old</a:t>
            </a:r>
          </a:p>
          <a:p>
            <a:r>
              <a:rPr lang="en-US" dirty="0"/>
              <a:t>Diff-in-diffs</a:t>
            </a:r>
          </a:p>
          <a:p>
            <a:pPr lvl="1"/>
            <a:r>
              <a:rPr lang="en-US" dirty="0"/>
              <a:t>School-level</a:t>
            </a:r>
          </a:p>
          <a:p>
            <a:pPr lvl="1"/>
            <a:r>
              <a:rPr lang="en-US" dirty="0"/>
              <a:t>Bigger drop in lead -&gt; bigger improvement in scores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85192E1-4082-6D67-1866-CE16C650A9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3326" y="1690689"/>
            <a:ext cx="5070474" cy="4724760"/>
          </a:xfrm>
        </p:spPr>
      </p:pic>
    </p:spTree>
    <p:extLst>
      <p:ext uri="{BB962C8B-B14F-4D97-AF65-F5344CB8AC3E}">
        <p14:creationId xmlns:p14="http://schemas.microsoft.com/office/powerpoint/2010/main" val="1480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2809-A270-D4E2-02E7-2DBE5F3D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Billings and </a:t>
            </a:r>
            <a:r>
              <a:rPr lang="en-US" dirty="0" err="1"/>
              <a:t>Schnepel</a:t>
            </a:r>
            <a:r>
              <a:rPr lang="en-US" dirty="0"/>
              <a:t> (2018) ”Life After Lead”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AD14-78B6-5CC9-04FB-5CB5E1190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North Carolina: All kids tested for lead</a:t>
            </a:r>
          </a:p>
          <a:p>
            <a:r>
              <a:rPr lang="en-US" dirty="0"/>
              <a:t>Two bad tests -&gt; treatment</a:t>
            </a:r>
          </a:p>
          <a:p>
            <a:pPr lvl="1"/>
            <a:r>
              <a:rPr lang="en-US" dirty="0"/>
              <a:t>State checks home for lead</a:t>
            </a:r>
          </a:p>
          <a:p>
            <a:r>
              <a:rPr lang="en-US" dirty="0"/>
              <a:t>One bad test -&gt; control</a:t>
            </a:r>
          </a:p>
          <a:p>
            <a:r>
              <a:rPr lang="en-US" dirty="0"/>
              <a:t>Matched on observables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Small improvement in academics</a:t>
            </a:r>
          </a:p>
          <a:p>
            <a:pPr lvl="1"/>
            <a:r>
              <a:rPr lang="en-US" dirty="0"/>
              <a:t>Large improvement in school suspensions, absences, violent crime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E2CC3-4BB6-AF97-4CC6-263E99DDA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4150" y="1912144"/>
            <a:ext cx="4457700" cy="4178300"/>
          </a:xfrm>
        </p:spPr>
      </p:pic>
    </p:spTree>
    <p:extLst>
      <p:ext uri="{BB962C8B-B14F-4D97-AF65-F5344CB8AC3E}">
        <p14:creationId xmlns:p14="http://schemas.microsoft.com/office/powerpoint/2010/main" val="136875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F64D-E41E-19FE-3F6F-24DDB095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in Paint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4A78-8920-E782-F54C-8DE9839C13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durable, shiny</a:t>
            </a:r>
          </a:p>
          <a:p>
            <a:r>
              <a:rPr lang="en-US" dirty="0"/>
              <a:t>Pigments</a:t>
            </a:r>
          </a:p>
          <a:p>
            <a:pPr lvl="1"/>
            <a:r>
              <a:rPr lang="en-US" dirty="0"/>
              <a:t>Imported from India, China, UK(!), Canada(!)</a:t>
            </a:r>
          </a:p>
          <a:p>
            <a:pPr lvl="1"/>
            <a:r>
              <a:rPr lang="en-US" dirty="0"/>
              <a:t>Mixed in home country for local sale</a:t>
            </a:r>
          </a:p>
          <a:p>
            <a:r>
              <a:rPr lang="en-US" dirty="0"/>
              <a:t>Intervention ideas</a:t>
            </a:r>
          </a:p>
          <a:p>
            <a:pPr lvl="1"/>
            <a:r>
              <a:rPr lang="en-US" dirty="0"/>
              <a:t>Send cheap swaps to homes, pay to test, use app to collect data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9717-1236-5E77-95E1-12CF6ABA6D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572424"/>
            <a:ext cx="5604539" cy="56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AF0F-4FA7-E705-ADC7-09F305C4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DF20-D1A4-BACC-8411-48B66B7AC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Bangladesh, maybe India </a:t>
            </a:r>
          </a:p>
          <a:p>
            <a:r>
              <a:rPr lang="en-US" dirty="0"/>
              <a:t>Farmers sell roots to retailers</a:t>
            </a:r>
          </a:p>
          <a:p>
            <a:r>
              <a:rPr lang="en-US" dirty="0"/>
              <a:t>Yellow die (lead chromate)</a:t>
            </a:r>
          </a:p>
          <a:p>
            <a:r>
              <a:rPr lang="en-US" dirty="0"/>
              <a:t>Consumers don’t know/care</a:t>
            </a:r>
          </a:p>
          <a:p>
            <a:r>
              <a:rPr lang="en-US" dirty="0"/>
              <a:t>No enforcement</a:t>
            </a:r>
          </a:p>
          <a:p>
            <a:r>
              <a:rPr lang="en-US" dirty="0"/>
              <a:t>Intervention ideas</a:t>
            </a:r>
          </a:p>
          <a:p>
            <a:pPr lvl="1"/>
            <a:r>
              <a:rPr lang="en-US" dirty="0"/>
              <a:t>Information</a:t>
            </a:r>
          </a:p>
          <a:p>
            <a:pPr lvl="1"/>
            <a:r>
              <a:rPr lang="en-US" dirty="0"/>
              <a:t>Subsidize equipment</a:t>
            </a:r>
          </a:p>
          <a:p>
            <a:pPr lvl="1"/>
            <a:r>
              <a:rPr lang="en-US" dirty="0"/>
              <a:t>Melons as Lemons</a:t>
            </a:r>
          </a:p>
        </p:txBody>
      </p:sp>
      <p:pic>
        <p:nvPicPr>
          <p:cNvPr id="4098" name="Picture 2" descr="10 Proven Health Benefits of Turmeric and Curcumin, Per Research">
            <a:extLst>
              <a:ext uri="{FF2B5EF4-FFF2-40B4-BE49-F238E27FC236}">
                <a16:creationId xmlns:a16="http://schemas.microsoft.com/office/drawing/2014/main" id="{22348728-3875-4642-9442-6BA941C0DE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89" y="681037"/>
            <a:ext cx="5911057" cy="591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9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7D4D-2748-A58D-DDCD-E6025A8D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Batteries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E473-10C9-7512-371E-F3F7FD176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Need recycling after 5 years</a:t>
            </a:r>
          </a:p>
          <a:p>
            <a:pPr lvl="1"/>
            <a:r>
              <a:rPr lang="en-US" dirty="0"/>
              <a:t>Rip off plastic</a:t>
            </a:r>
          </a:p>
          <a:p>
            <a:pPr lvl="1"/>
            <a:r>
              <a:rPr lang="en-US" dirty="0"/>
              <a:t>Melt lead</a:t>
            </a:r>
          </a:p>
          <a:p>
            <a:pPr lvl="1"/>
            <a:r>
              <a:rPr lang="en-US" dirty="0"/>
              <a:t>Replace plastic, acid</a:t>
            </a:r>
          </a:p>
          <a:p>
            <a:r>
              <a:rPr lang="en-US" dirty="0"/>
              <a:t>Formal recyclers: safe, clean, expensive, not available in LMICs</a:t>
            </a:r>
          </a:p>
          <a:p>
            <a:r>
              <a:rPr lang="en-US" dirty="0"/>
              <a:t>Informal recyclers: dangerous, polluting, cheap, anybody’s backyard</a:t>
            </a:r>
          </a:p>
          <a:p>
            <a:r>
              <a:rPr lang="en-US" dirty="0"/>
              <a:t>Intervention ideas</a:t>
            </a:r>
          </a:p>
          <a:p>
            <a:pPr lvl="1"/>
            <a:r>
              <a:rPr lang="en-US" dirty="0"/>
              <a:t>Buy old batteries, ship them to Europe/US</a:t>
            </a:r>
          </a:p>
          <a:p>
            <a:pPr lvl="1"/>
            <a:r>
              <a:rPr lang="en-US" dirty="0"/>
              <a:t>???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A6A3925-EA44-1E44-F54A-4CB8AE87EF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3" r="12278"/>
          <a:stretch/>
        </p:blipFill>
        <p:spPr bwMode="auto">
          <a:xfrm>
            <a:off x="5964012" y="1690688"/>
            <a:ext cx="6227987" cy="47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CF5D7-34CB-7032-6D2A-F4F131F6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ED483-7B59-1AF6-D3DE-9802DD0148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PhD Application</a:t>
            </a:r>
          </a:p>
          <a:p>
            <a:r>
              <a:rPr lang="en-US" dirty="0"/>
              <a:t>Feasible 2</a:t>
            </a:r>
            <a:r>
              <a:rPr lang="en-US" baseline="30000" dirty="0"/>
              <a:t>nd</a:t>
            </a:r>
            <a:r>
              <a:rPr lang="en-US" dirty="0"/>
              <a:t> year paper</a:t>
            </a:r>
          </a:p>
          <a:p>
            <a:r>
              <a:rPr lang="en-US" dirty="0"/>
              <a:t>“Everybody who applies is good at school. Show you’re good at research.” — David Atkin</a:t>
            </a:r>
          </a:p>
          <a:p>
            <a:endParaRPr lang="en-US" dirty="0"/>
          </a:p>
        </p:txBody>
      </p:sp>
      <p:pic>
        <p:nvPicPr>
          <p:cNvPr id="1026" name="Picture 2" descr="MIT economist David Atkin is a scholar whose empirical, tightly focused studies of trade and development have helped experts better understand trade's effects.&#10;">
            <a:extLst>
              <a:ext uri="{FF2B5EF4-FFF2-40B4-BE49-F238E27FC236}">
                <a16:creationId xmlns:a16="http://schemas.microsoft.com/office/drawing/2014/main" id="{59676749-92D0-FE49-9CE0-4F3C5205DA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7" t="6875" r="10411"/>
          <a:stretch/>
        </p:blipFill>
        <p:spPr bwMode="auto">
          <a:xfrm>
            <a:off x="6019800" y="844083"/>
            <a:ext cx="5440680" cy="554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A1E2-5A45-92E5-46CC-737474A3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Poisoning Chemistry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7EE9-3694-C73C-1A53-BDB597644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Half-lives</a:t>
            </a:r>
          </a:p>
          <a:p>
            <a:pPr lvl="1"/>
            <a:r>
              <a:rPr lang="en-US" dirty="0"/>
              <a:t>Bloodstream: 1 month</a:t>
            </a:r>
          </a:p>
          <a:p>
            <a:pPr lvl="1"/>
            <a:r>
              <a:rPr lang="en-US" dirty="0"/>
              <a:t>Bones: 5–10 years</a:t>
            </a:r>
          </a:p>
          <a:p>
            <a:pPr lvl="1"/>
            <a:r>
              <a:rPr lang="en-US" dirty="0"/>
              <a:t>Brain: 1–2 years</a:t>
            </a:r>
          </a:p>
          <a:p>
            <a:r>
              <a:rPr lang="en-US" dirty="0"/>
              <a:t>Lead (Pb</a:t>
            </a:r>
            <a:r>
              <a:rPr lang="en-US" baseline="30000" dirty="0"/>
              <a:t>2+</a:t>
            </a:r>
            <a:r>
              <a:rPr lang="en-US" dirty="0"/>
              <a:t>) ≈ Calcium (Ca</a:t>
            </a:r>
            <a:r>
              <a:rPr lang="en-US" baseline="30000" dirty="0"/>
              <a:t>2+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Blocks neurotransmitters</a:t>
            </a:r>
          </a:p>
          <a:p>
            <a:pPr lvl="1"/>
            <a:r>
              <a:rPr lang="en-US" dirty="0"/>
              <a:t>Kill neurons</a:t>
            </a:r>
          </a:p>
          <a:p>
            <a:r>
              <a:rPr lang="en-US" dirty="0"/>
              <a:t>In children</a:t>
            </a:r>
          </a:p>
          <a:p>
            <a:pPr lvl="1"/>
            <a:r>
              <a:rPr lang="en-US" dirty="0"/>
              <a:t>Inhibits proper brain development</a:t>
            </a:r>
          </a:p>
          <a:p>
            <a:pPr lvl="1"/>
            <a:r>
              <a:rPr lang="en-US" dirty="0"/>
              <a:t>Double whammy</a:t>
            </a:r>
          </a:p>
          <a:p>
            <a:pPr lvl="2"/>
            <a:r>
              <a:rPr lang="en-US" dirty="0"/>
              <a:t>More likely to ingest</a:t>
            </a:r>
          </a:p>
          <a:p>
            <a:pPr lvl="2"/>
            <a:r>
              <a:rPr lang="en-US" dirty="0"/>
              <a:t>More likely to jump blood-brain barrier</a:t>
            </a:r>
          </a:p>
          <a:p>
            <a:pPr lvl="1"/>
            <a:r>
              <a:rPr lang="en-US" dirty="0"/>
              <a:t>Poor nutrition makes it worse</a:t>
            </a:r>
          </a:p>
          <a:p>
            <a:endParaRPr lang="en-US" dirty="0"/>
          </a:p>
        </p:txBody>
      </p:sp>
      <p:pic>
        <p:nvPicPr>
          <p:cNvPr id="2050" name="Picture 2" descr="A small gray metal cube surrounded by three gray metal nuggets in front of a light gray background">
            <a:extLst>
              <a:ext uri="{FF2B5EF4-FFF2-40B4-BE49-F238E27FC236}">
                <a16:creationId xmlns:a16="http://schemas.microsoft.com/office/drawing/2014/main" id="{2FEFE78E-8F23-9C62-B94C-6449770BB9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49" y="1538940"/>
            <a:ext cx="5951267" cy="37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336B-C7B9-6BC7-345F-82CF76D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Lead Poisoning: “System II”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140C-C5CD-65AE-E9D0-363CD42EF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Cognitive stuff</a:t>
            </a:r>
          </a:p>
          <a:p>
            <a:pPr lvl="1"/>
            <a:r>
              <a:rPr lang="en-US" dirty="0"/>
              <a:t>Learning and memory</a:t>
            </a:r>
          </a:p>
          <a:p>
            <a:pPr lvl="1"/>
            <a:r>
              <a:rPr lang="en-US" dirty="0"/>
              <a:t>Impulse control</a:t>
            </a:r>
          </a:p>
          <a:p>
            <a:pPr lvl="1"/>
            <a:r>
              <a:rPr lang="en-US" dirty="0"/>
              <a:t>Attention</a:t>
            </a:r>
          </a:p>
          <a:p>
            <a:pPr lvl="1"/>
            <a:r>
              <a:rPr lang="en-US" dirty="0"/>
              <a:t>Abstract reasoning</a:t>
            </a:r>
          </a:p>
          <a:p>
            <a:pPr lvl="1"/>
            <a:r>
              <a:rPr lang="en-US" dirty="0"/>
              <a:t>Verbal fluency</a:t>
            </a:r>
          </a:p>
          <a:p>
            <a:pPr lvl="1"/>
            <a:r>
              <a:rPr lang="en-US" dirty="0"/>
              <a:t>Reaction time</a:t>
            </a:r>
          </a:p>
          <a:p>
            <a:pPr lvl="1"/>
            <a:r>
              <a:rPr lang="en-US" dirty="0"/>
              <a:t>Fine motor skills</a:t>
            </a:r>
          </a:p>
          <a:p>
            <a:r>
              <a:rPr lang="en-US" dirty="0"/>
              <a:t>Behavioral outcomes</a:t>
            </a:r>
          </a:p>
          <a:p>
            <a:pPr lvl="1"/>
            <a:r>
              <a:rPr lang="en-US" dirty="0"/>
              <a:t>Violence</a:t>
            </a:r>
          </a:p>
          <a:p>
            <a:pPr lvl="1"/>
            <a:r>
              <a:rPr lang="en-US" dirty="0"/>
              <a:t>Teen pregnancies</a:t>
            </a:r>
          </a:p>
          <a:p>
            <a:pPr lvl="1"/>
            <a:r>
              <a:rPr lang="en-US" dirty="0"/>
              <a:t>School suspensions</a:t>
            </a:r>
          </a:p>
          <a:p>
            <a:pPr lvl="1"/>
            <a:r>
              <a:rPr lang="en-US" dirty="0"/>
              <a:t>Juvenile delinquency</a:t>
            </a:r>
          </a:p>
          <a:p>
            <a:endParaRPr lang="en-US" dirty="0"/>
          </a:p>
        </p:txBody>
      </p:sp>
      <p:pic>
        <p:nvPicPr>
          <p:cNvPr id="3074" name="Picture 2" descr="Prefrontal Cortex Damage: What to Expect &amp; How to Recover">
            <a:extLst>
              <a:ext uri="{FF2B5EF4-FFF2-40B4-BE49-F238E27FC236}">
                <a16:creationId xmlns:a16="http://schemas.microsoft.com/office/drawing/2014/main" id="{9FA84503-56E7-AC24-7549-AAA3411824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4" y="1364679"/>
            <a:ext cx="7218426" cy="481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64B4-87F5-1488-74BA-D32CB174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F337-9F31-C0A9-4FE4-1EEEBFDC9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26079"/>
            <a:ext cx="10515600" cy="32508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&gt;20 million DALYs (about half of malaria)</a:t>
            </a:r>
          </a:p>
          <a:p>
            <a:r>
              <a:rPr lang="en-US" dirty="0"/>
              <a:t>$1.5 trillion productivity loss per year</a:t>
            </a:r>
          </a:p>
          <a:p>
            <a:r>
              <a:rPr lang="en-US" dirty="0"/>
              <a:t>Social costs = $5–10 trillion per year</a:t>
            </a:r>
          </a:p>
          <a:p>
            <a:r>
              <a:rPr lang="en-US" dirty="0"/>
              <a:t>Who’s fixing it?</a:t>
            </a:r>
          </a:p>
          <a:p>
            <a:pPr lvl="1"/>
            <a:r>
              <a:rPr lang="en-US" dirty="0"/>
              <a:t>NGO (Pure Earth, Lead Exposure Elimination Project) budgets &lt; $10 million per year</a:t>
            </a:r>
          </a:p>
          <a:p>
            <a:pPr lvl="1"/>
            <a:r>
              <a:rPr lang="en-US" dirty="0"/>
              <a:t>That’s it.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1220C-CAA8-9E3E-3FEB-30C95746C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3202" y="162936"/>
            <a:ext cx="6505595" cy="3055504"/>
          </a:xfrm>
        </p:spPr>
      </p:pic>
    </p:spTree>
    <p:extLst>
      <p:ext uri="{BB962C8B-B14F-4D97-AF65-F5344CB8AC3E}">
        <p14:creationId xmlns:p14="http://schemas.microsoft.com/office/powerpoint/2010/main" val="7962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8EE4-82B3-DBF2-C55C-AD2D57CB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doesn’t anybody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486E-E9F6-23DD-3256-DA14FC24BC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Data, proof</a:t>
            </a:r>
          </a:p>
          <a:p>
            <a:r>
              <a:rPr lang="en-US" dirty="0"/>
              <a:t>Salience</a:t>
            </a:r>
          </a:p>
          <a:p>
            <a:r>
              <a:rPr lang="en-US" dirty="0"/>
              <a:t>We’ve gotten this far!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F8469-D192-5E68-7053-3D366741D2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6615" y="1765007"/>
            <a:ext cx="6234103" cy="4533894"/>
          </a:xfrm>
        </p:spPr>
      </p:pic>
    </p:spTree>
    <p:extLst>
      <p:ext uri="{BB962C8B-B14F-4D97-AF65-F5344CB8AC3E}">
        <p14:creationId xmlns:p14="http://schemas.microsoft.com/office/powerpoint/2010/main" val="130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95A3-318D-9E4F-563B-5D747056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C4DE-AB3F-C264-0F0B-1FA79907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Gasoline</a:t>
            </a:r>
          </a:p>
          <a:p>
            <a:r>
              <a:rPr lang="en-US" dirty="0"/>
              <a:t>Aviation fuel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Paint</a:t>
            </a:r>
          </a:p>
          <a:p>
            <a:r>
              <a:rPr lang="en-US" dirty="0"/>
              <a:t>Car batteries</a:t>
            </a:r>
          </a:p>
          <a:p>
            <a:r>
              <a:rPr lang="en-US" dirty="0"/>
              <a:t>Pots and pans</a:t>
            </a:r>
          </a:p>
          <a:p>
            <a:r>
              <a:rPr lang="en-US" dirty="0"/>
              <a:t>Spices</a:t>
            </a:r>
          </a:p>
        </p:txBody>
      </p:sp>
    </p:spTree>
    <p:extLst>
      <p:ext uri="{BB962C8B-B14F-4D97-AF65-F5344CB8AC3E}">
        <p14:creationId xmlns:p14="http://schemas.microsoft.com/office/powerpoint/2010/main" val="23900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4E7D-D221-4B5D-BC3C-8FF508D5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Reyes (2007) “Environmental Policy As Social Policy?”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21FD-9B22-B510-AE16-A01C0A4CBC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State level lead, crime measurements by year</a:t>
            </a:r>
          </a:p>
          <a:p>
            <a:r>
              <a:rPr lang="en-US" dirty="0"/>
              <a:t>22 year lag</a:t>
            </a:r>
          </a:p>
          <a:p>
            <a:r>
              <a:rPr lang="en-US" dirty="0"/>
              <a:t>–1% lead in gasoline -&gt; –0.8% violent crime</a:t>
            </a:r>
          </a:p>
          <a:p>
            <a:r>
              <a:rPr lang="en-US" dirty="0"/>
              <a:t>Clean Air Act -&gt; 56% drop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BCC9DD-EBCD-A36B-49BE-12E83699E9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1248" b="2913"/>
          <a:stretch/>
        </p:blipFill>
        <p:spPr>
          <a:xfrm>
            <a:off x="5486400" y="1370587"/>
            <a:ext cx="6096000" cy="5335013"/>
          </a:xfrm>
        </p:spPr>
      </p:pic>
    </p:spTree>
    <p:extLst>
      <p:ext uri="{BB962C8B-B14F-4D97-AF65-F5344CB8AC3E}">
        <p14:creationId xmlns:p14="http://schemas.microsoft.com/office/powerpoint/2010/main" val="23424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194E-E55E-3340-8213-2FD0E43D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Reyes (2014) “Lead Exposure and Behavior”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CCA8-3E71-35F2-44EE-886A23864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Smaller sample</a:t>
            </a:r>
          </a:p>
          <a:p>
            <a:pPr lvl="1"/>
            <a:r>
              <a:rPr lang="en-US" dirty="0"/>
              <a:t>Regress blood lead on gasoline lead</a:t>
            </a:r>
          </a:p>
          <a:p>
            <a:r>
              <a:rPr lang="en-US" dirty="0"/>
              <a:t>Large panel sample</a:t>
            </a:r>
          </a:p>
          <a:p>
            <a:pPr lvl="1"/>
            <a:r>
              <a:rPr lang="en-US" dirty="0"/>
              <a:t>Predict blood lead using regression</a:t>
            </a:r>
          </a:p>
          <a:p>
            <a:pPr lvl="1"/>
            <a:r>
              <a:rPr lang="en-US" dirty="0"/>
              <a:t>Regress outcomes on predicted blood lead</a:t>
            </a:r>
          </a:p>
          <a:p>
            <a:r>
              <a:rPr lang="en-US" dirty="0"/>
              <a:t>Significant correlations with</a:t>
            </a:r>
          </a:p>
          <a:p>
            <a:pPr lvl="1"/>
            <a:r>
              <a:rPr lang="en-US" dirty="0"/>
              <a:t>“Behavioral problems”</a:t>
            </a:r>
          </a:p>
          <a:p>
            <a:pPr lvl="1"/>
            <a:r>
              <a:rPr lang="en-US" dirty="0"/>
              <a:t>Teen pregnancy</a:t>
            </a:r>
          </a:p>
          <a:p>
            <a:pPr lvl="1"/>
            <a:r>
              <a:rPr lang="en-US" dirty="0"/>
              <a:t>Substance use</a:t>
            </a:r>
          </a:p>
          <a:p>
            <a:pPr lvl="1"/>
            <a:r>
              <a:rPr lang="en-US" dirty="0"/>
              <a:t>Violence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C8A6C-EBD2-B493-F59C-41E77F30FA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5640" y="1874973"/>
            <a:ext cx="5990600" cy="4351338"/>
          </a:xfrm>
        </p:spPr>
      </p:pic>
    </p:spTree>
    <p:extLst>
      <p:ext uri="{BB962C8B-B14F-4D97-AF65-F5344CB8AC3E}">
        <p14:creationId xmlns:p14="http://schemas.microsoft.com/office/powerpoint/2010/main" val="15593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495</Words>
  <Application>Microsoft Macintosh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Office Theme</vt:lpstr>
      <vt:lpstr>One Thing Lead to Another</vt:lpstr>
      <vt:lpstr>Personal Project</vt:lpstr>
      <vt:lpstr>Lead Poisoning Chemistry</vt:lpstr>
      <vt:lpstr>Effects of Lead Poisoning: “System II”</vt:lpstr>
      <vt:lpstr>PowerPoint Presentation</vt:lpstr>
      <vt:lpstr>Why doesn’t anybody care?</vt:lpstr>
      <vt:lpstr>Sources</vt:lpstr>
      <vt:lpstr>Reyes (2007) “Environmental Policy As Social Policy?”</vt:lpstr>
      <vt:lpstr>Reyes (2014) “Lead Exposure and Behavior”</vt:lpstr>
      <vt:lpstr>Reyes (2015) “Lead Policy and Academic Performance”</vt:lpstr>
      <vt:lpstr>Billings and Schnepel (2018) ”Life After Lead”</vt:lpstr>
      <vt:lpstr>Lead in Paint</vt:lpstr>
      <vt:lpstr>Turmeric</vt:lpstr>
      <vt:lpstr>Car Batteries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Thing Lead to Another</dc:title>
  <dc:creator>Mikey Jarrell</dc:creator>
  <cp:lastModifiedBy>Mikey Jarrell</cp:lastModifiedBy>
  <cp:revision>2</cp:revision>
  <dcterms:created xsi:type="dcterms:W3CDTF">2022-09-24T16:46:49Z</dcterms:created>
  <dcterms:modified xsi:type="dcterms:W3CDTF">2022-09-25T16:13:02Z</dcterms:modified>
</cp:coreProperties>
</file>