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6" r:id="rId2"/>
    <p:sldMasterId id="2147483708" r:id="rId3"/>
    <p:sldMasterId id="2147483720" r:id="rId4"/>
    <p:sldMasterId id="2147483732" r:id="rId5"/>
    <p:sldMasterId id="2147483744" r:id="rId6"/>
    <p:sldMasterId id="2147484669" r:id="rId7"/>
    <p:sldMasterId id="2147484681" r:id="rId8"/>
    <p:sldMasterId id="2147484693" r:id="rId9"/>
    <p:sldMasterId id="2147484705" r:id="rId10"/>
  </p:sldMasterIdLst>
  <p:notesMasterIdLst>
    <p:notesMasterId r:id="rId52"/>
  </p:notesMasterIdLst>
  <p:sldIdLst>
    <p:sldId id="256" r:id="rId11"/>
    <p:sldId id="609" r:id="rId12"/>
    <p:sldId id="621" r:id="rId13"/>
    <p:sldId id="381" r:id="rId14"/>
    <p:sldId id="376" r:id="rId15"/>
    <p:sldId id="377" r:id="rId16"/>
    <p:sldId id="378" r:id="rId17"/>
    <p:sldId id="379" r:id="rId18"/>
    <p:sldId id="396" r:id="rId19"/>
    <p:sldId id="383" r:id="rId20"/>
    <p:sldId id="397" r:id="rId21"/>
    <p:sldId id="384" r:id="rId22"/>
    <p:sldId id="500" r:id="rId23"/>
    <p:sldId id="601" r:id="rId24"/>
    <p:sldId id="619" r:id="rId25"/>
    <p:sldId id="600" r:id="rId26"/>
    <p:sldId id="570" r:id="rId27"/>
    <p:sldId id="295" r:id="rId28"/>
    <p:sldId id="572" r:id="rId29"/>
    <p:sldId id="603" r:id="rId30"/>
    <p:sldId id="573" r:id="rId31"/>
    <p:sldId id="604" r:id="rId32"/>
    <p:sldId id="574" r:id="rId33"/>
    <p:sldId id="271" r:id="rId34"/>
    <p:sldId id="272" r:id="rId35"/>
    <p:sldId id="273" r:id="rId36"/>
    <p:sldId id="595" r:id="rId37"/>
    <p:sldId id="596" r:id="rId38"/>
    <p:sldId id="612" r:id="rId39"/>
    <p:sldId id="597" r:id="rId40"/>
    <p:sldId id="599" r:id="rId41"/>
    <p:sldId id="620" r:id="rId42"/>
    <p:sldId id="606" r:id="rId43"/>
    <p:sldId id="613" r:id="rId44"/>
    <p:sldId id="615" r:id="rId45"/>
    <p:sldId id="610" r:id="rId46"/>
    <p:sldId id="617" r:id="rId47"/>
    <p:sldId id="614" r:id="rId48"/>
    <p:sldId id="622" r:id="rId49"/>
    <p:sldId id="398" r:id="rId50"/>
    <p:sldId id="611" r:id="rId51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9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3101D-5BB1-CC4A-8FF9-3DD0E32EDC86}" v="3" dt="2025-03-08T18:41:59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452"/>
  </p:normalViewPr>
  <p:slideViewPr>
    <p:cSldViewPr snapToGrid="0">
      <p:cViewPr varScale="1">
        <p:scale>
          <a:sx n="84" d="100"/>
          <a:sy n="84" d="100"/>
        </p:scale>
        <p:origin x="1952" y="19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0:15:46.3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29:03.79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759.96484"/>
      <inkml:brushProperty name="anchorY" value="-50915.375"/>
      <inkml:brushProperty name="scaleFactor" value="0.5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0:58:15.8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2276.58594"/>
      <inkml:brushProperty name="anchorY" value="-39874.36328"/>
      <inkml:brushProperty name="scaleFactor" value="0.5"/>
    </inkml:brush>
  </inkml:definitions>
  <inkml:trace contextRef="#ctx0" brushRef="#br0">0 4287 24575,'0'-63'0,"0"-2"0,0-19 0,0 5 0,0 5 0,0 7 0,0 9 0,0 0 0,0 8 0,0-5 0,0 5 0,0 0 0,0 2 0,0 0 0,0-2 0,0 0 0,0-6 0,0 7 0,0-1 0,0-6 0,0-3 0,0 7 0,0-13 0,0 6 0,0-1 0,0-7 0,0 0 0,0 7 0,0-7 0,7 0 0,-5 7 0,5-7 0,0 0 0,-6-2 0,6-9 0,0-1 0,-5 1 0,5 9 0,0-7 0,-6 16 0,6-16 0,-7 16 0,7-16 0,-5 16 0,5-7 0,-7 0 0,0 7 0,0-16 0,6 16 0,-4-16 0,11 16 0,-12-16 0,12 16 0,-11-16 0,10 15 0,-10-15 0,4 16 0,1-7 0,-6 10 0,6-1 0,-7 0 0,0 8 0,0 2 0,0 8 0,0 7 0,0 2 0,0 7 0,0-1 0,0 7 0,0-5 0,0 11 0,0-11 0,0 10 0,0-4 0,0 0 0,0 5 0,0-5 0,0 11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0:59:25.15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1657.03125"/>
      <inkml:brushProperty name="anchorY" value="-87362.60938"/>
      <inkml:brushProperty name="scaleFactor" value="0.5"/>
    </inkml:brush>
  </inkml:definitions>
  <inkml:trace contextRef="#ctx0" brushRef="#br0">77 1 24575,'0'24'0,"0"9"0,0-18 0,0 14 0,0-4 0,0 1 0,0-1 0,0-8 0,0 0 0,0-5 0,0 11 0,0-11 0,0 5 0,0-6 0,0 0 0,0 0 0,0 0 0,-5 0 0,4 0 0,-4 0 0,0-1 0,4 1 0,-9-5 0,9 4 0,-4-4 0,0 0 0,4 3 0,-4-3 0,1 5 0,2 0 0,-8 0 0,9 0 0,-9 0 0,9-5 0,-4-1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02:56.2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0038.21875"/>
      <inkml:brushProperty name="anchorY" value="-107572.14844"/>
      <inkml:brushProperty name="scaleFactor" value="0.5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04:01.75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2215.45313"/>
      <inkml:brushProperty name="anchorY" value="-111621.76563"/>
      <inkml:brushProperty name="scaleFactor" value="0.5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04:15.2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0328.23438"/>
      <inkml:brushProperty name="anchorY" value="-129094.51563"/>
      <inkml:brushProperty name="scaleFactor" value="0.5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05:43.5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4194.15625"/>
      <inkml:brushProperty name="anchorY" value="-132188.32813"/>
      <inkml:brushProperty name="scaleFactor" value="0.5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21:20:56.2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21:27:35.7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1:06:37.13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0308.6875"/>
      <inkml:brushProperty name="anchorY" value="-293621.8125"/>
      <inkml:brushProperty name="scaleFactor" value="0.5"/>
    </inkml:brush>
  </inkml:definitions>
  <inkml:trace contextRef="#ctx0" brushRef="#br0">17 43 24575,'-7'-22'0,"5"10"0,-6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6T21:15:23.1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20:20:42.69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2949.9375"/>
      <inkml:brushProperty name="anchorY" value="-208525.6875"/>
      <inkml:brushProperty name="scaleFactor" value="0.5"/>
    </inkml:brush>
  </inkml:definitions>
  <inkml:trace contextRef="#ctx0" brushRef="#br0">18 11 24575,'-9'-6'0,"1"1"0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3T20:31:21.8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6618.46875"/>
      <inkml:brushProperty name="anchorY" value="-477025.25"/>
      <inkml:brushProperty name="scaleFactor" value="0.5"/>
    </inkml:brush>
  </inkml:definitions>
  <inkml:trace contextRef="#ctx0" brushRef="#br0">0 11 24575,'4'-6'0,"0"2"0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20:15:28.8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20:27:02.2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08:21.6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24770.375"/>
      <inkml:brushProperty name="anchorY" value="-382809.78125"/>
      <inkml:brushProperty name="scaleFactor" value="0.5"/>
    </inkml:brush>
  </inkml:definitions>
  <inkml:trace contextRef="#ctx0" brushRef="#br0">11 73 24575,'-10'8'0,"12"-24"0,2-1 0,8-11 0,-9 14 0,-1 10 0,-2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08:21.7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62810.9375"/>
      <inkml:brushProperty name="anchorY" value="-388371.75"/>
      <inkml:brushProperty name="scaleFactor" value="0.5"/>
    </inkml:brush>
  </inkml:definitions>
  <inkml:trace contextRef="#ctx0" brushRef="#br0">17 1 24575,'-5'6'0,"-3"2"0,8-8 0,-3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</a:lstStyle>
          <a:p>
            <a:pPr>
              <a:defRPr/>
            </a:pPr>
            <a:fld id="{08405595-4DFE-451E-A370-68019B429944}" type="datetime1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ECC631A-2D86-4EDB-8BBF-5D75DF8115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08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C631A-2D86-4EDB-8BBF-5D75DF8115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5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B65C99F-9A61-492B-8EEF-AEE2A37074F0}" type="slidenum">
              <a:rPr lang="en-US" altLang="en-US" sz="1800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en-US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57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0EBCB0-8B3F-419E-ABAD-8C48524D993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764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0EBCB0-8B3F-419E-ABAD-8C48524D9934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83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C631A-2D86-4EDB-8BBF-5D75DF81154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C631A-2D86-4EDB-8BBF-5D75DF8115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26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SYN / SYN-ACK opening too many connections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EA16D3-5880-4D25-9EC2-C25717F0260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+mn-cs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19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C631A-2D86-4EDB-8BBF-5D75DF81154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52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CC631A-2D86-4EDB-8BBF-5D75DF81154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4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Client accepts first correct response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9F52C2-6A40-4CD3-A069-45226157FA1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82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B65C99F-9A61-492B-8EEF-AEE2A37074F0}" type="slidenum">
              <a:rPr lang="en-US" altLang="en-US" sz="1800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US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01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148F962-B4C5-4720-83C8-234EF0D00A03}" type="slidenum">
              <a:rPr lang="en-US" altLang="en-US" sz="1800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US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40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B65C99F-9A61-492B-8EEF-AEE2A37074F0}" type="slidenum">
              <a:rPr lang="en-US" altLang="en-US" sz="1800" kern="0" smtClean="0">
                <a:solidFill>
                  <a:sysClr val="windowText" lastClr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en-US" alt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2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D20D88-2B51-4FC2-B3C6-ECE3828D867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29033-F71A-47D7-8A25-E88F48BDF2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96D01-4E6E-434F-87F3-36838B23B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8637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EE4D-D958-49AF-95A4-DA37BF611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729406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46729-F455-404F-AD3B-2EC799F1E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065916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5D991-A853-49E3-8325-02084B9CA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58454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207E6-17E2-4BD8-AB38-A57CACB7D1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37818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74F40-0288-4C5F-AB41-1DBAAA662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6959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B6BF3-38D9-4364-AD18-D6EE58A8FD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378030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802FC-4781-4619-8F68-085635184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312277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7930A-3EBB-4C38-A814-809C4CC5B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737368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D403C-4B37-4563-AB22-6B6A60673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48367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5FD812-EF6E-43F1-8D6A-8E2828AE86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4993E-7D48-4E83-9628-1DF9790829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44588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72B1A-CB61-496B-8E37-FD23C317ECDA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723E8-C2DD-4325-A7AF-EA6380BA77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44DCF-7759-4296-AB36-A0EE1E2AA818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D5C71-9516-471E-A880-EE37304E15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3F7BA-3E52-479C-A414-75A61C893DA6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7B077-BA08-4EEC-82D2-FA154ED17E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C2851-FB69-472C-9AF9-F3E843288EBC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67D74-4852-448A-9D71-5BC8386C42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0176D-9F2B-4EBC-97EC-F821D6019FA1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0C35D3-1469-4F76-8634-F3C182C4DB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96408-80DC-4691-97FC-649EA7A924C6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6ABF8-989A-4E09-8441-8DB9C2E622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E0C1C-6C0E-4CCA-87F1-FDF196A1B124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7B5AB-B459-4FDC-AEF6-305F7D0585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74D6D-7E40-4FB1-9A02-4EB88FA6F895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E3B73-54E6-437B-82EC-3747E4EBB1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6AB39-8D3F-44BA-B9C1-6FBA961949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AFEE1-349C-4B7D-ACE2-67989F6FF9F4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D1A77-4456-4A84-8C14-01A21ABF0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2E4C-DE40-4833-A352-81AAF8820A51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C6DA7-AF33-490E-88FB-C2FB4F25D7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7465-27B0-4EF2-9EB4-9F8E0CA70DD2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AA8C6-FDB1-4B2F-BAE0-07200A3228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02A4F8-D2C2-45C6-8FC1-9A9579C7054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A71ED-EB97-410A-82BD-9FC9C819FF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F94DD-B61F-4805-8DF2-4AE9228460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107734-17DF-40EB-836F-B228D61C39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590B0-030D-4376-8518-315F9F3A49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2158B-405D-4705-8C00-95403E2C09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AE3A5-BE2B-4739-B53D-2255550BD1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F50E0-A7BE-493A-AAFA-50D90191F8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8EEECC-7DF0-459E-B39E-0AA46EB812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BA7FE-0D56-4C04-8ACC-808050DEB5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B84F3-3654-44EB-8562-B47D2D0087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F73B-FF81-4A48-93DC-4DB5421883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C6A4A-3564-4362-A519-701B43866683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8DC8F-E31B-4431-9E07-464900040F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6C6D3-524D-4B96-AE51-691F03F99FA9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24EA3-C8FD-4D9E-896F-71BE631574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537EC-27D2-4857-AB9B-2525F6E85FFD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E912E-5BAD-4104-A240-63849414B2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3DDA-597C-4074-B8F8-1E43049C7583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82C63-E640-40E7-9A24-016754E0C1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FB3EC-EBF4-4C2A-BFCF-593D59ADD5AD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21C042-2166-4639-99FF-9E68FE58C9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8C426-D688-4997-A74A-43527EC44D04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F6C45-2560-4B65-A23C-F5F567D8F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0D416-880C-48DD-8ADD-A6A9970044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7F816-2507-47B4-9EF0-34C1175FE7AA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C20D1-A9F8-4986-87C5-435B90F7A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E0015-CA69-4E31-A2ED-59D159A41CBC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D5341-2E65-4336-80FA-BF7BA1DEA4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6E024-4F41-4592-B212-C0176256F1AE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EEC7B-43C7-4E1F-B810-A3FE2E0905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92FF-58CE-43DF-9AE3-7D445EE24315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9692B-8A0E-4BB7-A60F-0EE1291336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60B50-78A7-4BFE-9857-AAD4F85D1A6F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28174-C106-4192-8F7A-97BF36C7EE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B74B6F-580C-4E55-8363-DF4ABC9779B0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67E1E1-422E-4134-B797-F8FD032A4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4FA91-9ECD-48A6-B494-A5567CC4F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D7754-FD85-4E4E-BE13-D7C5E6987A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BD3B8-7F2E-498E-9260-324F65CFB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38A1E5-E2F0-4614-9EFC-3B6EC04638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B27EB-53FB-4BB5-A5DD-ABD906890D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E1B53-C970-46DA-91A6-27E71758D0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EB0E8-2345-4C38-9308-1A671D83AF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AEAB1A-C396-48CC-9756-36F270678B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8F637-3013-4139-B65A-6CE02B24C2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36A78-7B8C-4467-902E-42ACA4609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5D5B-FFA0-4512-B132-1C34F3557DCE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0B2FB-C4AF-4FAD-9E48-36466D70D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7246F-6554-40E7-BFE3-334FF4F2AC11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B2012-49BE-4F3E-AE2D-AD956BDFD2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EBEF5-704B-44D0-8FC4-21C170226A24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9E7EB-EBEB-4D5B-918F-8A0DE7B3A6F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CC59-08D8-4960-97E7-2187FEE1E261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31397-5DFE-4B63-AB71-75B0176108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B3B0F-C4EA-4896-99CA-EE40EE7226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C900B-10C2-4A2C-A821-B1C8B3E2FAEA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DF8B4-0391-4ACE-9821-317BECF6CF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D4BEE-31AB-4F98-92C4-219F4506E1C9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96589-1689-4372-8B23-B4A4B7F577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01490-3FF9-44EC-AD86-B6FD4E3E81FB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E1B4D-3DB9-4F38-8AF4-E3BA263F58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2A5BE-A257-40F0-B9DA-5ADC03F06231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C1674-A6E9-4609-BC9F-E6E612D94E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0ADFC-C677-43FF-9BEE-C47030F74812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79865-6EB9-476F-9BC4-6854641DC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3963D-D3DD-412F-B6BE-35B26AB080C5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C37B7-5D9B-46BF-8558-37F11ED63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6F2C-163C-4F7F-A0BF-1EA1353053B7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B040B-D3B1-4A28-B475-7AD14DA1E3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209F8-8ECD-4512-A17D-7F9170B36EC6}" type="datetimeFigureOut">
              <a:rPr lang="en-US" altLang="en-US"/>
              <a:pPr>
                <a:defRPr/>
              </a:pPr>
              <a:t>3/8/25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752EA-531A-4DE4-A1A4-3A7619878F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F8C5A-6543-4B8D-92B5-A6206BB67F6A}" type="datetimeFigureOut">
              <a:rPr lang="en-US" altLang="en-US"/>
              <a:pPr>
                <a:defRPr/>
              </a:pPr>
              <a:t>3/8/25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73637-376E-4B9E-999D-828AF2938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F3B9C-A0CB-4D1B-A700-EDDC71A58B5D}" type="datetimeFigureOut">
              <a:rPr lang="en-US" altLang="en-US"/>
              <a:pPr>
                <a:defRPr/>
              </a:pPr>
              <a:t>3/8/25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A25EF-3DB5-46A5-B362-EEC9C3A52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29929-1C70-430F-A7F8-68AABBEB57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8C9-6AE6-4B83-B957-0F29746030D0}" type="datetimeFigureOut">
              <a:rPr lang="en-US" altLang="en-US"/>
              <a:pPr>
                <a:defRPr/>
              </a:pPr>
              <a:t>3/8/25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98338-2BED-48E5-8172-C8BDF72A19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46AB9-5A05-4F31-9869-5E636CA3E7B0}" type="datetimeFigureOut">
              <a:rPr lang="en-US" altLang="en-US"/>
              <a:pPr>
                <a:defRPr/>
              </a:pPr>
              <a:t>3/8/25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E2B2-FAC6-4BB8-A96F-6131BE1E0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7968A-47AD-4C30-89C7-5FA0D0B8B4FF}" type="datetimeFigureOut">
              <a:rPr lang="en-US" altLang="en-US"/>
              <a:pPr>
                <a:defRPr/>
              </a:pPr>
              <a:t>3/8/25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D436B-205E-4742-B51D-B34ECBB9B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830E0-9BF8-4968-BA46-DFCA82B881DB}" type="datetimeFigureOut">
              <a:rPr lang="en-US" altLang="en-US"/>
              <a:pPr>
                <a:defRPr/>
              </a:pPr>
              <a:t>3/8/25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09717-D080-45BE-98F4-0F95E57674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C0744-DDE2-4572-B628-F15DD1225731}" type="datetimeFigureOut">
              <a:rPr lang="en-US" altLang="en-US"/>
              <a:pPr>
                <a:defRPr/>
              </a:pPr>
              <a:t>3/8/25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FE0C0-9BE0-4FDF-BDD4-1A5B9D29C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2D672-F3FD-432C-90ED-07CF474D776B}" type="datetimeFigureOut">
              <a:rPr lang="en-US" altLang="en-US"/>
              <a:pPr>
                <a:defRPr/>
              </a:pPr>
              <a:t>3/8/25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8D9F3-F0EB-40B9-84C0-60E2F3713A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51E36-8A66-4DA5-B5EF-C311BB816705}" type="datetimeFigureOut">
              <a:rPr lang="en-US" altLang="en-US"/>
              <a:pPr>
                <a:defRPr/>
              </a:pPr>
              <a:t>3/8/25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8B9D3-B188-4A23-A414-D7D3272623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180CD-757D-4A33-AA85-18BD97981B06}" type="datetimeFigureOut">
              <a:rPr lang="en-US" altLang="en-US"/>
              <a:pPr>
                <a:defRPr/>
              </a:pPr>
              <a:t>3/8/25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701DE-AD46-43E3-92B9-02C92CEE3B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4F734-F97B-BC4B-857A-C131255010C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C0924-5359-4543-B6E7-DA0BFC87146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8B938-50F1-47B5-929B-BAFF070BD0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AAB83-21BC-A842-B49E-AEB56F00956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68500"/>
            <a:ext cx="5988050" cy="725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950" y="1968500"/>
            <a:ext cx="5988050" cy="725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9F6A9-43D3-B246-B9E3-CEE871580B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BF6FF-3AD5-5A43-BFFD-864FABCEA3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DFD65-3F9A-194C-92C4-309FE81C851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B12BA-7C3F-B94C-AC01-05C9B3F19E4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38772C-7A97-0942-8F2E-3D16622776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37780-97D9-0A4D-8855-BCE59D94D1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EEA0-7D95-5E4E-A918-05E9FCEBA9E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4375" y="901700"/>
            <a:ext cx="3095625" cy="8318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901700"/>
            <a:ext cx="9134475" cy="8318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840A4-8BA9-DE4E-8D15-4999C58C4A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4F734-F97B-BC4B-857A-C131255010C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1A7D3B-B4C5-46B1-BC21-7F6253FA2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C0924-5359-4543-B6E7-DA0BFC87146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AAB83-21BC-A842-B49E-AEB56F00956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68500"/>
            <a:ext cx="5988050" cy="725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1950" y="1968500"/>
            <a:ext cx="5988050" cy="7251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9F6A9-43D3-B246-B9E3-CEE871580BD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8BF6FF-3AD5-5A43-BFFD-864FABCEA3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5DFD65-3F9A-194C-92C4-309FE81C851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B12BA-7C3F-B94C-AC01-05C9B3F19E4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38772C-7A97-0942-8F2E-3D166227760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37780-97D9-0A4D-8855-BCE59D94D1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EEA0-7D95-5E4E-A918-05E9FCEBA9E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4375" y="901700"/>
            <a:ext cx="3095625" cy="8318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901700"/>
            <a:ext cx="9134475" cy="8318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840A4-8BA9-DE4E-8D15-4999C58C4A1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solidFill>
                  <a:schemeClr val="tx1"/>
                </a:solidFill>
                <a:cs typeface="+mn-cs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735597AF-520F-488C-ADF8-3A6ADDC6608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8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4" r:id="rId1"/>
    <p:sldLayoutId id="2147484580" r:id="rId2"/>
    <p:sldLayoutId id="2147484581" r:id="rId3"/>
    <p:sldLayoutId id="2147484582" r:id="rId4"/>
    <p:sldLayoutId id="2147484583" r:id="rId5"/>
    <p:sldLayoutId id="2147484584" r:id="rId6"/>
    <p:sldLayoutId id="2147484585" r:id="rId7"/>
    <p:sldLayoutId id="2147484586" r:id="rId8"/>
    <p:sldLayoutId id="2147484587" r:id="rId9"/>
    <p:sldLayoutId id="2147484588" r:id="rId10"/>
    <p:sldLayoutId id="2147484589" r:id="rId11"/>
  </p:sldLayoutIdLst>
  <p:transition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tx1"/>
                </a:solidFill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F85DE0-70B7-459E-9359-07C571F31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2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607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</p:sldLayoutIdLst>
  <p:transition/>
  <p:hf hdr="0" ftr="0" dt="0"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96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4968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9540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112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68488" indent="-39688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3256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7828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2400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697288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700">
                <a:solidFill>
                  <a:srgbClr val="898989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</a:lstStyle>
          <a:p>
            <a:pPr>
              <a:defRPr/>
            </a:pPr>
            <a:fld id="{4890130D-3B39-471B-B296-210815CD0563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hangingPunct="1">
              <a:defRPr sz="1700">
                <a:solidFill>
                  <a:schemeClr val="tx1">
                    <a:tint val="75000"/>
                  </a:schemeClr>
                </a:solidFill>
                <a:latin typeface="Gill Sans" pitchFamily="-84" charset="0"/>
                <a:ea typeface="ヒラギノ角ゴ ProN W3" charset="0"/>
                <a:cs typeface="ヒラギノ角ゴ ProN W3" charset="0"/>
                <a:sym typeface="Gill Sans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97E91CA1-E9AB-4FB2-9B4D-5F282E8157F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55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590" r:id="rId4"/>
    <p:sldLayoutId id="2147484591" r:id="rId5"/>
    <p:sldLayoutId id="2147484592" r:id="rId6"/>
    <p:sldLayoutId id="2147484593" r:id="rId7"/>
    <p:sldLayoutId id="2147484594" r:id="rId8"/>
    <p:sldLayoutId id="2147484595" r:id="rId9"/>
    <p:sldLayoutId id="2147484596" r:id="rId10"/>
    <p:sldLayoutId id="2147484597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solidFill>
                  <a:schemeClr val="tx1"/>
                </a:solidFill>
                <a:cs typeface="+mn-cs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25FCA409-F937-492E-96D3-E48091FE489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8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ransition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700">
                <a:solidFill>
                  <a:srgbClr val="898989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</a:lstStyle>
          <a:p>
            <a:pPr>
              <a:defRPr/>
            </a:pPr>
            <a:fld id="{14FFF669-302A-42D3-BAF4-5BABCC88B089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hangingPunct="1">
              <a:defRPr sz="1700">
                <a:solidFill>
                  <a:schemeClr val="tx1">
                    <a:tint val="75000"/>
                  </a:schemeClr>
                </a:solidFill>
                <a:latin typeface="Gill Sans" pitchFamily="-84" charset="0"/>
                <a:ea typeface="ヒラギノ角ゴ ProN W3" charset="0"/>
                <a:cs typeface="ヒラギノ角ゴ ProN W3" charset="0"/>
                <a:sym typeface="Gill Sans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8F7F63BC-8205-40B4-A1A0-B8E35CECC6F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03" name="Picture 3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194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9" r:id="rId1"/>
    <p:sldLayoutId id="2147484640" r:id="rId2"/>
    <p:sldLayoutId id="2147484641" r:id="rId3"/>
    <p:sldLayoutId id="2147484608" r:id="rId4"/>
    <p:sldLayoutId id="2147484609" r:id="rId5"/>
    <p:sldLayoutId id="2147484610" r:id="rId6"/>
    <p:sldLayoutId id="2147484611" r:id="rId7"/>
    <p:sldLayoutId id="2147484612" r:id="rId8"/>
    <p:sldLayoutId id="2147484613" r:id="rId9"/>
    <p:sldLayoutId id="2147484614" r:id="rId10"/>
    <p:sldLayoutId id="2147484615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sz="1200">
                <a:solidFill>
                  <a:schemeClr val="tx1"/>
                </a:solidFill>
                <a:cs typeface="+mn-cs"/>
              </a:rPr>
              <a:t>CS 6823 - Network Security</a:t>
            </a:r>
          </a:p>
        </p:txBody>
      </p:sp>
      <p:sp>
        <p:nvSpPr>
          <p:cNvPr id="3076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6C65747A-EC70-4A26-8377-CCD81A31D6C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42" r:id="rId1"/>
    <p:sldLayoutId id="2147484616" r:id="rId2"/>
    <p:sldLayoutId id="2147484617" r:id="rId3"/>
    <p:sldLayoutId id="2147484618" r:id="rId4"/>
    <p:sldLayoutId id="2147484619" r:id="rId5"/>
    <p:sldLayoutId id="2147484620" r:id="rId6"/>
    <p:sldLayoutId id="2147484621" r:id="rId7"/>
    <p:sldLayoutId id="2147484622" r:id="rId8"/>
    <p:sldLayoutId id="2147484623" r:id="rId9"/>
    <p:sldLayoutId id="2147484624" r:id="rId10"/>
    <p:sldLayoutId id="2147484625" r:id="rId11"/>
  </p:sldLayoutIdLst>
  <p:transition spd="med">
    <p:dissolv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 i="1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700">
                <a:solidFill>
                  <a:srgbClr val="898989"/>
                </a:solidFill>
                <a:latin typeface="Gill Sans" pitchFamily="-84" charset="0"/>
                <a:ea typeface="ヒラギノ角ゴ ProN W3" pitchFamily="-84" charset="-128"/>
                <a:cs typeface="+mn-cs"/>
                <a:sym typeface="Gill Sans" pitchFamily="-84" charset="0"/>
              </a:defRPr>
            </a:lvl1pPr>
          </a:lstStyle>
          <a:p>
            <a:pPr>
              <a:defRPr/>
            </a:pPr>
            <a:fld id="{425466A0-B42A-4344-AD61-F009A32DA304}" type="datetimeFigureOut">
              <a:rPr lang="en-US"/>
              <a:pPr>
                <a:defRPr/>
              </a:pPr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eaLnBrk="1" hangingPunct="1">
              <a:defRPr sz="1700">
                <a:solidFill>
                  <a:schemeClr val="tx1">
                    <a:tint val="75000"/>
                  </a:schemeClr>
                </a:solidFill>
                <a:latin typeface="Gill Sans" pitchFamily="-84" charset="0"/>
                <a:ea typeface="ヒラギノ角ゴ ProN W3" charset="0"/>
                <a:cs typeface="ヒラギノ角ゴ ProN W3" charset="0"/>
                <a:sym typeface="Gill Sans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898989"/>
                </a:solidFill>
              </a:defRPr>
            </a:lvl1pPr>
          </a:lstStyle>
          <a:p>
            <a:fld id="{2BDDB61F-16EB-4E01-8524-670B2FAEAAF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26" r:id="rId4"/>
    <p:sldLayoutId id="2147484627" r:id="rId5"/>
    <p:sldLayoutId id="2147484628" r:id="rId6"/>
    <p:sldLayoutId id="2147484629" r:id="rId7"/>
    <p:sldLayoutId id="2147484630" r:id="rId8"/>
    <p:sldLayoutId id="2147484631" r:id="rId9"/>
    <p:sldLayoutId id="2147484632" r:id="rId10"/>
    <p:sldLayoutId id="2147484633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649288" rtl="0" eaLnBrk="1" fontAlgn="base" hangingPunct="1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50875" y="390525"/>
            <a:ext cx="117030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1703050" cy="643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l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C8A984-7E66-47D9-86AF-DB8B673E2967}" type="datetimeFigureOut">
              <a:rPr lang="en-US" altLang="en-US"/>
              <a:pPr>
                <a:defRPr/>
              </a:pPr>
              <a:t>3/8/25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  <a:ea typeface="ヒラギノ角ゴ ProN W3" charset="0"/>
                <a:cs typeface="ヒラギノ角ゴ ProN W3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>
            <a:lvl1pPr algn="r">
              <a:defRPr sz="17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4C82738-29CD-4AB2-AD17-F14088481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47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ransition spd="med">
    <p:dissolve/>
  </p:transition>
  <p:hf hdr="0" ftr="0" dt="0"/>
  <p:txStyles>
    <p:titleStyle>
      <a:lvl1pPr algn="ctr" defTabSz="649288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649288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649288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87363" indent="-48736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1055688" indent="-404813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62401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2274888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925763" indent="-323850" algn="l" defTabSz="6492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7C4FBBD6-5EE5-1740-B07A-110796F7160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15" name="Rectangle 4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latin typeface="Arial" pitchFamily="34" charset="0"/>
              </a:rPr>
              <a:t>CS 6823 - Network Security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901700"/>
            <a:ext cx="12382500" cy="952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968500"/>
            <a:ext cx="12128500" cy="7251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" charset="0"/>
              </a:rPr>
              <a:t>Second level</a:t>
            </a:r>
          </a:p>
          <a:p>
            <a:pPr lvl="2"/>
            <a:r>
              <a:rPr lang="en-US" altLang="en-US">
                <a:sym typeface="Gill Sans" charset="0"/>
              </a:rPr>
              <a:t>Third level</a:t>
            </a:r>
          </a:p>
          <a:p>
            <a:pPr lvl="3"/>
            <a:r>
              <a:rPr lang="en-US" altLang="en-US">
                <a:sym typeface="Gill Sans" charset="0"/>
              </a:rPr>
              <a:t>Fourth level</a:t>
            </a:r>
          </a:p>
          <a:p>
            <a:pPr lvl="4"/>
            <a:r>
              <a:rPr lang="en-US" altLang="en-US">
                <a:sym typeface="Gill Sans" charset="0"/>
              </a:rPr>
              <a:t>Fifth level</a:t>
            </a:r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8447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83" r:id="rId2"/>
    <p:sldLayoutId id="2147484684" r:id="rId3"/>
    <p:sldLayoutId id="2147484685" r:id="rId4"/>
    <p:sldLayoutId id="2147484686" r:id="rId5"/>
    <p:sldLayoutId id="2147484687" r:id="rId6"/>
    <p:sldLayoutId id="2147484688" r:id="rId7"/>
    <p:sldLayoutId id="2147484689" r:id="rId8"/>
    <p:sldLayoutId id="2147484690" r:id="rId9"/>
    <p:sldLayoutId id="2147484691" r:id="rId10"/>
    <p:sldLayoutId id="2147484692" r:id="rId11"/>
  </p:sldLayoutIdLst>
  <p:transition spd="med">
    <p:dissolv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•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1pPr>
      <a:lvl2pPr marL="279400" indent="1778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2pPr>
      <a:lvl3pPr marL="660400" indent="2540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3pPr>
      <a:lvl4pPr marL="965200" indent="4064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4pPr>
      <a:lvl5pPr marL="1231900" indent="596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5pPr>
      <a:lvl6pPr marL="16891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1463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6035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0607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725400" y="9461500"/>
            <a:ext cx="266700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7C4FBBD6-5EE5-1740-B07A-110796F7160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3315" name="Rectangle 4"/>
          <p:cNvSpPr>
            <a:spLocks/>
          </p:cNvSpPr>
          <p:nvPr/>
        </p:nvSpPr>
        <p:spPr bwMode="auto">
          <a:xfrm>
            <a:off x="5562600" y="9455150"/>
            <a:ext cx="19050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">
                <a:latin typeface="Arial" pitchFamily="34" charset="0"/>
              </a:rPr>
              <a:t>CS 6823 - Network Security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901700"/>
            <a:ext cx="12382500" cy="9525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968500"/>
            <a:ext cx="12128500" cy="72517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" charset="0"/>
              </a:rPr>
              <a:t>Second level</a:t>
            </a:r>
          </a:p>
          <a:p>
            <a:pPr lvl="2"/>
            <a:r>
              <a:rPr lang="en-US" altLang="en-US">
                <a:sym typeface="Gill Sans" charset="0"/>
              </a:rPr>
              <a:t>Third level</a:t>
            </a:r>
          </a:p>
          <a:p>
            <a:pPr lvl="3"/>
            <a:r>
              <a:rPr lang="en-US" altLang="en-US">
                <a:sym typeface="Gill Sans" charset="0"/>
              </a:rPr>
              <a:t>Fourth level</a:t>
            </a:r>
          </a:p>
          <a:p>
            <a:pPr lvl="4"/>
            <a:r>
              <a:rPr lang="en-US" altLang="en-US">
                <a:sym typeface="Gill Sans" charset="0"/>
              </a:rPr>
              <a:t>Fifth level</a:t>
            </a:r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6" y="0"/>
            <a:ext cx="540115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46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transition spd="med">
    <p:dissolv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/>
          <a:ea typeface="+mj-ea"/>
          <a:cs typeface="+mj-cs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•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1pPr>
      <a:lvl2pPr marL="279400" indent="1778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2pPr>
      <a:lvl3pPr marL="660400" indent="2540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3pPr>
      <a:lvl4pPr marL="965200" indent="4064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4pPr>
      <a:lvl5pPr marL="1231900" indent="596900" algn="l" rtl="0" eaLnBrk="0" fontAlgn="base" hangingPunct="0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Arial"/>
          <a:ea typeface="+mn-ea"/>
          <a:cs typeface="+mn-cs"/>
          <a:sym typeface="Gill Sans" charset="0"/>
        </a:defRPr>
      </a:lvl5pPr>
      <a:lvl6pPr marL="16891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1463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6035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060700" algn="l" rtl="0" fontAlgn="base">
        <a:spcBef>
          <a:spcPct val="0"/>
        </a:spcBef>
        <a:spcAft>
          <a:spcPct val="0"/>
        </a:spcAft>
        <a:buClr>
          <a:srgbClr val="400080"/>
        </a:buClr>
        <a:buSzPct val="89000"/>
        <a:buFont typeface="Gill Sans" charset="0"/>
        <a:buChar char="-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wmf"/><Relationship Id="rId7" Type="http://schemas.openxmlformats.org/officeDocument/2006/relationships/image" Target="../media/image43.png"/><Relationship Id="rId12" Type="http://schemas.openxmlformats.org/officeDocument/2006/relationships/customXml" Target="../ink/ink5.xml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6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oleObject" Target="../embeddings/oleObject7.bin"/><Relationship Id="rId9" Type="http://schemas.openxmlformats.org/officeDocument/2006/relationships/image" Target="../media/image44.png"/><Relationship Id="rId1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28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50.xml"/><Relationship Id="rId6" Type="http://schemas.openxmlformats.org/officeDocument/2006/relationships/customXml" Target="../ink/ink7.x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4.wmf"/><Relationship Id="rId7" Type="http://schemas.openxmlformats.org/officeDocument/2006/relationships/oleObject" Target="../embeddings/oleObject16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2.x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nyu.edu/student-life/student-activities/office-student-affairs/policies/code-condu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hyperlink" Target="https://engineering.nyu.edu/student-life/office-student-affairs/policie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Relationship Id="rId6" Type="http://schemas.openxmlformats.org/officeDocument/2006/relationships/customXml" Target="../ink/ink9.xml"/><Relationship Id="rId5" Type="http://schemas.openxmlformats.org/officeDocument/2006/relationships/image" Target="../media/image270.png"/><Relationship Id="rId4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hyperlink" Target="http://www.nytimes.com/" TargetMode="External"/><Relationship Id="rId34" Type="http://schemas.openxmlformats.org/officeDocument/2006/relationships/image" Target="../media/image24.png"/><Relationship Id="rId33" Type="http://schemas.openxmlformats.org/officeDocument/2006/relationships/customXml" Target="../ink/ink16.xml"/><Relationship Id="rId2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68.xml"/><Relationship Id="rId32" Type="http://schemas.openxmlformats.org/officeDocument/2006/relationships/image" Target="../media/image23.png"/><Relationship Id="rId5" Type="http://schemas.openxmlformats.org/officeDocument/2006/relationships/customXml" Target="../ink/ink10.xml"/><Relationship Id="rId28" Type="http://schemas.openxmlformats.org/officeDocument/2006/relationships/image" Target="../media/image21.png"/><Relationship Id="rId19" Type="http://schemas.openxmlformats.org/officeDocument/2006/relationships/customXml" Target="../ink/ink12.xml"/><Relationship Id="rId31" Type="http://schemas.openxmlformats.org/officeDocument/2006/relationships/customXml" Target="../ink/ink15.xml"/><Relationship Id="rId4" Type="http://schemas.openxmlformats.org/officeDocument/2006/relationships/hyperlink" Target="http://www.evil.com/" TargetMode="External"/><Relationship Id="rId9" Type="http://schemas.openxmlformats.org/officeDocument/2006/relationships/customXml" Target="../ink/ink11.xml"/><Relationship Id="rId27" Type="http://schemas.openxmlformats.org/officeDocument/2006/relationships/customXml" Target="../ink/ink13.xml"/><Relationship Id="rId30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01.xml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01.x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File:PCBC_encryption.svg" TargetMode="External"/><Relationship Id="rId1" Type="http://schemas.openxmlformats.org/officeDocument/2006/relationships/slideLayout" Target="../slideLayouts/slideLayout6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0.xml"/><Relationship Id="rId6" Type="http://schemas.openxmlformats.org/officeDocument/2006/relationships/customXml" Target="../ink/ink1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6.xm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6.x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3479800"/>
            <a:ext cx="11703050" cy="16256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Arial" pitchFamily="34" charset="0"/>
                <a:cs typeface="Arial" pitchFamily="34" charset="0"/>
              </a:rPr>
              <a:t>Network Security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70000" y="4800600"/>
            <a:ext cx="10464800" cy="3302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endParaRPr lang="en-US" altLang="en-US" sz="7200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r>
              <a:rPr lang="en-US" altLang="en-US" sz="7200">
                <a:latin typeface="Arial" pitchFamily="34" charset="0"/>
                <a:cs typeface="Arial" pitchFamily="34" charset="0"/>
              </a:rPr>
              <a:t>Review of Selected Materials</a:t>
            </a:r>
          </a:p>
          <a:p>
            <a:pPr marL="0" indent="0" eaLnBrk="1" hangingPunct="1"/>
            <a:endParaRPr lang="en-US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r>
              <a:rPr lang="en-US" sz="2400">
                <a:latin typeface="Arial" pitchFamily="34" charset="0"/>
                <a:cs typeface="Arial" pitchFamily="34" charset="0"/>
              </a:rPr>
              <a:t>Phillip </a:t>
            </a:r>
            <a:r>
              <a:rPr lang="en-US" sz="2400" err="1">
                <a:latin typeface="Arial" pitchFamily="34" charset="0"/>
                <a:cs typeface="Arial" pitchFamily="34" charset="0"/>
              </a:rPr>
              <a:t>Mak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marL="0" indent="0" eaLnBrk="1" hangingPunct="1"/>
            <a:r>
              <a:rPr lang="en-US" sz="2400">
                <a:latin typeface="Arial" pitchFamily="34" charset="0"/>
                <a:cs typeface="Arial" pitchFamily="34" charset="0"/>
              </a:rPr>
              <a:t>pmak@nyu.edu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0FFA43-D8FE-4364-A230-F93F70AB202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B6F174-D900-478A-A1B3-0E41ED3AA6D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914400"/>
            <a:ext cx="11053763" cy="9144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Session hijacking</a:t>
            </a:r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2438400"/>
            <a:ext cx="11334750" cy="1812925"/>
          </a:xfrm>
        </p:spPr>
        <p:txBody>
          <a:bodyPr lIns="130046" tIns="65023" rIns="130046" bIns="65023"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Take control of one side of a TCP connection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 dirty="0">
                <a:latin typeface="Arial"/>
                <a:cs typeface="Arial"/>
              </a:rPr>
              <a:t>Marriage of sniffing and spoofing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2970213" y="4572000"/>
            <a:ext cx="6556375" cy="4648200"/>
            <a:chOff x="1296" y="1787"/>
            <a:chExt cx="2904" cy="2059"/>
          </a:xfrm>
        </p:grpSpPr>
        <p:graphicFrame>
          <p:nvGraphicFramePr>
            <p:cNvPr id="16390" name="Object 5"/>
            <p:cNvGraphicFramePr>
              <a:graphicFrameLocks noChangeAspect="1"/>
            </p:cNvGraphicFramePr>
            <p:nvPr/>
          </p:nvGraphicFramePr>
          <p:xfrm>
            <a:off x="3711" y="22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079" imgH="1083682" progId="">
                    <p:embed/>
                  </p:oleObj>
                </mc:Choice>
                <mc:Fallback>
                  <p:oleObj name="Clip" r:id="rId2" imgW="1307079" imgH="1083682" progId="">
                    <p:embed/>
                    <p:pic>
                      <p:nvPicPr>
                        <p:cNvPr id="163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2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6"/>
            <p:cNvGraphicFramePr>
              <a:graphicFrameLocks noChangeAspect="1"/>
            </p:cNvGraphicFramePr>
            <p:nvPr/>
          </p:nvGraphicFramePr>
          <p:xfrm>
            <a:off x="2570" y="326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079" imgH="1083682" progId="">
                    <p:embed/>
                  </p:oleObj>
                </mc:Choice>
                <mc:Fallback>
                  <p:oleObj name="Clip" r:id="rId4" imgW="1307079" imgH="1083682" progId="">
                    <p:embed/>
                    <p:pic>
                      <p:nvPicPr>
                        <p:cNvPr id="1639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326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7"/>
            <p:cNvGraphicFramePr>
              <a:graphicFrameLocks noChangeAspect="1"/>
            </p:cNvGraphicFramePr>
            <p:nvPr/>
          </p:nvGraphicFramePr>
          <p:xfrm>
            <a:off x="1311" y="218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079" imgH="1083682" progId="">
                    <p:embed/>
                  </p:oleObj>
                </mc:Choice>
                <mc:Fallback>
                  <p:oleObj name="Clip" r:id="rId5" imgW="1307079" imgH="1083682" progId="">
                    <p:embed/>
                    <p:pic>
                      <p:nvPicPr>
                        <p:cNvPr id="1639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18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Freeform 8"/>
            <p:cNvSpPr>
              <a:spLocks/>
            </p:cNvSpPr>
            <p:nvPr/>
          </p:nvSpPr>
          <p:spPr bwMode="auto">
            <a:xfrm>
              <a:off x="2111" y="1787"/>
              <a:ext cx="1289" cy="1291"/>
            </a:xfrm>
            <a:custGeom>
              <a:avLst/>
              <a:gdLst>
                <a:gd name="T0" fmla="*/ 218 w 1292"/>
                <a:gd name="T1" fmla="*/ 7 h 1255"/>
                <a:gd name="T2" fmla="*/ 35 w 1292"/>
                <a:gd name="T3" fmla="*/ 287 h 1255"/>
                <a:gd name="T4" fmla="*/ 29 w 1292"/>
                <a:gd name="T5" fmla="*/ 946 h 1255"/>
                <a:gd name="T6" fmla="*/ 53 w 1292"/>
                <a:gd name="T7" fmla="*/ 1499 h 1255"/>
                <a:gd name="T8" fmla="*/ 224 w 1292"/>
                <a:gd name="T9" fmla="*/ 1576 h 1255"/>
                <a:gd name="T10" fmla="*/ 625 w 1292"/>
                <a:gd name="T11" fmla="*/ 2041 h 1255"/>
                <a:gd name="T12" fmla="*/ 953 w 1292"/>
                <a:gd name="T13" fmla="*/ 2239 h 1255"/>
                <a:gd name="T14" fmla="*/ 1136 w 1292"/>
                <a:gd name="T15" fmla="*/ 1851 h 1255"/>
                <a:gd name="T16" fmla="*/ 1208 w 1292"/>
                <a:gd name="T17" fmla="*/ 806 h 1255"/>
                <a:gd name="T18" fmla="*/ 1142 w 1292"/>
                <a:gd name="T19" fmla="*/ 381 h 1255"/>
                <a:gd name="T20" fmla="*/ 707 w 1292"/>
                <a:gd name="T21" fmla="*/ 207 h 1255"/>
                <a:gd name="T22" fmla="*/ 218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1681" y="2335"/>
              <a:ext cx="4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2763" y="2958"/>
              <a:ext cx="0" cy="3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3363" y="2374"/>
              <a:ext cx="39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1704" y="2264"/>
              <a:ext cx="20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V="1">
              <a:off x="2888" y="2538"/>
              <a:ext cx="825" cy="6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1926" y="2051"/>
              <a:ext cx="727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Alice telnet</a:t>
              </a:r>
            </a:p>
          </p:txBody>
        </p:sp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 rot="19310566">
              <a:off x="2723" y="2821"/>
              <a:ext cx="1321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“malicious command”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Correct SEQ/ACK</a:t>
              </a:r>
            </a:p>
          </p:txBody>
        </p:sp>
        <p:sp>
          <p:nvSpPr>
            <p:cNvPr id="16401" name="Text Box 16"/>
            <p:cNvSpPr txBox="1">
              <a:spLocks noChangeArrowheads="1"/>
            </p:cNvSpPr>
            <p:nvPr/>
          </p:nvSpPr>
          <p:spPr bwMode="auto">
            <a:xfrm>
              <a:off x="1296" y="2628"/>
              <a:ext cx="3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Alice</a:t>
              </a: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3886" y="2534"/>
              <a:ext cx="31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Bob</a:t>
              </a:r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2549" y="3648"/>
              <a:ext cx="57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Attacker</a:t>
              </a:r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0601630-99A1-4E3C-AE31-BDD6EF82A810}"/>
                  </a:ext>
                </a:extLst>
              </p14:cNvPr>
              <p14:cNvContentPartPr/>
              <p14:nvPr/>
            </p14:nvContentPartPr>
            <p14:xfrm>
              <a:off x="8378460" y="5095845"/>
              <a:ext cx="6480" cy="15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0601630-99A1-4E3C-AE31-BDD6EF82A8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0460" y="5077845"/>
                <a:ext cx="421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49B671E-2A14-7FA2-C450-EF2205F3845D}"/>
                  </a:ext>
                </a:extLst>
              </p14:cNvPr>
              <p14:cNvContentPartPr/>
              <p14:nvPr/>
            </p14:nvContentPartPr>
            <p14:xfrm>
              <a:off x="716940" y="8136405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49B671E-2A14-7FA2-C450-EF2205F384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300" y="81184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F3C351-2289-BE11-4EED-CD20E5644E81}"/>
                  </a:ext>
                </a:extLst>
              </p14:cNvPr>
              <p14:cNvContentPartPr/>
              <p14:nvPr/>
            </p14:nvContentPartPr>
            <p14:xfrm>
              <a:off x="931820" y="4513406"/>
              <a:ext cx="6480" cy="3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F3C351-2289-BE11-4EED-CD20E5644E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4180" y="4495406"/>
                <a:ext cx="42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DD97ED7-4EBD-D8CD-8FDF-1AF46A6F38E7}"/>
                  </a:ext>
                </a:extLst>
              </p14:cNvPr>
              <p14:cNvContentPartPr/>
              <p14:nvPr/>
            </p14:nvContentPartPr>
            <p14:xfrm>
              <a:off x="9444382" y="7930056"/>
              <a:ext cx="3240" cy="3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DD97ED7-4EBD-D8CD-8FDF-1AF46A6F38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26382" y="7912416"/>
                <a:ext cx="38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0949DB-4FA0-D77A-C82E-66AEADA043B0}"/>
                  </a:ext>
                </a:extLst>
              </p14:cNvPr>
              <p14:cNvContentPartPr/>
              <p14:nvPr/>
            </p14:nvContentPartPr>
            <p14:xfrm>
              <a:off x="4141215" y="8762602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0949DB-4FA0-D77A-C82E-66AEADA043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3215" y="874496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5719C8-BB1C-4EE8-8708-F023822B90B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838200"/>
            <a:ext cx="11053763" cy="12192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Session hijacking: The details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8825" y="2046288"/>
            <a:ext cx="11053763" cy="661035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Attacker is on segment where traffic passes from Alice to Bob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Attacker sniffs packets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Sees TCP packets between Bob and Alice and their sequence numbers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Attacker jumps in, sending TCP packets to Bob; source IP address = Alice’s IP address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Bob now obeys commands sent by attacker, thinking they were sent by Alice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Principal defense: encryption w/ auth protocol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>
                <a:latin typeface="Arial" pitchFamily="34" charset="0"/>
                <a:cs typeface="Arial" pitchFamily="34" charset="0"/>
              </a:rPr>
              <a:t>Attacker does not have keys to encrypt and insert meaningful traffic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3925" y="9428164"/>
            <a:ext cx="650875" cy="296862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325687-F48F-450B-902E-8AB3CC8FAF4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762000"/>
            <a:ext cx="11053763" cy="16256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Session hijacking: limitation</a:t>
            </a: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8470900" y="3179763"/>
          <a:ext cx="8699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184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900" y="3179763"/>
                        <a:ext cx="869950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5894388" y="5505450"/>
          <a:ext cx="8699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7079" imgH="1083682" progId="">
                  <p:embed/>
                </p:oleObj>
              </mc:Choice>
              <mc:Fallback>
                <p:oleObj name="Clip" r:id="rId4" imgW="1307079" imgH="1083682" progId="">
                  <p:embed/>
                  <p:pic>
                    <p:nvPicPr>
                      <p:cNvPr id="184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5505450"/>
                        <a:ext cx="869950" cy="741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"/>
          <p:cNvGraphicFramePr>
            <a:graphicFrameLocks noChangeAspect="1"/>
          </p:cNvGraphicFramePr>
          <p:nvPr/>
        </p:nvGraphicFramePr>
        <p:xfrm>
          <a:off x="3052763" y="3067050"/>
          <a:ext cx="8683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079" imgH="1083682" progId="">
                  <p:embed/>
                </p:oleObj>
              </mc:Choice>
              <mc:Fallback>
                <p:oleObj name="Clip" r:id="rId5" imgW="1307079" imgH="1083682" progId="">
                  <p:embed/>
                  <p:pic>
                    <p:nvPicPr>
                      <p:cNvPr id="184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3067050"/>
                        <a:ext cx="868362" cy="741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Freeform 6"/>
          <p:cNvSpPr>
            <a:spLocks/>
          </p:cNvSpPr>
          <p:nvPr/>
        </p:nvSpPr>
        <p:spPr bwMode="auto">
          <a:xfrm>
            <a:off x="4859338" y="2166938"/>
            <a:ext cx="2909887" cy="2914650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8440" name="Line 7"/>
          <p:cNvSpPr>
            <a:spLocks noChangeShapeType="1"/>
          </p:cNvSpPr>
          <p:nvPr/>
        </p:nvSpPr>
        <p:spPr bwMode="auto">
          <a:xfrm>
            <a:off x="3887788" y="3403600"/>
            <a:ext cx="10731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8441" name="Line 8"/>
          <p:cNvSpPr>
            <a:spLocks noChangeShapeType="1"/>
          </p:cNvSpPr>
          <p:nvPr/>
        </p:nvSpPr>
        <p:spPr bwMode="auto">
          <a:xfrm>
            <a:off x="6330950" y="4810125"/>
            <a:ext cx="0" cy="738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 flipV="1">
            <a:off x="6613525" y="3862388"/>
            <a:ext cx="1862138" cy="1544637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 rot="-2289434">
            <a:off x="6689725" y="4597400"/>
            <a:ext cx="22288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3. </a:t>
            </a:r>
            <a:r>
              <a:rPr kumimoji="0" lang="ja-JP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“</a:t>
            </a:r>
            <a:r>
              <a:rPr kumimoji="0" lang="en-US" altLang="ja-JP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thanks bob</a:t>
            </a:r>
            <a:r>
              <a:rPr kumimoji="0" lang="ja-JP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”</a:t>
            </a:r>
            <a:endParaRPr kumimoji="0" lang="en-US" altLang="en-US" sz="23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Arial" pitchFamily="34" charset="0"/>
              <a:sym typeface="Gill Sans" charset="0"/>
            </a:endParaRP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2997200" y="3733800"/>
            <a:ext cx="914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Alice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8826500" y="3852863"/>
            <a:ext cx="787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Bob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5664200" y="6096000"/>
            <a:ext cx="13652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Attacker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76688" y="3159125"/>
            <a:ext cx="4605337" cy="863600"/>
            <a:chOff x="1828" y="1394"/>
            <a:chExt cx="2040" cy="382"/>
          </a:xfrm>
        </p:grpSpPr>
        <p:sp>
          <p:nvSpPr>
            <p:cNvPr id="18454" name="Line 15"/>
            <p:cNvSpPr>
              <a:spLocks noChangeShapeType="1"/>
            </p:cNvSpPr>
            <p:nvPr/>
          </p:nvSpPr>
          <p:spPr bwMode="auto">
            <a:xfrm>
              <a:off x="3471" y="1541"/>
              <a:ext cx="39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8455" name="Line 16"/>
            <p:cNvSpPr>
              <a:spLocks noChangeShapeType="1"/>
            </p:cNvSpPr>
            <p:nvPr/>
          </p:nvSpPr>
          <p:spPr bwMode="auto">
            <a:xfrm flipH="1" flipV="1">
              <a:off x="1828" y="1394"/>
              <a:ext cx="2001" cy="15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8456" name="Text Box 17"/>
            <p:cNvSpPr txBox="1">
              <a:spLocks noChangeArrowheads="1"/>
            </p:cNvSpPr>
            <p:nvPr/>
          </p:nvSpPr>
          <p:spPr bwMode="auto">
            <a:xfrm>
              <a:off x="2314" y="1422"/>
              <a:ext cx="1138" cy="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1. weird ACK # for </a:t>
              </a:r>
              <a:b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</a:b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data never sent</a:t>
              </a:r>
            </a:p>
          </p:txBody>
        </p:sp>
      </p:grpSp>
      <p:sp>
        <p:nvSpPr>
          <p:cNvPr id="18448" name="Text Box 18"/>
          <p:cNvSpPr txBox="1">
            <a:spLocks noChangeArrowheads="1"/>
          </p:cNvSpPr>
          <p:nvPr/>
        </p:nvSpPr>
        <p:spPr bwMode="auto">
          <a:xfrm>
            <a:off x="8659813" y="2114550"/>
            <a:ext cx="263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Arial" pitchFamily="34" charset="0"/>
              <a:sym typeface="Gill Sans" charset="0"/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064000" y="1676400"/>
            <a:ext cx="4570413" cy="1233488"/>
            <a:chOff x="1867" y="737"/>
            <a:chExt cx="2024" cy="546"/>
          </a:xfrm>
        </p:grpSpPr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1867" y="1283"/>
              <a:ext cx="20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2308" y="737"/>
              <a:ext cx="1236" cy="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2. to</a:t>
              </a:r>
              <a:r>
                <a:rPr kumimoji="0" lang="en-US" altLang="en-US" sz="26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 </a:t>
              </a: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resync, Alice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sends segment with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correct seq #</a:t>
              </a:r>
            </a:p>
          </p:txBody>
        </p:sp>
      </p:grp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30200" y="6172200"/>
            <a:ext cx="4287838" cy="271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Bob is getting segments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from attacker </a:t>
            </a: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and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 Alice.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Source IP address same,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but seq #</a:t>
            </a:r>
            <a:r>
              <a:rPr kumimoji="0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’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 different.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Bob likely drops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connection.</a:t>
            </a:r>
          </a:p>
        </p:txBody>
      </p:sp>
      <p:sp>
        <p:nvSpPr>
          <p:cNvPr id="339991" name="Text Box 23"/>
          <p:cNvSpPr txBox="1">
            <a:spLocks noChangeArrowheads="1"/>
          </p:cNvSpPr>
          <p:nvPr/>
        </p:nvSpPr>
        <p:spPr bwMode="auto">
          <a:xfrm>
            <a:off x="7519988" y="5715000"/>
            <a:ext cx="5484812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Attacker</a:t>
            </a:r>
            <a:r>
              <a:rPr kumimoji="0" lang="ja-JP" altLang="en-US" sz="23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’</a:t>
            </a:r>
            <a:r>
              <a:rPr kumimoji="0" lang="en-US" altLang="ja-JP" sz="23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 solution: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Stop Alice from communicating with Bob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Poison the ARP Cache</a:t>
            </a:r>
          </a:p>
          <a:p>
            <a:pPr marL="393700" marR="0" lvl="1" indent="-1571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Send unsolicited ARP replies  to Alice and Bob with non-existent  MAC addresses</a:t>
            </a:r>
          </a:p>
          <a:p>
            <a:pPr marL="393700" marR="0" lvl="1" indent="-1571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Overwrite IP-to-MAC ARP tables so Alice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’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 segments will not reach Bob </a:t>
            </a:r>
            <a:b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</a:b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and vice-versa</a:t>
            </a:r>
          </a:p>
          <a:p>
            <a:pPr marL="393700" marR="0" lvl="1" indent="-1571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But attacker continues to hear Bob</a:t>
            </a:r>
            <a:r>
              <a:rPr kumimoji="0" lang="ja-JP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’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 </a:t>
            </a:r>
            <a:b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</a:b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segments, communicates with Bob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Arial" pitchFamily="34" charset="0"/>
              <a:sym typeface="Gill Sans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149930-1602-EE3C-6BF7-8305058D8362}"/>
                  </a:ext>
                </a:extLst>
              </p14:cNvPr>
              <p14:cNvContentPartPr/>
              <p14:nvPr/>
            </p14:nvContentPartPr>
            <p14:xfrm>
              <a:off x="-393700" y="434378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149930-1602-EE3C-6BF7-8305058D83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11700" y="432614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388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7" grpId="0" animBg="1"/>
      <p:bldP spid="339978" grpId="0"/>
      <p:bldP spid="339990" grpId="0"/>
      <p:bldP spid="3399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4D38-5ECA-0B2A-61CF-E20CC234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6DC3-7726-FE38-DDC0-4C944761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Q1: Use </a:t>
            </a:r>
            <a:r>
              <a:rPr lang="en-US" dirty="0">
                <a:latin typeface="Courier" pitchFamily="2" charset="0"/>
              </a:rPr>
              <a:t>sniff()</a:t>
            </a:r>
            <a:r>
              <a:rPr lang="en-US" dirty="0"/>
              <a:t> to capture packets. Learn how to use </a:t>
            </a:r>
            <a:r>
              <a:rPr lang="en-US" dirty="0">
                <a:latin typeface="Courier" pitchFamily="2" charset="0"/>
              </a:rPr>
              <a:t>filter=</a:t>
            </a:r>
          </a:p>
          <a:p>
            <a:pPr algn="l"/>
            <a:r>
              <a:rPr lang="en-US" dirty="0"/>
              <a:t>Q2: Spoof ICMP echo request packets</a:t>
            </a:r>
          </a:p>
          <a:p>
            <a:pPr algn="l"/>
            <a:r>
              <a:rPr lang="en-US" dirty="0"/>
              <a:t>Q3: Write an ICMP traceroute program</a:t>
            </a:r>
          </a:p>
          <a:p>
            <a:pPr algn="l"/>
            <a:r>
              <a:rPr lang="en-US" dirty="0"/>
              <a:t>Q4: sniff() </a:t>
            </a:r>
            <a:r>
              <a:rPr lang="en-US" dirty="0" err="1"/>
              <a:t>icmp</a:t>
            </a:r>
            <a:r>
              <a:rPr lang="en-US" dirty="0"/>
              <a:t> echo-request, and spoof echo-replies</a:t>
            </a:r>
          </a:p>
          <a:p>
            <a:pPr algn="l"/>
            <a:r>
              <a:rPr lang="en-US" dirty="0"/>
              <a:t>		Q4.2: ping 1.2.3.4</a:t>
            </a:r>
          </a:p>
          <a:p>
            <a:pPr algn="l"/>
            <a:r>
              <a:rPr lang="en-US" dirty="0"/>
              <a:t>		Q4.3: ping 10.9.0.99 (does not work, explain why)</a:t>
            </a:r>
          </a:p>
          <a:p>
            <a:pPr algn="l"/>
            <a:r>
              <a:rPr lang="en-US" dirty="0"/>
              <a:t>		Q4.4: ping 8.8.8.8</a:t>
            </a:r>
          </a:p>
          <a:p>
            <a:pPr algn="l"/>
            <a:r>
              <a:rPr lang="en-US" dirty="0"/>
              <a:t>Q5: extra credit. Make Q4.3 (ping 10.9.0.99) work by using ARP cache poisoning (write a </a:t>
            </a:r>
            <a:r>
              <a:rPr lang="en-US" dirty="0" err="1"/>
              <a:t>scapy</a:t>
            </a:r>
            <a:r>
              <a:rPr lang="en-US" dirty="0"/>
              <a:t> program to perform ARP cache </a:t>
            </a:r>
            <a:r>
              <a:rPr lang="en-US" dirty="0" err="1"/>
              <a:t>poisioning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2E00-E11A-E66B-8E44-0CAB1D8EF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385F6C-C6B8-4C71-9C99-091034D1ABB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118278"/>
      </p:ext>
    </p:extLst>
  </p:cSld>
  <p:clrMapOvr>
    <a:masterClrMapping/>
  </p:clrMapOvr>
  <p:transition spd="med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952500"/>
          </a:xfrm>
        </p:spPr>
        <p:txBody>
          <a:bodyPr/>
          <a:lstStyle/>
          <a:p>
            <a:r>
              <a:rPr lang="en-US">
                <a:latin typeface="Arial" charset="0"/>
              </a:rPr>
              <a:t>Risk Matrix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0924-5359-4543-B6E7-DA0BFC87146B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981200"/>
            <a:ext cx="6022675" cy="54102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96050" y="1377950"/>
          <a:ext cx="5588000" cy="2987040"/>
        </p:xfrm>
        <a:graphic>
          <a:graphicData uri="http://schemas.openxmlformats.org/drawingml/2006/table">
            <a:tbl>
              <a:tblPr/>
              <a:tblGrid>
                <a:gridCol w="784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  <a:t>Level 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  <a:t>Likelihood 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  <a:t>Probability of </a:t>
                      </a:r>
                      <a:b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</a:br>
                      <a: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  <a:t>Occurrence 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Near Certainty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>
                          <a:latin typeface="Arial" charset="0"/>
                          <a:ea typeface="Arial" charset="0"/>
                          <a:cs typeface="Arial" charset="0"/>
                        </a:rPr>
                        <a:t>~ 90%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Highly Likely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>
                          <a:latin typeface="Arial" charset="0"/>
                          <a:ea typeface="Arial" charset="0"/>
                          <a:cs typeface="Arial" charset="0"/>
                        </a:rPr>
                        <a:t>~ 70%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Likely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>
                          <a:latin typeface="Arial" charset="0"/>
                          <a:ea typeface="Arial" charset="0"/>
                          <a:cs typeface="Arial" charset="0"/>
                        </a:rPr>
                        <a:t>~ 50%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Low Likelihood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mr-IN">
                          <a:latin typeface="Arial" charset="0"/>
                          <a:ea typeface="Arial" charset="0"/>
                          <a:cs typeface="Arial" charset="0"/>
                        </a:rPr>
                        <a:t>~ 30%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Not Likely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Arial" charset="0"/>
                          <a:ea typeface="Arial" charset="0"/>
                          <a:cs typeface="Arial" charset="0"/>
                        </a:rPr>
                        <a:t>~ 10%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534150" y="5410200"/>
          <a:ext cx="4464050" cy="2712720"/>
        </p:xfrm>
        <a:graphic>
          <a:graphicData uri="http://schemas.openxmlformats.org/drawingml/2006/table">
            <a:tbl>
              <a:tblPr/>
              <a:tblGrid>
                <a:gridCol w="1112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  <a:t>Level 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latin typeface="Arial" charset="0"/>
                          <a:ea typeface="Arial" charset="0"/>
                          <a:cs typeface="Arial" charset="0"/>
                        </a:rPr>
                        <a:t>Consequences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Severe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Significant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Moderate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s-IS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Minor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Arial" charset="0"/>
                          <a:ea typeface="Arial" charset="0"/>
                          <a:cs typeface="Arial" charset="0"/>
                        </a:rPr>
                        <a:t>Minimal or no consequences</a:t>
                      </a:r>
                    </a:p>
                  </a:txBody>
                  <a:tcPr marL="88900" marR="88900" marT="88900" marB="889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40357"/>
      </p:ext>
    </p:extLst>
  </p:cSld>
  <p:clrMapOvr>
    <a:masterClrMapping/>
  </p:clrMapOvr>
  <p:transition spd="med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4AE0-2173-F2CE-EB61-864E1C9B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38B6-0F67-C504-F4F9-B888D018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/>
              <a:t>What is residual risk?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A14E7-27C9-2199-16A7-E8B65112A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0924-5359-4543-B6E7-DA0BFC87146B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41335"/>
      </p:ext>
    </p:extLst>
  </p:cSld>
  <p:clrMapOvr>
    <a:masterClrMapping/>
  </p:clrMapOvr>
  <p:transition spd="med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952500"/>
          </a:xfrm>
        </p:spPr>
        <p:txBody>
          <a:bodyPr/>
          <a:lstStyle/>
          <a:p>
            <a:r>
              <a:rPr lang="en-US" dirty="0"/>
              <a:t>Mitigating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7C0924-5359-4543-B6E7-DA0BFC87146B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54000" y="2057400"/>
            <a:ext cx="6022675" cy="5410200"/>
            <a:chOff x="708325" y="2057400"/>
            <a:chExt cx="6022675" cy="54102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325" y="2057400"/>
              <a:ext cx="6022675" cy="54102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cxnSpLocks/>
            </p:cNvCxnSpPr>
            <p:nvPr/>
          </p:nvCxnSpPr>
          <p:spPr bwMode="auto">
            <a:xfrm>
              <a:off x="5661326" y="4191000"/>
              <a:ext cx="0" cy="2209800"/>
            </a:xfrm>
            <a:prstGeom prst="straightConnector1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50800" cap="flat" cmpd="sng" algn="ctr">
              <a:solidFill>
                <a:srgbClr val="000000"/>
              </a:solidFill>
              <a:prstDash val="solid"/>
              <a:round/>
              <a:headEnd type="oval" w="lg" len="lg"/>
              <a:tailEnd type="arrow" w="lg" len="lg"/>
            </a:ln>
            <a:effectLst/>
          </p:spPr>
        </p:cxnSp>
        <p:cxnSp>
          <p:nvCxnSpPr>
            <p:cNvPr id="13" name="Straight Arrow Connector 12"/>
            <p:cNvCxnSpPr>
              <a:cxnSpLocks/>
            </p:cNvCxnSpPr>
            <p:nvPr/>
          </p:nvCxnSpPr>
          <p:spPr bwMode="auto">
            <a:xfrm flipH="1">
              <a:off x="3299125" y="4191000"/>
              <a:ext cx="1526875" cy="685800"/>
            </a:xfrm>
            <a:prstGeom prst="straightConnector1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50800" cap="flat" cmpd="sng" algn="ctr">
              <a:solidFill>
                <a:srgbClr val="000000"/>
              </a:solidFill>
              <a:prstDash val="solid"/>
              <a:round/>
              <a:headEnd type="oval" w="lg" len="lg"/>
              <a:tailEnd type="arrow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4463561" y="3350736"/>
              <a:ext cx="7248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b="1" dirty="0">
                  <a:latin typeface="Gill Sans" charset="0"/>
                  <a:ea typeface="ヒラギノ角ゴ ProN W3" charset="-128"/>
                  <a:sym typeface="Gill Sans" charset="0"/>
                </a:rPr>
                <a:t>#2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71775" y="3821668"/>
              <a:ext cx="72487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/>
              <a:r>
                <a:rPr lang="en-US" b="1" dirty="0">
                  <a:latin typeface="Gill Sans" charset="0"/>
                  <a:ea typeface="ヒラギノ角ゴ ProN W3" charset="-128"/>
                  <a:sym typeface="Gill Sans" charset="0"/>
                </a:rPr>
                <a:t>#1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502400" y="685800"/>
            <a:ext cx="6197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600" dirty="0">
                <a:latin typeface="Gill Sans" charset="0"/>
                <a:ea typeface="ヒラギノ角ゴ ProN W3" charset="-128"/>
                <a:sym typeface="Gill Sans" charset="0"/>
              </a:rPr>
              <a:t>Example Risk #1: </a:t>
            </a:r>
            <a:r>
              <a:rPr lang="en-US" sz="3600" dirty="0">
                <a:solidFill>
                  <a:srgbClr val="FFFFFF">
                    <a:lumMod val="65000"/>
                  </a:srgbClr>
                </a:solidFill>
                <a:latin typeface="Gill Sans" charset="0"/>
                <a:ea typeface="ヒラギノ角ゴ ProN W3" charset="-128"/>
                <a:sym typeface="Gill Sans" charset="0"/>
              </a:rPr>
              <a:t>The software is really buggy and will likely have buffer overflow vulnerabilities. </a:t>
            </a:r>
            <a:r>
              <a:rPr lang="en-US" sz="3600" i="1" dirty="0">
                <a:latin typeface="Gill Sans" charset="0"/>
                <a:ea typeface="ヒラギノ角ゴ ProN W3" charset="-128"/>
                <a:sym typeface="Gill Sans" charset="0"/>
              </a:rPr>
              <a:t>Reduce the likelihood of this risk by spending more resources to reduce defects.</a:t>
            </a:r>
          </a:p>
          <a:p>
            <a:pPr eaLnBrk="1" hangingPunct="1"/>
            <a:endParaRPr lang="en-US" sz="3600" dirty="0">
              <a:latin typeface="Gill Sans" charset="0"/>
              <a:ea typeface="ヒラギノ角ゴ ProN W3" charset="-128"/>
              <a:sym typeface="Gill Sans" charset="0"/>
            </a:endParaRPr>
          </a:p>
          <a:p>
            <a:pPr eaLnBrk="1" hangingPunct="1"/>
            <a:r>
              <a:rPr lang="en-US" sz="3600" dirty="0">
                <a:latin typeface="Gill Sans" charset="0"/>
                <a:ea typeface="ヒラギノ角ゴ ProN W3" charset="-128"/>
                <a:sym typeface="Gill Sans" charset="0"/>
              </a:rPr>
              <a:t>Example Risk #2: </a:t>
            </a:r>
            <a:r>
              <a:rPr lang="en-US" sz="3600" dirty="0">
                <a:solidFill>
                  <a:srgbClr val="FFFFFF">
                    <a:lumMod val="65000"/>
                  </a:srgbClr>
                </a:solidFill>
                <a:latin typeface="Gill Sans" charset="0"/>
                <a:ea typeface="ヒラギノ角ゴ ProN W3" charset="-128"/>
                <a:sym typeface="Gill Sans" charset="0"/>
              </a:rPr>
              <a:t>There’s a 70% chance the website will be hacked and 1 million credit card numbers will be lost. </a:t>
            </a:r>
            <a:r>
              <a:rPr lang="en-US" sz="3600" i="1" dirty="0">
                <a:latin typeface="Gill Sans" charset="0"/>
                <a:ea typeface="ヒラギノ角ゴ ProN W3" charset="-128"/>
                <a:sym typeface="Gill Sans" charset="0"/>
              </a:rPr>
              <a:t>Reduce consequences by not storing full credit card numbers. Likelihood reduced by adding a web firewall.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" y="8839200"/>
            <a:ext cx="111400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dirty="0">
                <a:latin typeface="Gill Sans" charset="0"/>
                <a:ea typeface="ヒラギノ角ゴ ProN W3" charset="-128"/>
                <a:sym typeface="Gill Sans" charset="0"/>
              </a:rPr>
              <a:t>Residual risk is the remaining risk after mitigations</a:t>
            </a:r>
          </a:p>
        </p:txBody>
      </p:sp>
    </p:spTree>
    <p:extLst>
      <p:ext uri="{BB962C8B-B14F-4D97-AF65-F5344CB8AC3E}">
        <p14:creationId xmlns:p14="http://schemas.microsoft.com/office/powerpoint/2010/main" val="952178914"/>
      </p:ext>
    </p:extLst>
  </p:cSld>
  <p:clrMapOvr>
    <a:masterClrMapping/>
  </p:clrMapOvr>
  <p:transition spd="med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Clr>
                <a:srgbClr val="400080"/>
              </a:buClr>
              <a:buSzPct val="89000"/>
              <a:buFont typeface="Gill Sans" charset="0"/>
              <a:buChar char="•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400080"/>
              </a:buClr>
              <a:buSzPct val="89000"/>
              <a:buFont typeface="Gill Sans" charset="0"/>
              <a:buChar char="-"/>
              <a:defRPr sz="3600">
                <a:solidFill>
                  <a:schemeClr val="tx1"/>
                </a:solidFill>
                <a:latin typeface="Arial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fld id="{363364FD-C476-7544-90B1-E2AD8351ABE4}" type="slidenum">
              <a:rPr lang="en-US" altLang="en-US" sz="1200">
                <a:solidFill>
                  <a:prstClr val="black"/>
                </a:solidFill>
                <a:latin typeface="Gill Sans" charset="0"/>
              </a:rPr>
              <a:pPr eaLnBrk="1" hangingPunct="1">
                <a:buClrTx/>
                <a:buSzTx/>
                <a:buFontTx/>
                <a:buNone/>
              </a:pPr>
              <a:t>17</a:t>
            </a:fld>
            <a:endParaRPr lang="en-US" altLang="en-US" sz="1200" dirty="0">
              <a:solidFill>
                <a:prstClr val="black"/>
              </a:solidFill>
              <a:latin typeface="Gill Sans" charset="0"/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584200"/>
            <a:ext cx="11703050" cy="1625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charset="0"/>
              </a:rPr>
              <a:t>Quantitative Risk Assessment Example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3600" dirty="0">
                <a:latin typeface="Arial" charset="0"/>
              </a:rPr>
              <a:t>Fire Damage to a building:</a:t>
            </a:r>
          </a:p>
          <a:p>
            <a:pPr marL="330200" lvl="1" indent="0" eaLnBrk="1" hangingPunct="1"/>
            <a:r>
              <a:rPr lang="en-US" altLang="en-US" sz="2800" dirty="0">
                <a:latin typeface="Arial" charset="0"/>
                <a:ea typeface="MS PGothic" charset="-128"/>
              </a:rPr>
              <a:t>Asset Value: value of the building - $750,000</a:t>
            </a:r>
          </a:p>
          <a:p>
            <a:pPr marL="330200" lvl="1" indent="0" eaLnBrk="1" hangingPunct="1"/>
            <a:r>
              <a:rPr lang="en-US" altLang="en-US" sz="2800" dirty="0">
                <a:latin typeface="Arial" charset="0"/>
                <a:ea typeface="MS PGothic" charset="-128"/>
              </a:rPr>
              <a:t>Single Loss Expectancy (SLE: Asset Value x Exposure Factor) - $250,000 (damage caused by the fire)</a:t>
            </a:r>
          </a:p>
          <a:p>
            <a:pPr marL="330200" lvl="1" indent="0" eaLnBrk="1" hangingPunct="1"/>
            <a:r>
              <a:rPr lang="en-US" altLang="en-US" sz="2800" dirty="0">
                <a:latin typeface="Arial" charset="0"/>
                <a:ea typeface="MS PGothic" charset="-128"/>
              </a:rPr>
              <a:t>Annualized Rate of Occurrence (ARO) - .05 (5% chance every year that there will be a fire)</a:t>
            </a:r>
          </a:p>
          <a:p>
            <a:pPr marL="330200" lvl="1" indent="0" eaLnBrk="1" hangingPunct="1"/>
            <a:r>
              <a:rPr lang="en-US" altLang="en-US" sz="2800" dirty="0">
                <a:latin typeface="Arial" charset="0"/>
                <a:ea typeface="MS PGothic" charset="-128"/>
              </a:rPr>
              <a:t>Annualized Loss Expectancy (ALE: $250,000 x .05) = $12,500</a:t>
            </a:r>
          </a:p>
          <a:p>
            <a:pPr marL="330200" lvl="1" indent="0" eaLnBrk="1" hangingPunct="1"/>
            <a:endParaRPr lang="en-US" altLang="en-US" sz="2800" dirty="0">
              <a:latin typeface="Arial" charset="0"/>
              <a:ea typeface="MS PGothic" charset="-128"/>
            </a:endParaRPr>
          </a:p>
          <a:p>
            <a:pPr marL="0" indent="0" eaLnBrk="1" hangingPunct="1"/>
            <a:r>
              <a:rPr lang="en-US" altLang="en-US" sz="2400" dirty="0">
                <a:latin typeface="Arial" charset="0"/>
              </a:rPr>
              <a:t>So does a fire alarm system which costs $5000/year to maintain and $15k to install initially worth it?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97443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build="p"/>
      <p:bldP spid="60420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</p:spPr>
        <p:txBody>
          <a:bodyPr lIns="130046" tIns="65023" rIns="130046" bIns="65023"/>
          <a:lstStyle/>
          <a:p>
            <a:fld id="{CA12D784-0E3B-44A0-B9A9-A7E6B47C6288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838200"/>
            <a:ext cx="11053763" cy="9144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Distributed DoS: DDos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3659188" y="3721100"/>
            <a:ext cx="1735137" cy="1647825"/>
            <a:chOff x="1161" y="1173"/>
            <a:chExt cx="768" cy="730"/>
          </a:xfrm>
        </p:grpSpPr>
        <p:sp>
          <p:nvSpPr>
            <p:cNvPr id="30754" name="Freeform 4"/>
            <p:cNvSpPr>
              <a:spLocks/>
            </p:cNvSpPr>
            <p:nvPr/>
          </p:nvSpPr>
          <p:spPr bwMode="auto">
            <a:xfrm>
              <a:off x="1161" y="1173"/>
              <a:ext cx="768" cy="730"/>
            </a:xfrm>
            <a:custGeom>
              <a:avLst/>
              <a:gdLst>
                <a:gd name="T0" fmla="*/ 1 w 1292"/>
                <a:gd name="T1" fmla="*/ 1 h 1255"/>
                <a:gd name="T2" fmla="*/ 1 w 1292"/>
                <a:gd name="T3" fmla="*/ 1 h 1255"/>
                <a:gd name="T4" fmla="*/ 1 w 1292"/>
                <a:gd name="T5" fmla="*/ 1 h 1255"/>
                <a:gd name="T6" fmla="*/ 1 w 1292"/>
                <a:gd name="T7" fmla="*/ 1 h 1255"/>
                <a:gd name="T8" fmla="*/ 1 w 1292"/>
                <a:gd name="T9" fmla="*/ 1 h 1255"/>
                <a:gd name="T10" fmla="*/ 1 w 1292"/>
                <a:gd name="T11" fmla="*/ 1 h 1255"/>
                <a:gd name="T12" fmla="*/ 1 w 1292"/>
                <a:gd name="T13" fmla="*/ 1 h 1255"/>
                <a:gd name="T14" fmla="*/ 1 w 1292"/>
                <a:gd name="T15" fmla="*/ 1 h 1255"/>
                <a:gd name="T16" fmla="*/ 1 w 1292"/>
                <a:gd name="T17" fmla="*/ 1 h 1255"/>
                <a:gd name="T18" fmla="*/ 1 w 1292"/>
                <a:gd name="T19" fmla="*/ 1 h 1255"/>
                <a:gd name="T20" fmla="*/ 1 w 1292"/>
                <a:gd name="T21" fmla="*/ 1 h 1255"/>
                <a:gd name="T22" fmla="*/ 1 w 1292"/>
                <a:gd name="T23" fmla="*/ 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55" name="Object 5"/>
            <p:cNvGraphicFramePr>
              <a:graphicFrameLocks noChangeAspect="1"/>
            </p:cNvGraphicFramePr>
            <p:nvPr/>
          </p:nvGraphicFramePr>
          <p:xfrm>
            <a:off x="1352" y="13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079" imgH="1083682" progId="">
                    <p:embed/>
                  </p:oleObj>
                </mc:Choice>
                <mc:Fallback>
                  <p:oleObj name="Clip" r:id="rId2" imgW="1307079" imgH="1083682" progId="">
                    <p:embed/>
                    <p:pic>
                      <p:nvPicPr>
                        <p:cNvPr id="3075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5" name="Group 6"/>
          <p:cNvGrpSpPr>
            <a:grpSpLocks/>
          </p:cNvGrpSpPr>
          <p:nvPr/>
        </p:nvGrpSpPr>
        <p:grpSpPr bwMode="auto">
          <a:xfrm>
            <a:off x="4673600" y="2133600"/>
            <a:ext cx="1733550" cy="1647825"/>
            <a:chOff x="1161" y="1173"/>
            <a:chExt cx="768" cy="730"/>
          </a:xfrm>
        </p:grpSpPr>
        <p:sp>
          <p:nvSpPr>
            <p:cNvPr id="30752" name="Freeform 7"/>
            <p:cNvSpPr>
              <a:spLocks/>
            </p:cNvSpPr>
            <p:nvPr/>
          </p:nvSpPr>
          <p:spPr bwMode="auto">
            <a:xfrm>
              <a:off x="1161" y="1173"/>
              <a:ext cx="768" cy="730"/>
            </a:xfrm>
            <a:custGeom>
              <a:avLst/>
              <a:gdLst>
                <a:gd name="T0" fmla="*/ 1 w 1292"/>
                <a:gd name="T1" fmla="*/ 1 h 1255"/>
                <a:gd name="T2" fmla="*/ 1 w 1292"/>
                <a:gd name="T3" fmla="*/ 1 h 1255"/>
                <a:gd name="T4" fmla="*/ 1 w 1292"/>
                <a:gd name="T5" fmla="*/ 1 h 1255"/>
                <a:gd name="T6" fmla="*/ 1 w 1292"/>
                <a:gd name="T7" fmla="*/ 1 h 1255"/>
                <a:gd name="T8" fmla="*/ 1 w 1292"/>
                <a:gd name="T9" fmla="*/ 1 h 1255"/>
                <a:gd name="T10" fmla="*/ 1 w 1292"/>
                <a:gd name="T11" fmla="*/ 1 h 1255"/>
                <a:gd name="T12" fmla="*/ 1 w 1292"/>
                <a:gd name="T13" fmla="*/ 1 h 1255"/>
                <a:gd name="T14" fmla="*/ 1 w 1292"/>
                <a:gd name="T15" fmla="*/ 1 h 1255"/>
                <a:gd name="T16" fmla="*/ 1 w 1292"/>
                <a:gd name="T17" fmla="*/ 1 h 1255"/>
                <a:gd name="T18" fmla="*/ 1 w 1292"/>
                <a:gd name="T19" fmla="*/ 1 h 1255"/>
                <a:gd name="T20" fmla="*/ 1 w 1292"/>
                <a:gd name="T21" fmla="*/ 1 h 1255"/>
                <a:gd name="T22" fmla="*/ 1 w 1292"/>
                <a:gd name="T23" fmla="*/ 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53" name="Object 8"/>
            <p:cNvGraphicFramePr>
              <a:graphicFrameLocks noChangeAspect="1"/>
            </p:cNvGraphicFramePr>
            <p:nvPr/>
          </p:nvGraphicFramePr>
          <p:xfrm>
            <a:off x="1352" y="13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079" imgH="1083682" progId="">
                    <p:embed/>
                  </p:oleObj>
                </mc:Choice>
                <mc:Fallback>
                  <p:oleObj name="Clip" r:id="rId4" imgW="1307079" imgH="1083682" progId="">
                    <p:embed/>
                    <p:pic>
                      <p:nvPicPr>
                        <p:cNvPr id="3075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3538538" y="5691188"/>
            <a:ext cx="1733550" cy="1649412"/>
            <a:chOff x="1161" y="1173"/>
            <a:chExt cx="768" cy="730"/>
          </a:xfrm>
        </p:grpSpPr>
        <p:sp>
          <p:nvSpPr>
            <p:cNvPr id="30750" name="Freeform 10"/>
            <p:cNvSpPr>
              <a:spLocks/>
            </p:cNvSpPr>
            <p:nvPr/>
          </p:nvSpPr>
          <p:spPr bwMode="auto">
            <a:xfrm>
              <a:off x="1161" y="1173"/>
              <a:ext cx="768" cy="730"/>
            </a:xfrm>
            <a:custGeom>
              <a:avLst/>
              <a:gdLst>
                <a:gd name="T0" fmla="*/ 1 w 1292"/>
                <a:gd name="T1" fmla="*/ 1 h 1255"/>
                <a:gd name="T2" fmla="*/ 1 w 1292"/>
                <a:gd name="T3" fmla="*/ 1 h 1255"/>
                <a:gd name="T4" fmla="*/ 1 w 1292"/>
                <a:gd name="T5" fmla="*/ 1 h 1255"/>
                <a:gd name="T6" fmla="*/ 1 w 1292"/>
                <a:gd name="T7" fmla="*/ 1 h 1255"/>
                <a:gd name="T8" fmla="*/ 1 w 1292"/>
                <a:gd name="T9" fmla="*/ 1 h 1255"/>
                <a:gd name="T10" fmla="*/ 1 w 1292"/>
                <a:gd name="T11" fmla="*/ 1 h 1255"/>
                <a:gd name="T12" fmla="*/ 1 w 1292"/>
                <a:gd name="T13" fmla="*/ 1 h 1255"/>
                <a:gd name="T14" fmla="*/ 1 w 1292"/>
                <a:gd name="T15" fmla="*/ 1 h 1255"/>
                <a:gd name="T16" fmla="*/ 1 w 1292"/>
                <a:gd name="T17" fmla="*/ 1 h 1255"/>
                <a:gd name="T18" fmla="*/ 1 w 1292"/>
                <a:gd name="T19" fmla="*/ 1 h 1255"/>
                <a:gd name="T20" fmla="*/ 1 w 1292"/>
                <a:gd name="T21" fmla="*/ 1 h 1255"/>
                <a:gd name="T22" fmla="*/ 1 w 1292"/>
                <a:gd name="T23" fmla="*/ 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51" name="Object 11"/>
            <p:cNvGraphicFramePr>
              <a:graphicFrameLocks noChangeAspect="1"/>
            </p:cNvGraphicFramePr>
            <p:nvPr/>
          </p:nvGraphicFramePr>
          <p:xfrm>
            <a:off x="1352" y="13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079" imgH="1083682" progId="">
                    <p:embed/>
                  </p:oleObj>
                </mc:Choice>
                <mc:Fallback>
                  <p:oleObj name="Clip" r:id="rId5" imgW="1307079" imgH="1083682" progId="">
                    <p:embed/>
                    <p:pic>
                      <p:nvPicPr>
                        <p:cNvPr id="3075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4930775" y="7769225"/>
            <a:ext cx="1733550" cy="1647825"/>
            <a:chOff x="1161" y="1173"/>
            <a:chExt cx="768" cy="730"/>
          </a:xfrm>
        </p:grpSpPr>
        <p:sp>
          <p:nvSpPr>
            <p:cNvPr id="30748" name="Freeform 13"/>
            <p:cNvSpPr>
              <a:spLocks/>
            </p:cNvSpPr>
            <p:nvPr/>
          </p:nvSpPr>
          <p:spPr bwMode="auto">
            <a:xfrm>
              <a:off x="1161" y="1173"/>
              <a:ext cx="768" cy="730"/>
            </a:xfrm>
            <a:custGeom>
              <a:avLst/>
              <a:gdLst>
                <a:gd name="T0" fmla="*/ 1 w 1292"/>
                <a:gd name="T1" fmla="*/ 1 h 1255"/>
                <a:gd name="T2" fmla="*/ 1 w 1292"/>
                <a:gd name="T3" fmla="*/ 1 h 1255"/>
                <a:gd name="T4" fmla="*/ 1 w 1292"/>
                <a:gd name="T5" fmla="*/ 1 h 1255"/>
                <a:gd name="T6" fmla="*/ 1 w 1292"/>
                <a:gd name="T7" fmla="*/ 1 h 1255"/>
                <a:gd name="T8" fmla="*/ 1 w 1292"/>
                <a:gd name="T9" fmla="*/ 1 h 1255"/>
                <a:gd name="T10" fmla="*/ 1 w 1292"/>
                <a:gd name="T11" fmla="*/ 1 h 1255"/>
                <a:gd name="T12" fmla="*/ 1 w 1292"/>
                <a:gd name="T13" fmla="*/ 1 h 1255"/>
                <a:gd name="T14" fmla="*/ 1 w 1292"/>
                <a:gd name="T15" fmla="*/ 1 h 1255"/>
                <a:gd name="T16" fmla="*/ 1 w 1292"/>
                <a:gd name="T17" fmla="*/ 1 h 1255"/>
                <a:gd name="T18" fmla="*/ 1 w 1292"/>
                <a:gd name="T19" fmla="*/ 1 h 1255"/>
                <a:gd name="T20" fmla="*/ 1 w 1292"/>
                <a:gd name="T21" fmla="*/ 1 h 1255"/>
                <a:gd name="T22" fmla="*/ 1 w 1292"/>
                <a:gd name="T23" fmla="*/ 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9" name="Object 14"/>
            <p:cNvGraphicFramePr>
              <a:graphicFrameLocks noChangeAspect="1"/>
            </p:cNvGraphicFramePr>
            <p:nvPr/>
          </p:nvGraphicFramePr>
          <p:xfrm>
            <a:off x="1352" y="13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7079" imgH="1083682" progId="">
                    <p:embed/>
                  </p:oleObj>
                </mc:Choice>
                <mc:Fallback>
                  <p:oleObj name="Clip" r:id="rId6" imgW="1307079" imgH="1083682" progId="">
                    <p:embed/>
                    <p:pic>
                      <p:nvPicPr>
                        <p:cNvPr id="30749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3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8" name="Freeform 15"/>
          <p:cNvSpPr>
            <a:spLocks/>
          </p:cNvSpPr>
          <p:nvPr/>
        </p:nvSpPr>
        <p:spPr bwMode="auto">
          <a:xfrm>
            <a:off x="6316663" y="3686175"/>
            <a:ext cx="4244975" cy="43037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graphicFrame>
        <p:nvGraphicFramePr>
          <p:cNvPr id="30729" name="Object 16"/>
          <p:cNvGraphicFramePr>
            <a:graphicFrameLocks noChangeAspect="1"/>
          </p:cNvGraphicFramePr>
          <p:nvPr/>
        </p:nvGraphicFramePr>
        <p:xfrm>
          <a:off x="11122025" y="5876925"/>
          <a:ext cx="86836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079" imgH="1083682" progId="">
                  <p:embed/>
                </p:oleObj>
              </mc:Choice>
              <mc:Fallback>
                <p:oleObj name="Clip" r:id="rId7" imgW="1307079" imgH="1083682" progId="">
                  <p:embed/>
                  <p:pic>
                    <p:nvPicPr>
                      <p:cNvPr id="30729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2025" y="5876925"/>
                        <a:ext cx="868363" cy="741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7"/>
          <p:cNvGraphicFramePr>
            <a:graphicFrameLocks noChangeAspect="1"/>
          </p:cNvGraphicFramePr>
          <p:nvPr/>
        </p:nvGraphicFramePr>
        <p:xfrm>
          <a:off x="1335088" y="4770438"/>
          <a:ext cx="8683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307079" imgH="1083682" progId="">
                  <p:embed/>
                </p:oleObj>
              </mc:Choice>
              <mc:Fallback>
                <p:oleObj name="Clip" r:id="rId8" imgW="1307079" imgH="1083682" progId="">
                  <p:embed/>
                  <p:pic>
                    <p:nvPicPr>
                      <p:cNvPr id="3073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4770438"/>
                        <a:ext cx="868362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8"/>
          <p:cNvSpPr txBox="1">
            <a:spLocks noChangeArrowheads="1"/>
          </p:cNvSpPr>
          <p:nvPr/>
        </p:nvSpPr>
        <p:spPr bwMode="auto">
          <a:xfrm>
            <a:off x="7575550" y="5667375"/>
            <a:ext cx="12636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sp>
        <p:nvSpPr>
          <p:cNvPr id="30732" name="Line 19"/>
          <p:cNvSpPr>
            <a:spLocks noChangeShapeType="1"/>
          </p:cNvSpPr>
          <p:nvPr/>
        </p:nvSpPr>
        <p:spPr bwMode="auto">
          <a:xfrm>
            <a:off x="6064250" y="3113088"/>
            <a:ext cx="4992688" cy="28813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3" name="Line 20"/>
          <p:cNvSpPr>
            <a:spLocks noChangeShapeType="1"/>
          </p:cNvSpPr>
          <p:nvPr/>
        </p:nvSpPr>
        <p:spPr bwMode="auto">
          <a:xfrm>
            <a:off x="5153025" y="4554538"/>
            <a:ext cx="5867400" cy="16494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4" name="Line 21"/>
          <p:cNvSpPr>
            <a:spLocks noChangeShapeType="1"/>
          </p:cNvSpPr>
          <p:nvPr/>
        </p:nvSpPr>
        <p:spPr bwMode="auto">
          <a:xfrm>
            <a:off x="5097463" y="6346825"/>
            <a:ext cx="5959475" cy="33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5" name="Line 22"/>
          <p:cNvSpPr>
            <a:spLocks noChangeShapeType="1"/>
          </p:cNvSpPr>
          <p:nvPr/>
        </p:nvSpPr>
        <p:spPr bwMode="auto">
          <a:xfrm flipV="1">
            <a:off x="6434138" y="6592888"/>
            <a:ext cx="4640262" cy="165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6" name="Line 23"/>
          <p:cNvSpPr>
            <a:spLocks noChangeShapeType="1"/>
          </p:cNvSpPr>
          <p:nvPr/>
        </p:nvSpPr>
        <p:spPr bwMode="auto">
          <a:xfrm flipV="1">
            <a:off x="2251075" y="3182938"/>
            <a:ext cx="2689225" cy="165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7" name="Line 24"/>
          <p:cNvSpPr>
            <a:spLocks noChangeShapeType="1"/>
          </p:cNvSpPr>
          <p:nvPr/>
        </p:nvSpPr>
        <p:spPr bwMode="auto">
          <a:xfrm flipV="1">
            <a:off x="2393950" y="4711700"/>
            <a:ext cx="1562100" cy="4746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8" name="Line 25"/>
          <p:cNvSpPr>
            <a:spLocks noChangeShapeType="1"/>
          </p:cNvSpPr>
          <p:nvPr/>
        </p:nvSpPr>
        <p:spPr bwMode="auto">
          <a:xfrm>
            <a:off x="2338388" y="5413375"/>
            <a:ext cx="1528762" cy="7397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39" name="Line 26"/>
          <p:cNvSpPr>
            <a:spLocks noChangeShapeType="1"/>
          </p:cNvSpPr>
          <p:nvPr/>
        </p:nvSpPr>
        <p:spPr bwMode="auto">
          <a:xfrm>
            <a:off x="2111375" y="5572125"/>
            <a:ext cx="3198813" cy="28130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0740" name="Text Box 27"/>
          <p:cNvSpPr txBox="1">
            <a:spLocks noChangeArrowheads="1"/>
          </p:cNvSpPr>
          <p:nvPr/>
        </p:nvSpPr>
        <p:spPr bwMode="auto">
          <a:xfrm>
            <a:off x="1055688" y="5653088"/>
            <a:ext cx="1314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>
                <a:latin typeface="Arial" pitchFamily="34" charset="0"/>
                <a:cs typeface="Arial" pitchFamily="34" charset="0"/>
              </a:rPr>
              <a:t>attacker</a:t>
            </a:r>
          </a:p>
        </p:txBody>
      </p:sp>
      <p:sp>
        <p:nvSpPr>
          <p:cNvPr id="30741" name="Text Box 28"/>
          <p:cNvSpPr txBox="1">
            <a:spLocks noChangeArrowheads="1"/>
          </p:cNvSpPr>
          <p:nvPr/>
        </p:nvSpPr>
        <p:spPr bwMode="auto">
          <a:xfrm>
            <a:off x="11104563" y="6604000"/>
            <a:ext cx="10302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>
                <a:latin typeface="Arial" pitchFamily="34" charset="0"/>
                <a:cs typeface="Arial" pitchFamily="34" charset="0"/>
              </a:rPr>
              <a:t>victim</a:t>
            </a:r>
          </a:p>
        </p:txBody>
      </p:sp>
      <p:sp>
        <p:nvSpPr>
          <p:cNvPr id="30742" name="Text Box 29"/>
          <p:cNvSpPr txBox="1">
            <a:spLocks noChangeArrowheads="1"/>
          </p:cNvSpPr>
          <p:nvPr/>
        </p:nvSpPr>
        <p:spPr bwMode="auto">
          <a:xfrm>
            <a:off x="5359400" y="8686800"/>
            <a:ext cx="673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>
                <a:latin typeface="Arial" pitchFamily="34" charset="0"/>
                <a:cs typeface="Arial" pitchFamily="34" charset="0"/>
              </a:rPr>
              <a:t>bot</a:t>
            </a:r>
          </a:p>
        </p:txBody>
      </p:sp>
      <p:sp>
        <p:nvSpPr>
          <p:cNvPr id="30743" name="Text Box 30"/>
          <p:cNvSpPr txBox="1">
            <a:spLocks noChangeArrowheads="1"/>
          </p:cNvSpPr>
          <p:nvPr/>
        </p:nvSpPr>
        <p:spPr bwMode="auto">
          <a:xfrm>
            <a:off x="3987800" y="6629400"/>
            <a:ext cx="673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>
                <a:latin typeface="Arial" pitchFamily="34" charset="0"/>
                <a:cs typeface="Arial" pitchFamily="34" charset="0"/>
              </a:rPr>
              <a:t>bot</a:t>
            </a:r>
          </a:p>
        </p:txBody>
      </p:sp>
      <p:sp>
        <p:nvSpPr>
          <p:cNvPr id="30744" name="Text Box 31"/>
          <p:cNvSpPr txBox="1">
            <a:spLocks noChangeArrowheads="1"/>
          </p:cNvSpPr>
          <p:nvPr/>
        </p:nvSpPr>
        <p:spPr bwMode="auto">
          <a:xfrm>
            <a:off x="4216400" y="4572000"/>
            <a:ext cx="673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>
                <a:latin typeface="Arial" pitchFamily="34" charset="0"/>
                <a:cs typeface="Arial" pitchFamily="34" charset="0"/>
              </a:rPr>
              <a:t>bot</a:t>
            </a:r>
          </a:p>
        </p:txBody>
      </p:sp>
      <p:sp>
        <p:nvSpPr>
          <p:cNvPr id="30745" name="Text Box 32"/>
          <p:cNvSpPr txBox="1">
            <a:spLocks noChangeArrowheads="1"/>
          </p:cNvSpPr>
          <p:nvPr/>
        </p:nvSpPr>
        <p:spPr bwMode="auto">
          <a:xfrm>
            <a:off x="5130800" y="3048000"/>
            <a:ext cx="886201" cy="48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r>
              <a:rPr lang="en-US" altLang="en-US" sz="23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DNS</a:t>
            </a:r>
          </a:p>
        </p:txBody>
      </p:sp>
      <p:sp>
        <p:nvSpPr>
          <p:cNvPr id="30746" name="Text Box 33"/>
          <p:cNvSpPr txBox="1">
            <a:spLocks noChangeArrowheads="1"/>
          </p:cNvSpPr>
          <p:nvPr/>
        </p:nvSpPr>
        <p:spPr bwMode="auto">
          <a:xfrm>
            <a:off x="7531100" y="2101850"/>
            <a:ext cx="50292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algn="l"/>
            <a:r>
              <a:rPr lang="en-US" altLang="en-US" sz="2300">
                <a:latin typeface="Arial" pitchFamily="34" charset="0"/>
                <a:cs typeface="Arial" pitchFamily="34" charset="0"/>
              </a:rPr>
              <a:t>Attacker takes over many machines, </a:t>
            </a:r>
          </a:p>
          <a:p>
            <a:pPr algn="l"/>
            <a:r>
              <a:rPr lang="en-US" altLang="en-US" sz="2300">
                <a:latin typeface="Arial" pitchFamily="34" charset="0"/>
                <a:cs typeface="Arial" pitchFamily="34" charset="0"/>
              </a:rPr>
              <a:t>called </a:t>
            </a:r>
            <a:r>
              <a:rPr lang="ja-JP" altLang="en-US" sz="2300">
                <a:latin typeface="Arial" pitchFamily="34" charset="0"/>
                <a:cs typeface="Arial" pitchFamily="34" charset="0"/>
              </a:rPr>
              <a:t>“</a:t>
            </a:r>
            <a:r>
              <a:rPr lang="en-US" altLang="ja-JP" sz="2300">
                <a:latin typeface="Arial" pitchFamily="34" charset="0"/>
                <a:cs typeface="Arial" pitchFamily="34" charset="0"/>
              </a:rPr>
              <a:t>bots</a:t>
            </a:r>
            <a:r>
              <a:rPr lang="ja-JP" altLang="en-US" sz="2300">
                <a:latin typeface="Arial" pitchFamily="34" charset="0"/>
                <a:cs typeface="Arial" pitchFamily="34" charset="0"/>
              </a:rPr>
              <a:t>”</a:t>
            </a:r>
            <a:r>
              <a:rPr lang="en-US" altLang="ja-JP" sz="2300">
                <a:latin typeface="Arial" pitchFamily="34" charset="0"/>
                <a:cs typeface="Arial" pitchFamily="34" charset="0"/>
              </a:rPr>
              <a:t>. </a:t>
            </a:r>
            <a:r>
              <a:rPr lang="en-US" altLang="ja-JP" sz="23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Potential bots are </a:t>
            </a:r>
          </a:p>
          <a:p>
            <a:pPr algn="l"/>
            <a:r>
              <a:rPr lang="en-US" altLang="en-US" sz="23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machines with vulnerabilities.</a:t>
            </a:r>
          </a:p>
        </p:txBody>
      </p:sp>
      <p:sp>
        <p:nvSpPr>
          <p:cNvPr id="30747" name="Text Box 34"/>
          <p:cNvSpPr txBox="1">
            <a:spLocks noChangeArrowheads="1"/>
          </p:cNvSpPr>
          <p:nvPr/>
        </p:nvSpPr>
        <p:spPr bwMode="auto">
          <a:xfrm>
            <a:off x="1016000" y="7445375"/>
            <a:ext cx="3443288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algn="l"/>
            <a:r>
              <a:rPr lang="en-US" altLang="en-US" sz="2300">
                <a:latin typeface="Arial" pitchFamily="34" charset="0"/>
                <a:cs typeface="Arial" pitchFamily="34" charset="0"/>
              </a:rPr>
              <a:t>bot processes wait </a:t>
            </a:r>
          </a:p>
          <a:p>
            <a:pPr algn="l"/>
            <a:r>
              <a:rPr lang="en-US" altLang="en-US" sz="2300">
                <a:latin typeface="Arial" pitchFamily="34" charset="0"/>
                <a:cs typeface="Arial" pitchFamily="34" charset="0"/>
              </a:rPr>
              <a:t>for command from </a:t>
            </a:r>
          </a:p>
          <a:p>
            <a:pPr algn="l"/>
            <a:r>
              <a:rPr lang="en-US" altLang="en-US" sz="2300">
                <a:latin typeface="Arial" pitchFamily="34" charset="0"/>
                <a:cs typeface="Arial" pitchFamily="34" charset="0"/>
              </a:rPr>
              <a:t>attacker to flood a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A4DB7-FC3B-3379-4E4A-846BA387A3F5}"/>
              </a:ext>
            </a:extLst>
          </p:cNvPr>
          <p:cNvSpPr txBox="1"/>
          <p:nvPr/>
        </p:nvSpPr>
        <p:spPr>
          <a:xfrm>
            <a:off x="6928226" y="3277542"/>
            <a:ext cx="375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Response: up to 512b (UDP)</a:t>
            </a:r>
          </a:p>
        </p:txBody>
      </p:sp>
    </p:spTree>
    <p:extLst>
      <p:ext uri="{BB962C8B-B14F-4D97-AF65-F5344CB8AC3E}">
        <p14:creationId xmlns:p14="http://schemas.microsoft.com/office/powerpoint/2010/main" val="1699963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/>
          </p:cNvSpPr>
          <p:nvPr/>
        </p:nvSpPr>
        <p:spPr bwMode="auto">
          <a:xfrm>
            <a:off x="5562600" y="9505950"/>
            <a:ext cx="19177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en-US" sz="1200">
                <a:solidFill>
                  <a:prstClr val="black"/>
                </a:solidFill>
              </a:rPr>
              <a:t>CS 6823 - Network Security</a:t>
            </a: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990600"/>
            <a:ext cx="11703050" cy="6762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3200" i="0">
                <a:latin typeface="Arial" pitchFamily="34" charset="0"/>
                <a:cs typeface="Arial" pitchFamily="34" charset="0"/>
                <a:sym typeface="Arial" pitchFamily="34" charset="0"/>
              </a:rPr>
              <a:t>Port Scanning</a:t>
            </a:r>
            <a:endParaRPr lang="en-US" altLang="en-US" sz="3200" i="0">
              <a:latin typeface="Arial" pitchFamily="34" charset="0"/>
              <a:sym typeface="Arial" pitchFamily="34" charset="0"/>
            </a:endParaRPr>
          </a:p>
        </p:txBody>
      </p:sp>
      <p:sp>
        <p:nvSpPr>
          <p:cNvPr id="51204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571500" y="1968500"/>
            <a:ext cx="12128500" cy="60325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Port scanners send TCP and UDP packets to various ports to determine if a process is active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TCP 80 (web server)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TCP 23 (telnet server)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marL="457200" lvl="1" algn="l" eaLnBrk="1" hangingPunct="1"/>
            <a:r>
              <a:rPr lang="en-US" altLang="en-US" sz="3200">
                <a:latin typeface="Arial" pitchFamily="34" charset="0"/>
                <a:ea typeface="MS PGothic" pitchFamily="34" charset="-128"/>
                <a:sym typeface="Arial" pitchFamily="34" charset="0"/>
              </a:rPr>
              <a:t>UDP 53 (DNS server)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  <a:p>
            <a:pPr algn="l" eaLnBrk="1" hangingPunct="1"/>
            <a:r>
              <a:rPr lang="en-US" altLang="en-US" sz="3200">
                <a:latin typeface="Arial" pitchFamily="34" charset="0"/>
                <a:cs typeface="Arial" pitchFamily="34" charset="0"/>
                <a:sym typeface="Arial" pitchFamily="34" charset="0"/>
              </a:rPr>
              <a:t>TCP scanning based on 3 way handshake</a:t>
            </a:r>
            <a:endParaRPr lang="en-US" altLang="en-US" sz="3200">
              <a:latin typeface="Arial" pitchFamily="34" charset="0"/>
              <a:sym typeface="Arial" pitchFamily="34" charset="0"/>
            </a:endParaRPr>
          </a:p>
        </p:txBody>
      </p:sp>
      <p:pic>
        <p:nvPicPr>
          <p:cNvPr id="51206" name="Picture 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0" y="5943600"/>
            <a:ext cx="7493000" cy="275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/>
          </p:cNvSpPr>
          <p:nvPr/>
        </p:nvSpPr>
        <p:spPr bwMode="auto">
          <a:xfrm>
            <a:off x="12781111" y="9461500"/>
            <a:ext cx="166391" cy="1846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/>
            <a:fld id="{FE27C9EA-DFE2-441C-B23F-DDF6328535EC}" type="slidenum">
              <a:rPr lang="en-US" altLang="en-US" sz="1200" smtClean="0">
                <a:solidFill>
                  <a:prstClr val="black"/>
                </a:solidFill>
              </a:rPr>
              <a:pPr marL="39688"/>
              <a:t>19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003"/>
      </p:ext>
    </p:extLst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F966-BD93-A344-8B14-36B53B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9D60-1D48-8840-B3BE-B912A376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5" y="1834515"/>
            <a:ext cx="11703050" cy="7185025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Midterm -- Saturday, 15 March, starting time between 1 – 3 PM ET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2 hours long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Covers all topics except for Lesson 4 slides 41+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The midterm exam is open book, open notes, open VM, and open Internet. However, it must be performed individually -- you may not collaborate or discuss the exam with anyone until the exam grade is released. Please see the definitions of cheating and unauthorized collaboration in the </a:t>
            </a:r>
            <a:r>
              <a:rPr lang="en-US" sz="2400" dirty="0">
                <a:hlinkClick r:id="rId3"/>
              </a:rPr>
              <a:t>Student Code of Conduct</a:t>
            </a:r>
            <a:r>
              <a:rPr lang="en-US" sz="2400" dirty="0"/>
              <a:t>.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Example of unauthorized collaboration is posting questions or reading answers with other students during the exam, or though a forum or question and answer site.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Usage of </a:t>
            </a:r>
            <a:r>
              <a:rPr lang="en-US" sz="2400" dirty="0" err="1"/>
              <a:t>ChatGPT</a:t>
            </a:r>
            <a:r>
              <a:rPr lang="en-US" sz="2400" dirty="0"/>
              <a:t> or any other AI content generation tools would be considered Plagiarism. Plagiarism checkers such as Turnitin and similar will be used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The timer does not stop even if you submit or close the window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No bonus exercises this week.</a:t>
            </a:r>
          </a:p>
          <a:p>
            <a:pPr marL="0" indent="0" algn="l"/>
            <a:endParaRPr lang="en-US" sz="2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Excused Absence. If you get sick, don’t take the exam. Get documentation.</a:t>
            </a:r>
            <a:endParaRPr lang="en-US" sz="2400" dirty="0">
              <a:hlinkClick r:id="rId4"/>
            </a:endParaRP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https://engineering.nyu.edu/student-life/office-student-affairs/policies</a:t>
            </a:r>
            <a:endParaRPr lang="en-US" sz="2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Here are the things you should be working on: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Review the sample midterm problems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Review the Crypto lecture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sz="2400" dirty="0"/>
              <a:t>HW1 &amp; , Labs 1 &amp;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03D2F-5600-EC42-9A7C-02CFFD3EB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7E1E1-422E-4134-B797-F8FD032A4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7634"/>
      </p:ext>
    </p:extLst>
  </p:cSld>
  <p:clrMapOvr>
    <a:masterClrMapping/>
  </p:clrMapOvr>
  <p:transition spd="med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possible responses to a TCP SYN packet, and the reasons why for each?</a:t>
            </a:r>
          </a:p>
          <a:p>
            <a:endParaRPr lang="en-US" dirty="0"/>
          </a:p>
          <a:p>
            <a:r>
              <a:rPr lang="en-US" dirty="0"/>
              <a:t>UDP?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98241"/>
      </p:ext>
    </p:extLst>
  </p:cSld>
  <p:clrMapOvr>
    <a:masterClrMapping/>
  </p:clrMapOvr>
  <p:transition spd="med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812588" y="9102725"/>
            <a:ext cx="650875" cy="650875"/>
          </a:xfrm>
          <a:noFill/>
        </p:spPr>
        <p:txBody>
          <a:bodyPr lIns="130046" tIns="65023" rIns="130046" bIns="65023"/>
          <a:lstStyle/>
          <a:p>
            <a:fld id="{47514E7A-A083-4663-88F3-894E2323D94E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990600"/>
            <a:ext cx="11703050" cy="752475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Interlude: How DNS Works</a:t>
            </a:r>
          </a:p>
        </p:txBody>
      </p:sp>
      <p:pic>
        <p:nvPicPr>
          <p:cNvPr id="35845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8000" y="1677988"/>
            <a:ext cx="9829800" cy="7785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855E77D-3D8A-3311-78FF-C59E19F27124}"/>
              </a:ext>
            </a:extLst>
          </p:cNvPr>
          <p:cNvGrpSpPr/>
          <p:nvPr/>
        </p:nvGrpSpPr>
        <p:grpSpPr>
          <a:xfrm>
            <a:off x="11205248" y="1214976"/>
            <a:ext cx="8640" cy="29160"/>
            <a:chOff x="11205248" y="1214976"/>
            <a:chExt cx="8640" cy="29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92F91D-2DF9-68D9-0F43-9A8D1C9A8E3E}"/>
                    </a:ext>
                  </a:extLst>
                </p14:cNvPr>
                <p14:cNvContentPartPr/>
                <p14:nvPr/>
              </p14:nvContentPartPr>
              <p14:xfrm>
                <a:off x="11205248" y="1214976"/>
                <a:ext cx="864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92F91D-2DF9-68D9-0F43-9A8D1C9A8E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87608" y="1197336"/>
                  <a:ext cx="44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8279F6-EF8F-FF30-AADE-CBBD52B7812E}"/>
                    </a:ext>
                  </a:extLst>
                </p14:cNvPr>
                <p14:cNvContentPartPr/>
                <p14:nvPr/>
              </p14:nvContentPartPr>
              <p14:xfrm>
                <a:off x="11206688" y="1216056"/>
                <a:ext cx="6120" cy="6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8279F6-EF8F-FF30-AADE-CBBD52B781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89048" y="1198416"/>
                  <a:ext cx="4176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823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812588" y="9102725"/>
            <a:ext cx="650875" cy="650875"/>
          </a:xfrm>
          <a:noFill/>
        </p:spPr>
        <p:txBody>
          <a:bodyPr lIns="130046" tIns="65023" rIns="130046" bIns="65023"/>
          <a:lstStyle/>
          <a:p>
            <a:fld id="{47514E7A-A083-4663-88F3-894E2323D94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69000" y="228600"/>
            <a:ext cx="4038600" cy="687388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Exercise </a:t>
            </a:r>
            <a:r>
              <a:rPr lang="en-US" altLang="en-US" sz="4400" b="1">
                <a:latin typeface="Arial" pitchFamily="34" charset="0"/>
                <a:cs typeface="Arial" pitchFamily="34" charset="0"/>
              </a:rPr>
              <a:t>C</a:t>
            </a:r>
            <a:endParaRPr lang="en-US" altLang="en-US" sz="4400" b="1" i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" y="915988"/>
            <a:ext cx="6705600" cy="5310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55283" y="6249973"/>
            <a:ext cx="12370117" cy="361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Suppose an attacker wants to perform DNS cache poisoning so that the website </a:t>
            </a:r>
            <a:r>
              <a:rPr lang="en-US" sz="2000" u="sng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www.nytimes.com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to be diverted to </a:t>
            </a:r>
            <a:r>
              <a:rPr lang="en-US" sz="2000" u="sng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www.evil.com</a:t>
            </a:r>
            <a:endParaRPr lang="en-US" sz="20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a. [2 pts] If DNS cache poisoning was successful, would the user’s browser show </a:t>
            </a:r>
            <a:r>
              <a:rPr lang="en-US" sz="2000" u="sng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www.nytimes.com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or </a:t>
            </a:r>
            <a:r>
              <a:rPr lang="en-US" sz="2000" u="sng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www.evil.com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? Explain.</a:t>
            </a:r>
            <a:endParaRPr lang="en-US" sz="20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b. [4 pts] Suppose an attacker is deciding between attempting to spoof the DNS response on Step 7, or to spoof the DNS response on Step 8. Explain the difficulty of performing </a:t>
            </a:r>
            <a:r>
              <a:rPr lang="en-US" sz="2000" b="1" u="sng" dirty="0">
                <a:latin typeface="Calibri" charset="0"/>
                <a:ea typeface="Calibri" charset="0"/>
                <a:cs typeface="Calibri" charset="0"/>
              </a:rPr>
              <a:t>each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of these attacks.</a:t>
            </a:r>
            <a:endParaRPr lang="en-US" sz="2000" dirty="0">
              <a:latin typeface="Calibri" charset="0"/>
              <a:ea typeface="Calibri" charset="0"/>
              <a:cs typeface="Times New Roman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c. [4 pts] Explain which users will be affected if the attacker successfully spoofs Step 7 as compared to if the attacker successfully spoofs Step 8.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charset="0"/>
                <a:ea typeface="Calibri" charset="0"/>
                <a:cs typeface="Calibri" charset="0"/>
              </a:rPr>
              <a:t>d. Which step would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the attacker spoof to affect ALL users of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nytimes.com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for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Verizion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FIOS including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science.nytimes.com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policitcs.nytimes.com</a:t>
            </a:r>
            <a:endParaRPr lang="en-US" sz="20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DBB55A-2F38-F712-F6F9-F86B450C9BB8}"/>
                  </a:ext>
                </a:extLst>
              </p14:cNvPr>
              <p14:cNvContentPartPr/>
              <p14:nvPr/>
            </p14:nvContentPartPr>
            <p14:xfrm>
              <a:off x="1534568" y="9721056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DBB55A-2F38-F712-F6F9-F86B450C9B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6568" y="97034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657AED-29D6-F1BC-32BD-00D54FC60257}"/>
                  </a:ext>
                </a:extLst>
              </p14:cNvPr>
              <p14:cNvContentPartPr/>
              <p14:nvPr/>
            </p14:nvContentPartPr>
            <p14:xfrm>
              <a:off x="2562480" y="4074600"/>
              <a:ext cx="54360" cy="1543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657AED-29D6-F1BC-32BD-00D54FC602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44480" y="4056600"/>
                <a:ext cx="90000" cy="15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9420CE2-4D0F-B601-52FC-F3DB013FB001}"/>
                  </a:ext>
                </a:extLst>
              </p14:cNvPr>
              <p14:cNvContentPartPr/>
              <p14:nvPr/>
            </p14:nvContentPartPr>
            <p14:xfrm>
              <a:off x="9257040" y="7208400"/>
              <a:ext cx="28080" cy="173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9420CE2-4D0F-B601-52FC-F3DB013FB00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39040" y="7190760"/>
                <a:ext cx="637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F052BE-EF9C-071C-315A-4F3F89949DE3}"/>
                  </a:ext>
                </a:extLst>
              </p14:cNvPr>
              <p14:cNvContentPartPr/>
              <p14:nvPr/>
            </p14:nvContentPartPr>
            <p14:xfrm>
              <a:off x="13309200" y="6499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F052BE-EF9C-071C-315A-4F3F89949DE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291200" y="632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51944B-5498-613F-C7F3-77EECE1D30D5}"/>
                  </a:ext>
                </a:extLst>
              </p14:cNvPr>
              <p14:cNvContentPartPr/>
              <p14:nvPr/>
            </p14:nvContentPartPr>
            <p14:xfrm>
              <a:off x="1045800" y="548220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51944B-5498-613F-C7F3-77EECE1D30D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8160" y="54645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1B03BF0-6290-3B9C-BC76-AA6A41498473}"/>
                  </a:ext>
                </a:extLst>
              </p14:cNvPr>
              <p14:cNvContentPartPr/>
              <p14:nvPr/>
            </p14:nvContentPartPr>
            <p14:xfrm>
              <a:off x="13916880" y="30576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1B03BF0-6290-3B9C-BC76-AA6A414984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899240" y="2881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C8405C0-46B3-23A7-AF9B-4CA5A3077476}"/>
                  </a:ext>
                </a:extLst>
              </p14:cNvPr>
              <p14:cNvContentPartPr/>
              <p14:nvPr/>
            </p14:nvContentPartPr>
            <p14:xfrm>
              <a:off x="3543480" y="44734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C8405C0-46B3-23A7-AF9B-4CA5A307747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25840" y="445584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633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</p:spPr>
        <p:txBody>
          <a:bodyPr lIns="130046" tIns="65023" rIns="130046" bIns="65023"/>
          <a:lstStyle/>
          <a:p>
            <a:fld id="{863FC47A-C947-4762-84FB-C159D3C8F74E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914400"/>
            <a:ext cx="11053763" cy="16256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DNS attack: redirecting</a:t>
            </a:r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1397000" y="2438400"/>
            <a:ext cx="8970963" cy="4006850"/>
            <a:chOff x="717" y="1462"/>
            <a:chExt cx="3973" cy="1775"/>
          </a:xfrm>
        </p:grpSpPr>
        <p:graphicFrame>
          <p:nvGraphicFramePr>
            <p:cNvPr id="37896" name="Object 4"/>
            <p:cNvGraphicFramePr>
              <a:graphicFrameLocks noChangeAspect="1"/>
            </p:cNvGraphicFramePr>
            <p:nvPr/>
          </p:nvGraphicFramePr>
          <p:xfrm>
            <a:off x="738" y="183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079" imgH="1083682" progId="">
                    <p:embed/>
                  </p:oleObj>
                </mc:Choice>
                <mc:Fallback>
                  <p:oleObj name="Clip" r:id="rId3" imgW="1307079" imgH="1083682" progId="">
                    <p:embed/>
                    <p:pic>
                      <p:nvPicPr>
                        <p:cNvPr id="378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183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897" name="Group 5"/>
            <p:cNvGrpSpPr>
              <a:grpSpLocks/>
            </p:cNvGrpSpPr>
            <p:nvPr/>
          </p:nvGrpSpPr>
          <p:grpSpPr bwMode="auto">
            <a:xfrm>
              <a:off x="4110" y="1875"/>
              <a:ext cx="150" cy="305"/>
              <a:chOff x="4180" y="783"/>
              <a:chExt cx="150" cy="307"/>
            </a:xfrm>
          </p:grpSpPr>
          <p:sp>
            <p:nvSpPr>
              <p:cNvPr id="37914" name="AutoShape 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915" name="Rectangle 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916" name="Rectangle 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917" name="AutoShape 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918" name="Line 1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9" name="Line 1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0" name="Rectangle 1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24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921" name="Rectangle 1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 sz="2400">
                  <a:latin typeface="Arial" pitchFamily="34" charset="0"/>
                  <a:cs typeface="Arial" pitchFamily="34" charset="0"/>
                </a:endParaRPr>
              </a:p>
            </p:txBody>
          </p:sp>
        </p:grpSp>
        <p:graphicFrame>
          <p:nvGraphicFramePr>
            <p:cNvPr id="37898" name="Object 14"/>
            <p:cNvGraphicFramePr>
              <a:graphicFrameLocks noChangeAspect="1"/>
            </p:cNvGraphicFramePr>
            <p:nvPr/>
          </p:nvGraphicFramePr>
          <p:xfrm>
            <a:off x="1565" y="2684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079" imgH="1083682" progId="">
                    <p:embed/>
                  </p:oleObj>
                </mc:Choice>
                <mc:Fallback>
                  <p:oleObj name="Clip" r:id="rId5" imgW="1307079" imgH="1083682" progId="">
                    <p:embed/>
                    <p:pic>
                      <p:nvPicPr>
                        <p:cNvPr id="3789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684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9" name="Rectangle 15"/>
            <p:cNvSpPr>
              <a:spLocks noChangeArrowheads="1"/>
            </p:cNvSpPr>
            <p:nvPr/>
          </p:nvSpPr>
          <p:spPr bwMode="auto">
            <a:xfrm>
              <a:off x="1628" y="2023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altLang="en-US" sz="2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00" name="Freeform 16"/>
            <p:cNvSpPr>
              <a:spLocks/>
            </p:cNvSpPr>
            <p:nvPr/>
          </p:nvSpPr>
          <p:spPr bwMode="auto">
            <a:xfrm>
              <a:off x="2227" y="1462"/>
              <a:ext cx="1289" cy="1291"/>
            </a:xfrm>
            <a:custGeom>
              <a:avLst/>
              <a:gdLst>
                <a:gd name="T0" fmla="*/ 218 w 1292"/>
                <a:gd name="T1" fmla="*/ 7 h 1255"/>
                <a:gd name="T2" fmla="*/ 35 w 1292"/>
                <a:gd name="T3" fmla="*/ 287 h 1255"/>
                <a:gd name="T4" fmla="*/ 29 w 1292"/>
                <a:gd name="T5" fmla="*/ 946 h 1255"/>
                <a:gd name="T6" fmla="*/ 53 w 1292"/>
                <a:gd name="T7" fmla="*/ 1499 h 1255"/>
                <a:gd name="T8" fmla="*/ 224 w 1292"/>
                <a:gd name="T9" fmla="*/ 1576 h 1255"/>
                <a:gd name="T10" fmla="*/ 625 w 1292"/>
                <a:gd name="T11" fmla="*/ 2041 h 1255"/>
                <a:gd name="T12" fmla="*/ 953 w 1292"/>
                <a:gd name="T13" fmla="*/ 2239 h 1255"/>
                <a:gd name="T14" fmla="*/ 1136 w 1292"/>
                <a:gd name="T15" fmla="*/ 1851 h 1255"/>
                <a:gd name="T16" fmla="*/ 1208 w 1292"/>
                <a:gd name="T17" fmla="*/ 806 h 1255"/>
                <a:gd name="T18" fmla="*/ 1142 w 1292"/>
                <a:gd name="T19" fmla="*/ 381 h 1255"/>
                <a:gd name="T20" fmla="*/ 707 w 1292"/>
                <a:gd name="T21" fmla="*/ 207 h 1255"/>
                <a:gd name="T22" fmla="*/ 218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Text Box 17"/>
            <p:cNvSpPr txBox="1">
              <a:spLocks noChangeArrowheads="1"/>
            </p:cNvSpPr>
            <p:nvPr/>
          </p:nvSpPr>
          <p:spPr bwMode="auto">
            <a:xfrm>
              <a:off x="2668" y="1928"/>
              <a:ext cx="55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network</a:t>
              </a:r>
            </a:p>
          </p:txBody>
        </p:sp>
        <p:sp>
          <p:nvSpPr>
            <p:cNvPr id="37902" name="Line 18"/>
            <p:cNvSpPr>
              <a:spLocks noChangeShapeType="1"/>
            </p:cNvSpPr>
            <p:nvPr/>
          </p:nvSpPr>
          <p:spPr bwMode="auto">
            <a:xfrm>
              <a:off x="1775" y="2070"/>
              <a:ext cx="0" cy="6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9"/>
            <p:cNvSpPr>
              <a:spLocks noChangeShapeType="1"/>
            </p:cNvSpPr>
            <p:nvPr/>
          </p:nvSpPr>
          <p:spPr bwMode="auto">
            <a:xfrm flipV="1">
              <a:off x="1098" y="1962"/>
              <a:ext cx="591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20"/>
            <p:cNvSpPr>
              <a:spLocks noChangeShapeType="1"/>
            </p:cNvSpPr>
            <p:nvPr/>
          </p:nvSpPr>
          <p:spPr bwMode="auto">
            <a:xfrm flipV="1">
              <a:off x="1977" y="1962"/>
              <a:ext cx="304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21"/>
            <p:cNvSpPr>
              <a:spLocks noChangeShapeType="1"/>
            </p:cNvSpPr>
            <p:nvPr/>
          </p:nvSpPr>
          <p:spPr bwMode="auto">
            <a:xfrm flipV="1">
              <a:off x="3495" y="1993"/>
              <a:ext cx="60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Text Box 22"/>
            <p:cNvSpPr txBox="1">
              <a:spLocks noChangeArrowheads="1"/>
            </p:cNvSpPr>
            <p:nvPr/>
          </p:nvSpPr>
          <p:spPr bwMode="auto">
            <a:xfrm>
              <a:off x="1504" y="3033"/>
              <a:ext cx="56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attacker</a:t>
              </a:r>
            </a:p>
          </p:txBody>
        </p:sp>
        <p:sp>
          <p:nvSpPr>
            <p:cNvPr id="37907" name="Text Box 23"/>
            <p:cNvSpPr txBox="1">
              <a:spLocks noChangeArrowheads="1"/>
            </p:cNvSpPr>
            <p:nvPr/>
          </p:nvSpPr>
          <p:spPr bwMode="auto">
            <a:xfrm>
              <a:off x="717" y="2178"/>
              <a:ext cx="40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client</a:t>
              </a:r>
            </a:p>
          </p:txBody>
        </p:sp>
        <p:sp>
          <p:nvSpPr>
            <p:cNvPr id="37908" name="Text Box 24"/>
            <p:cNvSpPr txBox="1">
              <a:spLocks noChangeArrowheads="1"/>
            </p:cNvSpPr>
            <p:nvPr/>
          </p:nvSpPr>
          <p:spPr bwMode="auto">
            <a:xfrm>
              <a:off x="4002" y="2193"/>
              <a:ext cx="6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local DNS</a:t>
              </a:r>
            </a:p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37909" name="Text Box 25"/>
            <p:cNvSpPr txBox="1">
              <a:spLocks noChangeArrowheads="1"/>
            </p:cNvSpPr>
            <p:nvPr/>
          </p:nvSpPr>
          <p:spPr bwMode="auto">
            <a:xfrm>
              <a:off x="1655" y="1477"/>
              <a:ext cx="46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hub or</a:t>
              </a:r>
            </a:p>
            <a:p>
              <a:r>
                <a:rPr lang="en-US" altLang="en-US" sz="2400">
                  <a:latin typeface="Arial" pitchFamily="34" charset="0"/>
                  <a:cs typeface="Arial" pitchFamily="34" charset="0"/>
                </a:rPr>
                <a:t>WiFi </a:t>
              </a:r>
            </a:p>
          </p:txBody>
        </p:sp>
        <p:sp>
          <p:nvSpPr>
            <p:cNvPr id="37910" name="Line 26"/>
            <p:cNvSpPr>
              <a:spLocks noChangeShapeType="1"/>
            </p:cNvSpPr>
            <p:nvPr/>
          </p:nvSpPr>
          <p:spPr bwMode="auto">
            <a:xfrm>
              <a:off x="1090" y="1907"/>
              <a:ext cx="299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Freeform 27"/>
            <p:cNvSpPr>
              <a:spLocks/>
            </p:cNvSpPr>
            <p:nvPr/>
          </p:nvSpPr>
          <p:spPr bwMode="auto">
            <a:xfrm>
              <a:off x="1136" y="2001"/>
              <a:ext cx="673" cy="677"/>
            </a:xfrm>
            <a:custGeom>
              <a:avLst/>
              <a:gdLst>
                <a:gd name="T0" fmla="*/ 584 w 673"/>
                <a:gd name="T1" fmla="*/ 677 h 677"/>
                <a:gd name="T2" fmla="*/ 576 w 673"/>
                <a:gd name="T3" fmla="*/ 108 h 677"/>
                <a:gd name="T4" fmla="*/ 0 w 673"/>
                <a:gd name="T5" fmla="*/ 31 h 677"/>
                <a:gd name="T6" fmla="*/ 0 60000 65536"/>
                <a:gd name="T7" fmla="*/ 0 60000 65536"/>
                <a:gd name="T8" fmla="*/ 0 60000 65536"/>
                <a:gd name="T9" fmla="*/ 0 w 673"/>
                <a:gd name="T10" fmla="*/ 0 h 677"/>
                <a:gd name="T11" fmla="*/ 673 w 673"/>
                <a:gd name="T12" fmla="*/ 677 h 6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3" h="677">
                  <a:moveTo>
                    <a:pt x="584" y="677"/>
                  </a:moveTo>
                  <a:cubicBezTo>
                    <a:pt x="628" y="446"/>
                    <a:pt x="673" y="216"/>
                    <a:pt x="576" y="108"/>
                  </a:cubicBezTo>
                  <a:cubicBezTo>
                    <a:pt x="479" y="0"/>
                    <a:pt x="96" y="44"/>
                    <a:pt x="0" y="31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2" name="Text Box 28"/>
            <p:cNvSpPr txBox="1">
              <a:spLocks noChangeArrowheads="1"/>
            </p:cNvSpPr>
            <p:nvPr/>
          </p:nvSpPr>
          <p:spPr bwMode="auto">
            <a:xfrm>
              <a:off x="3530" y="1656"/>
              <a:ext cx="15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7913" name="Text Box 29"/>
            <p:cNvSpPr txBox="1">
              <a:spLocks noChangeArrowheads="1"/>
            </p:cNvSpPr>
            <p:nvPr/>
          </p:nvSpPr>
          <p:spPr bwMode="auto">
            <a:xfrm>
              <a:off x="1581" y="2310"/>
              <a:ext cx="158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sp>
        <p:nvSpPr>
          <p:cNvPr id="37893" name="Text Box 30"/>
          <p:cNvSpPr txBox="1">
            <a:spLocks noChangeArrowheads="1"/>
          </p:cNvSpPr>
          <p:nvPr/>
        </p:nvSpPr>
        <p:spPr bwMode="auto">
          <a:xfrm>
            <a:off x="1385888" y="6826250"/>
            <a:ext cx="5635625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649288" indent="-649288">
              <a:buFontTx/>
              <a:buAutoNum type="arabicPeriod"/>
            </a:pPr>
            <a:r>
              <a:rPr lang="en-US" altLang="en-US" sz="2400">
                <a:latin typeface="Arial" pitchFamily="34" charset="0"/>
                <a:cs typeface="Arial" pitchFamily="34" charset="0"/>
              </a:rPr>
              <a:t>Client sends DNS query to its local </a:t>
            </a:r>
            <a:br>
              <a:rPr lang="en-US" altLang="en-US" sz="2400">
                <a:latin typeface="Arial" pitchFamily="34" charset="0"/>
                <a:cs typeface="Arial" pitchFamily="34" charset="0"/>
              </a:rPr>
            </a:br>
            <a:r>
              <a:rPr lang="en-US" altLang="en-US" sz="2400">
                <a:latin typeface="Arial" pitchFamily="34" charset="0"/>
                <a:cs typeface="Arial" pitchFamily="34" charset="0"/>
              </a:rPr>
              <a:t>DNS server; sniffed by attacker</a:t>
            </a:r>
          </a:p>
          <a:p>
            <a:pPr marL="649288" indent="-649288">
              <a:buFontTx/>
              <a:buAutoNum type="arabicPeriod"/>
            </a:pPr>
            <a:r>
              <a:rPr lang="en-US" altLang="en-US" sz="2400">
                <a:latin typeface="Arial" pitchFamily="34" charset="0"/>
                <a:cs typeface="Arial" pitchFamily="34" charset="0"/>
              </a:rPr>
              <a:t>Attacker responds with bogus </a:t>
            </a:r>
            <a:br>
              <a:rPr lang="en-US" altLang="en-US" sz="2400">
                <a:latin typeface="Arial" pitchFamily="34" charset="0"/>
                <a:cs typeface="Arial" pitchFamily="34" charset="0"/>
              </a:rPr>
            </a:br>
            <a:r>
              <a:rPr lang="en-US" altLang="en-US" sz="2400">
                <a:latin typeface="Arial" pitchFamily="34" charset="0"/>
                <a:cs typeface="Arial" pitchFamily="34" charset="0"/>
              </a:rPr>
              <a:t>DNS reply</a:t>
            </a:r>
          </a:p>
        </p:txBody>
      </p:sp>
      <p:sp>
        <p:nvSpPr>
          <p:cNvPr id="37895" name="Text Box 32"/>
          <p:cNvSpPr txBox="1">
            <a:spLocks noChangeArrowheads="1"/>
          </p:cNvSpPr>
          <p:nvPr/>
        </p:nvSpPr>
        <p:spPr bwMode="auto">
          <a:xfrm>
            <a:off x="8559800" y="5640388"/>
            <a:ext cx="4368800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r>
              <a:rPr lang="en-US" altLang="en-US" sz="2400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Issues: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 Must spoof IP address: set </a:t>
            </a:r>
            <a:br>
              <a:rPr lang="en-US" altLang="en-US" sz="2400" dirty="0">
                <a:latin typeface="Arial" pitchFamily="34" charset="0"/>
                <a:cs typeface="Arial" pitchFamily="34" charset="0"/>
              </a:rPr>
            </a:br>
            <a:r>
              <a:rPr lang="en-US" altLang="en-US" sz="2400" dirty="0">
                <a:latin typeface="Arial" pitchFamily="34" charset="0"/>
                <a:cs typeface="Arial" pitchFamily="34" charset="0"/>
              </a:rPr>
              <a:t>to local DNS server </a:t>
            </a:r>
            <a:r>
              <a:rPr lang="en-US" altLang="en-US" sz="2400" i="1" dirty="0">
                <a:latin typeface="Arial" pitchFamily="34" charset="0"/>
                <a:cs typeface="Arial" pitchFamily="34" charset="0"/>
              </a:rPr>
              <a:t>(easy)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Must match reply ID with  request ID </a:t>
            </a:r>
            <a:r>
              <a:rPr lang="en-US" altLang="en-US" sz="2400" i="1" dirty="0">
                <a:latin typeface="Arial" pitchFamily="34" charset="0"/>
                <a:cs typeface="Arial" pitchFamily="34" charset="0"/>
              </a:rPr>
              <a:t>(easy if on the same LAN) – transaction ID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itchFamily="34" charset="0"/>
                <a:cs typeface="Arial" pitchFamily="34" charset="0"/>
              </a:rPr>
              <a:t>May need to stop reply</a:t>
            </a:r>
            <a:br>
              <a:rPr lang="en-US" altLang="en-US" sz="2400" dirty="0">
                <a:latin typeface="Arial" pitchFamily="34" charset="0"/>
                <a:cs typeface="Arial" pitchFamily="34" charset="0"/>
              </a:rPr>
            </a:br>
            <a:r>
              <a:rPr lang="en-US" altLang="en-US" sz="2400" dirty="0">
                <a:latin typeface="Arial" pitchFamily="34" charset="0"/>
                <a:cs typeface="Arial" pitchFamily="34" charset="0"/>
              </a:rPr>
              <a:t>from the local DNS server </a:t>
            </a:r>
            <a:br>
              <a:rPr lang="en-US" altLang="en-US" sz="2400" dirty="0">
                <a:latin typeface="Arial" pitchFamily="34" charset="0"/>
                <a:cs typeface="Arial" pitchFamily="34" charset="0"/>
              </a:rPr>
            </a:br>
            <a:r>
              <a:rPr lang="en-US" altLang="en-US" sz="2400" i="1" dirty="0">
                <a:latin typeface="Arial" pitchFamily="34" charset="0"/>
                <a:cs typeface="Arial" pitchFamily="34" charset="0"/>
              </a:rPr>
              <a:t>(harder)</a:t>
            </a:r>
          </a:p>
          <a:p>
            <a:pPr lvl="1"/>
            <a:r>
              <a:rPr lang="en-US" altLang="en-US" sz="2400" dirty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1066800"/>
            <a:ext cx="11703050" cy="8286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IP address spoofing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22313" y="5132388"/>
            <a:ext cx="11053762" cy="366236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Attacker doesn’t want actions traced back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Simply re-configure IP address in Windows or Unix.</a:t>
            </a:r>
          </a:p>
          <a:p>
            <a:pPr algn="l">
              <a:buClr>
                <a:srgbClr val="2D2D8A"/>
              </a:buClr>
              <a:buFontTx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Or enter spoofed address in an application</a:t>
            </a:r>
          </a:p>
          <a:p>
            <a:pPr lvl="1" algn="l"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>
                <a:latin typeface="Arial" pitchFamily="34" charset="0"/>
                <a:cs typeface="Arial" pitchFamily="34" charset="0"/>
              </a:rPr>
              <a:t>e.g., decoy packets with Nmap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43FB8-2872-470C-9F5C-5ACE8B388F8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1473200" y="2286000"/>
            <a:ext cx="9566275" cy="2414588"/>
            <a:chOff x="837" y="991"/>
            <a:chExt cx="3982" cy="781"/>
          </a:xfrm>
        </p:grpSpPr>
        <p:graphicFrame>
          <p:nvGraphicFramePr>
            <p:cNvPr id="7174" name="Object 5"/>
            <p:cNvGraphicFramePr>
              <a:graphicFrameLocks noChangeAspect="1"/>
            </p:cNvGraphicFramePr>
            <p:nvPr/>
          </p:nvGraphicFramePr>
          <p:xfrm>
            <a:off x="919" y="123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079" imgH="1083682" progId="">
                    <p:embed/>
                  </p:oleObj>
                </mc:Choice>
                <mc:Fallback>
                  <p:oleObj name="Clip" r:id="rId2" imgW="1307079" imgH="1083682" progId="">
                    <p:embed/>
                    <p:pic>
                      <p:nvPicPr>
                        <p:cNvPr id="717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1237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6"/>
            <p:cNvGraphicFramePr>
              <a:graphicFrameLocks noChangeAspect="1"/>
            </p:cNvGraphicFramePr>
            <p:nvPr/>
          </p:nvGraphicFramePr>
          <p:xfrm>
            <a:off x="4278" y="123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079" imgH="1083682" progId="">
                    <p:embed/>
                  </p:oleObj>
                </mc:Choice>
                <mc:Fallback>
                  <p:oleObj name="Clip" r:id="rId4" imgW="1307079" imgH="1083682" progId="">
                    <p:embed/>
                    <p:pic>
                      <p:nvPicPr>
                        <p:cNvPr id="717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8" y="1237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Text Box 7"/>
            <p:cNvSpPr txBox="1">
              <a:spLocks noChangeArrowheads="1"/>
            </p:cNvSpPr>
            <p:nvPr/>
          </p:nvSpPr>
          <p:spPr bwMode="auto">
            <a:xfrm>
              <a:off x="3977" y="1633"/>
              <a:ext cx="842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212.68.212.7</a:t>
              </a:r>
            </a:p>
          </p:txBody>
        </p:sp>
        <p:sp>
          <p:nvSpPr>
            <p:cNvPr id="7177" name="Text Box 8"/>
            <p:cNvSpPr txBox="1">
              <a:spLocks noChangeArrowheads="1"/>
            </p:cNvSpPr>
            <p:nvPr/>
          </p:nvSpPr>
          <p:spPr bwMode="auto">
            <a:xfrm>
              <a:off x="837" y="1643"/>
              <a:ext cx="983" cy="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145.13.145.67</a:t>
              </a:r>
            </a:p>
          </p:txBody>
        </p:sp>
        <p:sp>
          <p:nvSpPr>
            <p:cNvPr id="7178" name="Line 9"/>
            <p:cNvSpPr>
              <a:spLocks noChangeShapeType="1"/>
            </p:cNvSpPr>
            <p:nvPr/>
          </p:nvSpPr>
          <p:spPr bwMode="auto">
            <a:xfrm>
              <a:off x="1444" y="1403"/>
              <a:ext cx="2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7179" name="Text Box 10"/>
            <p:cNvSpPr txBox="1">
              <a:spLocks noChangeArrowheads="1"/>
            </p:cNvSpPr>
            <p:nvPr/>
          </p:nvSpPr>
          <p:spPr bwMode="auto">
            <a:xfrm>
              <a:off x="2237" y="991"/>
              <a:ext cx="1233" cy="2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SA: 36.220.9.59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DA: 212.68.212.7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781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331325"/>
            <a:ext cx="650875" cy="422275"/>
          </a:xfrm>
          <a:noFill/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8E8E82-0A52-48A6-B44F-C43F69C1343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762000"/>
            <a:ext cx="11053763" cy="1000125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IP address spoofing (2)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5943600"/>
            <a:ext cx="11053763" cy="3459163"/>
          </a:xfrm>
        </p:spPr>
        <p:txBody>
          <a:bodyPr lIns="130046" tIns="65023" rIns="130046" bIns="65023"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But attacker cannot interact with victim. 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Unless attacker is on path between victim and spoofed address.</a:t>
            </a: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1965325" y="3070225"/>
          <a:ext cx="8699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3070225"/>
                        <a:ext cx="869950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"/>
          <p:cNvGraphicFramePr>
            <a:graphicFrameLocks noChangeAspect="1"/>
          </p:cNvGraphicFramePr>
          <p:nvPr/>
        </p:nvGraphicFramePr>
        <p:xfrm>
          <a:off x="9550400" y="3070225"/>
          <a:ext cx="86836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7079" imgH="1083682" progId="">
                  <p:embed/>
                </p:oleObj>
              </mc:Choice>
              <mc:Fallback>
                <p:oleObj name="Clip" r:id="rId4" imgW="1307079" imgH="1083682" progId="">
                  <p:embed/>
                  <p:pic>
                    <p:nvPicPr>
                      <p:cNvPr id="81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0400" y="3070225"/>
                        <a:ext cx="868363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9118600" y="2571750"/>
            <a:ext cx="176053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212.68.212.7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1536700" y="2614613"/>
            <a:ext cx="1901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145.13.145.67</a:t>
            </a: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3151188" y="3444875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791075" y="2514600"/>
            <a:ext cx="2259013" cy="74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SA: 36.220.9.59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DA: 212.68.212.7</a:t>
            </a:r>
          </a:p>
        </p:txBody>
      </p:sp>
      <p:graphicFrame>
        <p:nvGraphicFramePr>
          <p:cNvPr id="8203" name="Object 10"/>
          <p:cNvGraphicFramePr>
            <a:graphicFrameLocks noChangeAspect="1"/>
          </p:cNvGraphicFramePr>
          <p:nvPr/>
        </p:nvGraphicFramePr>
        <p:xfrm>
          <a:off x="4948238" y="4514850"/>
          <a:ext cx="8699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079" imgH="1083682" progId="">
                  <p:embed/>
                </p:oleObj>
              </mc:Choice>
              <mc:Fallback>
                <p:oleObj name="Clip" r:id="rId5" imgW="1307079" imgH="1083682" progId="">
                  <p:embed/>
                  <p:pic>
                    <p:nvPicPr>
                      <p:cNvPr id="820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4514850"/>
                        <a:ext cx="869950" cy="741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4738688" y="3968750"/>
            <a:ext cx="1617662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36.220.9.59</a:t>
            </a:r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H="1">
            <a:off x="5989638" y="3759200"/>
            <a:ext cx="3424237" cy="106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7834313" y="4435475"/>
            <a:ext cx="2244725" cy="747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SA: 212.68.212.7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DA: 36.220.9.59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1878053" y="3810000"/>
            <a:ext cx="1003219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alice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itchFamily="34" charset="0"/>
              <a:ea typeface="ヒラギノ角ゴ ProN W3" charset="-128"/>
              <a:cs typeface="Arial" pitchFamily="34" charset="0"/>
              <a:sym typeface="Gill Sans" charset="0"/>
            </a:endParaRP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0541000" y="2971800"/>
            <a:ext cx="11922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420359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635000" y="1066800"/>
            <a:ext cx="11703050" cy="828675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>
                <a:latin typeface="Arial" pitchFamily="34" charset="0"/>
                <a:cs typeface="Arial" pitchFamily="34" charset="0"/>
              </a:rPr>
              <a:t>IP spoofing with TCP?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 lIns="130046" tIns="65023" rIns="130046" bIns="65023"/>
          <a:lstStyle/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Can an attacker make a TCP connection to server with a spoofed IP address?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Not easy: SYN-ACK and any subsequent packets sent to spoofed address. 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If attacker can guess initial sequence number, can attempt to send commands</a:t>
            </a:r>
          </a:p>
          <a:p>
            <a:pPr lvl="1"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Send ACK with spoofed IP and correct </a:t>
            </a:r>
            <a:r>
              <a:rPr lang="en-US" err="1">
                <a:latin typeface="Arial"/>
                <a:cs typeface="Arial"/>
              </a:rPr>
              <a:t>seq</a:t>
            </a:r>
            <a:r>
              <a:rPr lang="en-US">
                <a:latin typeface="Arial"/>
                <a:cs typeface="Arial"/>
              </a:rPr>
              <a:t> #, say, one second after SYN</a:t>
            </a:r>
          </a:p>
          <a:p>
            <a:pPr algn="l">
              <a:buClr>
                <a:schemeClr val="accent6"/>
              </a:buClr>
              <a:buFont typeface="Arial"/>
              <a:buChar char="•"/>
              <a:defRPr/>
            </a:pPr>
            <a:r>
              <a:rPr lang="en-US">
                <a:latin typeface="Arial"/>
                <a:cs typeface="Arial"/>
              </a:rPr>
              <a:t>But TCP uses random initial sequence numbers.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0B004E-6006-4470-BC20-3E02EDFE0F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49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46" name="Straight Arrow Connector 31"/>
          <p:cNvCxnSpPr>
            <a:cxnSpLocks noChangeShapeType="1"/>
          </p:cNvCxnSpPr>
          <p:nvPr/>
        </p:nvCxnSpPr>
        <p:spPr bwMode="auto">
          <a:xfrm>
            <a:off x="4140200" y="6096000"/>
            <a:ext cx="51816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7347" name="Straight Arrow Connector 33"/>
          <p:cNvCxnSpPr>
            <a:cxnSpLocks noChangeShapeType="1"/>
          </p:cNvCxnSpPr>
          <p:nvPr/>
        </p:nvCxnSpPr>
        <p:spPr bwMode="auto">
          <a:xfrm rot="10800000">
            <a:off x="4140200" y="7696200"/>
            <a:ext cx="51054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57348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6223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Diffie-Hellman</a:t>
            </a:r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>
          <a:xfrm>
            <a:off x="635000" y="1905000"/>
            <a:ext cx="12128500" cy="2514600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latin typeface="Arial" pitchFamily="34" charset="0"/>
              </a:rPr>
              <a:t>Allows two entities to agree on shared key.</a:t>
            </a:r>
          </a:p>
          <a:p>
            <a:pPr lvl="1" indent="0" eaLnBrk="1" hangingPunct="1"/>
            <a:r>
              <a:rPr lang="en-US" altLang="en-US" dirty="0">
                <a:latin typeface="Arial" pitchFamily="34" charset="0"/>
              </a:rPr>
              <a:t>But does not provide encryption</a:t>
            </a:r>
          </a:p>
          <a:p>
            <a:pPr marL="0" indent="0" eaLnBrk="1" hangingPunct="1"/>
            <a:r>
              <a:rPr lang="en-US" altLang="en-US" dirty="0">
                <a:latin typeface="Arial" pitchFamily="34" charset="0"/>
              </a:rPr>
              <a:t>n is a large prime; g is a number less than n.</a:t>
            </a:r>
          </a:p>
          <a:p>
            <a:pPr lvl="1" indent="0" eaLnBrk="1" hangingPunct="1"/>
            <a:r>
              <a:rPr lang="en-US" altLang="en-US" dirty="0">
                <a:latin typeface="Arial" pitchFamily="34" charset="0"/>
              </a:rPr>
              <a:t>n and g are made public</a:t>
            </a:r>
          </a:p>
        </p:txBody>
      </p:sp>
      <p:sp>
        <p:nvSpPr>
          <p:cNvPr id="573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4E7790E-FCA5-428C-A29A-B80428EFB331}" type="slidenum">
              <a:rPr lang="en-US" altLang="en-US" sz="1200" kern="0" smtClean="0">
                <a:solidFill>
                  <a:prstClr val="black"/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en-US" altLang="en-US" sz="1200" kern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320800" y="5029200"/>
            <a:ext cx="2819400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a-secret, g,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A=</a:t>
            </a:r>
            <a:r>
              <a:rPr lang="en-US" sz="3600" kern="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g</a:t>
            </a:r>
            <a:r>
              <a:rPr lang="en-US" sz="3600" kern="0" baseline="3000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</a:t>
            </a: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K=B</a:t>
            </a:r>
            <a:r>
              <a:rPr lang="en-US" sz="3600" kern="0" baseline="5000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</a:t>
            </a: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64200" y="56388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cs typeface="ヒラギノ角ゴ ProN W3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64200" y="72390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cs typeface="ヒラギノ角ゴ ProN W3" charset="-128"/>
            </a:endParaRPr>
          </a:p>
        </p:txBody>
      </p:sp>
      <p:sp>
        <p:nvSpPr>
          <p:cNvPr id="58380" name="TextBox 13"/>
          <p:cNvSpPr txBox="1">
            <a:spLocks noChangeArrowheads="1"/>
          </p:cNvSpPr>
          <p:nvPr/>
        </p:nvSpPr>
        <p:spPr bwMode="auto">
          <a:xfrm>
            <a:off x="5872163" y="5791200"/>
            <a:ext cx="17478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kern="0">
                <a:solidFill>
                  <a:srgbClr val="1F497D">
                    <a:lumMod val="75000"/>
                  </a:srgbClr>
                </a:solidFill>
              </a:rPr>
              <a:t>g,  n,  A</a:t>
            </a:r>
          </a:p>
        </p:txBody>
      </p:sp>
      <p:sp>
        <p:nvSpPr>
          <p:cNvPr id="58381" name="TextBox 14"/>
          <p:cNvSpPr txBox="1">
            <a:spLocks noChangeArrowheads="1"/>
          </p:cNvSpPr>
          <p:nvPr/>
        </p:nvSpPr>
        <p:spPr bwMode="auto">
          <a:xfrm>
            <a:off x="6478588" y="7391400"/>
            <a:ext cx="492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kern="0">
                <a:solidFill>
                  <a:srgbClr val="1F497D">
                    <a:lumMod val="75000"/>
                  </a:srgbClr>
                </a:solidFill>
              </a:rPr>
              <a:t>B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9321800" y="5029200"/>
            <a:ext cx="2971800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b-secret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B=</a:t>
            </a:r>
            <a:r>
              <a:rPr lang="en-US" sz="3600" kern="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g</a:t>
            </a:r>
            <a:r>
              <a:rPr lang="en-US" sz="3600" kern="0" baseline="3000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</a:t>
            </a: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6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K=A</a:t>
            </a:r>
            <a:r>
              <a:rPr lang="en-US" sz="3600" kern="0" baseline="5000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</a:t>
            </a:r>
            <a:r>
              <a:rPr lang="en-US" sz="36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9635A-A9BF-0740-B8BF-40CE86E7BFA1}"/>
              </a:ext>
            </a:extLst>
          </p:cNvPr>
          <p:cNvSpPr txBox="1"/>
          <p:nvPr/>
        </p:nvSpPr>
        <p:spPr>
          <a:xfrm>
            <a:off x="2002205" y="8850868"/>
            <a:ext cx="99370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Trudy – sees g, n, A, B, but cannot decipher K</a:t>
            </a:r>
          </a:p>
        </p:txBody>
      </p:sp>
    </p:spTree>
    <p:extLst>
      <p:ext uri="{BB962C8B-B14F-4D97-AF65-F5344CB8AC3E}">
        <p14:creationId xmlns:p14="http://schemas.microsoft.com/office/powerpoint/2010/main" val="269657101"/>
      </p:ext>
    </p:extLst>
  </p:cSld>
  <p:clrMapOvr>
    <a:masterClrMapping/>
  </p:clrMapOvr>
  <p:transition spd="med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itchFamily="34" charset="0"/>
              </a:rPr>
              <a:t>Diffie-Hellman (cont)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>
          <a:xfrm>
            <a:off x="558800" y="1905000"/>
            <a:ext cx="12128500" cy="72517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and Bob agree to use a prime number n=23 and base g=5.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chooses a secret integer a=6, then sends Bob A = </a:t>
            </a:r>
            <a:r>
              <a:rPr lang="en-US" altLang="en-US" dirty="0" err="1">
                <a:latin typeface="Arial" pitchFamily="34" charset="0"/>
              </a:rPr>
              <a:t>g</a:t>
            </a:r>
            <a:r>
              <a:rPr lang="en-US" altLang="en-US" baseline="30000" dirty="0" err="1">
                <a:latin typeface="Arial" pitchFamily="34" charset="0"/>
              </a:rPr>
              <a:t>a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itchFamily="34" charset="0"/>
              </a:rPr>
              <a:t>A = 5</a:t>
            </a:r>
            <a:r>
              <a:rPr lang="en-US" altLang="en-US" baseline="30000" dirty="0">
                <a:latin typeface="Arial" pitchFamily="34" charset="0"/>
              </a:rPr>
              <a:t>6</a:t>
            </a:r>
            <a:r>
              <a:rPr lang="en-US" altLang="en-US" dirty="0">
                <a:latin typeface="Arial" pitchFamily="34" charset="0"/>
              </a:rPr>
              <a:t> mod 23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Bob chooses a secret integer b=15, then sends Alice B = </a:t>
            </a:r>
            <a:r>
              <a:rPr lang="en-US" altLang="en-US" dirty="0" err="1">
                <a:latin typeface="Arial" pitchFamily="34" charset="0"/>
              </a:rPr>
              <a:t>g</a:t>
            </a:r>
            <a:r>
              <a:rPr lang="en-US" altLang="en-US" baseline="30000" dirty="0" err="1">
                <a:latin typeface="Arial" pitchFamily="34" charset="0"/>
              </a:rPr>
              <a:t>b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r>
              <a:rPr lang="en-US" altLang="en-US" dirty="0">
                <a:latin typeface="Arial" pitchFamily="34" charset="0"/>
              </a:rPr>
              <a:t>B = 5</a:t>
            </a:r>
            <a:r>
              <a:rPr lang="en-US" altLang="en-US" baseline="30000" dirty="0">
                <a:latin typeface="Arial" pitchFamily="34" charset="0"/>
              </a:rPr>
              <a:t>15</a:t>
            </a:r>
            <a:r>
              <a:rPr lang="en-US" altLang="en-US" dirty="0">
                <a:latin typeface="Arial" pitchFamily="34" charset="0"/>
              </a:rPr>
              <a:t> mod 23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computes s = B</a:t>
            </a:r>
            <a:r>
              <a:rPr lang="en-US" altLang="en-US" baseline="30000" dirty="0">
                <a:latin typeface="Arial" pitchFamily="34" charset="0"/>
              </a:rPr>
              <a:t>a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endParaRPr lang="en-US" altLang="en-US" dirty="0">
              <a:latin typeface="Arial" pitchFamily="34" charset="0"/>
            </a:endParaRP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Bob computes s = A</a:t>
            </a:r>
            <a:r>
              <a:rPr lang="en-US" altLang="en-US" baseline="30000" dirty="0">
                <a:latin typeface="Arial" pitchFamily="34" charset="0"/>
              </a:rPr>
              <a:t>b</a:t>
            </a:r>
            <a:r>
              <a:rPr lang="en-US" altLang="en-US" dirty="0">
                <a:latin typeface="Arial" pitchFamily="34" charset="0"/>
              </a:rPr>
              <a:t> mod n </a:t>
            </a:r>
          </a:p>
          <a:p>
            <a:pPr lvl="1" eaLnBrk="1" hangingPunct="1">
              <a:defRPr/>
            </a:pPr>
            <a:endParaRPr lang="en-US" altLang="en-US" dirty="0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53FD942-FAA1-41CD-83FB-295BABFD6455}" type="slidenum">
              <a:rPr lang="en-US" altLang="en-US" sz="1200" kern="0" smtClean="0">
                <a:solidFill>
                  <a:prstClr val="black"/>
                </a:solidFill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en-US" altLang="en-US" sz="1200" ker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05743"/>
      </p:ext>
    </p:extLst>
  </p:cSld>
  <p:clrMapOvr>
    <a:masterClrMapping/>
  </p:clrMapOvr>
  <p:transition spd="med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46" name="Straight Arrow Connector 31"/>
          <p:cNvCxnSpPr>
            <a:cxnSpLocks noChangeShapeType="1"/>
          </p:cNvCxnSpPr>
          <p:nvPr/>
        </p:nvCxnSpPr>
        <p:spPr bwMode="auto">
          <a:xfrm>
            <a:off x="4064000" y="5638800"/>
            <a:ext cx="51816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7347" name="Straight Arrow Connector 33"/>
          <p:cNvCxnSpPr>
            <a:cxnSpLocks noChangeShapeType="1"/>
          </p:cNvCxnSpPr>
          <p:nvPr/>
        </p:nvCxnSpPr>
        <p:spPr bwMode="auto">
          <a:xfrm rot="10800000">
            <a:off x="4064000" y="7239000"/>
            <a:ext cx="51054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57348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6223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</a:rPr>
              <a:t>Exercise D1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92112" y="4444663"/>
            <a:ext cx="3985064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a=6 (secret), g=5, n=23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A=g</a:t>
            </a:r>
            <a:r>
              <a:rPr lang="en-US" sz="2800" kern="0" baseline="3000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88000" y="51816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cs typeface="ヒラギノ角ゴ ProN W3" charset="-128"/>
              </a:rPr>
              <a:t>A. g, 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435600" y="67818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cs typeface="ヒラギノ角ゴ ProN W3" charset="-128"/>
              </a:rPr>
              <a:t>B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9245600" y="4572000"/>
            <a:ext cx="3595688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b=15 (secret)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B=</a:t>
            </a:r>
            <a:r>
              <a:rPr lang="en-US" sz="2800" kern="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g</a:t>
            </a:r>
            <a:r>
              <a:rPr lang="en-US" sz="2800" kern="0" baseline="3000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2" name="Rectangle 1"/>
          <p:cNvSpPr/>
          <p:nvPr/>
        </p:nvSpPr>
        <p:spPr>
          <a:xfrm>
            <a:off x="812800" y="1651337"/>
            <a:ext cx="1033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n=23 and base g=5.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Alice chooses a secret integer a=6</a:t>
            </a:r>
          </a:p>
          <a:p>
            <a:pPr eaLnBrk="1" hangingPunct="1">
              <a:defRPr/>
            </a:pPr>
            <a:r>
              <a:rPr lang="en-US" altLang="en-US" dirty="0">
                <a:latin typeface="Arial" pitchFamily="34" charset="0"/>
              </a:rPr>
              <a:t>Bob chooses a secret integer b=15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BB071-80A8-254E-A5DD-DCF81C8FD9C5}"/>
              </a:ext>
            </a:extLst>
          </p:cNvPr>
          <p:cNvSpPr txBox="1"/>
          <p:nvPr/>
        </p:nvSpPr>
        <p:spPr>
          <a:xfrm>
            <a:off x="1294410" y="3809999"/>
            <a:ext cx="12747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49263F-28CC-3A4F-87E7-0188BDB32718}"/>
              </a:ext>
            </a:extLst>
          </p:cNvPr>
          <p:cNvSpPr txBox="1"/>
          <p:nvPr/>
        </p:nvSpPr>
        <p:spPr>
          <a:xfrm>
            <a:off x="10435682" y="3833336"/>
            <a:ext cx="1053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D8857-3BBD-40A4-CDDB-00BDAB196AC4}"/>
                  </a:ext>
                </a:extLst>
              </p14:cNvPr>
              <p14:cNvContentPartPr/>
              <p14:nvPr/>
            </p14:nvContentPartPr>
            <p14:xfrm>
              <a:off x="8034975" y="282584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D8857-3BBD-40A4-CDDB-00BDAB196A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6975" y="280784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626429"/>
      </p:ext>
    </p:extLst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C5C7-49B3-CABE-FBBB-15A352C4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E85F-4500-6D99-8A9F-7FEDA5E9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Review selected materials for the midterm exam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Lab 1 / Lab 2 / HW #2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Lesson 1-3 and 5</a:t>
            </a:r>
          </a:p>
          <a:p>
            <a:pPr marL="971550" lvl="1" indent="-571500" algn="l">
              <a:buFont typeface="Arial" panose="020B0604020202020204" pitchFamily="34" charset="0"/>
              <a:buChar char="•"/>
            </a:pPr>
            <a:r>
              <a:rPr lang="en-US" dirty="0"/>
              <a:t>(No lesson 4 – see last week’s video)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C6BC4-8B17-F2C1-CB10-2AF910AD28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7E1E1-422E-4134-B797-F8FD032A4B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4776"/>
      </p:ext>
    </p:extLst>
  </p:cSld>
  <p:clrMapOvr>
    <a:masterClrMapping/>
  </p:clrMapOvr>
  <p:transition spd="med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46" name="Straight Arrow Connector 31"/>
          <p:cNvCxnSpPr>
            <a:cxnSpLocks noChangeShapeType="1"/>
          </p:cNvCxnSpPr>
          <p:nvPr/>
        </p:nvCxnSpPr>
        <p:spPr bwMode="auto">
          <a:xfrm>
            <a:off x="4064000" y="5638800"/>
            <a:ext cx="51816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7347" name="Straight Arrow Connector 33"/>
          <p:cNvCxnSpPr>
            <a:cxnSpLocks noChangeShapeType="1"/>
          </p:cNvCxnSpPr>
          <p:nvPr/>
        </p:nvCxnSpPr>
        <p:spPr bwMode="auto">
          <a:xfrm rot="10800000">
            <a:off x="4064000" y="7239000"/>
            <a:ext cx="51054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57348" name="Title 1"/>
          <p:cNvSpPr>
            <a:spLocks noGrp="1"/>
          </p:cNvSpPr>
          <p:nvPr>
            <p:ph type="title"/>
          </p:nvPr>
        </p:nvSpPr>
        <p:spPr>
          <a:xfrm>
            <a:off x="317500" y="901700"/>
            <a:ext cx="12382500" cy="6223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</a:rPr>
              <a:t>Exercise D2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92112" y="4444663"/>
            <a:ext cx="3264694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a=9, g=2, n=11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A=g</a:t>
            </a:r>
            <a:r>
              <a:rPr lang="en-US" sz="2800" kern="0" baseline="3000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K=B</a:t>
            </a:r>
            <a:r>
              <a:rPr lang="en-US" sz="2800" kern="0" baseline="5000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a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588000" y="51816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  <a:cs typeface="ヒラギノ角ゴ ProN W3" charset="-128"/>
              </a:rPr>
              <a:t>A, g, 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588000" y="6781800"/>
            <a:ext cx="2133600" cy="914400"/>
          </a:xfrm>
          <a:prstGeom prst="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cs typeface="ヒラギノ角ゴ ProN W3" charset="-128"/>
            </a:endParaRPr>
          </a:p>
        </p:txBody>
      </p:sp>
      <p:sp>
        <p:nvSpPr>
          <p:cNvPr id="58381" name="TextBox 14"/>
          <p:cNvSpPr txBox="1">
            <a:spLocks noChangeArrowheads="1"/>
          </p:cNvSpPr>
          <p:nvPr/>
        </p:nvSpPr>
        <p:spPr bwMode="auto">
          <a:xfrm>
            <a:off x="6402388" y="6934200"/>
            <a:ext cx="4443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kern="0" dirty="0">
                <a:solidFill>
                  <a:srgbClr val="1F497D">
                    <a:lumMod val="75000"/>
                  </a:srgbClr>
                </a:solidFill>
              </a:rPr>
              <a:t>B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9245600" y="4572000"/>
            <a:ext cx="3454400" cy="3657600"/>
          </a:xfrm>
          <a:prstGeom prst="roundRect">
            <a:avLst/>
          </a:prstGeom>
          <a:solidFill>
            <a:schemeClr val="accent6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b=4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B=</a:t>
            </a:r>
            <a:r>
              <a:rPr lang="en-US" sz="2800" kern="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g</a:t>
            </a:r>
            <a:r>
              <a:rPr lang="en-US" sz="2800" kern="0" baseline="30000" dirty="0" err="1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srgbClr val="1F497D">
                  <a:lumMod val="75000"/>
                </a:srgbClr>
              </a:solidFill>
              <a:cs typeface="ヒラギノ角ゴ ProN W3" charset="-128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K=A</a:t>
            </a:r>
            <a:r>
              <a:rPr lang="en-US" sz="2800" kern="0" baseline="5000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b</a:t>
            </a:r>
            <a:r>
              <a:rPr lang="en-US" sz="2800" kern="0" dirty="0">
                <a:solidFill>
                  <a:srgbClr val="1F497D">
                    <a:lumMod val="75000"/>
                  </a:srgbClr>
                </a:solidFill>
                <a:cs typeface="ヒラギノ角ゴ ProN W3" charset="-128"/>
              </a:rPr>
              <a:t> mod 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BB071-80A8-254E-A5DD-DCF81C8FD9C5}"/>
              </a:ext>
            </a:extLst>
          </p:cNvPr>
          <p:cNvSpPr txBox="1"/>
          <p:nvPr/>
        </p:nvSpPr>
        <p:spPr>
          <a:xfrm>
            <a:off x="1294410" y="3809999"/>
            <a:ext cx="12747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49263F-28CC-3A4F-87E7-0188BDB32718}"/>
              </a:ext>
            </a:extLst>
          </p:cNvPr>
          <p:cNvSpPr txBox="1"/>
          <p:nvPr/>
        </p:nvSpPr>
        <p:spPr>
          <a:xfrm>
            <a:off x="10435682" y="3833336"/>
            <a:ext cx="1053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035266650"/>
      </p:ext>
    </p:extLst>
  </p:cSld>
  <p:clrMapOvr>
    <a:masterClrMapping/>
  </p:clrMapOvr>
  <p:transition spd="med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>
                <a:latin typeface="Arial" pitchFamily="34" charset="0"/>
              </a:rPr>
              <a:t>RSA: Creating Public/Private Keypair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C925E32-773E-49FD-8427-4ED843EFD771}" type="slidenum">
              <a:rPr lang="en-US" altLang="en-US" sz="1200" smtClean="0">
                <a:solidFill>
                  <a:prstClr val="black"/>
                </a:solidFill>
              </a:rPr>
              <a:pPr/>
              <a:t>31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711200" y="2209800"/>
            <a:ext cx="10820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Choose two large prime numbers </a:t>
            </a:r>
            <a:r>
              <a:rPr lang="en-US" altLang="en-US" sz="2800" i="1" dirty="0">
                <a:latin typeface="Arial" pitchFamily="34" charset="0"/>
                <a:cs typeface="Arial" pitchFamily="34" charset="0"/>
              </a:rPr>
              <a:t>p, q.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en-US" sz="2800" dirty="0">
                <a:latin typeface="Arial" pitchFamily="34" charset="0"/>
                <a:cs typeface="Arial" pitchFamily="34" charset="0"/>
              </a:rPr>
              <a:t>   (e.g., 2048 bits each)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642938" y="3657600"/>
            <a:ext cx="5638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2.</a:t>
            </a:r>
            <a:r>
              <a:rPr lang="en-US" altLang="en-US" sz="2800" dirty="0">
                <a:latin typeface="Arial" pitchFamily="34" charset="0"/>
              </a:rPr>
              <a:t> Compute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n</a:t>
            </a:r>
            <a:r>
              <a:rPr lang="en-US" altLang="en-US" sz="2800" i="1" dirty="0">
                <a:latin typeface="Arial" pitchFamily="34" charset="0"/>
              </a:rPr>
              <a:t> = </a:t>
            </a:r>
            <a:r>
              <a:rPr lang="en-US" altLang="en-US" sz="2800" i="1" dirty="0" err="1">
                <a:latin typeface="Arial" pitchFamily="34" charset="0"/>
              </a:rPr>
              <a:t>pq</a:t>
            </a:r>
            <a:r>
              <a:rPr lang="en-US" altLang="en-US" sz="2800" i="1" dirty="0">
                <a:latin typeface="Arial" pitchFamily="34" charset="0"/>
              </a:rPr>
              <a:t>,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(p-1)(q-1</a:t>
            </a:r>
            <a:r>
              <a:rPr lang="en-US" altLang="en-US" sz="2800" dirty="0">
                <a:latin typeface="Arial" pitchFamily="34" charset="0"/>
              </a:rPr>
              <a:t>)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757420" y="4800600"/>
            <a:ext cx="9906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3.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e</a:t>
            </a:r>
            <a:r>
              <a:rPr lang="en-US" altLang="en-US" sz="2800" i="1" dirty="0">
                <a:latin typeface="Arial" pitchFamily="34" charset="0"/>
              </a:rPr>
              <a:t> (</a:t>
            </a:r>
            <a:r>
              <a:rPr lang="en-US" altLang="en-US" sz="2800" dirty="0">
                <a:latin typeface="Arial" pitchFamily="34" charset="0"/>
              </a:rPr>
              <a:t>with</a:t>
            </a:r>
            <a:r>
              <a:rPr lang="en-US" altLang="en-US" sz="2800" i="1" dirty="0">
                <a:latin typeface="Arial" pitchFamily="34" charset="0"/>
              </a:rPr>
              <a:t> </a:t>
            </a:r>
            <a:r>
              <a:rPr lang="en-US" altLang="en-US" sz="2800" i="1" dirty="0">
                <a:solidFill>
                  <a:srgbClr val="FF0000"/>
                </a:solidFill>
                <a:latin typeface="Arial" pitchFamily="34" charset="0"/>
              </a:rPr>
              <a:t>1&lt;</a:t>
            </a:r>
            <a:r>
              <a:rPr lang="en-US" altLang="en-US" sz="2800" i="1" dirty="0">
                <a:latin typeface="Arial" pitchFamily="34" charset="0"/>
              </a:rPr>
              <a:t>e&lt;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 </a:t>
            </a:r>
            <a:r>
              <a:rPr lang="el-GR" altLang="en-US" sz="2800" i="1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i="1" dirty="0">
                <a:latin typeface="Arial" pitchFamily="34" charset="0"/>
              </a:rPr>
              <a:t>)</a:t>
            </a:r>
            <a:r>
              <a:rPr lang="en-US" altLang="en-US" sz="2800" dirty="0">
                <a:latin typeface="Arial" pitchFamily="34" charset="0"/>
              </a:rPr>
              <a:t> that has no common factors</a:t>
            </a:r>
          </a:p>
          <a:p>
            <a:r>
              <a:rPr lang="en-US" altLang="en-US" sz="2800" dirty="0">
                <a:latin typeface="Arial" pitchFamily="34" charset="0"/>
              </a:rPr>
              <a:t>    with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 (</a:t>
            </a:r>
            <a:r>
              <a:rPr lang="en-US" altLang="en-US" sz="2800" i="1" dirty="0">
                <a:latin typeface="Arial" pitchFamily="34" charset="0"/>
              </a:rPr>
              <a:t>e,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 </a:t>
            </a:r>
            <a:r>
              <a:rPr lang="en-US" altLang="en-US" sz="2800" dirty="0">
                <a:latin typeface="Arial" pitchFamily="34" charset="0"/>
              </a:rPr>
              <a:t>are </a:t>
            </a:r>
            <a:r>
              <a:rPr lang="ja-JP" altLang="en-US" sz="2800">
                <a:latin typeface="Arial" pitchFamily="34" charset="0"/>
              </a:rPr>
              <a:t>“</a:t>
            </a:r>
            <a:r>
              <a:rPr lang="en-US" altLang="ja-JP" sz="2800" dirty="0">
                <a:latin typeface="Arial" pitchFamily="34" charset="0"/>
              </a:rPr>
              <a:t>relatively prime</a:t>
            </a:r>
            <a:r>
              <a:rPr lang="ja-JP" altLang="en-US" sz="2800">
                <a:latin typeface="Arial" pitchFamily="34" charset="0"/>
              </a:rPr>
              <a:t>”</a:t>
            </a:r>
            <a:r>
              <a:rPr lang="en-US" altLang="ja-JP" sz="2800" dirty="0">
                <a:latin typeface="Arial" pitchFamily="34" charset="0"/>
              </a:rPr>
              <a:t>).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768350" y="6172200"/>
            <a:ext cx="85010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4.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d</a:t>
            </a:r>
            <a:r>
              <a:rPr lang="en-US" altLang="en-US" sz="2800" dirty="0">
                <a:latin typeface="Arial" pitchFamily="34" charset="0"/>
              </a:rPr>
              <a:t> such that </a:t>
            </a:r>
            <a:r>
              <a:rPr lang="en-US" altLang="en-US" sz="2800" i="1" dirty="0">
                <a:latin typeface="Arial" pitchFamily="34" charset="0"/>
              </a:rPr>
              <a:t>ed-1</a:t>
            </a:r>
            <a:r>
              <a:rPr lang="en-US" altLang="en-US" sz="2800" dirty="0">
                <a:latin typeface="Arial" pitchFamily="34" charset="0"/>
              </a:rPr>
              <a:t> is  exactly divisible by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</a:t>
            </a:r>
          </a:p>
          <a:p>
            <a:r>
              <a:rPr lang="en-US" altLang="en-US" sz="2800" dirty="0">
                <a:latin typeface="Arial" pitchFamily="34" charset="0"/>
              </a:rPr>
              <a:t>    (in other words: </a:t>
            </a:r>
            <a:r>
              <a:rPr lang="en-US" altLang="en-US" sz="2800" i="1" dirty="0">
                <a:latin typeface="Arial" pitchFamily="34" charset="0"/>
              </a:rPr>
              <a:t>ed</a:t>
            </a:r>
            <a:r>
              <a:rPr lang="en-US" altLang="en-US" sz="2800" dirty="0">
                <a:latin typeface="Arial" pitchFamily="34" charset="0"/>
              </a:rPr>
              <a:t> mod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1 ; or d = e   mod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)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787400" y="7543800"/>
            <a:ext cx="6858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80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Public</a:t>
            </a:r>
            <a:r>
              <a:rPr lang="en-US" sz="280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n,e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).</a:t>
            </a:r>
            <a:r>
              <a:rPr lang="en-US" sz="2800">
                <a:latin typeface="Arial" pitchFamily="34" charset="0"/>
                <a:cs typeface="Arial" pitchFamily="34" charset="0"/>
              </a:rPr>
              <a:t>  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Private</a:t>
            </a:r>
            <a:r>
              <a:rPr lang="en-US" sz="280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n,d</a:t>
            </a:r>
            <a:r>
              <a:rPr lang="en-US" sz="2800" i="1">
                <a:latin typeface="Arial" pitchFamily="34" charset="0"/>
                <a:cs typeface="Arial" pitchFamily="34" charset="0"/>
              </a:rPr>
              <a:t>).</a:t>
            </a:r>
          </a:p>
        </p:txBody>
      </p:sp>
      <p:grpSp>
        <p:nvGrpSpPr>
          <p:cNvPr id="50185" name="Group 26"/>
          <p:cNvGrpSpPr>
            <a:grpSpLocks/>
          </p:cNvGrpSpPr>
          <p:nvPr/>
        </p:nvGrpSpPr>
        <p:grpSpPr bwMode="auto">
          <a:xfrm>
            <a:off x="3454400" y="8534400"/>
            <a:ext cx="642938" cy="750888"/>
            <a:chOff x="3453900" y="8153398"/>
            <a:chExt cx="643027" cy="749716"/>
          </a:xfrm>
        </p:grpSpPr>
        <p:sp>
          <p:nvSpPr>
            <p:cNvPr id="76816" name="TextBox 18"/>
            <p:cNvSpPr txBox="1">
              <a:spLocks noChangeArrowheads="1"/>
            </p:cNvSpPr>
            <p:nvPr/>
          </p:nvSpPr>
          <p:spPr bwMode="auto">
            <a:xfrm>
              <a:off x="3453900" y="8153398"/>
              <a:ext cx="492193" cy="64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latin typeface="Calibri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7" name="TextBox 19"/>
            <p:cNvSpPr txBox="1">
              <a:spLocks noChangeArrowheads="1"/>
            </p:cNvSpPr>
            <p:nvPr/>
          </p:nvSpPr>
          <p:spPr bwMode="auto">
            <a:xfrm>
              <a:off x="3758742" y="8153398"/>
              <a:ext cx="325483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+</a:t>
              </a:r>
            </a:p>
          </p:txBody>
        </p:sp>
        <p:sp>
          <p:nvSpPr>
            <p:cNvPr id="76818" name="TextBox 20"/>
            <p:cNvSpPr txBox="1">
              <a:spLocks noChangeArrowheads="1"/>
            </p:cNvSpPr>
            <p:nvPr/>
          </p:nvSpPr>
          <p:spPr bwMode="auto">
            <a:xfrm>
              <a:off x="3758742" y="8533803"/>
              <a:ext cx="338185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B</a:t>
              </a:r>
            </a:p>
          </p:txBody>
        </p:sp>
      </p:grpSp>
      <p:grpSp>
        <p:nvGrpSpPr>
          <p:cNvPr id="50186" name="Group 27"/>
          <p:cNvGrpSpPr>
            <a:grpSpLocks/>
          </p:cNvGrpSpPr>
          <p:nvPr/>
        </p:nvGrpSpPr>
        <p:grpSpPr bwMode="auto">
          <a:xfrm>
            <a:off x="6731000" y="8534400"/>
            <a:ext cx="631825" cy="750888"/>
            <a:chOff x="5054600" y="8229600"/>
            <a:chExt cx="631506" cy="750059"/>
          </a:xfrm>
        </p:grpSpPr>
        <p:sp>
          <p:nvSpPr>
            <p:cNvPr id="76813" name="TextBox 22"/>
            <p:cNvSpPr txBox="1">
              <a:spLocks noChangeArrowheads="1"/>
            </p:cNvSpPr>
            <p:nvPr/>
          </p:nvSpPr>
          <p:spPr bwMode="auto">
            <a:xfrm>
              <a:off x="5054600" y="8229600"/>
              <a:ext cx="491877" cy="64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latin typeface="Calibri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4" name="TextBox 23"/>
            <p:cNvSpPr txBox="1">
              <a:spLocks noChangeArrowheads="1"/>
            </p:cNvSpPr>
            <p:nvPr/>
          </p:nvSpPr>
          <p:spPr bwMode="auto">
            <a:xfrm>
              <a:off x="5387807" y="8229600"/>
              <a:ext cx="258632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-</a:t>
              </a:r>
            </a:p>
          </p:txBody>
        </p:sp>
        <p:sp>
          <p:nvSpPr>
            <p:cNvPr id="76815" name="TextBox 24"/>
            <p:cNvSpPr txBox="1">
              <a:spLocks noChangeArrowheads="1"/>
            </p:cNvSpPr>
            <p:nvPr/>
          </p:nvSpPr>
          <p:spPr bwMode="auto">
            <a:xfrm>
              <a:off x="5346553" y="8610179"/>
              <a:ext cx="339553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B</a:t>
              </a:r>
            </a:p>
          </p:txBody>
        </p:sp>
      </p:grpSp>
      <p:sp>
        <p:nvSpPr>
          <p:cNvPr id="76811" name="TextBox 28"/>
          <p:cNvSpPr txBox="1">
            <a:spLocks noChangeArrowheads="1"/>
          </p:cNvSpPr>
          <p:nvPr/>
        </p:nvSpPr>
        <p:spPr bwMode="auto">
          <a:xfrm rot="16200000">
            <a:off x="3489325" y="8118475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/>
                <a:cs typeface="ヒラギノ角ゴ ProN W3" charset="-128"/>
              </a:rPr>
              <a:t>{</a:t>
            </a:r>
          </a:p>
        </p:txBody>
      </p:sp>
      <p:sp>
        <p:nvSpPr>
          <p:cNvPr id="76812" name="TextBox 29"/>
          <p:cNvSpPr txBox="1">
            <a:spLocks noChangeArrowheads="1"/>
          </p:cNvSpPr>
          <p:nvPr/>
        </p:nvSpPr>
        <p:spPr bwMode="auto">
          <a:xfrm rot="16200000">
            <a:off x="6765925" y="8118475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/>
                <a:cs typeface="ヒラギノ角ゴ ProN W3" charset="-128"/>
              </a:rPr>
              <a:t>{</a:t>
            </a:r>
          </a:p>
        </p:txBody>
      </p:sp>
      <p:sp>
        <p:nvSpPr>
          <p:cNvPr id="50189" name="TextBox 19"/>
          <p:cNvSpPr txBox="1">
            <a:spLocks noChangeArrowheads="1"/>
          </p:cNvSpPr>
          <p:nvPr/>
        </p:nvSpPr>
        <p:spPr bwMode="auto">
          <a:xfrm>
            <a:off x="7416800" y="6553200"/>
            <a:ext cx="388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800">
                <a:latin typeface="Arial" pitchFamily="34" charset="0"/>
              </a:rPr>
              <a:t>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B49E8A-1474-D157-DA25-2845AA949365}"/>
                  </a:ext>
                </a:extLst>
              </p14:cNvPr>
              <p14:cNvContentPartPr/>
              <p14:nvPr/>
            </p14:nvContentPartPr>
            <p14:xfrm>
              <a:off x="13206015" y="2518762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B49E8A-1474-D157-DA25-2845AA9493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88015" y="250112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941586"/>
      </p:ext>
    </p:extLst>
  </p:cSld>
  <p:clrMapOvr>
    <a:masterClrMapping/>
  </p:clrMapOvr>
  <p:transition spd="med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49F6-7051-E03E-F438-7948BE52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3E54-3AF2-3EEF-8A88-B92EEBA4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altLang="en-US" sz="4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p=5, q=13</a:t>
            </a:r>
            <a:r>
              <a:rPr lang="en-US" altLang="en-US" sz="4800" i="1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4800" dirty="0">
                <a:latin typeface="Arial" pitchFamily="34" charset="0"/>
                <a:cs typeface="Arial" pitchFamily="34" charset="0"/>
              </a:rPr>
              <a:t>  Compute n, </a:t>
            </a:r>
            <a:r>
              <a:rPr lang="el-GR" altLang="en-US" sz="4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4800" dirty="0">
                <a:solidFill>
                  <a:prstClr val="black"/>
                </a:solidFill>
                <a:latin typeface="SBL Hebrew" pitchFamily="2" charset="0"/>
              </a:rPr>
              <a:t>, e, and d. Use the smallest value of e.</a:t>
            </a:r>
          </a:p>
          <a:p>
            <a:pPr marL="0" indent="0">
              <a:buNone/>
            </a:pPr>
            <a:endParaRPr lang="en-US" alt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579CD-A585-B9BB-FD50-069E23F8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66215"/>
      </p:ext>
    </p:extLst>
  </p:cSld>
  <p:clrMapOvr>
    <a:masterClrMapping/>
  </p:clrMapOvr>
  <p:transition spd="med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>
                <a:latin typeface="Arial" pitchFamily="34" charset="0"/>
              </a:rPr>
              <a:t>RSA: Creating Public/Private Keypair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 w="12700">
            <a:miter lim="800000"/>
            <a:headEnd/>
            <a:tailEnd/>
          </a:ln>
        </p:spPr>
        <p:txBody>
          <a:bodyPr/>
          <a:lstStyle/>
          <a:p>
            <a:fld id="{1C925E32-773E-49FD-8427-4ED843EFD771}" type="slidenum">
              <a:rPr lang="en-US" altLang="en-US" sz="1200" smtClean="0">
                <a:solidFill>
                  <a:prstClr val="black"/>
                </a:solidFill>
              </a:rPr>
              <a:pPr/>
              <a:t>33</a:t>
            </a:fld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711200" y="2209800"/>
            <a:ext cx="10820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Choose two large prime numbers </a:t>
            </a:r>
            <a:r>
              <a:rPr lang="en-US" altLang="en-US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p=5, q=13</a:t>
            </a:r>
            <a:r>
              <a:rPr lang="en-US" altLang="en-US" sz="2800" i="1" dirty="0">
                <a:latin typeface="Arial" pitchFamily="34" charset="0"/>
                <a:cs typeface="Arial" pitchFamily="34" charset="0"/>
              </a:rPr>
              <a:t>.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en-US" sz="2800" dirty="0">
                <a:latin typeface="Arial" pitchFamily="34" charset="0"/>
                <a:cs typeface="Arial" pitchFamily="34" charset="0"/>
              </a:rPr>
              <a:t>   (e.g., 1024 bits each)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642938" y="3276600"/>
            <a:ext cx="4572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2.</a:t>
            </a:r>
            <a:r>
              <a:rPr lang="en-US" altLang="en-US" sz="2800" dirty="0">
                <a:latin typeface="Arial" pitchFamily="34" charset="0"/>
              </a:rPr>
              <a:t> Compute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n=65 and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=48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622617" y="3873034"/>
            <a:ext cx="120723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3.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e:</a:t>
            </a:r>
            <a:endParaRPr lang="en-US" altLang="en-US" sz="2400" dirty="0">
              <a:solidFill>
                <a:prstClr val="black"/>
              </a:solidFill>
              <a:latin typeface="SBL Hebrew" pitchFamily="2" charset="0"/>
            </a:endParaRP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254000" y="7227639"/>
            <a:ext cx="1219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4.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d</a:t>
            </a:r>
            <a:r>
              <a:rPr lang="en-US" altLang="en-US" sz="2800" dirty="0">
                <a:latin typeface="Arial" pitchFamily="34" charset="0"/>
              </a:rPr>
              <a:t> such that </a:t>
            </a:r>
            <a:r>
              <a:rPr lang="en-US" altLang="en-US" sz="2800" i="1" dirty="0">
                <a:latin typeface="Arial" pitchFamily="34" charset="0"/>
              </a:rPr>
              <a:t>ed-1</a:t>
            </a:r>
            <a:r>
              <a:rPr lang="en-US" altLang="en-US" sz="2800" dirty="0">
                <a:latin typeface="Arial" pitchFamily="34" charset="0"/>
              </a:rPr>
              <a:t> is  exactly divisible by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</a:t>
            </a:r>
          </a:p>
          <a:p>
            <a:r>
              <a:rPr lang="en-US" altLang="en-US" sz="2800" dirty="0">
                <a:latin typeface="Arial" pitchFamily="34" charset="0"/>
              </a:rPr>
              <a:t>    (in other words: </a:t>
            </a:r>
            <a:r>
              <a:rPr lang="en-US" altLang="en-US" sz="2800" i="1" dirty="0">
                <a:latin typeface="Arial" pitchFamily="34" charset="0"/>
              </a:rPr>
              <a:t>ed</a:t>
            </a:r>
            <a:r>
              <a:rPr lang="en-US" altLang="en-US" sz="2800" dirty="0">
                <a:latin typeface="Arial" pitchFamily="34" charset="0"/>
              </a:rPr>
              <a:t> mod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1 ; or d = e   mod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)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406400" y="8153529"/>
            <a:ext cx="845295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dirty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n,e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)=&gt; 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n,d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)=&gt;.    </a:t>
            </a:r>
          </a:p>
        </p:txBody>
      </p:sp>
      <p:grpSp>
        <p:nvGrpSpPr>
          <p:cNvPr id="50185" name="Group 26"/>
          <p:cNvGrpSpPr>
            <a:grpSpLocks/>
          </p:cNvGrpSpPr>
          <p:nvPr/>
        </p:nvGrpSpPr>
        <p:grpSpPr bwMode="auto">
          <a:xfrm>
            <a:off x="3073400" y="9144129"/>
            <a:ext cx="642938" cy="750888"/>
            <a:chOff x="3453900" y="8153398"/>
            <a:chExt cx="643027" cy="749716"/>
          </a:xfrm>
        </p:grpSpPr>
        <p:sp>
          <p:nvSpPr>
            <p:cNvPr id="76816" name="TextBox 18"/>
            <p:cNvSpPr txBox="1">
              <a:spLocks noChangeArrowheads="1"/>
            </p:cNvSpPr>
            <p:nvPr/>
          </p:nvSpPr>
          <p:spPr bwMode="auto">
            <a:xfrm>
              <a:off x="3453900" y="8153398"/>
              <a:ext cx="492193" cy="646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latin typeface="Calibri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7" name="TextBox 19"/>
            <p:cNvSpPr txBox="1">
              <a:spLocks noChangeArrowheads="1"/>
            </p:cNvSpPr>
            <p:nvPr/>
          </p:nvSpPr>
          <p:spPr bwMode="auto">
            <a:xfrm>
              <a:off x="3758742" y="8153398"/>
              <a:ext cx="325483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+</a:t>
              </a:r>
            </a:p>
          </p:txBody>
        </p:sp>
        <p:sp>
          <p:nvSpPr>
            <p:cNvPr id="76818" name="TextBox 20"/>
            <p:cNvSpPr txBox="1">
              <a:spLocks noChangeArrowheads="1"/>
            </p:cNvSpPr>
            <p:nvPr/>
          </p:nvSpPr>
          <p:spPr bwMode="auto">
            <a:xfrm>
              <a:off x="3758742" y="8533803"/>
              <a:ext cx="338185" cy="369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B</a:t>
              </a:r>
            </a:p>
          </p:txBody>
        </p:sp>
      </p:grpSp>
      <p:grpSp>
        <p:nvGrpSpPr>
          <p:cNvPr id="50186" name="Group 27"/>
          <p:cNvGrpSpPr>
            <a:grpSpLocks/>
          </p:cNvGrpSpPr>
          <p:nvPr/>
        </p:nvGrpSpPr>
        <p:grpSpPr bwMode="auto">
          <a:xfrm>
            <a:off x="6350000" y="9144129"/>
            <a:ext cx="631825" cy="750888"/>
            <a:chOff x="5054600" y="8229600"/>
            <a:chExt cx="631506" cy="750059"/>
          </a:xfrm>
        </p:grpSpPr>
        <p:sp>
          <p:nvSpPr>
            <p:cNvPr id="76813" name="TextBox 22"/>
            <p:cNvSpPr txBox="1">
              <a:spLocks noChangeArrowheads="1"/>
            </p:cNvSpPr>
            <p:nvPr/>
          </p:nvSpPr>
          <p:spPr bwMode="auto">
            <a:xfrm>
              <a:off x="5054600" y="8229600"/>
              <a:ext cx="491877" cy="64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>
                  <a:latin typeface="Calibri"/>
                  <a:cs typeface="ヒラギノ角ゴ ProN W3" charset="-128"/>
                </a:rPr>
                <a:t>K</a:t>
              </a:r>
            </a:p>
          </p:txBody>
        </p:sp>
        <p:sp>
          <p:nvSpPr>
            <p:cNvPr id="76814" name="TextBox 23"/>
            <p:cNvSpPr txBox="1">
              <a:spLocks noChangeArrowheads="1"/>
            </p:cNvSpPr>
            <p:nvPr/>
          </p:nvSpPr>
          <p:spPr bwMode="auto">
            <a:xfrm>
              <a:off x="5387807" y="8229600"/>
              <a:ext cx="258632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-</a:t>
              </a:r>
            </a:p>
          </p:txBody>
        </p:sp>
        <p:sp>
          <p:nvSpPr>
            <p:cNvPr id="76815" name="TextBox 24"/>
            <p:cNvSpPr txBox="1">
              <a:spLocks noChangeArrowheads="1"/>
            </p:cNvSpPr>
            <p:nvPr/>
          </p:nvSpPr>
          <p:spPr bwMode="auto">
            <a:xfrm>
              <a:off x="5346553" y="8610179"/>
              <a:ext cx="339553" cy="369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latin typeface="Calibri"/>
                  <a:cs typeface="ヒラギノ角ゴ ProN W3" charset="-128"/>
                </a:rPr>
                <a:t>B</a:t>
              </a:r>
            </a:p>
          </p:txBody>
        </p:sp>
      </p:grpSp>
      <p:sp>
        <p:nvSpPr>
          <p:cNvPr id="76811" name="TextBox 28"/>
          <p:cNvSpPr txBox="1">
            <a:spLocks noChangeArrowheads="1"/>
          </p:cNvSpPr>
          <p:nvPr/>
        </p:nvSpPr>
        <p:spPr bwMode="auto">
          <a:xfrm rot="16200000">
            <a:off x="3108325" y="8728204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/>
                <a:cs typeface="ヒラギノ角ゴ ProN W3" charset="-128"/>
              </a:rPr>
              <a:t>{</a:t>
            </a:r>
          </a:p>
        </p:txBody>
      </p:sp>
      <p:sp>
        <p:nvSpPr>
          <p:cNvPr id="76812" name="TextBox 29"/>
          <p:cNvSpPr txBox="1">
            <a:spLocks noChangeArrowheads="1"/>
          </p:cNvSpPr>
          <p:nvPr/>
        </p:nvSpPr>
        <p:spPr bwMode="auto">
          <a:xfrm rot="16200000">
            <a:off x="6384925" y="8728204"/>
            <a:ext cx="363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alibri"/>
                <a:cs typeface="ヒラギノ角ゴ ProN W3" charset="-128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930871784"/>
      </p:ext>
    </p:extLst>
  </p:cSld>
  <p:clrMapOvr>
    <a:masterClrMapping/>
  </p:clrMapOvr>
  <p:transition spd="med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4FAD-3971-6B4D-9608-D6101D0A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D2C1A-E1EB-8348-8C0D-CC1F97D6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FE076BF-9200-1D41-9C2E-EFB451536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22" y="2283032"/>
            <a:ext cx="1219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C0504D"/>
                </a:solidFill>
                <a:latin typeface="Arial" pitchFamily="34" charset="0"/>
              </a:rPr>
              <a:t>4.</a:t>
            </a:r>
            <a:r>
              <a:rPr lang="en-US" altLang="en-US" sz="2800" dirty="0">
                <a:latin typeface="Arial" pitchFamily="34" charset="0"/>
              </a:rPr>
              <a:t> Choose </a:t>
            </a:r>
            <a:r>
              <a:rPr lang="en-US" altLang="en-US" sz="2800" i="1" dirty="0">
                <a:solidFill>
                  <a:prstClr val="black"/>
                </a:solidFill>
                <a:latin typeface="Arial" pitchFamily="34" charset="0"/>
              </a:rPr>
              <a:t>d</a:t>
            </a:r>
            <a:r>
              <a:rPr lang="en-US" altLang="en-US" sz="2800" dirty="0">
                <a:latin typeface="Arial" pitchFamily="34" charset="0"/>
              </a:rPr>
              <a:t> such that </a:t>
            </a:r>
            <a:r>
              <a:rPr lang="en-US" altLang="en-US" sz="2800" i="1" dirty="0">
                <a:latin typeface="Arial" pitchFamily="34" charset="0"/>
              </a:rPr>
              <a:t>ed-1</a:t>
            </a:r>
            <a:r>
              <a:rPr lang="en-US" altLang="en-US" sz="2800" dirty="0">
                <a:latin typeface="Arial" pitchFamily="34" charset="0"/>
              </a:rPr>
              <a:t> is  exactly divisible by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latin typeface="Arial" pitchFamily="34" charset="0"/>
              </a:rPr>
              <a:t>.</a:t>
            </a:r>
          </a:p>
          <a:p>
            <a:r>
              <a:rPr lang="en-US" altLang="en-US" sz="2800" dirty="0">
                <a:latin typeface="Arial" pitchFamily="34" charset="0"/>
              </a:rPr>
              <a:t>    (in other words: </a:t>
            </a:r>
            <a:r>
              <a:rPr lang="en-US" altLang="en-US" sz="2800" i="1" dirty="0">
                <a:latin typeface="Arial" pitchFamily="34" charset="0"/>
              </a:rPr>
              <a:t>ed</a:t>
            </a:r>
            <a:r>
              <a:rPr lang="en-US" altLang="en-US" sz="2800" dirty="0">
                <a:latin typeface="Arial" pitchFamily="34" charset="0"/>
              </a:rPr>
              <a:t> mod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 </a:t>
            </a:r>
            <a:r>
              <a:rPr lang="en-US" altLang="en-US" sz="2800" i="1" dirty="0">
                <a:latin typeface="Arial" pitchFamily="34" charset="0"/>
              </a:rPr>
              <a:t>= 1 ; or d = e   mod </a:t>
            </a:r>
            <a:r>
              <a:rPr lang="el-GR" altLang="en-US" sz="2800" dirty="0">
                <a:solidFill>
                  <a:prstClr val="black"/>
                </a:solidFill>
                <a:latin typeface="SBL Hebrew" pitchFamily="2" charset="0"/>
              </a:rPr>
              <a:t>Φ</a:t>
            </a:r>
            <a:r>
              <a:rPr lang="en-US" altLang="en-US" sz="2800" dirty="0">
                <a:solidFill>
                  <a:prstClr val="black"/>
                </a:solidFill>
                <a:latin typeface="SBL Hebrew" pitchFamily="2" charset="0"/>
              </a:rPr>
              <a:t>)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148A9AA8-A8FC-AD46-83AC-E56A5A4DD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615755"/>
            <a:ext cx="67954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dirty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5.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n,e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).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Private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key is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n,d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9080507"/>
      </p:ext>
    </p:extLst>
  </p:cSld>
  <p:clrMapOvr>
    <a:masterClrMapping/>
  </p:clrMapOvr>
  <p:transition spd="med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5B6C-80F2-D344-815F-9D52F1D6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 &amp;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4E40-EF35-5C42-83B6-D8C7C9059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Encrypt: m=10</a:t>
            </a:r>
          </a:p>
          <a:p>
            <a:endParaRPr lang="en-US" dirty="0"/>
          </a:p>
          <a:p>
            <a:r>
              <a:rPr lang="en-US" dirty="0"/>
              <a:t>C = </a:t>
            </a:r>
            <a:r>
              <a:rPr lang="en-US" dirty="0" err="1"/>
              <a:t>m^e</a:t>
            </a:r>
            <a:r>
              <a:rPr lang="en-US" dirty="0"/>
              <a:t> mod 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7644D-2D3B-E84F-AAB7-B511BB93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6024534"/>
      </p:ext>
    </p:extLst>
  </p:cSld>
  <p:clrMapOvr>
    <a:masterClrMapping/>
  </p:clrMapOvr>
  <p:transition spd="med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873F9320-0B99-9BC3-B010-11583E342B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6" r="6526" b="60144"/>
          <a:stretch/>
        </p:blipFill>
        <p:spPr bwMode="auto">
          <a:xfrm>
            <a:off x="0" y="1371600"/>
            <a:ext cx="1300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609" y="-254000"/>
            <a:ext cx="11703050" cy="1625600"/>
          </a:xfrm>
        </p:spPr>
        <p:txBody>
          <a:bodyPr/>
          <a:lstStyle/>
          <a:p>
            <a:r>
              <a:rPr lang="en-US" dirty="0"/>
              <a:t>Exercise F (CBC)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3637-376E-4B9E-999D-828AF293864A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-637365" y="4467598"/>
            <a:ext cx="3865161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 b="1" dirty="0"/>
              <a:t>(Encryption Algo)</a:t>
            </a:r>
          </a:p>
          <a:p>
            <a:pPr algn="l"/>
            <a:r>
              <a:rPr lang="en-US" sz="3200" b="1" dirty="0"/>
              <a:t>Input</a:t>
            </a:r>
            <a:r>
              <a:rPr lang="en-US" sz="3200" dirty="0"/>
              <a:t>	</a:t>
            </a:r>
            <a:r>
              <a:rPr lang="en-US" sz="3200" b="1" dirty="0"/>
              <a:t>Output</a:t>
            </a:r>
            <a:endParaRPr lang="en-US" sz="3200" dirty="0"/>
          </a:p>
          <a:p>
            <a:pPr algn="l"/>
            <a:r>
              <a:rPr lang="en-US" sz="3200" dirty="0"/>
              <a:t>000		110</a:t>
            </a:r>
          </a:p>
          <a:p>
            <a:pPr algn="l"/>
            <a:r>
              <a:rPr lang="en-US" sz="3200" dirty="0"/>
              <a:t>001		111</a:t>
            </a:r>
          </a:p>
          <a:p>
            <a:pPr algn="l"/>
            <a:r>
              <a:rPr lang="en-US" sz="3200" dirty="0"/>
              <a:t>010		100</a:t>
            </a:r>
          </a:p>
          <a:p>
            <a:pPr algn="l"/>
            <a:r>
              <a:rPr lang="en-US" sz="3200" dirty="0"/>
              <a:t>011		101</a:t>
            </a:r>
          </a:p>
          <a:p>
            <a:pPr algn="l"/>
            <a:r>
              <a:rPr lang="en-US" sz="3200" dirty="0"/>
              <a:t>100		011</a:t>
            </a:r>
          </a:p>
          <a:p>
            <a:pPr algn="l"/>
            <a:r>
              <a:rPr lang="en-US" sz="3200" dirty="0"/>
              <a:t>101		010</a:t>
            </a:r>
          </a:p>
          <a:p>
            <a:pPr algn="l"/>
            <a:r>
              <a:rPr lang="en-US" sz="3200" dirty="0"/>
              <a:t>110		001</a:t>
            </a:r>
          </a:p>
          <a:p>
            <a:pPr algn="l"/>
            <a:r>
              <a:rPr lang="en-US" sz="3200" dirty="0"/>
              <a:t>111		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60A4E-04D2-604D-90CD-FD9E0DD4753E}"/>
              </a:ext>
            </a:extLst>
          </p:cNvPr>
          <p:cNvSpPr txBox="1"/>
          <p:nvPr/>
        </p:nvSpPr>
        <p:spPr>
          <a:xfrm>
            <a:off x="3227796" y="5654671"/>
            <a:ext cx="94906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Encrypt: IV = 101   plaintext= 111 111 111</a:t>
            </a:r>
          </a:p>
        </p:txBody>
      </p:sp>
    </p:spTree>
    <p:extLst>
      <p:ext uri="{BB962C8B-B14F-4D97-AF65-F5344CB8AC3E}">
        <p14:creationId xmlns:p14="http://schemas.microsoft.com/office/powerpoint/2010/main" val="3463145755"/>
      </p:ext>
    </p:extLst>
  </p:cSld>
  <p:clrMapOvr>
    <a:masterClrMapping/>
  </p:clrMapOvr>
  <p:transition spd="med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6931E0C-FB3C-A344-BAC1-B384A8AF1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543" y="629842"/>
            <a:ext cx="11703050" cy="4713728"/>
          </a:xfr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8087EFBC-4B9A-364F-BADA-CADC72274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9" y="7222656"/>
            <a:ext cx="186621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b="1" dirty="0"/>
              <a:t>Input</a:t>
            </a:r>
            <a:r>
              <a:rPr lang="en-US" sz="1600" dirty="0"/>
              <a:t>	</a:t>
            </a:r>
            <a:r>
              <a:rPr lang="en-US" sz="1600" b="1" dirty="0"/>
              <a:t>Output</a:t>
            </a:r>
            <a:endParaRPr lang="en-US" sz="1600" dirty="0"/>
          </a:p>
          <a:p>
            <a:pPr algn="l"/>
            <a:r>
              <a:rPr lang="en-US" sz="1600" dirty="0"/>
              <a:t>000	110</a:t>
            </a:r>
          </a:p>
          <a:p>
            <a:pPr algn="l"/>
            <a:r>
              <a:rPr lang="en-US" sz="1600" dirty="0"/>
              <a:t>001	111</a:t>
            </a:r>
          </a:p>
          <a:p>
            <a:pPr algn="l"/>
            <a:r>
              <a:rPr lang="en-US" sz="1600" dirty="0"/>
              <a:t>010	100</a:t>
            </a:r>
          </a:p>
          <a:p>
            <a:pPr algn="l"/>
            <a:r>
              <a:rPr lang="en-US" sz="1600" dirty="0"/>
              <a:t>011	101</a:t>
            </a:r>
          </a:p>
          <a:p>
            <a:pPr algn="l"/>
            <a:r>
              <a:rPr lang="en-US" sz="1600" dirty="0"/>
              <a:t>100	011</a:t>
            </a:r>
          </a:p>
          <a:p>
            <a:pPr algn="l"/>
            <a:r>
              <a:rPr lang="en-US" sz="1600" dirty="0"/>
              <a:t>101	010</a:t>
            </a:r>
          </a:p>
          <a:p>
            <a:pPr algn="l"/>
            <a:r>
              <a:rPr lang="en-US" sz="1600" dirty="0"/>
              <a:t>110	001</a:t>
            </a:r>
          </a:p>
          <a:p>
            <a:pPr algn="l"/>
            <a:r>
              <a:rPr lang="en-US" sz="1600" dirty="0"/>
              <a:t>111	000</a:t>
            </a:r>
          </a:p>
        </p:txBody>
      </p:sp>
    </p:spTree>
    <p:extLst>
      <p:ext uri="{BB962C8B-B14F-4D97-AF65-F5344CB8AC3E}">
        <p14:creationId xmlns:p14="http://schemas.microsoft.com/office/powerpoint/2010/main" val="126534577"/>
      </p:ext>
    </p:extLst>
  </p:cSld>
  <p:clrMapOvr>
    <a:masterClrMapping/>
  </p:clrMapOvr>
  <p:transition spd="med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948A-46FD-0B4E-A4B2-0D298827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02" y="-23712"/>
            <a:ext cx="11703050" cy="1625600"/>
          </a:xfrm>
        </p:spPr>
        <p:txBody>
          <a:bodyPr/>
          <a:lstStyle/>
          <a:p>
            <a:r>
              <a:rPr lang="en-US" dirty="0"/>
              <a:t>Ex. F2 CBC Decryption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144A0-8FC3-924B-BF5F-51644F0B4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25" y="1297756"/>
            <a:ext cx="11703050" cy="47137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6AFD-3E67-C941-80DA-B922267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8FF548C-83EC-2F4D-AEAE-B1B192A7E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25" y="6011484"/>
            <a:ext cx="224452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/>
              <a:t>Input</a:t>
            </a:r>
            <a:r>
              <a:rPr lang="en-US" sz="2400" dirty="0"/>
              <a:t>	</a:t>
            </a:r>
            <a:r>
              <a:rPr lang="en-US" sz="2400" b="1" dirty="0"/>
              <a:t>Output</a:t>
            </a:r>
            <a:endParaRPr lang="en-US" sz="2400" dirty="0"/>
          </a:p>
          <a:p>
            <a:pPr algn="l"/>
            <a:r>
              <a:rPr lang="en-US" sz="2400" dirty="0"/>
              <a:t>000	110</a:t>
            </a:r>
          </a:p>
          <a:p>
            <a:pPr algn="l"/>
            <a:r>
              <a:rPr lang="en-US" sz="2400" dirty="0"/>
              <a:t>001	111</a:t>
            </a:r>
          </a:p>
          <a:p>
            <a:pPr algn="l"/>
            <a:r>
              <a:rPr lang="en-US" sz="2400" dirty="0"/>
              <a:t>010	100</a:t>
            </a:r>
          </a:p>
          <a:p>
            <a:pPr algn="l"/>
            <a:r>
              <a:rPr lang="en-US" sz="2400" dirty="0"/>
              <a:t>011	101</a:t>
            </a:r>
          </a:p>
          <a:p>
            <a:pPr algn="l"/>
            <a:r>
              <a:rPr lang="en-US" sz="2400" dirty="0"/>
              <a:t>100	011</a:t>
            </a:r>
          </a:p>
          <a:p>
            <a:pPr algn="l"/>
            <a:r>
              <a:rPr lang="en-US" sz="2400" dirty="0"/>
              <a:t>101	010</a:t>
            </a:r>
          </a:p>
          <a:p>
            <a:pPr algn="l"/>
            <a:r>
              <a:rPr lang="en-US" sz="2400" dirty="0"/>
              <a:t>110	001</a:t>
            </a:r>
          </a:p>
          <a:p>
            <a:pPr algn="l"/>
            <a:r>
              <a:rPr lang="en-US" sz="2400" dirty="0"/>
              <a:t>111	000</a:t>
            </a:r>
          </a:p>
        </p:txBody>
      </p:sp>
    </p:spTree>
    <p:extLst>
      <p:ext uri="{BB962C8B-B14F-4D97-AF65-F5344CB8AC3E}">
        <p14:creationId xmlns:p14="http://schemas.microsoft.com/office/powerpoint/2010/main" val="3382536223"/>
      </p:ext>
    </p:extLst>
  </p:cSld>
  <p:clrMapOvr>
    <a:masterClrMapping/>
  </p:clrMapOvr>
  <p:transition spd="med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038" y="-273768"/>
            <a:ext cx="9377762" cy="1625600"/>
          </a:xfrm>
        </p:spPr>
        <p:txBody>
          <a:bodyPr/>
          <a:lstStyle/>
          <a:p>
            <a:r>
              <a:rPr lang="en-US" dirty="0"/>
              <a:t>Exercise G (CFB)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3637-376E-4B9E-999D-828AF293864A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4000" y="4959141"/>
            <a:ext cx="3373038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 b="1" dirty="0"/>
              <a:t>Input</a:t>
            </a:r>
            <a:r>
              <a:rPr lang="en-US" sz="3200" dirty="0"/>
              <a:t>	</a:t>
            </a:r>
            <a:r>
              <a:rPr lang="en-US" sz="3200" b="1" dirty="0"/>
              <a:t>Output</a:t>
            </a:r>
            <a:endParaRPr lang="en-US" sz="3200" dirty="0"/>
          </a:p>
          <a:p>
            <a:pPr algn="l"/>
            <a:r>
              <a:rPr lang="en-US" sz="3200" dirty="0"/>
              <a:t>000		110</a:t>
            </a:r>
          </a:p>
          <a:p>
            <a:pPr algn="l"/>
            <a:r>
              <a:rPr lang="en-US" sz="3200" dirty="0"/>
              <a:t>001		111</a:t>
            </a:r>
          </a:p>
          <a:p>
            <a:pPr algn="l"/>
            <a:r>
              <a:rPr lang="en-US" sz="3200" dirty="0"/>
              <a:t>010		100</a:t>
            </a:r>
          </a:p>
          <a:p>
            <a:pPr algn="l"/>
            <a:r>
              <a:rPr lang="en-US" sz="3200" dirty="0"/>
              <a:t>011		101</a:t>
            </a:r>
          </a:p>
          <a:p>
            <a:pPr algn="l"/>
            <a:r>
              <a:rPr lang="en-US" sz="3200" dirty="0"/>
              <a:t>100		011</a:t>
            </a:r>
          </a:p>
          <a:p>
            <a:pPr algn="l"/>
            <a:r>
              <a:rPr lang="en-US" sz="3200" dirty="0"/>
              <a:t>101		010</a:t>
            </a:r>
          </a:p>
          <a:p>
            <a:pPr algn="l"/>
            <a:r>
              <a:rPr lang="en-US" sz="3200" dirty="0"/>
              <a:t>110		001</a:t>
            </a:r>
          </a:p>
          <a:p>
            <a:pPr algn="l"/>
            <a:r>
              <a:rPr lang="en-US" sz="3200" dirty="0"/>
              <a:t>111		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79E43-EDCF-0E4D-B8A3-3E62077FC6A5}"/>
              </a:ext>
            </a:extLst>
          </p:cNvPr>
          <p:cNvSpPr txBox="1"/>
          <p:nvPr/>
        </p:nvSpPr>
        <p:spPr>
          <a:xfrm>
            <a:off x="3627038" y="5603666"/>
            <a:ext cx="64636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IV=000 encrypt 001 001 001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08295A7-7503-AFCC-4633-FD7E14BA4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188" y="838412"/>
            <a:ext cx="11151737" cy="448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704916"/>
      </p:ext>
    </p:extLst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884575-BFDB-C84E-842D-8E84BA5A9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CF72B-C60B-4F4B-A67D-78A713EB6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85F6C-C6B8-4C71-9C99-091034D1AB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194050"/>
      </p:ext>
    </p:extLst>
  </p:cSld>
  <p:clrMapOvr>
    <a:masterClrMapping/>
  </p:clrMapOvr>
  <p:transition spd="med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038" y="-273768"/>
            <a:ext cx="9377762" cy="1625600"/>
          </a:xfrm>
        </p:spPr>
        <p:txBody>
          <a:bodyPr/>
          <a:lstStyle/>
          <a:p>
            <a:r>
              <a:rPr lang="en-US" dirty="0"/>
              <a:t>Exercise G2 (PCBC)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73637-376E-4B9E-999D-828AF293864A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-553638" y="4822006"/>
            <a:ext cx="3373038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3200" b="1" dirty="0"/>
              <a:t>Input</a:t>
            </a:r>
            <a:r>
              <a:rPr lang="en-US" sz="3200" dirty="0"/>
              <a:t>	</a:t>
            </a:r>
            <a:r>
              <a:rPr lang="en-US" sz="3200" b="1" dirty="0"/>
              <a:t>Output</a:t>
            </a:r>
            <a:endParaRPr lang="en-US" sz="3200" dirty="0"/>
          </a:p>
          <a:p>
            <a:pPr algn="l"/>
            <a:r>
              <a:rPr lang="en-US" sz="3200" dirty="0"/>
              <a:t>000		110</a:t>
            </a:r>
          </a:p>
          <a:p>
            <a:pPr algn="l"/>
            <a:r>
              <a:rPr lang="en-US" sz="3200" dirty="0"/>
              <a:t>001		111</a:t>
            </a:r>
          </a:p>
          <a:p>
            <a:pPr algn="l"/>
            <a:r>
              <a:rPr lang="en-US" sz="3200" dirty="0"/>
              <a:t>010		100</a:t>
            </a:r>
          </a:p>
          <a:p>
            <a:pPr algn="l"/>
            <a:r>
              <a:rPr lang="en-US" sz="3200" dirty="0"/>
              <a:t>011		101</a:t>
            </a:r>
          </a:p>
          <a:p>
            <a:pPr algn="l"/>
            <a:r>
              <a:rPr lang="en-US" sz="3200" dirty="0"/>
              <a:t>100		011</a:t>
            </a:r>
          </a:p>
          <a:p>
            <a:pPr algn="l"/>
            <a:r>
              <a:rPr lang="en-US" sz="3200" dirty="0"/>
              <a:t>101		010</a:t>
            </a:r>
          </a:p>
          <a:p>
            <a:pPr algn="l"/>
            <a:r>
              <a:rPr lang="en-US" sz="3200" dirty="0"/>
              <a:t>110		001</a:t>
            </a:r>
          </a:p>
          <a:p>
            <a:pPr algn="l"/>
            <a:r>
              <a:rPr lang="en-US" sz="3200" dirty="0"/>
              <a:t>111		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79E43-EDCF-0E4D-B8A3-3E62077FC6A5}"/>
              </a:ext>
            </a:extLst>
          </p:cNvPr>
          <p:cNvSpPr txBox="1"/>
          <p:nvPr/>
        </p:nvSpPr>
        <p:spPr>
          <a:xfrm>
            <a:off x="3627038" y="5603666"/>
            <a:ext cx="64636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IV=000 encrypt 001 001 001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B1A056B1-0B68-1570-C35C-E35154CA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34" y="915768"/>
            <a:ext cx="10850510" cy="436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6256"/>
      </p:ext>
    </p:extLst>
  </p:cSld>
  <p:clrMapOvr>
    <a:masterClrMapping/>
  </p:clrMapOvr>
  <p:transition spd="med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8BA86-483A-2F4F-A0F3-8B072B6A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73637-376E-4B9E-999D-828AF293864A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B6FF0DCA-2EAD-C742-B6C5-0BE2EADC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99" y="3204892"/>
            <a:ext cx="208848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b="1" dirty="0"/>
              <a:t>Input</a:t>
            </a:r>
            <a:r>
              <a:rPr lang="en-US" sz="1600" dirty="0"/>
              <a:t>	</a:t>
            </a:r>
            <a:r>
              <a:rPr lang="en-US" sz="1600" b="1" dirty="0"/>
              <a:t>Output</a:t>
            </a:r>
            <a:endParaRPr lang="en-US" sz="1600" dirty="0"/>
          </a:p>
          <a:p>
            <a:pPr algn="l"/>
            <a:r>
              <a:rPr lang="en-US" sz="1600" dirty="0"/>
              <a:t>000	110</a:t>
            </a:r>
          </a:p>
          <a:p>
            <a:pPr algn="l"/>
            <a:r>
              <a:rPr lang="en-US" sz="1600" dirty="0"/>
              <a:t>001	111</a:t>
            </a:r>
          </a:p>
          <a:p>
            <a:pPr algn="l"/>
            <a:r>
              <a:rPr lang="en-US" sz="1600" dirty="0"/>
              <a:t>010	100</a:t>
            </a:r>
          </a:p>
          <a:p>
            <a:pPr algn="l"/>
            <a:r>
              <a:rPr lang="en-US" sz="1600" dirty="0"/>
              <a:t>011	101</a:t>
            </a:r>
          </a:p>
          <a:p>
            <a:pPr algn="l"/>
            <a:r>
              <a:rPr lang="en-US" sz="1600" dirty="0"/>
              <a:t>100	011</a:t>
            </a:r>
          </a:p>
          <a:p>
            <a:pPr algn="l"/>
            <a:r>
              <a:rPr lang="en-US" sz="1600" dirty="0"/>
              <a:t>101	010</a:t>
            </a:r>
          </a:p>
          <a:p>
            <a:pPr algn="l"/>
            <a:r>
              <a:rPr lang="en-US" sz="1600" dirty="0"/>
              <a:t>110	001</a:t>
            </a:r>
          </a:p>
          <a:p>
            <a:pPr algn="l"/>
            <a:r>
              <a:rPr lang="en-US" sz="1600" dirty="0"/>
              <a:t>111	000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F341100F-5E32-BB48-A28D-486E351A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267" y="777330"/>
            <a:ext cx="8506892" cy="1181641"/>
          </a:xfrm>
        </p:spPr>
        <p:txBody>
          <a:bodyPr/>
          <a:lstStyle/>
          <a:p>
            <a:r>
              <a:rPr lang="en-US" dirty="0"/>
              <a:t>Exercise H (Decrypt CFB)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267CF-BF99-6733-AB69-0CD28789D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66" y="3469778"/>
            <a:ext cx="10373815" cy="417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99174"/>
      </p:ext>
    </p:extLst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5C25E9-8BC1-450F-B08C-2471F8A9AF8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838200"/>
            <a:ext cx="11703050" cy="16256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Connection flooding: Overwhelming connection queue w/ SYN flood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 algn="l"/>
            <a:r>
              <a:rPr lang="en-US" altLang="en-US">
                <a:latin typeface="Arial" pitchFamily="34" charset="0"/>
                <a:cs typeface="Arial" pitchFamily="34" charset="0"/>
              </a:rPr>
              <a:t>Recall client sends SYN packet with initial seq. number when initiating a connection.</a:t>
            </a:r>
          </a:p>
          <a:p>
            <a:pPr marL="0" indent="0" algn="l"/>
            <a:endParaRPr lang="en-US" altLang="en-US">
              <a:latin typeface="Arial" pitchFamily="34" charset="0"/>
              <a:cs typeface="Arial" pitchFamily="34" charset="0"/>
            </a:endParaRPr>
          </a:p>
          <a:p>
            <a:pPr marL="0" indent="0" algn="l"/>
            <a:r>
              <a:rPr lang="en-US" altLang="en-US">
                <a:latin typeface="Arial" pitchFamily="34" charset="0"/>
                <a:cs typeface="Arial" pitchFamily="34" charset="0"/>
              </a:rPr>
              <a:t>TCP on server machine allocates memory on its connection queue, to track the status of the new half-open connection.</a:t>
            </a:r>
          </a:p>
          <a:p>
            <a:pPr marL="0" indent="0" algn="l"/>
            <a:endParaRPr lang="en-US" altLang="en-US">
              <a:latin typeface="Arial" pitchFamily="34" charset="0"/>
              <a:cs typeface="Arial" pitchFamily="34" charset="0"/>
            </a:endParaRPr>
          </a:p>
          <a:p>
            <a:pPr marL="0" indent="0" algn="l"/>
            <a:r>
              <a:rPr lang="en-US" altLang="en-US">
                <a:latin typeface="Arial" pitchFamily="34" charset="0"/>
                <a:cs typeface="Arial" pitchFamily="34" charset="0"/>
              </a:rPr>
              <a:t>For each half-open connection, server waits for ACK segment, using a timeout that is often &gt; 1 minute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78600" y="2514600"/>
            <a:ext cx="5775325" cy="6435725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 algn="l"/>
            <a:r>
              <a:rPr lang="en-US" altLang="en-US" i="1" u="sng">
                <a:latin typeface="Arial" pitchFamily="34" charset="0"/>
                <a:cs typeface="Arial" pitchFamily="34" charset="0"/>
              </a:rPr>
              <a:t>Attack:</a:t>
            </a:r>
            <a:r>
              <a:rPr lang="en-US" altLang="en-US">
                <a:latin typeface="Arial" pitchFamily="34" charset="0"/>
                <a:cs typeface="Arial" pitchFamily="34" charset="0"/>
              </a:rPr>
              <a:t> Send many SYN packets, filling connection queue with half-open connections. </a:t>
            </a:r>
          </a:p>
          <a:p>
            <a:pPr marL="0" indent="0" algn="l"/>
            <a:endParaRPr lang="en-US" altLang="en-US" sz="2600">
              <a:latin typeface="Arial" pitchFamily="34" charset="0"/>
              <a:cs typeface="Arial" pitchFamily="34" charset="0"/>
            </a:endParaRPr>
          </a:p>
          <a:p>
            <a:pPr marL="0" indent="0" algn="l"/>
            <a:r>
              <a:rPr lang="en-US" altLang="en-US" sz="2600">
                <a:latin typeface="Arial" pitchFamily="34" charset="0"/>
                <a:cs typeface="Arial" pitchFamily="34" charset="0"/>
              </a:rPr>
              <a:t>Can spoof source IP address!</a:t>
            </a:r>
          </a:p>
          <a:p>
            <a:pPr marL="0" indent="0" algn="l"/>
            <a:endParaRPr lang="en-US" altLang="en-US">
              <a:latin typeface="Arial" pitchFamily="34" charset="0"/>
              <a:cs typeface="Arial" pitchFamily="34" charset="0"/>
            </a:endParaRPr>
          </a:p>
          <a:p>
            <a:pPr marL="0" indent="0" algn="l"/>
            <a:r>
              <a:rPr lang="en-US" altLang="en-US">
                <a:latin typeface="Arial" pitchFamily="34" charset="0"/>
                <a:cs typeface="Arial" pitchFamily="34" charset="0"/>
              </a:rPr>
              <a:t>When connection queue is exhausted, no new connections can be initiated by legit users. 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493000" y="7162800"/>
            <a:ext cx="4475163" cy="1423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Need to know of open port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on victim</a:t>
            </a:r>
            <a:r>
              <a:rPr kumimoji="0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’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 machine: Port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scanning.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325437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6FBF05-941E-4EA7-B13D-560DA5E975A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0"/>
            <a:ext cx="11703050" cy="16256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DoS: Overwhelming connection queue with SYN flood </a:t>
            </a:r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6910388" y="5006975"/>
          <a:ext cx="8699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266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5006975"/>
                        <a:ext cx="869950" cy="741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2111375" y="3300413"/>
          <a:ext cx="8683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7079" imgH="1083682" progId="">
                  <p:embed/>
                </p:oleObj>
              </mc:Choice>
              <mc:Fallback>
                <p:oleObj name="Clip" r:id="rId4" imgW="1307079" imgH="1083682" progId="">
                  <p:embed/>
                  <p:pic>
                    <p:nvPicPr>
                      <p:cNvPr id="2662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300413"/>
                        <a:ext cx="868363" cy="741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2144713" y="6067425"/>
          <a:ext cx="8699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079" imgH="1083682" progId="">
                  <p:embed/>
                </p:oleObj>
              </mc:Choice>
              <mc:Fallback>
                <p:oleObj name="Clip" r:id="rId5" imgW="1307079" imgH="1083682" progId="">
                  <p:embed/>
                  <p:pic>
                    <p:nvPicPr>
                      <p:cNvPr id="266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6067425"/>
                        <a:ext cx="869950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6832600" y="5851525"/>
            <a:ext cx="1193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victim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1665288" y="4133850"/>
            <a:ext cx="15398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attacker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2119313" y="7010400"/>
            <a:ext cx="10398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Alice</a:t>
            </a:r>
          </a:p>
        </p:txBody>
      </p:sp>
      <p:sp>
        <p:nvSpPr>
          <p:cNvPr id="349193" name="Line 9"/>
          <p:cNvSpPr>
            <a:spLocks noChangeShapeType="1"/>
          </p:cNvSpPr>
          <p:nvPr/>
        </p:nvSpPr>
        <p:spPr bwMode="auto">
          <a:xfrm>
            <a:off x="3151188" y="3773488"/>
            <a:ext cx="3608387" cy="128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49194" name="Text Box 10"/>
          <p:cNvSpPr txBox="1">
            <a:spLocks noChangeArrowheads="1"/>
          </p:cNvSpPr>
          <p:nvPr/>
        </p:nvSpPr>
        <p:spPr bwMode="auto">
          <a:xfrm rot="1181875">
            <a:off x="3532188" y="3286125"/>
            <a:ext cx="25844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SYNs with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Source IP = Alice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auto">
          <a:xfrm flipH="1">
            <a:off x="3132138" y="5310188"/>
            <a:ext cx="3571875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49196" name="Text Box 12"/>
          <p:cNvSpPr txBox="1">
            <a:spLocks noChangeArrowheads="1"/>
          </p:cNvSpPr>
          <p:nvPr/>
        </p:nvSpPr>
        <p:spPr bwMode="auto">
          <a:xfrm rot="-762518">
            <a:off x="3563938" y="5191125"/>
            <a:ext cx="1722437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SYN-ACKs</a:t>
            </a:r>
          </a:p>
        </p:txBody>
      </p:sp>
      <p:sp>
        <p:nvSpPr>
          <p:cNvPr id="349197" name="Line 13"/>
          <p:cNvSpPr>
            <a:spLocks noChangeShapeType="1"/>
          </p:cNvSpPr>
          <p:nvPr/>
        </p:nvSpPr>
        <p:spPr bwMode="auto">
          <a:xfrm flipV="1">
            <a:off x="3206750" y="5695950"/>
            <a:ext cx="3606800" cy="842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49198" name="Text Box 14"/>
          <p:cNvSpPr txBox="1">
            <a:spLocks noChangeArrowheads="1"/>
          </p:cNvSpPr>
          <p:nvPr/>
        </p:nvSpPr>
        <p:spPr bwMode="auto">
          <a:xfrm rot="-692829">
            <a:off x="4232275" y="6383338"/>
            <a:ext cx="846138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RST</a:t>
            </a:r>
          </a:p>
        </p:txBody>
      </p:sp>
      <p:sp>
        <p:nvSpPr>
          <p:cNvPr id="349199" name="Text Box 15"/>
          <p:cNvSpPr txBox="1">
            <a:spLocks noChangeArrowheads="1"/>
          </p:cNvSpPr>
          <p:nvPr/>
        </p:nvSpPr>
        <p:spPr bwMode="auto">
          <a:xfrm>
            <a:off x="7831138" y="4732338"/>
            <a:ext cx="27305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Connection queue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freed up with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RST segment</a:t>
            </a: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1016000" y="2438400"/>
            <a:ext cx="282416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amateur attack:</a:t>
            </a:r>
          </a:p>
        </p:txBody>
      </p:sp>
      <p:sp>
        <p:nvSpPr>
          <p:cNvPr id="349201" name="Text Box 17"/>
          <p:cNvSpPr txBox="1">
            <a:spLocks noChangeArrowheads="1"/>
          </p:cNvSpPr>
          <p:nvPr/>
        </p:nvSpPr>
        <p:spPr bwMode="auto">
          <a:xfrm>
            <a:off x="6502400" y="7620000"/>
            <a:ext cx="6223000" cy="142398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Expert attack: Use multiple source IP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addresses, each from unresponsive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addresses.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C26D76-EC64-B37B-8522-BB10EC31735B}"/>
                  </a:ext>
                </a:extLst>
              </p14:cNvPr>
              <p14:cNvContentPartPr/>
              <p14:nvPr/>
            </p14:nvContentPartPr>
            <p14:xfrm>
              <a:off x="13931528" y="586113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C26D76-EC64-B37B-8522-BB10EC3173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13528" y="584349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3" grpId="0" animBg="1"/>
      <p:bldP spid="349194" grpId="0" animBg="1"/>
      <p:bldP spid="349195" grpId="0" animBg="1"/>
      <p:bldP spid="349196" grpId="0" animBg="1"/>
      <p:bldP spid="349197" grpId="0" animBg="1"/>
      <p:bldP spid="349198" grpId="0" animBg="1"/>
      <p:bldP spid="349199" grpId="0"/>
      <p:bldP spid="3492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DC2865-88FC-4F87-B2FE-19D4F55B531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914400"/>
            <a:ext cx="11476038" cy="16256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SYN flood defense: SYN cookies (1)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8825" y="3700463"/>
            <a:ext cx="11053763" cy="5186362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3400" dirty="0">
                <a:latin typeface="Arial" pitchFamily="34" charset="0"/>
                <a:cs typeface="Arial" pitchFamily="34" charset="0"/>
              </a:rPr>
              <a:t>When SYN segment arrives, host B calculates function (hash) based on:</a:t>
            </a:r>
          </a:p>
          <a:p>
            <a:pPr lvl="1" algn="l">
              <a:lnSpc>
                <a:spcPct val="9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Apache example: Source and destination IP addresses and port numbers, and a secret number</a:t>
            </a:r>
          </a:p>
          <a:p>
            <a:pPr algn="l">
              <a:lnSpc>
                <a:spcPct val="9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3400" dirty="0">
                <a:latin typeface="Arial" pitchFamily="34" charset="0"/>
                <a:cs typeface="Arial" pitchFamily="34" charset="0"/>
              </a:rPr>
              <a:t>Host B uses resulting “cookie” for its initial </a:t>
            </a:r>
            <a:r>
              <a:rPr lang="en-US" altLang="en-US" sz="3400" dirty="0" err="1">
                <a:latin typeface="Arial" pitchFamily="34" charset="0"/>
                <a:cs typeface="Arial" pitchFamily="34" charset="0"/>
              </a:rPr>
              <a:t>seq</a:t>
            </a:r>
            <a:r>
              <a:rPr lang="en-US" altLang="en-US" sz="3400" dirty="0">
                <a:latin typeface="Arial" pitchFamily="34" charset="0"/>
                <a:cs typeface="Arial" pitchFamily="34" charset="0"/>
              </a:rPr>
              <a:t> # (ISN) in SYNACK</a:t>
            </a:r>
          </a:p>
          <a:p>
            <a:pPr algn="l">
              <a:lnSpc>
                <a:spcPct val="90000"/>
              </a:lnSpc>
              <a:buClr>
                <a:srgbClr val="2D2D8A"/>
              </a:buClr>
              <a:buFontTx/>
              <a:buChar char="•"/>
            </a:pPr>
            <a:r>
              <a:rPr lang="en-US" altLang="en-US" sz="3400" dirty="0">
                <a:latin typeface="Arial" pitchFamily="34" charset="0"/>
                <a:cs typeface="Arial" pitchFamily="34" charset="0"/>
              </a:rPr>
              <a:t>Host B does not allocate anything to half-open connection:</a:t>
            </a:r>
          </a:p>
          <a:p>
            <a:pPr lvl="1" algn="l">
              <a:lnSpc>
                <a:spcPct val="9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Does not remember A’s ISN</a:t>
            </a:r>
          </a:p>
          <a:p>
            <a:pPr lvl="1" algn="l">
              <a:lnSpc>
                <a:spcPct val="90000"/>
              </a:lnSpc>
              <a:buClr>
                <a:srgbClr val="2D2D8A"/>
              </a:buClr>
              <a:buFont typeface="Arial" pitchFamily="34" charset="0"/>
              <a:buChar char="•"/>
            </a:pPr>
            <a:r>
              <a:rPr lang="en-US" altLang="en-US" sz="2800" dirty="0">
                <a:latin typeface="Arial" pitchFamily="34" charset="0"/>
                <a:cs typeface="Arial" pitchFamily="34" charset="0"/>
              </a:rPr>
              <a:t>Does not remember cookie</a:t>
            </a: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3203575" y="2520950"/>
          <a:ext cx="8699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307079" imgH="1083682" progId="">
                  <p:embed/>
                </p:oleObj>
              </mc:Choice>
              <mc:Fallback>
                <p:oleObj name="Clip" r:id="rId2" imgW="1307079" imgH="1083682" progId="">
                  <p:embed/>
                  <p:pic>
                    <p:nvPicPr>
                      <p:cNvPr id="276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520950"/>
                        <a:ext cx="869950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8570913" y="2546350"/>
          <a:ext cx="8683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7079" imgH="1083682" progId="">
                  <p:embed/>
                </p:oleObj>
              </mc:Choice>
              <mc:Fallback>
                <p:oleObj name="Clip" r:id="rId4" imgW="1307079" imgH="1083682" progId="">
                  <p:embed/>
                  <p:pic>
                    <p:nvPicPr>
                      <p:cNvPr id="276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0913" y="2546350"/>
                        <a:ext cx="868362" cy="739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105150" y="3252788"/>
            <a:ext cx="1135063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Host A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8432800" y="3311525"/>
            <a:ext cx="1147763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Host B</a:t>
            </a: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4165600" y="2749550"/>
            <a:ext cx="4341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 flipH="1">
            <a:off x="4235450" y="3065463"/>
            <a:ext cx="4217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30046" tIns="65023" rIns="130046" bIns="65023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4902200" y="2286000"/>
            <a:ext cx="217328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SYN with ISN</a:t>
            </a:r>
            <a:r>
              <a:rPr kumimoji="0" lang="en-US" altLang="en-US" sz="23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A</a:t>
            </a: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4448175" y="3030538"/>
            <a:ext cx="39909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SYN-ACK with ISN</a:t>
            </a:r>
            <a:r>
              <a:rPr kumimoji="0" lang="en-US" altLang="en-US" sz="23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B</a:t>
            </a:r>
            <a:r>
              <a:rPr kumimoji="0" lang="en-US" altLang="en-US" sz="2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rPr>
              <a:t>= cookie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2353925" y="9428163"/>
            <a:ext cx="650875" cy="650875"/>
          </a:xfrm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621CD8-4929-41C7-B556-9F97A276DCB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838200"/>
            <a:ext cx="11685588" cy="114300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>
                <a:latin typeface="Arial" pitchFamily="34" charset="0"/>
                <a:cs typeface="Arial" pitchFamily="34" charset="0"/>
              </a:rPr>
              <a:t>SYN flood defense: SYN cookies (2)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35000" y="2743200"/>
            <a:ext cx="5775325" cy="6435725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400" u="sng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SYN is legitimate</a:t>
            </a:r>
          </a:p>
          <a:p>
            <a:pPr marL="0" indent="0" algn="l">
              <a:lnSpc>
                <a:spcPct val="90000"/>
              </a:lnSpc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Host A returns ACK</a:t>
            </a:r>
          </a:p>
          <a:p>
            <a:pPr marL="0" indent="0" algn="l">
              <a:lnSpc>
                <a:spcPct val="90000"/>
              </a:lnSpc>
            </a:pPr>
            <a:endParaRPr lang="en-US" altLang="en-US" sz="3400">
              <a:latin typeface="Arial" pitchFamily="34" charset="0"/>
              <a:cs typeface="Arial" pitchFamily="34" charset="0"/>
            </a:endParaRPr>
          </a:p>
          <a:p>
            <a:pPr marL="0" indent="0" algn="l">
              <a:lnSpc>
                <a:spcPct val="90000"/>
              </a:lnSpc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Host B computes same function, verifies  function = ACK # in ACK segment</a:t>
            </a:r>
          </a:p>
          <a:p>
            <a:pPr marL="0" indent="0" algn="l">
              <a:lnSpc>
                <a:spcPct val="90000"/>
              </a:lnSpc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Host B creates socket for connection</a:t>
            </a:r>
          </a:p>
          <a:p>
            <a:pPr marL="0" indent="0" algn="l">
              <a:lnSpc>
                <a:spcPct val="90000"/>
              </a:lnSpc>
            </a:pPr>
            <a:endParaRPr lang="en-US" altLang="en-US" sz="3400">
              <a:latin typeface="Arial" pitchFamily="34" charset="0"/>
              <a:cs typeface="Arial" pitchFamily="34" charset="0"/>
            </a:endParaRPr>
          </a:p>
          <a:p>
            <a:pPr marL="0" indent="0" algn="l">
              <a:lnSpc>
                <a:spcPct val="90000"/>
              </a:lnSpc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Legit connection established without the need for half-open connections</a:t>
            </a:r>
          </a:p>
        </p:txBody>
      </p:sp>
      <p:sp>
        <p:nvSpPr>
          <p:cNvPr id="28677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78600" y="2667000"/>
            <a:ext cx="5775325" cy="6435725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marL="0" indent="0" algn="l"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3400" u="sng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SYN-flood attack with spoofed IP address</a:t>
            </a:r>
          </a:p>
          <a:p>
            <a:pPr marL="0" indent="0" algn="l">
              <a:lnSpc>
                <a:spcPct val="90000"/>
              </a:lnSpc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No ACK comes back to B for connection.</a:t>
            </a:r>
          </a:p>
          <a:p>
            <a:pPr marL="0" indent="0" algn="l">
              <a:lnSpc>
                <a:spcPct val="90000"/>
              </a:lnSpc>
            </a:pPr>
            <a:endParaRPr lang="en-US" altLang="en-US" sz="3400">
              <a:latin typeface="Arial" pitchFamily="34" charset="0"/>
              <a:cs typeface="Arial" pitchFamily="34" charset="0"/>
            </a:endParaRPr>
          </a:p>
          <a:p>
            <a:pPr marL="0" indent="0" algn="l">
              <a:lnSpc>
                <a:spcPct val="90000"/>
              </a:lnSpc>
            </a:pPr>
            <a:r>
              <a:rPr lang="en-US" altLang="en-US" sz="3400">
                <a:latin typeface="Arial" pitchFamily="34" charset="0"/>
                <a:cs typeface="Arial" pitchFamily="34" charset="0"/>
              </a:rPr>
              <a:t>No problem: B is </a:t>
            </a:r>
            <a:r>
              <a:rPr lang="en-US" altLang="en-US" sz="3400" u="sng">
                <a:latin typeface="Arial" pitchFamily="34" charset="0"/>
                <a:cs typeface="Arial" pitchFamily="34" charset="0"/>
              </a:rPr>
              <a:t>not</a:t>
            </a:r>
            <a:r>
              <a:rPr lang="en-US" altLang="en-US" sz="3400">
                <a:latin typeface="Arial" pitchFamily="34" charset="0"/>
                <a:cs typeface="Arial" pitchFamily="34" charset="0"/>
              </a:rPr>
              <a:t> waiting for an ACK</a:t>
            </a:r>
          </a:p>
          <a:p>
            <a:pPr marL="0" indent="0" algn="l">
              <a:lnSpc>
                <a:spcPct val="90000"/>
              </a:lnSpc>
              <a:buFont typeface="ZapfDingbats" pitchFamily="82" charset="2"/>
              <a:buNone/>
            </a:pPr>
            <a:endParaRPr lang="en-US" altLang="en-US" sz="3400" u="sng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l">
              <a:lnSpc>
                <a:spcPct val="90000"/>
              </a:lnSpc>
            </a:pPr>
            <a:endParaRPr lang="en-US" altLang="en-US" sz="3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75" y="919515"/>
            <a:ext cx="11703050" cy="1096610"/>
          </a:xfrm>
          <a:noFill/>
          <a:ln>
            <a:miter lim="800000"/>
            <a:headEnd/>
            <a:tailEnd/>
          </a:ln>
        </p:spPr>
        <p:txBody>
          <a:bodyPr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400" b="1" i="0" dirty="0">
                <a:latin typeface="Arial" pitchFamily="34" charset="0"/>
                <a:cs typeface="Arial" pitchFamily="34" charset="0"/>
              </a:rPr>
              <a:t>TCP RST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BEF612-D26D-F64A-8A0F-9D504EA6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5" y="7319781"/>
            <a:ext cx="11703050" cy="2186169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Attacker can break the TCP connection by sending a TCP RST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Must match the SEQ and ACK Numbers</a:t>
            </a: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 lIns="130046" tIns="65023" rIns="130046" bIns="65023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B6F174-D900-478A-A1B3-0E41ED3AA6D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2463800" y="2209800"/>
            <a:ext cx="6581210" cy="4648200"/>
            <a:chOff x="1296" y="1787"/>
            <a:chExt cx="2915" cy="2059"/>
          </a:xfrm>
        </p:grpSpPr>
        <p:graphicFrame>
          <p:nvGraphicFramePr>
            <p:cNvPr id="16390" name="Object 5"/>
            <p:cNvGraphicFramePr>
              <a:graphicFrameLocks noChangeAspect="1"/>
            </p:cNvGraphicFramePr>
            <p:nvPr/>
          </p:nvGraphicFramePr>
          <p:xfrm>
            <a:off x="3711" y="22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307079" imgH="1083682" progId="">
                    <p:embed/>
                  </p:oleObj>
                </mc:Choice>
                <mc:Fallback>
                  <p:oleObj name="Clip" r:id="rId2" imgW="1307079" imgH="1083682" progId="">
                    <p:embed/>
                    <p:pic>
                      <p:nvPicPr>
                        <p:cNvPr id="163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2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6"/>
            <p:cNvGraphicFramePr>
              <a:graphicFrameLocks noChangeAspect="1"/>
            </p:cNvGraphicFramePr>
            <p:nvPr/>
          </p:nvGraphicFramePr>
          <p:xfrm>
            <a:off x="2570" y="326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307079" imgH="1083682" progId="">
                    <p:embed/>
                  </p:oleObj>
                </mc:Choice>
                <mc:Fallback>
                  <p:oleObj name="Clip" r:id="rId4" imgW="1307079" imgH="1083682" progId="">
                    <p:embed/>
                    <p:pic>
                      <p:nvPicPr>
                        <p:cNvPr id="1639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326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7"/>
            <p:cNvGraphicFramePr>
              <a:graphicFrameLocks noChangeAspect="1"/>
            </p:cNvGraphicFramePr>
            <p:nvPr/>
          </p:nvGraphicFramePr>
          <p:xfrm>
            <a:off x="1311" y="218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7079" imgH="1083682" progId="">
                    <p:embed/>
                  </p:oleObj>
                </mc:Choice>
                <mc:Fallback>
                  <p:oleObj name="Clip" r:id="rId5" imgW="1307079" imgH="1083682" progId="">
                    <p:embed/>
                    <p:pic>
                      <p:nvPicPr>
                        <p:cNvPr id="1639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218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Freeform 8"/>
            <p:cNvSpPr>
              <a:spLocks/>
            </p:cNvSpPr>
            <p:nvPr/>
          </p:nvSpPr>
          <p:spPr bwMode="auto">
            <a:xfrm>
              <a:off x="2111" y="1787"/>
              <a:ext cx="1289" cy="1291"/>
            </a:xfrm>
            <a:custGeom>
              <a:avLst/>
              <a:gdLst>
                <a:gd name="T0" fmla="*/ 218 w 1292"/>
                <a:gd name="T1" fmla="*/ 7 h 1255"/>
                <a:gd name="T2" fmla="*/ 35 w 1292"/>
                <a:gd name="T3" fmla="*/ 287 h 1255"/>
                <a:gd name="T4" fmla="*/ 29 w 1292"/>
                <a:gd name="T5" fmla="*/ 946 h 1255"/>
                <a:gd name="T6" fmla="*/ 53 w 1292"/>
                <a:gd name="T7" fmla="*/ 1499 h 1255"/>
                <a:gd name="T8" fmla="*/ 224 w 1292"/>
                <a:gd name="T9" fmla="*/ 1576 h 1255"/>
                <a:gd name="T10" fmla="*/ 625 w 1292"/>
                <a:gd name="T11" fmla="*/ 2041 h 1255"/>
                <a:gd name="T12" fmla="*/ 953 w 1292"/>
                <a:gd name="T13" fmla="*/ 2239 h 1255"/>
                <a:gd name="T14" fmla="*/ 1136 w 1292"/>
                <a:gd name="T15" fmla="*/ 1851 h 1255"/>
                <a:gd name="T16" fmla="*/ 1208 w 1292"/>
                <a:gd name="T17" fmla="*/ 806 h 1255"/>
                <a:gd name="T18" fmla="*/ 1142 w 1292"/>
                <a:gd name="T19" fmla="*/ 381 h 1255"/>
                <a:gd name="T20" fmla="*/ 707 w 1292"/>
                <a:gd name="T21" fmla="*/ 207 h 1255"/>
                <a:gd name="T22" fmla="*/ 218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4" name="Line 9"/>
            <p:cNvSpPr>
              <a:spLocks noChangeShapeType="1"/>
            </p:cNvSpPr>
            <p:nvPr/>
          </p:nvSpPr>
          <p:spPr bwMode="auto">
            <a:xfrm>
              <a:off x="1681" y="2335"/>
              <a:ext cx="4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5" name="Line 10"/>
            <p:cNvSpPr>
              <a:spLocks noChangeShapeType="1"/>
            </p:cNvSpPr>
            <p:nvPr/>
          </p:nvSpPr>
          <p:spPr bwMode="auto">
            <a:xfrm>
              <a:off x="2763" y="2958"/>
              <a:ext cx="0" cy="32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6" name="Line 11"/>
            <p:cNvSpPr>
              <a:spLocks noChangeShapeType="1"/>
            </p:cNvSpPr>
            <p:nvPr/>
          </p:nvSpPr>
          <p:spPr bwMode="auto">
            <a:xfrm>
              <a:off x="3363" y="2374"/>
              <a:ext cx="39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1704" y="2264"/>
              <a:ext cx="20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8" name="Line 13"/>
            <p:cNvSpPr>
              <a:spLocks noChangeShapeType="1"/>
            </p:cNvSpPr>
            <p:nvPr/>
          </p:nvSpPr>
          <p:spPr bwMode="auto">
            <a:xfrm flipV="1">
              <a:off x="2888" y="2538"/>
              <a:ext cx="825" cy="6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-128"/>
                <a:sym typeface="Gill Sans" charset="0"/>
              </a:endParaRPr>
            </a:p>
          </p:txBody>
        </p:sp>
        <p:sp>
          <p:nvSpPr>
            <p:cNvPr id="16399" name="Text Box 14"/>
            <p:cNvSpPr txBox="1">
              <a:spLocks noChangeArrowheads="1"/>
            </p:cNvSpPr>
            <p:nvPr/>
          </p:nvSpPr>
          <p:spPr bwMode="auto">
            <a:xfrm>
              <a:off x="1926" y="2051"/>
              <a:ext cx="727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Alice telnet</a:t>
              </a:r>
            </a:p>
          </p:txBody>
        </p:sp>
        <p:sp>
          <p:nvSpPr>
            <p:cNvPr id="16400" name="Text Box 15"/>
            <p:cNvSpPr txBox="1">
              <a:spLocks noChangeArrowheads="1"/>
            </p:cNvSpPr>
            <p:nvPr/>
          </p:nvSpPr>
          <p:spPr bwMode="auto">
            <a:xfrm rot="19310566">
              <a:off x="2758" y="2843"/>
              <a:ext cx="1453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TCP RST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Must have correct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SEQ and ACK numbers</a:t>
              </a:r>
            </a:p>
          </p:txBody>
        </p:sp>
        <p:sp>
          <p:nvSpPr>
            <p:cNvPr id="16401" name="Text Box 16"/>
            <p:cNvSpPr txBox="1">
              <a:spLocks noChangeArrowheads="1"/>
            </p:cNvSpPr>
            <p:nvPr/>
          </p:nvSpPr>
          <p:spPr bwMode="auto">
            <a:xfrm>
              <a:off x="1296" y="2628"/>
              <a:ext cx="37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Alice</a:t>
              </a:r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3886" y="2534"/>
              <a:ext cx="314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Bob</a:t>
              </a:r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2549" y="3648"/>
              <a:ext cx="57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ヒラギノ角ゴ ProN W3" charset="-128"/>
                  <a:cs typeface="Arial" pitchFamily="34" charset="0"/>
                  <a:sym typeface="Gill Sans" charset="0"/>
                </a:rPr>
                <a:t>Attacker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y" id="{0547D914-4A25-4327-A982-9FA0CE9FDC5E}" vid="{18E8272A-17B9-48C2-AEB1-7C21778A81DA}"/>
    </a:ext>
  </a:extLst>
</a:theme>
</file>

<file path=ppt/theme/theme10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o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y" id="{0547D914-4A25-4327-A982-9FA0CE9FDC5E}" vid="{18E8272A-17B9-48C2-AEB1-7C21778A81D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Po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y" id="{0547D914-4A25-4327-A982-9FA0CE9FDC5E}" vid="{18E8272A-17B9-48C2-AEB1-7C21778A81DA}"/>
    </a:ext>
  </a:ext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2624</Words>
  <Application>Microsoft Macintosh PowerPoint</Application>
  <PresentationFormat>Custom</PresentationFormat>
  <Paragraphs>477</Paragraphs>
  <Slides>41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9" baseType="lpstr">
      <vt:lpstr>Arial</vt:lpstr>
      <vt:lpstr>Calibri</vt:lpstr>
      <vt:lpstr>Courier</vt:lpstr>
      <vt:lpstr>Gill Sans</vt:lpstr>
      <vt:lpstr>SBL Hebrew</vt:lpstr>
      <vt:lpstr>ZapfDingbats</vt:lpstr>
      <vt:lpstr>ヒラギノ角ゴ ProN W3</vt:lpstr>
      <vt:lpstr>Poly</vt:lpstr>
      <vt:lpstr>Office Theme</vt:lpstr>
      <vt:lpstr>1_Poly</vt:lpstr>
      <vt:lpstr>1_Office Theme</vt:lpstr>
      <vt:lpstr>2_Poly</vt:lpstr>
      <vt:lpstr>2_Office Theme</vt:lpstr>
      <vt:lpstr>5_Office Theme</vt:lpstr>
      <vt:lpstr>Bullets</vt:lpstr>
      <vt:lpstr>1_Bullets</vt:lpstr>
      <vt:lpstr>Blank</vt:lpstr>
      <vt:lpstr>Clip</vt:lpstr>
      <vt:lpstr>Network Security</vt:lpstr>
      <vt:lpstr>Logistics</vt:lpstr>
      <vt:lpstr>Objectives</vt:lpstr>
      <vt:lpstr>Lab 1 Review</vt:lpstr>
      <vt:lpstr>Connection flooding: Overwhelming connection queue w/ SYN flood</vt:lpstr>
      <vt:lpstr>DoS: Overwhelming connection queue with SYN flood </vt:lpstr>
      <vt:lpstr>SYN flood defense: SYN cookies (1)</vt:lpstr>
      <vt:lpstr>SYN flood defense: SYN cookies (2)</vt:lpstr>
      <vt:lpstr>TCP RST Attack</vt:lpstr>
      <vt:lpstr>Session hijacking</vt:lpstr>
      <vt:lpstr>Session hijacking: The details</vt:lpstr>
      <vt:lpstr>Session hijacking: limitation</vt:lpstr>
      <vt:lpstr>Lab 2 Review</vt:lpstr>
      <vt:lpstr>Risk Matrix</vt:lpstr>
      <vt:lpstr>Exercise A</vt:lpstr>
      <vt:lpstr>Mitigating Risk</vt:lpstr>
      <vt:lpstr>Quantitative Risk Assessment Example</vt:lpstr>
      <vt:lpstr>Distributed DoS: DDos</vt:lpstr>
      <vt:lpstr>Port Scanning</vt:lpstr>
      <vt:lpstr>Exercise B</vt:lpstr>
      <vt:lpstr>Interlude: How DNS Works</vt:lpstr>
      <vt:lpstr>Exercise C</vt:lpstr>
      <vt:lpstr>DNS attack: redirecting</vt:lpstr>
      <vt:lpstr>IP address spoofing (1)</vt:lpstr>
      <vt:lpstr>IP address spoofing (2)</vt:lpstr>
      <vt:lpstr>IP spoofing with TCP?</vt:lpstr>
      <vt:lpstr>Diffie-Hellman</vt:lpstr>
      <vt:lpstr>Diffie-Hellman (cont)</vt:lpstr>
      <vt:lpstr>Exercise D1</vt:lpstr>
      <vt:lpstr>Exercise D2</vt:lpstr>
      <vt:lpstr>RSA: Creating Public/Private Keypair</vt:lpstr>
      <vt:lpstr>Exercise E</vt:lpstr>
      <vt:lpstr>RSA: Creating Public/Private Keypair</vt:lpstr>
      <vt:lpstr>PowerPoint Presentation</vt:lpstr>
      <vt:lpstr>RSA encryption &amp; decryption</vt:lpstr>
      <vt:lpstr>Exercise F (CBC)</vt:lpstr>
      <vt:lpstr>PowerPoint Presentation</vt:lpstr>
      <vt:lpstr>Ex. F2 CBC Decryption</vt:lpstr>
      <vt:lpstr>Exercise G (CFB)</vt:lpstr>
      <vt:lpstr>Exercise G2 (PCBC)</vt:lpstr>
      <vt:lpstr>Exercise H (Decrypt CFB)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pmak</dc:creator>
  <cp:lastModifiedBy>Phillip Mak</cp:lastModifiedBy>
  <cp:revision>11</cp:revision>
  <cp:lastPrinted>2021-10-15T17:49:07Z</cp:lastPrinted>
  <dcterms:created xsi:type="dcterms:W3CDTF">2010-10-15T02:26:25Z</dcterms:created>
  <dcterms:modified xsi:type="dcterms:W3CDTF">2025-03-08T18:51:06Z</dcterms:modified>
</cp:coreProperties>
</file>