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notesMasterIdLst>
    <p:notesMasterId r:id="rId23"/>
  </p:notesMasterIdLst>
  <p:handoutMasterIdLst>
    <p:handoutMasterId r:id="rId24"/>
  </p:handoutMasterIdLst>
  <p:sldIdLst>
    <p:sldId id="256" r:id="rId3"/>
    <p:sldId id="353" r:id="rId4"/>
    <p:sldId id="258" r:id="rId5"/>
    <p:sldId id="289" r:id="rId6"/>
    <p:sldId id="259" r:id="rId7"/>
    <p:sldId id="260" r:id="rId8"/>
    <p:sldId id="355" r:id="rId9"/>
    <p:sldId id="273" r:id="rId10"/>
    <p:sldId id="261" r:id="rId11"/>
    <p:sldId id="274" r:id="rId12"/>
    <p:sldId id="309" r:id="rId13"/>
    <p:sldId id="376" r:id="rId14"/>
    <p:sldId id="360" r:id="rId15"/>
    <p:sldId id="357" r:id="rId16"/>
    <p:sldId id="358" r:id="rId17"/>
    <p:sldId id="363" r:id="rId18"/>
    <p:sldId id="332" r:id="rId19"/>
    <p:sldId id="377" r:id="rId20"/>
    <p:sldId id="378" r:id="rId21"/>
    <p:sldId id="367" r:id="rId22"/>
  </p:sldIdLst>
  <p:sldSz cx="13004800" cy="9753600"/>
  <p:notesSz cx="6858000" cy="9144000"/>
  <p:defaultTextStyle>
    <a:defPPr>
      <a:defRPr lang="en-US"/>
    </a:defPPr>
    <a:lvl1pPr algn="l" rtl="0" fontAlgn="base">
      <a:spcBef>
        <a:spcPct val="0"/>
      </a:spcBef>
      <a:spcAft>
        <a:spcPct val="0"/>
      </a:spcAft>
      <a:defRPr sz="4200" kern="1200">
        <a:solidFill>
          <a:srgbClr val="000000"/>
        </a:solidFill>
        <a:latin typeface="Gill Sans" charset="0"/>
        <a:ea typeface="ヒラギノ角ゴ ProN W3" charset="-128"/>
        <a:cs typeface="+mn-cs"/>
        <a:sym typeface="Gill Sans" charset="0"/>
      </a:defRPr>
    </a:lvl1pPr>
    <a:lvl2pPr marL="457200" algn="l" rtl="0" fontAlgn="base">
      <a:spcBef>
        <a:spcPct val="0"/>
      </a:spcBef>
      <a:spcAft>
        <a:spcPct val="0"/>
      </a:spcAft>
      <a:defRPr sz="4200" kern="1200">
        <a:solidFill>
          <a:srgbClr val="000000"/>
        </a:solidFill>
        <a:latin typeface="Gill Sans" charset="0"/>
        <a:ea typeface="ヒラギノ角ゴ ProN W3" charset="-128"/>
        <a:cs typeface="+mn-cs"/>
        <a:sym typeface="Gill Sans" charset="0"/>
      </a:defRPr>
    </a:lvl2pPr>
    <a:lvl3pPr marL="914400" algn="l" rtl="0" fontAlgn="base">
      <a:spcBef>
        <a:spcPct val="0"/>
      </a:spcBef>
      <a:spcAft>
        <a:spcPct val="0"/>
      </a:spcAft>
      <a:defRPr sz="4200" kern="1200">
        <a:solidFill>
          <a:srgbClr val="000000"/>
        </a:solidFill>
        <a:latin typeface="Gill Sans" charset="0"/>
        <a:ea typeface="ヒラギノ角ゴ ProN W3" charset="-128"/>
        <a:cs typeface="+mn-cs"/>
        <a:sym typeface="Gill Sans" charset="0"/>
      </a:defRPr>
    </a:lvl3pPr>
    <a:lvl4pPr marL="1371600" algn="l" rtl="0" fontAlgn="base">
      <a:spcBef>
        <a:spcPct val="0"/>
      </a:spcBef>
      <a:spcAft>
        <a:spcPct val="0"/>
      </a:spcAft>
      <a:defRPr sz="4200" kern="1200">
        <a:solidFill>
          <a:srgbClr val="000000"/>
        </a:solidFill>
        <a:latin typeface="Gill Sans" charset="0"/>
        <a:ea typeface="ヒラギノ角ゴ ProN W3" charset="-128"/>
        <a:cs typeface="+mn-cs"/>
        <a:sym typeface="Gill Sans" charset="0"/>
      </a:defRPr>
    </a:lvl4pPr>
    <a:lvl5pPr marL="1828800" algn="l" rtl="0" fontAlgn="base">
      <a:spcBef>
        <a:spcPct val="0"/>
      </a:spcBef>
      <a:spcAft>
        <a:spcPct val="0"/>
      </a:spcAft>
      <a:defRPr sz="4200" kern="1200">
        <a:solidFill>
          <a:srgbClr val="000000"/>
        </a:solidFill>
        <a:latin typeface="Gill Sans" charset="0"/>
        <a:ea typeface="ヒラギノ角ゴ ProN W3" charset="-128"/>
        <a:cs typeface="+mn-cs"/>
        <a:sym typeface="Gill Sans" charset="0"/>
      </a:defRPr>
    </a:lvl5pPr>
    <a:lvl6pPr marL="2286000" algn="l" defTabSz="914400" rtl="0" eaLnBrk="1" latinLnBrk="0" hangingPunct="1">
      <a:defRPr sz="4200" kern="1200">
        <a:solidFill>
          <a:srgbClr val="000000"/>
        </a:solidFill>
        <a:latin typeface="Gill Sans" charset="0"/>
        <a:ea typeface="ヒラギノ角ゴ ProN W3" charset="-128"/>
        <a:cs typeface="+mn-cs"/>
        <a:sym typeface="Gill Sans" charset="0"/>
      </a:defRPr>
    </a:lvl6pPr>
    <a:lvl7pPr marL="2743200" algn="l" defTabSz="914400" rtl="0" eaLnBrk="1" latinLnBrk="0" hangingPunct="1">
      <a:defRPr sz="4200" kern="1200">
        <a:solidFill>
          <a:srgbClr val="000000"/>
        </a:solidFill>
        <a:latin typeface="Gill Sans" charset="0"/>
        <a:ea typeface="ヒラギノ角ゴ ProN W3" charset="-128"/>
        <a:cs typeface="+mn-cs"/>
        <a:sym typeface="Gill Sans" charset="0"/>
      </a:defRPr>
    </a:lvl7pPr>
    <a:lvl8pPr marL="3200400" algn="l" defTabSz="914400" rtl="0" eaLnBrk="1" latinLnBrk="0" hangingPunct="1">
      <a:defRPr sz="4200" kern="1200">
        <a:solidFill>
          <a:srgbClr val="000000"/>
        </a:solidFill>
        <a:latin typeface="Gill Sans" charset="0"/>
        <a:ea typeface="ヒラギノ角ゴ ProN W3" charset="-128"/>
        <a:cs typeface="+mn-cs"/>
        <a:sym typeface="Gill Sans" charset="0"/>
      </a:defRPr>
    </a:lvl8pPr>
    <a:lvl9pPr marL="3657600" algn="l" defTabSz="914400" rtl="0" eaLnBrk="1" latinLnBrk="0" hangingPunct="1">
      <a:defRPr sz="4200" kern="1200">
        <a:solidFill>
          <a:srgbClr val="000000"/>
        </a:solidFill>
        <a:latin typeface="Gill Sans" charset="0"/>
        <a:ea typeface="ヒラギノ角ゴ ProN W3" charset="-128"/>
        <a:cs typeface="+mn-cs"/>
        <a:sym typeface="Gill Sans"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frameSlides="1"/>
  <p:showPr showNarration="1" showAnimation="0"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57A973-282F-4B4D-96A0-A84CBCAB23C6}" v="10" dt="2025-01-17T20:11:41.5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897" autoAdjust="0"/>
    <p:restoredTop sz="94762" autoAdjust="0"/>
  </p:normalViewPr>
  <p:slideViewPr>
    <p:cSldViewPr>
      <p:cViewPr varScale="1">
        <p:scale>
          <a:sx n="85" d="100"/>
          <a:sy n="85" d="100"/>
        </p:scale>
        <p:origin x="1192" y="184"/>
      </p:cViewPr>
      <p:guideLst>
        <p:guide orient="horz" pos="3072"/>
        <p:guide pos="4096"/>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ACDF226B-4FD4-3341-9BD1-00A205483540}" type="datetime1">
              <a:rPr lang="en-US" altLang="en-US"/>
              <a:pPr/>
              <a:t>1/17/25</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D6CD931-6107-B64F-A369-A77FE31913D2}" type="slidenum">
              <a:rPr lang="en-US" altLang="en-US"/>
              <a:pPr/>
              <a:t>‹#›</a:t>
            </a:fld>
            <a:endParaRPr lang="en-US" altLang="en-US"/>
          </a:p>
        </p:txBody>
      </p:sp>
    </p:spTree>
    <p:extLst>
      <p:ext uri="{BB962C8B-B14F-4D97-AF65-F5344CB8AC3E}">
        <p14:creationId xmlns:p14="http://schemas.microsoft.com/office/powerpoint/2010/main" val="1799878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325B64D-A915-E440-8FA1-EF5251B06668}" type="datetime1">
              <a:rPr lang="en-US" altLang="en-US"/>
              <a:pPr/>
              <a:t>1/17/25</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4DFC50C-74C7-4946-B444-7F38D6650787}" type="slidenum">
              <a:rPr lang="en-US" altLang="en-US"/>
              <a:pPr/>
              <a:t>‹#›</a:t>
            </a:fld>
            <a:endParaRPr lang="en-US" altLang="en-US"/>
          </a:p>
        </p:txBody>
      </p:sp>
    </p:spTree>
    <p:extLst>
      <p:ext uri="{BB962C8B-B14F-4D97-AF65-F5344CB8AC3E}">
        <p14:creationId xmlns:p14="http://schemas.microsoft.com/office/powerpoint/2010/main" val="105746758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defRPr/>
            </a:pPr>
            <a:r>
              <a:rPr lang="en-US" dirty="0"/>
              <a:t>Purpose: Security concepts, not specific technologies</a:t>
            </a:r>
          </a:p>
          <a:p>
            <a:pPr marL="171450" indent="-171450">
              <a:buFont typeface="Arial" panose="020B0604020202020204" pitchFamily="34" charset="0"/>
              <a:buChar char="•"/>
              <a:defRPr/>
            </a:pPr>
            <a:r>
              <a:rPr lang="en-US" dirty="0"/>
              <a:t>Next several classes: All the steps that a hacker needs to break into a system:</a:t>
            </a:r>
          </a:p>
          <a:p>
            <a:pPr marL="228600" indent="-228600">
              <a:buFont typeface="+mj-lt"/>
              <a:buAutoNum type="arabicPeriod"/>
              <a:defRPr/>
            </a:pPr>
            <a:r>
              <a:rPr lang="en-US" dirty="0"/>
              <a:t>Gathering information – what IP addresses are owned, topology</a:t>
            </a:r>
          </a:p>
          <a:p>
            <a:pPr marL="228600" indent="-228600">
              <a:buFont typeface="+mj-lt"/>
              <a:buAutoNum type="arabicPeriod"/>
              <a:defRPr/>
            </a:pPr>
            <a:r>
              <a:rPr lang="en-US" dirty="0"/>
              <a:t>Identifying hosts and services</a:t>
            </a:r>
          </a:p>
          <a:p>
            <a:pPr marL="228600" indent="-228600">
              <a:buFont typeface="+mj-lt"/>
              <a:buAutoNum type="arabicPeriod"/>
              <a:defRPr/>
            </a:pPr>
            <a:r>
              <a:rPr lang="en-US" dirty="0"/>
              <a:t>Finding vulnerabilities</a:t>
            </a:r>
          </a:p>
          <a:p>
            <a:pPr marL="228600" indent="-228600">
              <a:buFont typeface="+mj-lt"/>
              <a:buAutoNum type="arabicPeriod"/>
              <a:defRPr/>
            </a:pPr>
            <a:r>
              <a:rPr lang="en-US" dirty="0"/>
              <a:t>Exploitation: gaining access, elevating access</a:t>
            </a:r>
          </a:p>
          <a:p>
            <a:pPr marL="228600" indent="-228600">
              <a:buFont typeface="+mj-lt"/>
              <a:buAutoNum type="arabicPeriod"/>
              <a:defRPr/>
            </a:pPr>
            <a:r>
              <a:rPr lang="en-US" dirty="0"/>
              <a:t>Post-Exploitation: maintaining access, removing traces</a:t>
            </a:r>
          </a:p>
          <a:p>
            <a:pPr marL="171450" indent="-171450">
              <a:buFont typeface="Arial" panose="020B0604020202020204" pitchFamily="34" charset="0"/>
              <a:buChar char="•"/>
              <a:defRPr/>
            </a:pPr>
            <a:r>
              <a:rPr lang="en-US" dirty="0"/>
              <a:t>Cryptography: how encryption works, how SSL works</a:t>
            </a:r>
          </a:p>
          <a:p>
            <a:pPr marL="171450" indent="-171450">
              <a:buFont typeface="Arial" panose="020B0604020202020204" pitchFamily="34" charset="0"/>
              <a:buChar char="•"/>
              <a:defRPr/>
            </a:pPr>
            <a:r>
              <a:rPr lang="en-US" dirty="0"/>
              <a:t>Network Defense Tools</a:t>
            </a:r>
          </a:p>
          <a:p>
            <a:pPr marL="171450" indent="-171450">
              <a:buFont typeface="Arial" panose="020B0604020202020204" pitchFamily="34" charset="0"/>
              <a:buChar char="•"/>
              <a:defRPr/>
            </a:pPr>
            <a:r>
              <a:rPr lang="en-US" dirty="0"/>
              <a:t>IPv6</a:t>
            </a:r>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B11C5B66-21EA-EF45-BCCD-36BC35437BB5}" type="slidenum">
              <a:rPr lang="en-US" altLang="en-US">
                <a:solidFill>
                  <a:srgbClr val="000000"/>
                </a:solidFill>
                <a:latin typeface="Gill Sans" charset="0"/>
                <a:ea typeface="ヒラギノ角ゴ ProN W3" charset="-128"/>
              </a:rPr>
              <a:pPr eaLnBrk="1" hangingPunct="1">
                <a:spcBef>
                  <a:spcPct val="0"/>
                </a:spcBef>
              </a:pPr>
              <a:t>8</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1555319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MS PGothic" charset="-128"/>
              </a:rPr>
              <a:t>Books not required, but it helps a lot to get you into the mindset of fundamentals</a:t>
            </a:r>
          </a:p>
          <a:p>
            <a:endParaRPr lang="en-US" altLang="en-US">
              <a:ea typeface="MS PGothic" charset="-128"/>
            </a:endParaRPr>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FB8E8535-B868-9C45-9954-CD5255B1E8A2}" type="slidenum">
              <a:rPr lang="en-US" altLang="en-US">
                <a:solidFill>
                  <a:srgbClr val="000000"/>
                </a:solidFill>
                <a:latin typeface="Gill Sans" charset="0"/>
                <a:ea typeface="ヒラギノ角ゴ ProN W3" charset="-128"/>
              </a:rPr>
              <a:pPr eaLnBrk="1" hangingPunct="1">
                <a:spcBef>
                  <a:spcPct val="0"/>
                </a:spcBef>
              </a:pPr>
              <a:t>9</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476667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228600" indent="-228600">
              <a:buFontTx/>
              <a:buAutoNum type="arabicPeriod"/>
            </a:pPr>
            <a:r>
              <a:rPr lang="en-US" altLang="en-US">
                <a:ea typeface="MS PGothic" charset="-128"/>
              </a:rPr>
              <a:t>TCP/IP: understanding the OSI model</a:t>
            </a:r>
          </a:p>
          <a:p>
            <a:pPr marL="228600" indent="-228600">
              <a:buFontTx/>
              <a:buAutoNum type="arabicPeriod"/>
            </a:pPr>
            <a:r>
              <a:rPr lang="en-US" altLang="en-US">
                <a:ea typeface="MS PGothic" charset="-128"/>
              </a:rPr>
              <a:t>ARP vs. IP</a:t>
            </a:r>
          </a:p>
          <a:p>
            <a:pPr marL="228600" indent="-228600">
              <a:buFontTx/>
              <a:buAutoNum type="arabicPeriod"/>
            </a:pPr>
            <a:r>
              <a:rPr lang="en-US" altLang="en-US">
                <a:ea typeface="MS PGothic" charset="-128"/>
              </a:rPr>
              <a:t>Ethernet, IP, TCP packet</a:t>
            </a:r>
          </a:p>
          <a:p>
            <a:pPr marL="228600" indent="-228600">
              <a:buFontTx/>
              <a:buAutoNum type="arabicPeriod"/>
            </a:pPr>
            <a:endParaRPr lang="en-US" altLang="en-US">
              <a:ea typeface="MS PGothic" charset="-128"/>
            </a:endParaRPr>
          </a:p>
          <a:p>
            <a:pPr marL="228600" indent="-228600"/>
            <a:r>
              <a:rPr lang="en-US" altLang="en-US">
                <a:ea typeface="MS PGothic" charset="-128"/>
              </a:rPr>
              <a:t>Linux – Lab 1</a:t>
            </a:r>
          </a:p>
          <a:p>
            <a:pPr marL="228600" indent="-228600"/>
            <a:endParaRPr lang="en-US" altLang="en-US">
              <a:ea typeface="MS PGothic" charset="-128"/>
            </a:endParaRPr>
          </a:p>
          <a:p>
            <a:pPr marL="228600" indent="-228600"/>
            <a:r>
              <a:rPr lang="en-US" altLang="en-US">
                <a:ea typeface="MS PGothic" charset="-128"/>
              </a:rPr>
              <a:t>Course difficulty – Computer Security</a:t>
            </a:r>
          </a:p>
          <a:p>
            <a:pPr marL="228600" indent="-228600"/>
            <a:endParaRPr lang="en-US" altLang="en-US">
              <a:ea typeface="MS PGothic" charset="-128"/>
            </a:endParaRPr>
          </a:p>
          <a:p>
            <a:pPr marL="228600" indent="-228600"/>
            <a:r>
              <a:rPr lang="en-US" altLang="en-US">
                <a:ea typeface="MS PGothic" charset="-128"/>
              </a:rPr>
              <a:t>- make clear what the prerequisits</a:t>
            </a:r>
          </a:p>
          <a:p>
            <a:pPr marL="228600" indent="-228600"/>
            <a:r>
              <a:rPr lang="en-US" altLang="en-US">
                <a:ea typeface="MS PGothic" charset="-128"/>
              </a:rPr>
              <a:t>   - don't have it, they should drop the class</a:t>
            </a:r>
          </a:p>
          <a:p>
            <a:pPr marL="228600" indent="-228600"/>
            <a:r>
              <a:rPr lang="en-US" altLang="en-US">
                <a:ea typeface="MS PGothic" charset="-128"/>
              </a:rPr>
              <a:t>   - NYU only has one week to add/drop. next monday</a:t>
            </a:r>
          </a:p>
          <a:p>
            <a:pPr marL="228600" indent="-228600"/>
            <a:r>
              <a:rPr lang="en-US" altLang="en-US">
                <a:ea typeface="MS PGothic" charset="-128"/>
              </a:rPr>
              <a:t>   - 3.4 is the average grade</a:t>
            </a:r>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52F88CCB-6F38-8943-99DB-CA7D57D471E5}" type="slidenum">
              <a:rPr lang="en-US" altLang="en-US">
                <a:solidFill>
                  <a:srgbClr val="000000"/>
                </a:solidFill>
                <a:latin typeface="Gill Sans" charset="0"/>
                <a:ea typeface="ヒラギノ角ゴ ProN W3" charset="-128"/>
              </a:rPr>
              <a:pPr eaLnBrk="1" hangingPunct="1">
                <a:spcBef>
                  <a:spcPct val="0"/>
                </a:spcBef>
              </a:pPr>
              <a:t>10</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382697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MS PGothic" charset="-128"/>
              </a:rPr>
              <a:t>How to get an A</a:t>
            </a:r>
          </a:p>
          <a:p>
            <a:r>
              <a:rPr lang="en-US" altLang="en-US" dirty="0">
                <a:ea typeface="MS PGothic" charset="-128"/>
              </a:rPr>
              <a:t>change of grades are not allowed</a:t>
            </a:r>
          </a:p>
          <a:p>
            <a:r>
              <a:rPr lang="en-US" altLang="en-US" dirty="0">
                <a:ea typeface="MS PGothic" charset="-128"/>
              </a:rPr>
              <a:t>Plagiarism in academics vs. legal</a:t>
            </a:r>
          </a:p>
          <a:p>
            <a:r>
              <a:rPr lang="en-US" altLang="en-US" dirty="0">
                <a:ea typeface="MS PGothic" charset="-128"/>
              </a:rPr>
              <a:t>No tolerance</a:t>
            </a:r>
          </a:p>
          <a:p>
            <a:endParaRPr lang="en-US" altLang="en-US" dirty="0">
              <a:ea typeface="MS PGothic" charset="-128"/>
            </a:endParaRPr>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E81C7B98-1E58-CC48-9DF9-97D674321003}" type="slidenum">
              <a:rPr lang="en-US" altLang="en-US">
                <a:solidFill>
                  <a:srgbClr val="000000"/>
                </a:solidFill>
                <a:latin typeface="Gill Sans" charset="0"/>
                <a:ea typeface="ヒラギノ角ゴ ProN W3" charset="-128"/>
              </a:rPr>
              <a:pPr eaLnBrk="1" hangingPunct="1">
                <a:spcBef>
                  <a:spcPct val="0"/>
                </a:spcBef>
              </a:pPr>
              <a:t>11</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260401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BC6E0-9904-44F3-5FF1-038AA9B3D25B}"/>
            </a:ext>
          </a:extLst>
        </p:cNvPr>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04E666F5-E99F-BA96-49E3-C454B51AFE72}"/>
              </a:ext>
            </a:extLst>
          </p:cNvPr>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24579" name="Notes Placeholder 2">
            <a:extLst>
              <a:ext uri="{FF2B5EF4-FFF2-40B4-BE49-F238E27FC236}">
                <a16:creationId xmlns:a16="http://schemas.microsoft.com/office/drawing/2014/main" id="{22A3C4BE-79E1-F4CD-CC60-53F155D7ABB1}"/>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MS PGothic" charset="-128"/>
              </a:rPr>
              <a:t>How to get an A</a:t>
            </a:r>
          </a:p>
          <a:p>
            <a:r>
              <a:rPr lang="en-US" altLang="en-US" dirty="0">
                <a:ea typeface="MS PGothic" charset="-128"/>
              </a:rPr>
              <a:t>change of grades are not allowed</a:t>
            </a:r>
          </a:p>
          <a:p>
            <a:r>
              <a:rPr lang="en-US" altLang="en-US" dirty="0">
                <a:ea typeface="MS PGothic" charset="-128"/>
              </a:rPr>
              <a:t>Plagiarism in academics vs. legal</a:t>
            </a:r>
          </a:p>
          <a:p>
            <a:r>
              <a:rPr lang="en-US" altLang="en-US" dirty="0">
                <a:ea typeface="MS PGothic" charset="-128"/>
              </a:rPr>
              <a:t>No tolerance</a:t>
            </a:r>
          </a:p>
          <a:p>
            <a:endParaRPr lang="en-US" altLang="en-US" dirty="0">
              <a:ea typeface="MS PGothic" charset="-128"/>
            </a:endParaRPr>
          </a:p>
        </p:txBody>
      </p:sp>
      <p:sp>
        <p:nvSpPr>
          <p:cNvPr id="24580" name="Slide Number Placeholder 3">
            <a:extLst>
              <a:ext uri="{FF2B5EF4-FFF2-40B4-BE49-F238E27FC236}">
                <a16:creationId xmlns:a16="http://schemas.microsoft.com/office/drawing/2014/main" id="{74F353D7-3C36-522C-FA60-7DA64EF80363}"/>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E81C7B98-1E58-CC48-9DF9-97D674321003}" type="slidenum">
              <a:rPr lang="en-US" altLang="en-US">
                <a:solidFill>
                  <a:srgbClr val="000000"/>
                </a:solidFill>
                <a:latin typeface="Gill Sans" charset="0"/>
                <a:ea typeface="ヒラギノ角ゴ ProN W3" charset="-128"/>
              </a:rPr>
              <a:pPr eaLnBrk="1" hangingPunct="1">
                <a:spcBef>
                  <a:spcPct val="0"/>
                </a:spcBef>
              </a:pPr>
              <a:t>12</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339270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DFC50C-74C7-4946-B444-7F38D6650787}" type="slidenum">
              <a:rPr lang="en-US" altLang="en-US" smtClean="0"/>
              <a:pPr/>
              <a:t>18</a:t>
            </a:fld>
            <a:endParaRPr lang="en-US" altLang="en-US"/>
          </a:p>
        </p:txBody>
      </p:sp>
    </p:spTree>
    <p:extLst>
      <p:ext uri="{BB962C8B-B14F-4D97-AF65-F5344CB8AC3E}">
        <p14:creationId xmlns:p14="http://schemas.microsoft.com/office/powerpoint/2010/main" val="4040302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551C07-6E42-D79B-22ED-91F13C51F7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315795-496E-3AD2-6861-C4DE86DC1F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5534AF-54A2-CAF6-EC6D-B9DF9AFCD0F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6132D99-7A38-B5E6-1B89-057E80DB0401}"/>
              </a:ext>
            </a:extLst>
          </p:cNvPr>
          <p:cNvSpPr>
            <a:spLocks noGrp="1"/>
          </p:cNvSpPr>
          <p:nvPr>
            <p:ph type="sldNum" sz="quarter" idx="5"/>
          </p:nvPr>
        </p:nvSpPr>
        <p:spPr/>
        <p:txBody>
          <a:bodyPr/>
          <a:lstStyle/>
          <a:p>
            <a:fld id="{E4DFC50C-74C7-4946-B444-7F38D6650787}" type="slidenum">
              <a:rPr lang="en-US" altLang="en-US" smtClean="0"/>
              <a:pPr/>
              <a:t>19</a:t>
            </a:fld>
            <a:endParaRPr lang="en-US" altLang="en-US"/>
          </a:p>
        </p:txBody>
      </p:sp>
    </p:spTree>
    <p:extLst>
      <p:ext uri="{BB962C8B-B14F-4D97-AF65-F5344CB8AC3E}">
        <p14:creationId xmlns:p14="http://schemas.microsoft.com/office/powerpoint/2010/main" val="4290310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Text Box 5"/>
          <p:cNvSpPr txBox="1">
            <a:spLocks noGrp="1" noChangeArrowheads="1"/>
          </p:cNvSpPr>
          <p:nvPr>
            <p:ph type="sldNum" sz="quarter" idx="10"/>
          </p:nvPr>
        </p:nvSpPr>
        <p:spPr>
          <a:ln/>
        </p:spPr>
        <p:txBody>
          <a:bodyPr/>
          <a:lstStyle>
            <a:lvl1pPr>
              <a:defRPr/>
            </a:lvl1pPr>
          </a:lstStyle>
          <a:p>
            <a:fld id="{16CDE5C8-FA0E-6341-B390-788C250F10A8}" type="slidenum">
              <a:rPr lang="en-US" altLang="en-US"/>
              <a:pPr/>
              <a:t>‹#›</a:t>
            </a:fld>
            <a:endParaRPr lang="en-US" altLang="en-US"/>
          </a:p>
        </p:txBody>
      </p:sp>
    </p:spTree>
    <p:extLst>
      <p:ext uri="{BB962C8B-B14F-4D97-AF65-F5344CB8AC3E}">
        <p14:creationId xmlns:p14="http://schemas.microsoft.com/office/powerpoint/2010/main" val="296864819"/>
      </p:ext>
    </p:extLst>
  </p:cSld>
  <p:clrMapOvr>
    <a:masterClrMapping/>
  </p:clrMapOvr>
  <p:transition spd="med">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5"/>
          <p:cNvSpPr txBox="1">
            <a:spLocks noGrp="1" noChangeArrowheads="1"/>
          </p:cNvSpPr>
          <p:nvPr>
            <p:ph type="sldNum" sz="quarter" idx="10"/>
          </p:nvPr>
        </p:nvSpPr>
        <p:spPr>
          <a:ln/>
        </p:spPr>
        <p:txBody>
          <a:bodyPr/>
          <a:lstStyle>
            <a:lvl1pPr>
              <a:defRPr/>
            </a:lvl1pPr>
          </a:lstStyle>
          <a:p>
            <a:fld id="{497DF8F2-20DE-B94E-A61E-2FF8C65B59FC}" type="slidenum">
              <a:rPr lang="en-US" altLang="en-US"/>
              <a:pPr/>
              <a:t>‹#›</a:t>
            </a:fld>
            <a:endParaRPr lang="en-US" altLang="en-US"/>
          </a:p>
        </p:txBody>
      </p:sp>
    </p:spTree>
    <p:extLst>
      <p:ext uri="{BB962C8B-B14F-4D97-AF65-F5344CB8AC3E}">
        <p14:creationId xmlns:p14="http://schemas.microsoft.com/office/powerpoint/2010/main" val="719346228"/>
      </p:ext>
    </p:extLst>
  </p:cSld>
  <p:clrMapOvr>
    <a:masterClrMapping/>
  </p:clrMapOvr>
  <p:transition spd="med">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600" y="1638300"/>
            <a:ext cx="2616200" cy="452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70000" y="1638300"/>
            <a:ext cx="7696200" cy="452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5"/>
          <p:cNvSpPr txBox="1">
            <a:spLocks noGrp="1" noChangeArrowheads="1"/>
          </p:cNvSpPr>
          <p:nvPr>
            <p:ph type="sldNum" sz="quarter" idx="10"/>
          </p:nvPr>
        </p:nvSpPr>
        <p:spPr>
          <a:ln/>
        </p:spPr>
        <p:txBody>
          <a:bodyPr/>
          <a:lstStyle>
            <a:lvl1pPr>
              <a:defRPr/>
            </a:lvl1pPr>
          </a:lstStyle>
          <a:p>
            <a:fld id="{19AF3DD4-8259-2747-8344-4D61506E4288}" type="slidenum">
              <a:rPr lang="en-US" altLang="en-US"/>
              <a:pPr/>
              <a:t>‹#›</a:t>
            </a:fld>
            <a:endParaRPr lang="en-US" altLang="en-US"/>
          </a:p>
        </p:txBody>
      </p:sp>
    </p:spTree>
    <p:extLst>
      <p:ext uri="{BB962C8B-B14F-4D97-AF65-F5344CB8AC3E}">
        <p14:creationId xmlns:p14="http://schemas.microsoft.com/office/powerpoint/2010/main" val="846811127"/>
      </p:ext>
    </p:extLst>
  </p:cSld>
  <p:clrMapOvr>
    <a:masterClrMapping/>
  </p:clrMapOvr>
  <p:transition spd="med">
    <p:dissolv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fld id="{ED9046CF-6492-0F4A-A05A-B835ED646C28}" type="slidenum">
              <a:rPr lang="en-US" altLang="en-US"/>
              <a:pPr/>
              <a:t>‹#›</a:t>
            </a:fld>
            <a:endParaRPr lang="en-US" altLang="en-US"/>
          </a:p>
        </p:txBody>
      </p:sp>
    </p:spTree>
    <p:extLst>
      <p:ext uri="{BB962C8B-B14F-4D97-AF65-F5344CB8AC3E}">
        <p14:creationId xmlns:p14="http://schemas.microsoft.com/office/powerpoint/2010/main" val="1414829150"/>
      </p:ext>
    </p:extLst>
  </p:cSld>
  <p:clrMapOvr>
    <a:masterClrMapping/>
  </p:clrMapOvr>
  <p:transition spd="med">
    <p:dissolv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fld id="{DC1FFE25-4854-B340-A197-D37A3BC62BD4}" type="slidenum">
              <a:rPr lang="en-US" altLang="en-US"/>
              <a:pPr/>
              <a:t>‹#›</a:t>
            </a:fld>
            <a:endParaRPr lang="en-US" altLang="en-US"/>
          </a:p>
        </p:txBody>
      </p:sp>
    </p:spTree>
    <p:extLst>
      <p:ext uri="{BB962C8B-B14F-4D97-AF65-F5344CB8AC3E}">
        <p14:creationId xmlns:p14="http://schemas.microsoft.com/office/powerpoint/2010/main" val="1307565984"/>
      </p:ext>
    </p:extLst>
  </p:cSld>
  <p:clrMapOvr>
    <a:masterClrMapping/>
  </p:clrMapOvr>
  <p:transition spd="med">
    <p:dissolv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fld id="{E86FD938-3C6B-DB44-9F8F-433699FDDC8A}" type="slidenum">
              <a:rPr lang="en-US" altLang="en-US"/>
              <a:pPr/>
              <a:t>‹#›</a:t>
            </a:fld>
            <a:endParaRPr lang="en-US" altLang="en-US"/>
          </a:p>
        </p:txBody>
      </p:sp>
    </p:spTree>
    <p:extLst>
      <p:ext uri="{BB962C8B-B14F-4D97-AF65-F5344CB8AC3E}">
        <p14:creationId xmlns:p14="http://schemas.microsoft.com/office/powerpoint/2010/main" val="555996658"/>
      </p:ext>
    </p:extLst>
  </p:cSld>
  <p:clrMapOvr>
    <a:masterClrMapping/>
  </p:clrMapOvr>
  <p:transition spd="med">
    <p:dissolv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1500" y="1968500"/>
            <a:ext cx="5988050" cy="7251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711950" y="1968500"/>
            <a:ext cx="5988050" cy="7251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fld id="{28B7A25E-C83D-ED42-AB61-0092ED503119}" type="slidenum">
              <a:rPr lang="en-US" altLang="en-US"/>
              <a:pPr/>
              <a:t>‹#›</a:t>
            </a:fld>
            <a:endParaRPr lang="en-US" altLang="en-US"/>
          </a:p>
        </p:txBody>
      </p:sp>
    </p:spTree>
    <p:extLst>
      <p:ext uri="{BB962C8B-B14F-4D97-AF65-F5344CB8AC3E}">
        <p14:creationId xmlns:p14="http://schemas.microsoft.com/office/powerpoint/2010/main" val="324763920"/>
      </p:ext>
    </p:extLst>
  </p:cSld>
  <p:clrMapOvr>
    <a:masterClrMapping/>
  </p:clrMapOvr>
  <p:transition spd="med">
    <p:dissolv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fld id="{046F5701-D3D4-7448-A88A-E7CCA89778D1}" type="slidenum">
              <a:rPr lang="en-US" altLang="en-US"/>
              <a:pPr/>
              <a:t>‹#›</a:t>
            </a:fld>
            <a:endParaRPr lang="en-US" altLang="en-US"/>
          </a:p>
        </p:txBody>
      </p:sp>
    </p:spTree>
    <p:extLst>
      <p:ext uri="{BB962C8B-B14F-4D97-AF65-F5344CB8AC3E}">
        <p14:creationId xmlns:p14="http://schemas.microsoft.com/office/powerpoint/2010/main" val="155789224"/>
      </p:ext>
    </p:extLst>
  </p:cSld>
  <p:clrMapOvr>
    <a:masterClrMapping/>
  </p:clrMapOvr>
  <p:transition spd="med">
    <p:dissolv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fld id="{6BF071FE-A6B2-5847-9C15-FA00808DA583}" type="slidenum">
              <a:rPr lang="en-US" altLang="en-US"/>
              <a:pPr/>
              <a:t>‹#›</a:t>
            </a:fld>
            <a:endParaRPr lang="en-US" altLang="en-US"/>
          </a:p>
        </p:txBody>
      </p:sp>
    </p:spTree>
    <p:extLst>
      <p:ext uri="{BB962C8B-B14F-4D97-AF65-F5344CB8AC3E}">
        <p14:creationId xmlns:p14="http://schemas.microsoft.com/office/powerpoint/2010/main" val="231602422"/>
      </p:ext>
    </p:extLst>
  </p:cSld>
  <p:clrMapOvr>
    <a:masterClrMapping/>
  </p:clrMapOvr>
  <p:transition spd="med">
    <p:dissolv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fld id="{087FE292-2E64-3847-958A-56E706D01968}" type="slidenum">
              <a:rPr lang="en-US" altLang="en-US"/>
              <a:pPr/>
              <a:t>‹#›</a:t>
            </a:fld>
            <a:endParaRPr lang="en-US" altLang="en-US"/>
          </a:p>
        </p:txBody>
      </p:sp>
    </p:spTree>
    <p:extLst>
      <p:ext uri="{BB962C8B-B14F-4D97-AF65-F5344CB8AC3E}">
        <p14:creationId xmlns:p14="http://schemas.microsoft.com/office/powerpoint/2010/main" val="1389867269"/>
      </p:ext>
    </p:extLst>
  </p:cSld>
  <p:clrMapOvr>
    <a:masterClrMapping/>
  </p:clrMapOvr>
  <p:transition spd="med">
    <p:dissolv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fld id="{A2BA8044-5D79-064F-B4EF-0D3878B5FF6B}" type="slidenum">
              <a:rPr lang="en-US" altLang="en-US"/>
              <a:pPr/>
              <a:t>‹#›</a:t>
            </a:fld>
            <a:endParaRPr lang="en-US" altLang="en-US"/>
          </a:p>
        </p:txBody>
      </p:sp>
    </p:spTree>
    <p:extLst>
      <p:ext uri="{BB962C8B-B14F-4D97-AF65-F5344CB8AC3E}">
        <p14:creationId xmlns:p14="http://schemas.microsoft.com/office/powerpoint/2010/main" val="780821396"/>
      </p:ext>
    </p:extLst>
  </p:cSld>
  <p:clrMapOvr>
    <a:masterClrMapping/>
  </p:clrMapOvr>
  <p:transition spd="med">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5"/>
          <p:cNvSpPr txBox="1">
            <a:spLocks noGrp="1" noChangeArrowheads="1"/>
          </p:cNvSpPr>
          <p:nvPr>
            <p:ph type="sldNum" sz="quarter" idx="10"/>
          </p:nvPr>
        </p:nvSpPr>
        <p:spPr>
          <a:ln/>
        </p:spPr>
        <p:txBody>
          <a:bodyPr/>
          <a:lstStyle>
            <a:lvl1pPr>
              <a:defRPr/>
            </a:lvl1pPr>
          </a:lstStyle>
          <a:p>
            <a:fld id="{970DE8B4-9D42-484D-AC90-576A56A63B0F}" type="slidenum">
              <a:rPr lang="en-US" altLang="en-US"/>
              <a:pPr/>
              <a:t>‹#›</a:t>
            </a:fld>
            <a:endParaRPr lang="en-US" altLang="en-US"/>
          </a:p>
        </p:txBody>
      </p:sp>
    </p:spTree>
    <p:extLst>
      <p:ext uri="{BB962C8B-B14F-4D97-AF65-F5344CB8AC3E}">
        <p14:creationId xmlns:p14="http://schemas.microsoft.com/office/powerpoint/2010/main" val="774044599"/>
      </p:ext>
    </p:extLst>
  </p:cSld>
  <p:clrMapOvr>
    <a:masterClrMapping/>
  </p:clrMapOvr>
  <p:transition spd="med">
    <p:dissolv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fld id="{FCF68DAA-39BD-BA45-BDED-C9D69823077A}" type="slidenum">
              <a:rPr lang="en-US" altLang="en-US"/>
              <a:pPr/>
              <a:t>‹#›</a:t>
            </a:fld>
            <a:endParaRPr lang="en-US" altLang="en-US"/>
          </a:p>
        </p:txBody>
      </p:sp>
    </p:spTree>
    <p:extLst>
      <p:ext uri="{BB962C8B-B14F-4D97-AF65-F5344CB8AC3E}">
        <p14:creationId xmlns:p14="http://schemas.microsoft.com/office/powerpoint/2010/main" val="619054081"/>
      </p:ext>
    </p:extLst>
  </p:cSld>
  <p:clrMapOvr>
    <a:masterClrMapping/>
  </p:clrMapOvr>
  <p:transition spd="med">
    <p:dissolv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fld id="{172A826D-EC52-C54B-9797-1B68849687A7}" type="slidenum">
              <a:rPr lang="en-US" altLang="en-US"/>
              <a:pPr/>
              <a:t>‹#›</a:t>
            </a:fld>
            <a:endParaRPr lang="en-US" altLang="en-US"/>
          </a:p>
        </p:txBody>
      </p:sp>
    </p:spTree>
    <p:extLst>
      <p:ext uri="{BB962C8B-B14F-4D97-AF65-F5344CB8AC3E}">
        <p14:creationId xmlns:p14="http://schemas.microsoft.com/office/powerpoint/2010/main" val="711645630"/>
      </p:ext>
    </p:extLst>
  </p:cSld>
  <p:clrMapOvr>
    <a:masterClrMapping/>
  </p:clrMapOvr>
  <p:transition spd="med">
    <p:dissolv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04375" y="901700"/>
            <a:ext cx="3095625" cy="83185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17500" y="901700"/>
            <a:ext cx="9134475" cy="83185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fld id="{EE0AD85B-AD03-484A-AF8E-F66CAE18B538}" type="slidenum">
              <a:rPr lang="en-US" altLang="en-US"/>
              <a:pPr/>
              <a:t>‹#›</a:t>
            </a:fld>
            <a:endParaRPr lang="en-US" altLang="en-US"/>
          </a:p>
        </p:txBody>
      </p:sp>
    </p:spTree>
    <p:extLst>
      <p:ext uri="{BB962C8B-B14F-4D97-AF65-F5344CB8AC3E}">
        <p14:creationId xmlns:p14="http://schemas.microsoft.com/office/powerpoint/2010/main" val="195740084"/>
      </p:ext>
    </p:extLst>
  </p:cSld>
  <p:clrMapOvr>
    <a:masterClrMapping/>
  </p:clrMapOvr>
  <p:transition spd="med">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Text Box 5"/>
          <p:cNvSpPr txBox="1">
            <a:spLocks noGrp="1" noChangeArrowheads="1"/>
          </p:cNvSpPr>
          <p:nvPr>
            <p:ph type="sldNum" sz="quarter" idx="10"/>
          </p:nvPr>
        </p:nvSpPr>
        <p:spPr>
          <a:ln/>
        </p:spPr>
        <p:txBody>
          <a:bodyPr/>
          <a:lstStyle>
            <a:lvl1pPr>
              <a:defRPr/>
            </a:lvl1pPr>
          </a:lstStyle>
          <a:p>
            <a:fld id="{D77901EB-4241-214E-8239-C2198BB080C8}" type="slidenum">
              <a:rPr lang="en-US" altLang="en-US"/>
              <a:pPr/>
              <a:t>‹#›</a:t>
            </a:fld>
            <a:endParaRPr lang="en-US" altLang="en-US"/>
          </a:p>
        </p:txBody>
      </p:sp>
    </p:spTree>
    <p:extLst>
      <p:ext uri="{BB962C8B-B14F-4D97-AF65-F5344CB8AC3E}">
        <p14:creationId xmlns:p14="http://schemas.microsoft.com/office/powerpoint/2010/main" val="697517721"/>
      </p:ext>
    </p:extLst>
  </p:cSld>
  <p:clrMapOvr>
    <a:masterClrMapping/>
  </p:clrMapOvr>
  <p:transition spd="med">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70000" y="5029200"/>
            <a:ext cx="5156200" cy="113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0" y="5029200"/>
            <a:ext cx="5156200" cy="113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5"/>
          <p:cNvSpPr txBox="1">
            <a:spLocks noGrp="1" noChangeArrowheads="1"/>
          </p:cNvSpPr>
          <p:nvPr>
            <p:ph type="sldNum" sz="quarter" idx="10"/>
          </p:nvPr>
        </p:nvSpPr>
        <p:spPr>
          <a:ln/>
        </p:spPr>
        <p:txBody>
          <a:bodyPr/>
          <a:lstStyle>
            <a:lvl1pPr>
              <a:defRPr/>
            </a:lvl1pPr>
          </a:lstStyle>
          <a:p>
            <a:fld id="{57EC1BC0-562E-9E42-9931-FCB56BADEC06}" type="slidenum">
              <a:rPr lang="en-US" altLang="en-US"/>
              <a:pPr/>
              <a:t>‹#›</a:t>
            </a:fld>
            <a:endParaRPr lang="en-US" altLang="en-US"/>
          </a:p>
        </p:txBody>
      </p:sp>
    </p:spTree>
    <p:extLst>
      <p:ext uri="{BB962C8B-B14F-4D97-AF65-F5344CB8AC3E}">
        <p14:creationId xmlns:p14="http://schemas.microsoft.com/office/powerpoint/2010/main" val="2001229904"/>
      </p:ext>
    </p:extLst>
  </p:cSld>
  <p:clrMapOvr>
    <a:masterClrMapping/>
  </p:clrMapOvr>
  <p:transition spd="med">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5"/>
          <p:cNvSpPr txBox="1">
            <a:spLocks noGrp="1" noChangeArrowheads="1"/>
          </p:cNvSpPr>
          <p:nvPr>
            <p:ph type="sldNum" sz="quarter" idx="10"/>
          </p:nvPr>
        </p:nvSpPr>
        <p:spPr>
          <a:ln/>
        </p:spPr>
        <p:txBody>
          <a:bodyPr/>
          <a:lstStyle>
            <a:lvl1pPr>
              <a:defRPr/>
            </a:lvl1pPr>
          </a:lstStyle>
          <a:p>
            <a:fld id="{C1119D4B-D5EF-2847-9694-CBF4327D35A9}" type="slidenum">
              <a:rPr lang="en-US" altLang="en-US"/>
              <a:pPr/>
              <a:t>‹#›</a:t>
            </a:fld>
            <a:endParaRPr lang="en-US" altLang="en-US"/>
          </a:p>
        </p:txBody>
      </p:sp>
    </p:spTree>
    <p:extLst>
      <p:ext uri="{BB962C8B-B14F-4D97-AF65-F5344CB8AC3E}">
        <p14:creationId xmlns:p14="http://schemas.microsoft.com/office/powerpoint/2010/main" val="1950955939"/>
      </p:ext>
    </p:extLst>
  </p:cSld>
  <p:clrMapOvr>
    <a:masterClrMapping/>
  </p:clrMapOvr>
  <p:transition spd="med">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5"/>
          <p:cNvSpPr txBox="1">
            <a:spLocks noGrp="1" noChangeArrowheads="1"/>
          </p:cNvSpPr>
          <p:nvPr>
            <p:ph type="sldNum" sz="quarter" idx="10"/>
          </p:nvPr>
        </p:nvSpPr>
        <p:spPr>
          <a:ln/>
        </p:spPr>
        <p:txBody>
          <a:bodyPr/>
          <a:lstStyle>
            <a:lvl1pPr>
              <a:defRPr/>
            </a:lvl1pPr>
          </a:lstStyle>
          <a:p>
            <a:fld id="{CE606C88-4D9E-FF41-A411-3D22005C1ED0}" type="slidenum">
              <a:rPr lang="en-US" altLang="en-US"/>
              <a:pPr/>
              <a:t>‹#›</a:t>
            </a:fld>
            <a:endParaRPr lang="en-US" altLang="en-US"/>
          </a:p>
        </p:txBody>
      </p:sp>
    </p:spTree>
    <p:extLst>
      <p:ext uri="{BB962C8B-B14F-4D97-AF65-F5344CB8AC3E}">
        <p14:creationId xmlns:p14="http://schemas.microsoft.com/office/powerpoint/2010/main" val="1335939811"/>
      </p:ext>
    </p:extLst>
  </p:cSld>
  <p:clrMapOvr>
    <a:masterClrMapping/>
  </p:clrMapOvr>
  <p:transition spd="med">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5"/>
          <p:cNvSpPr txBox="1">
            <a:spLocks noGrp="1" noChangeArrowheads="1"/>
          </p:cNvSpPr>
          <p:nvPr>
            <p:ph type="sldNum" sz="quarter" idx="10"/>
          </p:nvPr>
        </p:nvSpPr>
        <p:spPr>
          <a:ln/>
        </p:spPr>
        <p:txBody>
          <a:bodyPr/>
          <a:lstStyle>
            <a:lvl1pPr>
              <a:defRPr/>
            </a:lvl1pPr>
          </a:lstStyle>
          <a:p>
            <a:fld id="{18985060-C4D6-3748-9A04-BC403006B13A}" type="slidenum">
              <a:rPr lang="en-US" altLang="en-US"/>
              <a:pPr/>
              <a:t>‹#›</a:t>
            </a:fld>
            <a:endParaRPr lang="en-US" altLang="en-US"/>
          </a:p>
        </p:txBody>
      </p:sp>
    </p:spTree>
    <p:extLst>
      <p:ext uri="{BB962C8B-B14F-4D97-AF65-F5344CB8AC3E}">
        <p14:creationId xmlns:p14="http://schemas.microsoft.com/office/powerpoint/2010/main" val="1797073940"/>
      </p:ext>
    </p:extLst>
  </p:cSld>
  <p:clrMapOvr>
    <a:masterClrMapping/>
  </p:clrMapOvr>
  <p:transition spd="med">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5"/>
          <p:cNvSpPr txBox="1">
            <a:spLocks noGrp="1" noChangeArrowheads="1"/>
          </p:cNvSpPr>
          <p:nvPr>
            <p:ph type="sldNum" sz="quarter" idx="10"/>
          </p:nvPr>
        </p:nvSpPr>
        <p:spPr>
          <a:ln/>
        </p:spPr>
        <p:txBody>
          <a:bodyPr/>
          <a:lstStyle>
            <a:lvl1pPr>
              <a:defRPr/>
            </a:lvl1pPr>
          </a:lstStyle>
          <a:p>
            <a:fld id="{57C1C1F0-9A8A-C84F-A2BB-29E74F194DA0}" type="slidenum">
              <a:rPr lang="en-US" altLang="en-US"/>
              <a:pPr/>
              <a:t>‹#›</a:t>
            </a:fld>
            <a:endParaRPr lang="en-US" altLang="en-US"/>
          </a:p>
        </p:txBody>
      </p:sp>
    </p:spTree>
    <p:extLst>
      <p:ext uri="{BB962C8B-B14F-4D97-AF65-F5344CB8AC3E}">
        <p14:creationId xmlns:p14="http://schemas.microsoft.com/office/powerpoint/2010/main" val="1756915667"/>
      </p:ext>
    </p:extLst>
  </p:cSld>
  <p:clrMapOvr>
    <a:masterClrMapping/>
  </p:clrMapOvr>
  <p:transition spd="med">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5"/>
          <p:cNvSpPr txBox="1">
            <a:spLocks noGrp="1" noChangeArrowheads="1"/>
          </p:cNvSpPr>
          <p:nvPr>
            <p:ph type="sldNum" sz="quarter" idx="10"/>
          </p:nvPr>
        </p:nvSpPr>
        <p:spPr>
          <a:ln/>
        </p:spPr>
        <p:txBody>
          <a:bodyPr/>
          <a:lstStyle>
            <a:lvl1pPr>
              <a:defRPr/>
            </a:lvl1pPr>
          </a:lstStyle>
          <a:p>
            <a:fld id="{2B5AF009-D669-814D-9E5D-FA9E1F869551}" type="slidenum">
              <a:rPr lang="en-US" altLang="en-US"/>
              <a:pPr/>
              <a:t>‹#›</a:t>
            </a:fld>
            <a:endParaRPr lang="en-US" altLang="en-US"/>
          </a:p>
        </p:txBody>
      </p:sp>
    </p:spTree>
    <p:extLst>
      <p:ext uri="{BB962C8B-B14F-4D97-AF65-F5344CB8AC3E}">
        <p14:creationId xmlns:p14="http://schemas.microsoft.com/office/powerpoint/2010/main" val="1065311705"/>
      </p:ext>
    </p:extLst>
  </p:cSld>
  <p:clrMapOvr>
    <a:masterClrMapping/>
  </p:clrMapOvr>
  <p:transition spd="med">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1270000" y="1638300"/>
            <a:ext cx="10464800" cy="33020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50800" tIns="50800" rIns="50800" bIns="50800" numCol="1" anchor="b" anchorCtr="0" compatLnSpc="1">
            <a:prstTxWarp prst="textNoShape">
              <a:avLst/>
            </a:prstTxWarp>
          </a:bodyPr>
          <a:lstStyle/>
          <a:p>
            <a:pPr lvl="0"/>
            <a:r>
              <a:rPr lang="en-US" altLang="en-US">
                <a:sym typeface="Gill Sans" charset="0"/>
              </a:rPr>
              <a:t>Click to edit Master title style</a:t>
            </a:r>
          </a:p>
        </p:txBody>
      </p:sp>
      <p:sp>
        <p:nvSpPr>
          <p:cNvPr id="1027" name="Rectangle 4"/>
          <p:cNvSpPr>
            <a:spLocks noGrp="1" noChangeArrowheads="1"/>
          </p:cNvSpPr>
          <p:nvPr>
            <p:ph type="body" idx="1"/>
          </p:nvPr>
        </p:nvSpPr>
        <p:spPr bwMode="auto">
          <a:xfrm>
            <a:off x="1270000" y="5029200"/>
            <a:ext cx="10464800" cy="11303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altLang="en-US">
                <a:sym typeface="Gill Sans" charset="0"/>
              </a:rPr>
              <a:t>Click to edit Master text styles</a:t>
            </a:r>
          </a:p>
          <a:p>
            <a:pPr lvl="1"/>
            <a:r>
              <a:rPr lang="en-US" altLang="en-US">
                <a:sym typeface="Gill Sans" charset="0"/>
              </a:rPr>
              <a:t>Second level</a:t>
            </a:r>
          </a:p>
          <a:p>
            <a:pPr lvl="2"/>
            <a:r>
              <a:rPr lang="en-US" altLang="en-US">
                <a:sym typeface="Gill Sans" charset="0"/>
              </a:rPr>
              <a:t>Third level</a:t>
            </a:r>
          </a:p>
          <a:p>
            <a:pPr lvl="3"/>
            <a:r>
              <a:rPr lang="en-US" altLang="en-US">
                <a:sym typeface="Gill Sans" charset="0"/>
              </a:rPr>
              <a:t>Fourth level</a:t>
            </a:r>
          </a:p>
          <a:p>
            <a:pPr lvl="4"/>
            <a:r>
              <a:rPr lang="en-US" altLang="en-US">
                <a:sym typeface="Gill Sans" charset="0"/>
              </a:rPr>
              <a:t>Fifth level</a:t>
            </a:r>
          </a:p>
        </p:txBody>
      </p:sp>
      <p:sp>
        <p:nvSpPr>
          <p:cNvPr id="3" name="Text Box 5"/>
          <p:cNvSpPr txBox="1">
            <a:spLocks noGrp="1" noChangeArrowheads="1"/>
          </p:cNvSpPr>
          <p:nvPr>
            <p:ph type="sldNum" sz="quarter" idx="4"/>
          </p:nvPr>
        </p:nvSpPr>
        <p:spPr bwMode="auto">
          <a:xfrm>
            <a:off x="12725400" y="9461500"/>
            <a:ext cx="266700" cy="279400"/>
          </a:xfrm>
          <a:prstGeom prst="rect">
            <a:avLst/>
          </a:prstGeom>
          <a:noFill/>
          <a:ln w="12700">
            <a:noFill/>
            <a:miter lim="800000"/>
            <a:headEnd/>
            <a:tailEnd/>
          </a:ln>
          <a:effectLst/>
        </p:spPr>
        <p:txBody>
          <a:bodyPr vert="horz" wrap="none" lIns="91440" tIns="45720" rIns="91440" bIns="45720" numCol="1" anchor="t" anchorCtr="0" compatLnSpc="1">
            <a:prstTxWarp prst="textNoShape">
              <a:avLst/>
            </a:prstTxWarp>
          </a:bodyPr>
          <a:lstStyle>
            <a:lvl1pPr algn="ctr" eaLnBrk="1" hangingPunct="1">
              <a:defRPr sz="1200">
                <a:solidFill>
                  <a:schemeClr val="tx1"/>
                </a:solidFill>
                <a:latin typeface="Arial"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fld id="{182FEAFB-1756-1F40-939D-21AAA157A12E}" type="slidenum">
              <a:rPr lang="en-US" altLang="en-US"/>
              <a:pPr/>
              <a:t>‹#›</a:t>
            </a:fld>
            <a:endParaRPr lang="en-US" altLang="en-US"/>
          </a:p>
        </p:txBody>
      </p:sp>
      <p:sp>
        <p:nvSpPr>
          <p:cNvPr id="1029" name="Rectangle 6"/>
          <p:cNvSpPr>
            <a:spLocks/>
          </p:cNvSpPr>
          <p:nvPr/>
        </p:nvSpPr>
        <p:spPr bwMode="auto">
          <a:xfrm>
            <a:off x="5562600" y="9455150"/>
            <a:ext cx="1905000" cy="27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nchor="ctr"/>
          <a:lstStyle>
            <a:lvl1pPr eaLnBrk="0" hangingPunct="0">
              <a:defRPr sz="4200">
                <a:solidFill>
                  <a:srgbClr val="000000"/>
                </a:solidFill>
                <a:latin typeface="Gill Sans"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pPr algn="ctr" eaLnBrk="1" hangingPunct="1">
              <a:defRPr/>
            </a:pPr>
            <a:r>
              <a:rPr lang="en-US" altLang="en-US" sz="1200">
                <a:solidFill>
                  <a:schemeClr val="tx1"/>
                </a:solidFill>
                <a:latin typeface="Arial" pitchFamily="34" charset="0"/>
              </a:rPr>
              <a:t>CS 6823 - Network Security</a:t>
            </a:r>
          </a:p>
        </p:txBody>
      </p:sp>
      <p:pic>
        <p:nvPicPr>
          <p:cNvPr id="7" name="Picture 3"/>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bwMode="auto">
          <a:xfrm>
            <a:off x="1336" y="0"/>
            <a:ext cx="5401151" cy="838200"/>
          </a:xfrm>
          <a:prstGeom prst="rect">
            <a:avLst/>
          </a:prstGeom>
          <a:noFill/>
          <a:ln w="9525">
            <a:noFill/>
            <a:miter lim="800000"/>
            <a:headEnd/>
            <a:tailEnd/>
          </a:ln>
        </p:spPr>
      </p:pic>
    </p:spTree>
    <p:extLst>
      <p:ext uri="{BB962C8B-B14F-4D97-AF65-F5344CB8AC3E}">
        <p14:creationId xmlns:p14="http://schemas.microsoft.com/office/powerpoint/2010/main" val="1562402336"/>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spd="med">
    <p:dissolve/>
  </p:transition>
  <p:hf hdr="0" ftr="0" dt="0"/>
  <p:txStyles>
    <p:titleStyle>
      <a:lvl1pPr algn="ctr" rtl="0" eaLnBrk="0" fontAlgn="base" hangingPunct="0">
        <a:spcBef>
          <a:spcPct val="0"/>
        </a:spcBef>
        <a:spcAft>
          <a:spcPct val="0"/>
        </a:spcAft>
        <a:defRPr sz="8400" i="1">
          <a:solidFill>
            <a:schemeClr val="tx1"/>
          </a:solidFill>
          <a:latin typeface="Arial"/>
          <a:ea typeface="+mj-ea"/>
          <a:cs typeface="+mj-cs"/>
          <a:sym typeface="Gill Sans" charset="0"/>
        </a:defRPr>
      </a:lvl1pPr>
      <a:lvl2pPr algn="ctr" rtl="0" eaLnBrk="0" fontAlgn="base" hangingPunct="0">
        <a:spcBef>
          <a:spcPct val="0"/>
        </a:spcBef>
        <a:spcAft>
          <a:spcPct val="0"/>
        </a:spcAft>
        <a:defRPr sz="8400" i="1">
          <a:solidFill>
            <a:schemeClr val="tx1"/>
          </a:solidFill>
          <a:latin typeface="Arial"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8400" i="1">
          <a:solidFill>
            <a:schemeClr val="tx1"/>
          </a:solidFill>
          <a:latin typeface="Arial"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8400" i="1">
          <a:solidFill>
            <a:schemeClr val="tx1"/>
          </a:solidFill>
          <a:latin typeface="Arial"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8400" i="1">
          <a:solidFill>
            <a:schemeClr val="tx1"/>
          </a:solidFill>
          <a:latin typeface="Arial" charset="0"/>
          <a:ea typeface="ヒラギノ角ゴ ProN W3" charset="-128"/>
          <a:cs typeface="ヒラギノ角ゴ ProN W3" charset="-128"/>
          <a:sym typeface="Gill Sans" charset="0"/>
        </a:defRPr>
      </a:lvl5pPr>
      <a:lvl6pPr marL="457200" algn="ctr" rtl="0" fontAlgn="base">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6pPr>
      <a:lvl7pPr marL="914400" algn="ctr" rtl="0" fontAlgn="base">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7pPr>
      <a:lvl8pPr marL="1371600" algn="ctr" rtl="0" fontAlgn="base">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8pPr>
      <a:lvl9pPr marL="1828800" algn="ctr" rtl="0" fontAlgn="base">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9pPr>
    </p:titleStyle>
    <p:bodyStyle>
      <a:lvl1pPr marL="342900" indent="-342900" algn="ctr" rtl="0" eaLnBrk="0" fontAlgn="base" hangingPunct="0">
        <a:spcBef>
          <a:spcPct val="0"/>
        </a:spcBef>
        <a:spcAft>
          <a:spcPct val="0"/>
        </a:spcAft>
        <a:defRPr sz="3600">
          <a:solidFill>
            <a:schemeClr val="tx1"/>
          </a:solidFill>
          <a:latin typeface="Arial"/>
          <a:ea typeface="+mn-ea"/>
          <a:cs typeface="+mn-cs"/>
          <a:sym typeface="Gill Sans" charset="0"/>
        </a:defRPr>
      </a:lvl1pPr>
      <a:lvl2pPr marL="742950" indent="-285750" algn="ctr" rtl="0" eaLnBrk="0" fontAlgn="base" hangingPunct="0">
        <a:spcBef>
          <a:spcPct val="0"/>
        </a:spcBef>
        <a:spcAft>
          <a:spcPct val="0"/>
        </a:spcAft>
        <a:defRPr sz="3600">
          <a:solidFill>
            <a:schemeClr val="tx1"/>
          </a:solidFill>
          <a:latin typeface="Arial"/>
          <a:ea typeface="+mn-ea"/>
          <a:cs typeface="+mn-cs"/>
          <a:sym typeface="Gill Sans" charset="0"/>
        </a:defRPr>
      </a:lvl2pPr>
      <a:lvl3pPr marL="1143000" indent="-228600" algn="ctr" rtl="0" eaLnBrk="0" fontAlgn="base" hangingPunct="0">
        <a:spcBef>
          <a:spcPct val="0"/>
        </a:spcBef>
        <a:spcAft>
          <a:spcPct val="0"/>
        </a:spcAft>
        <a:defRPr sz="3600">
          <a:solidFill>
            <a:schemeClr val="tx1"/>
          </a:solidFill>
          <a:latin typeface="Arial"/>
          <a:ea typeface="+mn-ea"/>
          <a:cs typeface="+mn-cs"/>
          <a:sym typeface="Gill Sans" charset="0"/>
        </a:defRPr>
      </a:lvl3pPr>
      <a:lvl4pPr marL="1600200" indent="-228600" algn="ctr" rtl="0" eaLnBrk="0" fontAlgn="base" hangingPunct="0">
        <a:spcBef>
          <a:spcPct val="0"/>
        </a:spcBef>
        <a:spcAft>
          <a:spcPct val="0"/>
        </a:spcAft>
        <a:defRPr sz="3600">
          <a:solidFill>
            <a:schemeClr val="tx1"/>
          </a:solidFill>
          <a:latin typeface="Arial"/>
          <a:ea typeface="+mn-ea"/>
          <a:cs typeface="+mn-cs"/>
          <a:sym typeface="Gill Sans" charset="0"/>
        </a:defRPr>
      </a:lvl4pPr>
      <a:lvl5pPr marL="2057400" indent="-228600" algn="ctr" rtl="0" eaLnBrk="0" fontAlgn="base" hangingPunct="0">
        <a:spcBef>
          <a:spcPct val="0"/>
        </a:spcBef>
        <a:spcAft>
          <a:spcPct val="0"/>
        </a:spcAft>
        <a:defRPr sz="3600">
          <a:solidFill>
            <a:schemeClr val="tx1"/>
          </a:solidFill>
          <a:latin typeface="Arial"/>
          <a:ea typeface="+mn-ea"/>
          <a:cs typeface="+mn-cs"/>
          <a:sym typeface="Gill Sans" charset="0"/>
        </a:defRPr>
      </a:lvl5pPr>
      <a:lvl6pPr marL="457200" algn="ctr" rtl="0" fontAlgn="base">
        <a:spcBef>
          <a:spcPct val="0"/>
        </a:spcBef>
        <a:spcAft>
          <a:spcPct val="0"/>
        </a:spcAft>
        <a:defRPr sz="3600">
          <a:solidFill>
            <a:schemeClr val="tx1"/>
          </a:solidFill>
          <a:latin typeface="+mn-lt"/>
          <a:ea typeface="+mn-ea"/>
          <a:cs typeface="+mn-cs"/>
          <a:sym typeface="Gill Sans" charset="0"/>
        </a:defRPr>
      </a:lvl6pPr>
      <a:lvl7pPr marL="914400" algn="ctr" rtl="0" fontAlgn="base">
        <a:spcBef>
          <a:spcPct val="0"/>
        </a:spcBef>
        <a:spcAft>
          <a:spcPct val="0"/>
        </a:spcAft>
        <a:defRPr sz="3600">
          <a:solidFill>
            <a:schemeClr val="tx1"/>
          </a:solidFill>
          <a:latin typeface="+mn-lt"/>
          <a:ea typeface="+mn-ea"/>
          <a:cs typeface="+mn-cs"/>
          <a:sym typeface="Gill Sans" charset="0"/>
        </a:defRPr>
      </a:lvl7pPr>
      <a:lvl8pPr marL="1371600" algn="ctr" rtl="0" fontAlgn="base">
        <a:spcBef>
          <a:spcPct val="0"/>
        </a:spcBef>
        <a:spcAft>
          <a:spcPct val="0"/>
        </a:spcAft>
        <a:defRPr sz="3600">
          <a:solidFill>
            <a:schemeClr val="tx1"/>
          </a:solidFill>
          <a:latin typeface="+mn-lt"/>
          <a:ea typeface="+mn-ea"/>
          <a:cs typeface="+mn-cs"/>
          <a:sym typeface="Gill Sans" charset="0"/>
        </a:defRPr>
      </a:lvl8pPr>
      <a:lvl9pPr marL="1828800" algn="ctr" rtl="0" fontAlgn="base">
        <a:spcBef>
          <a:spcPct val="0"/>
        </a:spcBef>
        <a:spcAft>
          <a:spcPct val="0"/>
        </a:spcAft>
        <a:defRPr sz="3600">
          <a:solidFill>
            <a:schemeClr val="tx1"/>
          </a:solidFill>
          <a:latin typeface="+mn-lt"/>
          <a:ea typeface="+mn-ea"/>
          <a:cs typeface="+mn-cs"/>
          <a:sym typeface="Gill San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1" name="Text Box 3"/>
          <p:cNvSpPr txBox="1">
            <a:spLocks noGrp="1" noChangeArrowheads="1"/>
          </p:cNvSpPr>
          <p:nvPr>
            <p:ph type="sldNum" sz="quarter" idx="4"/>
          </p:nvPr>
        </p:nvSpPr>
        <p:spPr bwMode="auto">
          <a:xfrm>
            <a:off x="12725400" y="9461500"/>
            <a:ext cx="266700" cy="279400"/>
          </a:xfrm>
          <a:prstGeom prst="rect">
            <a:avLst/>
          </a:prstGeom>
          <a:noFill/>
          <a:ln w="12700">
            <a:noFill/>
            <a:miter lim="800000"/>
            <a:headEnd/>
            <a:tailEnd/>
          </a:ln>
          <a:effectLst/>
        </p:spPr>
        <p:txBody>
          <a:bodyPr vert="horz" wrap="none" lIns="91440" tIns="45720" rIns="91440" bIns="45720" numCol="1" anchor="t" anchorCtr="0" compatLnSpc="1">
            <a:prstTxWarp prst="textNoShape">
              <a:avLst/>
            </a:prstTxWarp>
          </a:bodyPr>
          <a:lstStyle>
            <a:lvl1pPr algn="ctr" eaLnBrk="1" hangingPunct="1">
              <a:defRPr sz="1200">
                <a:solidFill>
                  <a:schemeClr val="tx1"/>
                </a:solidFill>
                <a:latin typeface="Arial"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fld id="{A7AB7786-A0A3-5442-94AE-960424F45725}" type="slidenum">
              <a:rPr lang="en-US" altLang="en-US"/>
              <a:pPr/>
              <a:t>‹#›</a:t>
            </a:fld>
            <a:endParaRPr lang="en-US" altLang="en-US"/>
          </a:p>
        </p:txBody>
      </p:sp>
      <p:sp>
        <p:nvSpPr>
          <p:cNvPr id="13315" name="Rectangle 4"/>
          <p:cNvSpPr>
            <a:spLocks/>
          </p:cNvSpPr>
          <p:nvPr/>
        </p:nvSpPr>
        <p:spPr bwMode="auto">
          <a:xfrm>
            <a:off x="5562600" y="9455150"/>
            <a:ext cx="1905000" cy="27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nchor="ctr"/>
          <a:lstStyle>
            <a:lvl1pPr eaLnBrk="0" hangingPunct="0">
              <a:defRPr sz="4200">
                <a:solidFill>
                  <a:srgbClr val="000000"/>
                </a:solidFill>
                <a:latin typeface="Gill Sans"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pPr algn="ctr" eaLnBrk="1" hangingPunct="1">
              <a:defRPr/>
            </a:pPr>
            <a:r>
              <a:rPr lang="en-US" altLang="en-US" sz="1200">
                <a:solidFill>
                  <a:schemeClr val="tx1"/>
                </a:solidFill>
                <a:latin typeface="Arial" pitchFamily="34" charset="0"/>
              </a:rPr>
              <a:t>CS 6823 - Network Security</a:t>
            </a:r>
          </a:p>
        </p:txBody>
      </p:sp>
      <p:sp>
        <p:nvSpPr>
          <p:cNvPr id="2052" name="Rectangle 5"/>
          <p:cNvSpPr>
            <a:spLocks noGrp="1" noChangeArrowheads="1"/>
          </p:cNvSpPr>
          <p:nvPr>
            <p:ph type="title"/>
          </p:nvPr>
        </p:nvSpPr>
        <p:spPr bwMode="auto">
          <a:xfrm>
            <a:off x="317500" y="901700"/>
            <a:ext cx="12382500" cy="9525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50800" tIns="50800" rIns="50800" bIns="50800" numCol="1" anchor="b" anchorCtr="0" compatLnSpc="1">
            <a:prstTxWarp prst="textNoShape">
              <a:avLst/>
            </a:prstTxWarp>
          </a:bodyPr>
          <a:lstStyle/>
          <a:p>
            <a:pPr lvl="0"/>
            <a:r>
              <a:rPr lang="en-US" altLang="en-US">
                <a:sym typeface="Gill Sans" charset="0"/>
              </a:rPr>
              <a:t>Click to edit Master title style</a:t>
            </a:r>
          </a:p>
        </p:txBody>
      </p:sp>
      <p:sp>
        <p:nvSpPr>
          <p:cNvPr id="2053" name="Rectangle 6"/>
          <p:cNvSpPr>
            <a:spLocks noGrp="1" noChangeArrowheads="1"/>
          </p:cNvSpPr>
          <p:nvPr>
            <p:ph type="body" idx="1"/>
          </p:nvPr>
        </p:nvSpPr>
        <p:spPr bwMode="auto">
          <a:xfrm>
            <a:off x="571500" y="1968500"/>
            <a:ext cx="12128500" cy="72517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altLang="en-US">
                <a:sym typeface="Gill Sans" charset="0"/>
              </a:rPr>
              <a:t>Click to edit Master text styles</a:t>
            </a:r>
          </a:p>
          <a:p>
            <a:pPr lvl="1"/>
            <a:r>
              <a:rPr lang="en-US" altLang="en-US">
                <a:sym typeface="Gill Sans" charset="0"/>
              </a:rPr>
              <a:t>Second level</a:t>
            </a:r>
          </a:p>
          <a:p>
            <a:pPr lvl="2"/>
            <a:r>
              <a:rPr lang="en-US" altLang="en-US">
                <a:sym typeface="Gill Sans" charset="0"/>
              </a:rPr>
              <a:t>Third level</a:t>
            </a:r>
          </a:p>
          <a:p>
            <a:pPr lvl="3"/>
            <a:r>
              <a:rPr lang="en-US" altLang="en-US">
                <a:sym typeface="Gill Sans" charset="0"/>
              </a:rPr>
              <a:t>Fourth level</a:t>
            </a:r>
          </a:p>
          <a:p>
            <a:pPr lvl="4"/>
            <a:r>
              <a:rPr lang="en-US" altLang="en-US">
                <a:sym typeface="Gill Sans" charset="0"/>
              </a:rPr>
              <a:t>Fifth level</a:t>
            </a:r>
          </a:p>
        </p:txBody>
      </p:sp>
      <p:pic>
        <p:nvPicPr>
          <p:cNvPr id="7" name="Picture 3"/>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bwMode="auto">
          <a:xfrm>
            <a:off x="1336" y="0"/>
            <a:ext cx="5401151" cy="838200"/>
          </a:xfrm>
          <a:prstGeom prst="rect">
            <a:avLst/>
          </a:prstGeom>
          <a:noFill/>
          <a:ln w="9525">
            <a:noFill/>
            <a:miter lim="800000"/>
            <a:headEnd/>
            <a:tailEnd/>
          </a:ln>
        </p:spPr>
      </p:pic>
    </p:spTree>
    <p:extLst>
      <p:ext uri="{BB962C8B-B14F-4D97-AF65-F5344CB8AC3E}">
        <p14:creationId xmlns:p14="http://schemas.microsoft.com/office/powerpoint/2010/main" val="29862521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spd="med">
    <p:dissolve/>
  </p:transition>
  <p:hf hdr="0" ftr="0" dt="0"/>
  <p:txStyles>
    <p:titleStyle>
      <a:lvl1pPr algn="l" rtl="0" eaLnBrk="0" fontAlgn="base" hangingPunct="0">
        <a:spcBef>
          <a:spcPct val="0"/>
        </a:spcBef>
        <a:spcAft>
          <a:spcPct val="0"/>
        </a:spcAft>
        <a:defRPr sz="4000">
          <a:solidFill>
            <a:schemeClr val="tx1"/>
          </a:solidFill>
          <a:latin typeface="Arial"/>
          <a:ea typeface="+mj-ea"/>
          <a:cs typeface="+mj-cs"/>
          <a:sym typeface="Gill Sans" charset="0"/>
        </a:defRPr>
      </a:lvl1pPr>
      <a:lvl2pPr algn="l" rtl="0" eaLnBrk="0" fontAlgn="base" hangingPunct="0">
        <a:spcBef>
          <a:spcPct val="0"/>
        </a:spcBef>
        <a:spcAft>
          <a:spcPct val="0"/>
        </a:spcAft>
        <a:defRPr sz="4000">
          <a:solidFill>
            <a:schemeClr val="tx1"/>
          </a:solidFill>
          <a:latin typeface="Arial" charset="0"/>
          <a:ea typeface="ヒラギノ角ゴ ProN W3" charset="-128"/>
          <a:cs typeface="ヒラギノ角ゴ ProN W3" charset="-128"/>
          <a:sym typeface="Gill Sans" charset="0"/>
        </a:defRPr>
      </a:lvl2pPr>
      <a:lvl3pPr algn="l" rtl="0" eaLnBrk="0" fontAlgn="base" hangingPunct="0">
        <a:spcBef>
          <a:spcPct val="0"/>
        </a:spcBef>
        <a:spcAft>
          <a:spcPct val="0"/>
        </a:spcAft>
        <a:defRPr sz="4000">
          <a:solidFill>
            <a:schemeClr val="tx1"/>
          </a:solidFill>
          <a:latin typeface="Arial" charset="0"/>
          <a:ea typeface="ヒラギノ角ゴ ProN W3" charset="-128"/>
          <a:cs typeface="ヒラギノ角ゴ ProN W3" charset="-128"/>
          <a:sym typeface="Gill Sans" charset="0"/>
        </a:defRPr>
      </a:lvl3pPr>
      <a:lvl4pPr algn="l" rtl="0" eaLnBrk="0" fontAlgn="base" hangingPunct="0">
        <a:spcBef>
          <a:spcPct val="0"/>
        </a:spcBef>
        <a:spcAft>
          <a:spcPct val="0"/>
        </a:spcAft>
        <a:defRPr sz="4000">
          <a:solidFill>
            <a:schemeClr val="tx1"/>
          </a:solidFill>
          <a:latin typeface="Arial" charset="0"/>
          <a:ea typeface="ヒラギノ角ゴ ProN W3" charset="-128"/>
          <a:cs typeface="ヒラギノ角ゴ ProN W3" charset="-128"/>
          <a:sym typeface="Gill Sans" charset="0"/>
        </a:defRPr>
      </a:lvl4pPr>
      <a:lvl5pPr algn="l" rtl="0" eaLnBrk="0" fontAlgn="base" hangingPunct="0">
        <a:spcBef>
          <a:spcPct val="0"/>
        </a:spcBef>
        <a:spcAft>
          <a:spcPct val="0"/>
        </a:spcAft>
        <a:defRPr sz="4000">
          <a:solidFill>
            <a:schemeClr val="tx1"/>
          </a:solidFill>
          <a:latin typeface="Arial" charset="0"/>
          <a:ea typeface="ヒラギノ角ゴ ProN W3" charset="-128"/>
          <a:cs typeface="ヒラギノ角ゴ ProN W3" charset="-128"/>
          <a:sym typeface="Gill Sans" charset="0"/>
        </a:defRPr>
      </a:lvl5pPr>
      <a:lvl6pPr marL="457200" algn="l" rtl="0" fontAlgn="base">
        <a:spcBef>
          <a:spcPct val="0"/>
        </a:spcBef>
        <a:spcAft>
          <a:spcPct val="0"/>
        </a:spcAft>
        <a:defRPr sz="4000">
          <a:solidFill>
            <a:schemeClr val="tx1"/>
          </a:solidFill>
          <a:latin typeface="Gill Sans" charset="0"/>
          <a:ea typeface="ヒラギノ角ゴ ProN W3" charset="-128"/>
          <a:cs typeface="ヒラギノ角ゴ ProN W3" charset="-128"/>
          <a:sym typeface="Gill Sans" charset="0"/>
        </a:defRPr>
      </a:lvl6pPr>
      <a:lvl7pPr marL="914400" algn="l" rtl="0" fontAlgn="base">
        <a:spcBef>
          <a:spcPct val="0"/>
        </a:spcBef>
        <a:spcAft>
          <a:spcPct val="0"/>
        </a:spcAft>
        <a:defRPr sz="4000">
          <a:solidFill>
            <a:schemeClr val="tx1"/>
          </a:solidFill>
          <a:latin typeface="Gill Sans" charset="0"/>
          <a:ea typeface="ヒラギノ角ゴ ProN W3" charset="-128"/>
          <a:cs typeface="ヒラギノ角ゴ ProN W3" charset="-128"/>
          <a:sym typeface="Gill Sans" charset="0"/>
        </a:defRPr>
      </a:lvl7pPr>
      <a:lvl8pPr marL="1371600" algn="l" rtl="0" fontAlgn="base">
        <a:spcBef>
          <a:spcPct val="0"/>
        </a:spcBef>
        <a:spcAft>
          <a:spcPct val="0"/>
        </a:spcAft>
        <a:defRPr sz="4000">
          <a:solidFill>
            <a:schemeClr val="tx1"/>
          </a:solidFill>
          <a:latin typeface="Gill Sans" charset="0"/>
          <a:ea typeface="ヒラギノ角ゴ ProN W3" charset="-128"/>
          <a:cs typeface="ヒラギノ角ゴ ProN W3" charset="-128"/>
          <a:sym typeface="Gill Sans" charset="0"/>
        </a:defRPr>
      </a:lvl8pPr>
      <a:lvl9pPr marL="1828800" algn="l" rtl="0" fontAlgn="base">
        <a:spcBef>
          <a:spcPct val="0"/>
        </a:spcBef>
        <a:spcAft>
          <a:spcPct val="0"/>
        </a:spcAft>
        <a:defRPr sz="4000">
          <a:solidFill>
            <a:schemeClr val="tx1"/>
          </a:solidFill>
          <a:latin typeface="Gill Sans" charset="0"/>
          <a:ea typeface="ヒラギノ角ゴ ProN W3" charset="-128"/>
          <a:cs typeface="ヒラギノ角ゴ ProN W3" charset="-128"/>
          <a:sym typeface="Gill Sans" charset="0"/>
        </a:defRPr>
      </a:lvl9pPr>
    </p:titleStyle>
    <p:bodyStyle>
      <a:lvl1pPr marL="342900" indent="-342900" algn="l" rtl="0" eaLnBrk="0" fontAlgn="base" hangingPunct="0">
        <a:spcBef>
          <a:spcPct val="0"/>
        </a:spcBef>
        <a:spcAft>
          <a:spcPct val="0"/>
        </a:spcAft>
        <a:buClr>
          <a:srgbClr val="400080"/>
        </a:buClr>
        <a:buSzPct val="89000"/>
        <a:buFont typeface="Gill Sans" charset="0"/>
        <a:buChar char="•"/>
        <a:defRPr sz="3600">
          <a:solidFill>
            <a:schemeClr val="tx1"/>
          </a:solidFill>
          <a:latin typeface="Arial"/>
          <a:ea typeface="+mn-ea"/>
          <a:cs typeface="+mn-cs"/>
          <a:sym typeface="Gill Sans" charset="0"/>
        </a:defRPr>
      </a:lvl1pPr>
      <a:lvl2pPr marL="279400" indent="177800" algn="l" rtl="0" eaLnBrk="0" fontAlgn="base" hangingPunct="0">
        <a:spcBef>
          <a:spcPct val="0"/>
        </a:spcBef>
        <a:spcAft>
          <a:spcPct val="0"/>
        </a:spcAft>
        <a:buClr>
          <a:srgbClr val="400080"/>
        </a:buClr>
        <a:buSzPct val="89000"/>
        <a:buFont typeface="Gill Sans" charset="0"/>
        <a:buChar char="-"/>
        <a:defRPr sz="3600">
          <a:solidFill>
            <a:schemeClr val="tx1"/>
          </a:solidFill>
          <a:latin typeface="Arial"/>
          <a:ea typeface="+mn-ea"/>
          <a:cs typeface="+mn-cs"/>
          <a:sym typeface="Gill Sans" charset="0"/>
        </a:defRPr>
      </a:lvl2pPr>
      <a:lvl3pPr marL="660400" indent="254000" algn="l" rtl="0" eaLnBrk="0" fontAlgn="base" hangingPunct="0">
        <a:spcBef>
          <a:spcPct val="0"/>
        </a:spcBef>
        <a:spcAft>
          <a:spcPct val="0"/>
        </a:spcAft>
        <a:buClr>
          <a:srgbClr val="400080"/>
        </a:buClr>
        <a:buSzPct val="89000"/>
        <a:buFont typeface="Gill Sans" charset="0"/>
        <a:buChar char="-"/>
        <a:defRPr sz="3600">
          <a:solidFill>
            <a:schemeClr val="tx1"/>
          </a:solidFill>
          <a:latin typeface="Arial"/>
          <a:ea typeface="+mn-ea"/>
          <a:cs typeface="+mn-cs"/>
          <a:sym typeface="Gill Sans" charset="0"/>
        </a:defRPr>
      </a:lvl3pPr>
      <a:lvl4pPr marL="965200" indent="406400" algn="l" rtl="0" eaLnBrk="0" fontAlgn="base" hangingPunct="0">
        <a:spcBef>
          <a:spcPct val="0"/>
        </a:spcBef>
        <a:spcAft>
          <a:spcPct val="0"/>
        </a:spcAft>
        <a:buClr>
          <a:srgbClr val="400080"/>
        </a:buClr>
        <a:buSzPct val="89000"/>
        <a:buFont typeface="Gill Sans" charset="0"/>
        <a:buChar char="-"/>
        <a:defRPr sz="3600">
          <a:solidFill>
            <a:schemeClr val="tx1"/>
          </a:solidFill>
          <a:latin typeface="Arial"/>
          <a:ea typeface="+mn-ea"/>
          <a:cs typeface="+mn-cs"/>
          <a:sym typeface="Gill Sans" charset="0"/>
        </a:defRPr>
      </a:lvl4pPr>
      <a:lvl5pPr marL="1231900" indent="596900" algn="l" rtl="0" eaLnBrk="0" fontAlgn="base" hangingPunct="0">
        <a:spcBef>
          <a:spcPct val="0"/>
        </a:spcBef>
        <a:spcAft>
          <a:spcPct val="0"/>
        </a:spcAft>
        <a:buClr>
          <a:srgbClr val="400080"/>
        </a:buClr>
        <a:buSzPct val="89000"/>
        <a:buFont typeface="Gill Sans" charset="0"/>
        <a:buChar char="-"/>
        <a:defRPr sz="3600">
          <a:solidFill>
            <a:schemeClr val="tx1"/>
          </a:solidFill>
          <a:latin typeface="Arial"/>
          <a:ea typeface="+mn-ea"/>
          <a:cs typeface="+mn-cs"/>
          <a:sym typeface="Gill Sans" charset="0"/>
        </a:defRPr>
      </a:lvl5pPr>
      <a:lvl6pPr marL="1689100" algn="l" rtl="0" fontAlgn="base">
        <a:spcBef>
          <a:spcPct val="0"/>
        </a:spcBef>
        <a:spcAft>
          <a:spcPct val="0"/>
        </a:spcAft>
        <a:buClr>
          <a:srgbClr val="400080"/>
        </a:buClr>
        <a:buSzPct val="89000"/>
        <a:buFont typeface="Gill Sans" charset="0"/>
        <a:buChar char="-"/>
        <a:defRPr sz="3600">
          <a:solidFill>
            <a:schemeClr val="tx1"/>
          </a:solidFill>
          <a:latin typeface="+mn-lt"/>
          <a:ea typeface="+mn-ea"/>
          <a:cs typeface="+mn-cs"/>
          <a:sym typeface="Gill Sans" charset="0"/>
        </a:defRPr>
      </a:lvl6pPr>
      <a:lvl7pPr marL="2146300" algn="l" rtl="0" fontAlgn="base">
        <a:spcBef>
          <a:spcPct val="0"/>
        </a:spcBef>
        <a:spcAft>
          <a:spcPct val="0"/>
        </a:spcAft>
        <a:buClr>
          <a:srgbClr val="400080"/>
        </a:buClr>
        <a:buSzPct val="89000"/>
        <a:buFont typeface="Gill Sans" charset="0"/>
        <a:buChar char="-"/>
        <a:defRPr sz="3600">
          <a:solidFill>
            <a:schemeClr val="tx1"/>
          </a:solidFill>
          <a:latin typeface="+mn-lt"/>
          <a:ea typeface="+mn-ea"/>
          <a:cs typeface="+mn-cs"/>
          <a:sym typeface="Gill Sans" charset="0"/>
        </a:defRPr>
      </a:lvl7pPr>
      <a:lvl8pPr marL="2603500" algn="l" rtl="0" fontAlgn="base">
        <a:spcBef>
          <a:spcPct val="0"/>
        </a:spcBef>
        <a:spcAft>
          <a:spcPct val="0"/>
        </a:spcAft>
        <a:buClr>
          <a:srgbClr val="400080"/>
        </a:buClr>
        <a:buSzPct val="89000"/>
        <a:buFont typeface="Gill Sans" charset="0"/>
        <a:buChar char="-"/>
        <a:defRPr sz="3600">
          <a:solidFill>
            <a:schemeClr val="tx1"/>
          </a:solidFill>
          <a:latin typeface="+mn-lt"/>
          <a:ea typeface="+mn-ea"/>
          <a:cs typeface="+mn-cs"/>
          <a:sym typeface="Gill Sans" charset="0"/>
        </a:defRPr>
      </a:lvl8pPr>
      <a:lvl9pPr marL="3060700" algn="l" rtl="0" fontAlgn="base">
        <a:spcBef>
          <a:spcPct val="0"/>
        </a:spcBef>
        <a:spcAft>
          <a:spcPct val="0"/>
        </a:spcAft>
        <a:buClr>
          <a:srgbClr val="400080"/>
        </a:buClr>
        <a:buSzPct val="89000"/>
        <a:buFont typeface="Gill Sans" charset="0"/>
        <a:buChar char="-"/>
        <a:defRPr sz="3600">
          <a:solidFill>
            <a:schemeClr val="tx1"/>
          </a:solidFill>
          <a:latin typeface="+mn-lt"/>
          <a:ea typeface="+mn-ea"/>
          <a:cs typeface="+mn-cs"/>
          <a:sym typeface="Gill San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engineering.nyu.edu/life-tandon/student-life/student-advocacy"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www.nyu.edu/about/policies-guidelines-compliance/policies-and-guidelines/academic-integrity-for-students-at-nyu.html"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s://www.amazon.com/Internet-Security-Hands-Approach-Computer/dp/1733003967"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s://www.amazon.com/Internet-Security-Hands-Approach-Computer/dp/1733003967"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hyperlink" Target="https://www.handsonsecurity.net/files/chapters/edition3/sample-tls.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hyperlink" Target="https://engineering.nyu.edu/academics/programs/cybersecurity-ms-online/nyu-cyber-fellows/badges" TargetMode="External"/><Relationship Id="rId7" Type="http://schemas.openxmlformats.org/officeDocument/2006/relationships/image" Target="../media/image9.jpeg"/><Relationship Id="rId2" Type="http://schemas.openxmlformats.org/officeDocument/2006/relationships/image" Target="../media/image5.jpeg"/><Relationship Id="rId1" Type="http://schemas.openxmlformats.org/officeDocument/2006/relationships/slideLayout" Target="../slideLayouts/slideLayout13.xml"/><Relationship Id="rId6" Type="http://schemas.openxmlformats.org/officeDocument/2006/relationships/image" Target="../media/image8.jpeg"/><Relationship Id="rId11" Type="http://schemas.openxmlformats.org/officeDocument/2006/relationships/image" Target="../media/image13.pn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www.gradescope.com/courses/268745" TargetMode="External"/><Relationship Id="rId2" Type="http://schemas.openxmlformats.org/officeDocument/2006/relationships/hyperlink" Target="https://brightspace.nyu.edu/d2l/home/444512"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hyperlink" Target="https://www.nyu.edu/admissions/financial-aid-and-scholarships/student-emergency-fund.html" TargetMode="External"/><Relationship Id="rId3" Type="http://schemas.openxmlformats.org/officeDocument/2006/relationships/hyperlink" Target="https://github.com/seed-labs/seed-labs/blob/master/manuals/vm/seedvm-manual.md" TargetMode="External"/><Relationship Id="rId7" Type="http://schemas.openxmlformats.org/officeDocument/2006/relationships/hyperlink" Target="https://www.nyu.edu/life/information-technology/infrastructure/network-services/vpn.html" TargetMode="External"/><Relationship Id="rId2" Type="http://schemas.openxmlformats.org/officeDocument/2006/relationships/hyperlink" Target="https://seedsecuritylabs.org/labsetup.html" TargetMode="External"/><Relationship Id="rId1" Type="http://schemas.openxmlformats.org/officeDocument/2006/relationships/slideLayout" Target="../slideLayouts/slideLayout13.xml"/><Relationship Id="rId6" Type="http://schemas.openxmlformats.org/officeDocument/2006/relationships/hyperlink" Target="https://github.com/seed-labs/seed-labs/blob/master/manuals/cloud/seedvm-cloud.md" TargetMode="External"/><Relationship Id="rId5" Type="http://schemas.openxmlformats.org/officeDocument/2006/relationships/hyperlink" Target="https://www.digitalocean.com/github-students/" TargetMode="External"/><Relationship Id="rId4" Type="http://schemas.openxmlformats.org/officeDocument/2006/relationships/hyperlink" Target="https://github.com/seed-labs/seed-labs/tree/master/lab-setup/apple-arm#building-the-seed-vm-on-fusion"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www.amazon.com/Internet-Security-Hands-Approach-Computer/dp/1733003967"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p:txBody>
          <a:bodyPr/>
          <a:lstStyle/>
          <a:p>
            <a:pPr eaLnBrk="1" hangingPunct="1"/>
            <a:r>
              <a:rPr lang="en-US" altLang="en-US" b="1" i="0">
                <a:latin typeface="Arial" charset="0"/>
              </a:rPr>
              <a:t>Network Security</a:t>
            </a:r>
          </a:p>
        </p:txBody>
      </p:sp>
      <p:sp>
        <p:nvSpPr>
          <p:cNvPr id="4099" name="Rectangle 2"/>
          <p:cNvSpPr>
            <a:spLocks noGrp="1" noChangeArrowheads="1"/>
          </p:cNvSpPr>
          <p:nvPr>
            <p:ph type="body" idx="1"/>
          </p:nvPr>
        </p:nvSpPr>
        <p:spPr>
          <a:xfrm>
            <a:off x="1270000" y="5029200"/>
            <a:ext cx="10464800" cy="3302000"/>
          </a:xfrm>
        </p:spPr>
        <p:txBody>
          <a:bodyPr/>
          <a:lstStyle/>
          <a:p>
            <a:pPr marL="0" indent="0" eaLnBrk="1" hangingPunct="1"/>
            <a:r>
              <a:rPr lang="en-US" altLang="en-US" dirty="0">
                <a:latin typeface="Arial" charset="0"/>
              </a:rPr>
              <a:t>Spring 2025</a:t>
            </a:r>
          </a:p>
          <a:p>
            <a:pPr marL="0" indent="0" eaLnBrk="1" hangingPunct="1"/>
            <a:endParaRPr lang="en-US" altLang="en-US" dirty="0">
              <a:latin typeface="Arial" charset="0"/>
            </a:endParaRPr>
          </a:p>
          <a:p>
            <a:pPr marL="0" indent="0" eaLnBrk="1" hangingPunct="1"/>
            <a:r>
              <a:rPr lang="en-US" altLang="en-US" dirty="0">
                <a:latin typeface="Arial" charset="0"/>
              </a:rPr>
              <a:t>CS 6823 - Lecture 0</a:t>
            </a:r>
          </a:p>
          <a:p>
            <a:pPr marL="0" indent="0" eaLnBrk="1" hangingPunct="1"/>
            <a:r>
              <a:rPr lang="en-US" altLang="en-US" dirty="0">
                <a:latin typeface="Arial" charset="0"/>
              </a:rPr>
              <a:t>Introduction, Expectations, and Policies</a:t>
            </a:r>
          </a:p>
          <a:p>
            <a:pPr marL="0" indent="0" eaLnBrk="1" hangingPunct="1"/>
            <a:endParaRPr lang="en-US" altLang="en-US" dirty="0">
              <a:latin typeface="Arial" charset="0"/>
            </a:endParaRPr>
          </a:p>
          <a:p>
            <a:pPr marL="0" indent="0" eaLnBrk="1" hangingPunct="1"/>
            <a:r>
              <a:rPr lang="en-US" altLang="en-US" sz="2400" dirty="0">
                <a:latin typeface="Arial" charset="0"/>
              </a:rPr>
              <a:t>Phillip </a:t>
            </a:r>
            <a:r>
              <a:rPr lang="en-US" altLang="en-US" sz="2400" dirty="0" err="1">
                <a:latin typeface="Arial" charset="0"/>
              </a:rPr>
              <a:t>Mak</a:t>
            </a:r>
            <a:endParaRPr lang="en-US" altLang="en-US" sz="2400" dirty="0">
              <a:latin typeface="Arial" charset="0"/>
            </a:endParaRPr>
          </a:p>
          <a:p>
            <a:pPr marL="0" indent="0" eaLnBrk="1" hangingPunct="1"/>
            <a:r>
              <a:rPr lang="en-US" altLang="en-US" sz="2400" dirty="0" err="1">
                <a:latin typeface="Arial" charset="0"/>
              </a:rPr>
              <a:t>pmak@nyu.edu</a:t>
            </a:r>
            <a:endParaRPr lang="en-US" altLang="en-US" sz="2400" dirty="0">
              <a:latin typeface="Arial" charset="0"/>
            </a:endParaRPr>
          </a:p>
        </p:txBody>
      </p:sp>
    </p:spTree>
  </p:cSld>
  <p:clrMapOvr>
    <a:masterClrMapping/>
  </p:clrMapOvr>
  <p:transition advTm="7406"/>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045DDC9B-13AD-EF4E-9421-8701E97B1DF3}" type="slidenum">
              <a:rPr lang="en-US" altLang="en-US" sz="1200">
                <a:latin typeface="Gill Sans" charset="0"/>
              </a:rPr>
              <a:pPr eaLnBrk="1" hangingPunct="1">
                <a:buClrTx/>
                <a:buSzTx/>
                <a:buFontTx/>
                <a:buNone/>
              </a:pPr>
              <a:t>10</a:t>
            </a:fld>
            <a:endParaRPr lang="en-US" altLang="en-US" sz="1200">
              <a:latin typeface="Gill Sans" charset="0"/>
            </a:endParaRPr>
          </a:p>
        </p:txBody>
      </p:sp>
      <p:sp>
        <p:nvSpPr>
          <p:cNvPr id="12291" name="Rectangle 1"/>
          <p:cNvSpPr>
            <a:spLocks noGrp="1" noChangeArrowheads="1"/>
          </p:cNvSpPr>
          <p:nvPr>
            <p:ph type="title"/>
          </p:nvPr>
        </p:nvSpPr>
        <p:spPr/>
        <p:txBody>
          <a:bodyPr/>
          <a:lstStyle/>
          <a:p>
            <a:pPr eaLnBrk="1" hangingPunct="1"/>
            <a:r>
              <a:rPr lang="en-US" altLang="en-US" dirty="0">
                <a:latin typeface="Arial" charset="0"/>
              </a:rPr>
              <a:t>Prerequisites</a:t>
            </a:r>
          </a:p>
        </p:txBody>
      </p:sp>
      <p:sp>
        <p:nvSpPr>
          <p:cNvPr id="12292" name="Rectangle 2"/>
          <p:cNvSpPr>
            <a:spLocks noGrp="1" noChangeArrowheads="1"/>
          </p:cNvSpPr>
          <p:nvPr>
            <p:ph type="body" idx="1"/>
          </p:nvPr>
        </p:nvSpPr>
        <p:spPr>
          <a:xfrm>
            <a:off x="558800" y="2501900"/>
            <a:ext cx="12128500" cy="7251700"/>
          </a:xfrm>
        </p:spPr>
        <p:txBody>
          <a:bodyPr/>
          <a:lstStyle/>
          <a:p>
            <a:pPr marL="0" indent="0" eaLnBrk="1" hangingPunct="1"/>
            <a:r>
              <a:rPr lang="en-US" altLang="en-US">
                <a:latin typeface="Arial" charset="0"/>
              </a:rPr>
              <a:t>Good Foundation in Networking and TCP/IP.  CS 684 or equivalent course in computer networking.   </a:t>
            </a:r>
          </a:p>
          <a:p>
            <a:pPr marL="330200" lvl="1" indent="0" eaLnBrk="1" hangingPunct="1"/>
            <a:r>
              <a:rPr lang="en-US" altLang="en-US" i="1">
                <a:latin typeface="Arial" charset="0"/>
                <a:ea typeface="MS PGothic" charset="-128"/>
              </a:rPr>
              <a:t>Reference:   Internetworking with TCP/IP,  Vol 1, 5th Edition, Doug Comer</a:t>
            </a:r>
          </a:p>
          <a:p>
            <a:pPr marL="330200" lvl="1" indent="0" eaLnBrk="1" hangingPunct="1"/>
            <a:endParaRPr lang="en-US" altLang="en-US">
              <a:latin typeface="Arial" charset="0"/>
              <a:ea typeface="MS PGothic" charset="-128"/>
            </a:endParaRPr>
          </a:p>
          <a:p>
            <a:pPr marL="0" indent="0" eaLnBrk="1" hangingPunct="1"/>
            <a:r>
              <a:rPr lang="en-US" altLang="en-US">
                <a:latin typeface="Arial" charset="0"/>
              </a:rPr>
              <a:t>Basic understanding of operating systems with a working knowledge of Linux.   </a:t>
            </a:r>
          </a:p>
        </p:txBody>
      </p:sp>
    </p:spTree>
  </p:cSld>
  <p:clrMapOvr>
    <a:masterClrMapping/>
  </p:clrMapOvr>
  <p:transition spd="med">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latin typeface="Arial" charset="0"/>
              </a:rPr>
              <a:t>Course Policies</a:t>
            </a:r>
          </a:p>
        </p:txBody>
      </p:sp>
      <p:sp>
        <p:nvSpPr>
          <p:cNvPr id="15363" name="Rectangle 3"/>
          <p:cNvSpPr>
            <a:spLocks noGrp="1" noChangeArrowheads="1"/>
          </p:cNvSpPr>
          <p:nvPr>
            <p:ph type="body" idx="1"/>
          </p:nvPr>
        </p:nvSpPr>
        <p:spPr>
          <a:xfrm>
            <a:off x="863600" y="2209800"/>
            <a:ext cx="11836400" cy="4995863"/>
          </a:xfrm>
        </p:spPr>
        <p:txBody>
          <a:bodyPr/>
          <a:lstStyle/>
          <a:p>
            <a:r>
              <a:rPr lang="en-US" altLang="en-US" sz="3200" dirty="0">
                <a:latin typeface="Arial" charset="0"/>
              </a:rPr>
              <a:t>10% Homework &amp; Quizzes</a:t>
            </a:r>
          </a:p>
          <a:p>
            <a:r>
              <a:rPr lang="en-US" altLang="en-US" sz="3200" dirty="0">
                <a:latin typeface="Arial" charset="0"/>
              </a:rPr>
              <a:t>40% Labs</a:t>
            </a:r>
          </a:p>
          <a:p>
            <a:r>
              <a:rPr lang="en-US" altLang="en-US" sz="3200" dirty="0">
                <a:latin typeface="Arial" charset="0"/>
              </a:rPr>
              <a:t>25% Midterm</a:t>
            </a:r>
          </a:p>
          <a:p>
            <a:r>
              <a:rPr lang="en-US" altLang="en-US" sz="3200" dirty="0">
                <a:latin typeface="Arial" charset="0"/>
              </a:rPr>
              <a:t>25% Final</a:t>
            </a:r>
          </a:p>
          <a:p>
            <a:r>
              <a:rPr lang="en-US" altLang="en-US" sz="3200" dirty="0">
                <a:latin typeface="Arial" charset="0"/>
              </a:rPr>
              <a:t>2% Weekly Bonus</a:t>
            </a:r>
          </a:p>
          <a:p>
            <a:endParaRPr lang="en-US" altLang="en-US" sz="3200" dirty="0">
              <a:latin typeface="Arial" charset="0"/>
            </a:endParaRPr>
          </a:p>
          <a:p>
            <a:r>
              <a:rPr lang="en-US" altLang="en-US" sz="3200" dirty="0">
                <a:latin typeface="Arial" charset="0"/>
              </a:rPr>
              <a:t>Bonus points given for optional weekly exercises</a:t>
            </a:r>
          </a:p>
          <a:p>
            <a:endParaRPr lang="en-US" altLang="en-US" sz="3200" dirty="0">
              <a:latin typeface="Arial" charset="0"/>
            </a:endParaRPr>
          </a:p>
          <a:p>
            <a:r>
              <a:rPr lang="en-US" altLang="en-US" sz="3200" dirty="0">
                <a:solidFill>
                  <a:srgbClr val="FF0000"/>
                </a:solidFill>
                <a:latin typeface="Arial" charset="0"/>
              </a:rPr>
              <a:t>Labs &amp; </a:t>
            </a:r>
            <a:r>
              <a:rPr lang="en-US" altLang="en-US" sz="3200" dirty="0" err="1">
                <a:solidFill>
                  <a:srgbClr val="FF0000"/>
                </a:solidFill>
                <a:latin typeface="Arial" charset="0"/>
              </a:rPr>
              <a:t>Homeworks</a:t>
            </a:r>
            <a:r>
              <a:rPr lang="en-US" altLang="en-US" sz="3200" dirty="0">
                <a:solidFill>
                  <a:srgbClr val="FF0000"/>
                </a:solidFill>
                <a:latin typeface="Arial" charset="0"/>
              </a:rPr>
              <a:t> have a varying due date. Extra percentage points for submitting early and deducted for lateness.</a:t>
            </a:r>
          </a:p>
          <a:p>
            <a:r>
              <a:rPr lang="en-US" altLang="en-US" sz="3200" dirty="0">
                <a:solidFill>
                  <a:srgbClr val="FF0000"/>
                </a:solidFill>
                <a:latin typeface="Arial" charset="0"/>
              </a:rPr>
              <a:t>Exceptions</a:t>
            </a:r>
          </a:p>
          <a:p>
            <a:pPr lvl="1"/>
            <a:r>
              <a:rPr lang="en-US" altLang="en-US" sz="3200" dirty="0">
                <a:solidFill>
                  <a:srgbClr val="FF0000"/>
                </a:solidFill>
                <a:latin typeface="Arial" charset="0"/>
              </a:rPr>
              <a:t>Family/Personal/Medical – </a:t>
            </a:r>
            <a:r>
              <a:rPr lang="en-US" altLang="en-US" sz="3200" dirty="0">
                <a:solidFill>
                  <a:srgbClr val="FF0000"/>
                </a:solidFill>
                <a:latin typeface="Arial" charset="0"/>
                <a:hlinkClick r:id="rId3"/>
              </a:rPr>
              <a:t>Excused Absence Form</a:t>
            </a:r>
            <a:endParaRPr lang="en-US" altLang="en-US" sz="3200" dirty="0">
              <a:solidFill>
                <a:srgbClr val="FF0000"/>
              </a:solidFill>
              <a:latin typeface="Arial" charset="0"/>
            </a:endParaRPr>
          </a:p>
          <a:p>
            <a:pPr lvl="1"/>
            <a:r>
              <a:rPr lang="en-US" altLang="en-US" sz="3200" dirty="0">
                <a:solidFill>
                  <a:srgbClr val="FF0000"/>
                </a:solidFill>
                <a:latin typeface="Arial" charset="0"/>
              </a:rPr>
              <a:t>Work emergency: Speak to Prof. Mak</a:t>
            </a:r>
            <a:endParaRPr lang="en-US" altLang="en-US" sz="3200" dirty="0">
              <a:latin typeface="Arial" charset="0"/>
            </a:endParaRPr>
          </a:p>
          <a:p>
            <a:r>
              <a:rPr lang="en-US" altLang="en-US" sz="3200" dirty="0">
                <a:latin typeface="Arial" charset="0"/>
              </a:rPr>
              <a:t>Academic Dishonesty/Plagiarism policy – Don’t do it</a:t>
            </a:r>
          </a:p>
          <a:p>
            <a:pPr lvl="1"/>
            <a:r>
              <a:rPr lang="en-US" altLang="en-US" sz="2000" dirty="0">
                <a:latin typeface="Arial" charset="0"/>
              </a:rPr>
              <a:t>https://</a:t>
            </a:r>
            <a:r>
              <a:rPr lang="en-US" altLang="en-US" sz="2000" dirty="0" err="1">
                <a:latin typeface="Arial" charset="0"/>
              </a:rPr>
              <a:t>www.nyu.edu</a:t>
            </a:r>
            <a:r>
              <a:rPr lang="en-US" altLang="en-US" sz="2000" dirty="0">
                <a:latin typeface="Arial" charset="0"/>
              </a:rPr>
              <a:t>/about/policies-guidelines-compliance/policies-and-guidelines/academic-integrity-for-students-at-</a:t>
            </a:r>
            <a:r>
              <a:rPr lang="en-US" altLang="en-US" sz="2000" dirty="0" err="1">
                <a:latin typeface="Arial" charset="0"/>
              </a:rPr>
              <a:t>nyu.html</a:t>
            </a:r>
            <a:endParaRPr lang="en-US" altLang="en-US" sz="1800" dirty="0">
              <a:latin typeface="Arial" charset="0"/>
            </a:endParaRPr>
          </a:p>
          <a:p>
            <a:endParaRPr lang="en-US" altLang="en-US" sz="3200" dirty="0">
              <a:latin typeface="Arial" charset="0"/>
            </a:endParaRPr>
          </a:p>
        </p:txBody>
      </p:sp>
    </p:spTree>
  </p:cSld>
  <p:clrMapOvr>
    <a:masterClrMapping/>
  </p:clrMapOvr>
  <p:transition spd="med">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5747CD-4881-316C-C6F1-31612B1F6BDE}"/>
            </a:ext>
          </a:extLst>
        </p:cNvPr>
        <p:cNvGrpSpPr/>
        <p:nvPr/>
      </p:nvGrpSpPr>
      <p:grpSpPr>
        <a:xfrm>
          <a:off x="0" y="0"/>
          <a:ext cx="0" cy="0"/>
          <a:chOff x="0" y="0"/>
          <a:chExt cx="0" cy="0"/>
        </a:xfrm>
      </p:grpSpPr>
      <p:sp>
        <p:nvSpPr>
          <p:cNvPr id="15362" name="Rectangle 2">
            <a:extLst>
              <a:ext uri="{FF2B5EF4-FFF2-40B4-BE49-F238E27FC236}">
                <a16:creationId xmlns:a16="http://schemas.microsoft.com/office/drawing/2014/main" id="{117C8CE6-24BE-63D8-9450-1EB9206EBC3D}"/>
              </a:ext>
            </a:extLst>
          </p:cNvPr>
          <p:cNvSpPr>
            <a:spLocks noGrp="1" noChangeArrowheads="1"/>
          </p:cNvSpPr>
          <p:nvPr>
            <p:ph type="title"/>
          </p:nvPr>
        </p:nvSpPr>
        <p:spPr/>
        <p:txBody>
          <a:bodyPr/>
          <a:lstStyle/>
          <a:p>
            <a:r>
              <a:rPr lang="en-US" altLang="en-US" dirty="0">
                <a:latin typeface="Arial" charset="0"/>
              </a:rPr>
              <a:t>Usage of Generative AI</a:t>
            </a:r>
          </a:p>
        </p:txBody>
      </p:sp>
      <p:sp>
        <p:nvSpPr>
          <p:cNvPr id="15363" name="Rectangle 3">
            <a:extLst>
              <a:ext uri="{FF2B5EF4-FFF2-40B4-BE49-F238E27FC236}">
                <a16:creationId xmlns:a16="http://schemas.microsoft.com/office/drawing/2014/main" id="{52D87349-02B9-235D-ADB0-CBD2EA41C42F}"/>
              </a:ext>
            </a:extLst>
          </p:cNvPr>
          <p:cNvSpPr>
            <a:spLocks noGrp="1" noChangeArrowheads="1"/>
          </p:cNvSpPr>
          <p:nvPr>
            <p:ph type="body" idx="1"/>
          </p:nvPr>
        </p:nvSpPr>
        <p:spPr>
          <a:xfrm>
            <a:off x="863600" y="2209800"/>
            <a:ext cx="11836400" cy="6642100"/>
          </a:xfrm>
        </p:spPr>
        <p:txBody>
          <a:bodyPr/>
          <a:lstStyle/>
          <a:p>
            <a:r>
              <a:rPr lang="en-US" altLang="en-US" sz="3200" dirty="0">
                <a:latin typeface="Arial" charset="0"/>
              </a:rPr>
              <a:t>Welcomed to use generative AI tools (e.g. ChatGPT, etc.) for idea generation only in labs and assignments.</a:t>
            </a:r>
          </a:p>
          <a:p>
            <a:pPr marL="685800" lvl="1"/>
            <a:r>
              <a:rPr lang="en-US" altLang="en-US" sz="3200" b="1" dirty="0">
                <a:latin typeface="Arial" charset="0"/>
              </a:rPr>
              <a:t>Not allowed for exams</a:t>
            </a:r>
          </a:p>
          <a:p>
            <a:r>
              <a:rPr lang="en-US" altLang="en-US" sz="3200" dirty="0">
                <a:latin typeface="Arial" charset="0"/>
              </a:rPr>
              <a:t>You are responsible for the information submitted</a:t>
            </a:r>
          </a:p>
          <a:p>
            <a:pPr marL="685800" lvl="1"/>
            <a:r>
              <a:rPr lang="en-US" altLang="en-US" sz="3200" dirty="0">
                <a:latin typeface="Arial" charset="0"/>
              </a:rPr>
              <a:t>for instance: that it does not violate intellectual property laws, or contain misinformation or unethical content</a:t>
            </a:r>
          </a:p>
          <a:p>
            <a:pPr marL="685800" lvl="1"/>
            <a:r>
              <a:rPr lang="en-US" altLang="en-US" sz="3200" dirty="0">
                <a:latin typeface="Arial" charset="0"/>
              </a:rPr>
              <a:t>No personal information</a:t>
            </a:r>
          </a:p>
          <a:p>
            <a:r>
              <a:rPr lang="en-US" altLang="en-US" sz="3200" dirty="0">
                <a:latin typeface="Arial" charset="0"/>
              </a:rPr>
              <a:t>must be properly documented and cited in each case</a:t>
            </a:r>
          </a:p>
          <a:p>
            <a:pPr marL="736600" lvl="1"/>
            <a:r>
              <a:rPr lang="en-US" altLang="en-US" sz="3200" dirty="0">
                <a:latin typeface="Arial" charset="0"/>
              </a:rPr>
              <a:t>E.g. quote + [paragraph from </a:t>
            </a:r>
            <a:r>
              <a:rPr lang="en-US" altLang="en-US" sz="3200" dirty="0" err="1">
                <a:latin typeface="Arial" charset="0"/>
              </a:rPr>
              <a:t>ChatGPT</a:t>
            </a:r>
            <a:r>
              <a:rPr lang="en-US" altLang="en-US" sz="3200" dirty="0">
                <a:latin typeface="Arial" charset="0"/>
              </a:rPr>
              <a:t>]</a:t>
            </a:r>
          </a:p>
          <a:p>
            <a:r>
              <a:rPr lang="en-US" altLang="en-US" sz="3200" dirty="0">
                <a:latin typeface="Arial" charset="0"/>
              </a:rPr>
              <a:t>Must not v</a:t>
            </a:r>
            <a:r>
              <a:rPr lang="en-US" sz="3200" dirty="0"/>
              <a:t>iolate NYU’s </a:t>
            </a:r>
            <a:r>
              <a:rPr lang="en-US" sz="3200" dirty="0">
                <a:hlinkClick r:id="rId3" tooltip="Academic Integrity Policy"/>
              </a:rPr>
              <a:t>Academic Integrity Policy</a:t>
            </a:r>
            <a:r>
              <a:rPr lang="en-US" sz="3200" dirty="0"/>
              <a:t>, which forbids “submitting work (papers, homework assignments, computer programs, experimental results, artwork, etc.) that was created by another, substantially or in whole, as one's own.”</a:t>
            </a:r>
            <a:endParaRPr lang="en-US" altLang="en-US" sz="3200" dirty="0">
              <a:latin typeface="Arial" charset="0"/>
            </a:endParaRPr>
          </a:p>
        </p:txBody>
      </p:sp>
    </p:spTree>
    <p:extLst>
      <p:ext uri="{BB962C8B-B14F-4D97-AF65-F5344CB8AC3E}">
        <p14:creationId xmlns:p14="http://schemas.microsoft.com/office/powerpoint/2010/main" val="3296170008"/>
      </p:ext>
    </p:extLst>
  </p:cSld>
  <p:clrMapOvr>
    <a:masterClrMapping/>
  </p:clrMapOvr>
  <p:transition spd="med">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Weekly Exercises – Bonus (Optional)</a:t>
            </a:r>
          </a:p>
        </p:txBody>
      </p:sp>
      <p:sp>
        <p:nvSpPr>
          <p:cNvPr id="3" name="Content Placeholder 2"/>
          <p:cNvSpPr>
            <a:spLocks noGrp="1"/>
          </p:cNvSpPr>
          <p:nvPr>
            <p:ph idx="1"/>
          </p:nvPr>
        </p:nvSpPr>
        <p:spPr/>
        <p:txBody>
          <a:bodyPr/>
          <a:lstStyle/>
          <a:p>
            <a:r>
              <a:rPr lang="en-US" dirty="0"/>
              <a:t>During lecture each week, there are optional exercises during the lecture</a:t>
            </a:r>
          </a:p>
          <a:p>
            <a:r>
              <a:rPr lang="en-US" dirty="0"/>
              <a:t>Submit responses in the “Week X Exercises” assignments</a:t>
            </a:r>
          </a:p>
          <a:p>
            <a:r>
              <a:rPr lang="en-US" dirty="0"/>
              <a:t>Weekly Exercises are due 2 hours prior to the next class</a:t>
            </a:r>
          </a:p>
          <a:p>
            <a:r>
              <a:rPr lang="en-US" dirty="0"/>
              <a:t>Total bonus would be an additional 2 percentage points added to the top of the final course grade</a:t>
            </a:r>
          </a:p>
        </p:txBody>
      </p:sp>
      <p:sp>
        <p:nvSpPr>
          <p:cNvPr id="4" name="Slide Number Placeholder 3"/>
          <p:cNvSpPr>
            <a:spLocks noGrp="1"/>
          </p:cNvSpPr>
          <p:nvPr>
            <p:ph type="sldNum" sz="quarter" idx="10"/>
          </p:nvPr>
        </p:nvSpPr>
        <p:spPr/>
        <p:txBody>
          <a:bodyPr/>
          <a:lstStyle/>
          <a:p>
            <a:fld id="{DC1FFE25-4854-B340-A197-D37A3BC62BD4}" type="slidenum">
              <a:rPr lang="en-US" altLang="en-US" smtClean="0"/>
              <a:pPr/>
              <a:t>13</a:t>
            </a:fld>
            <a:endParaRPr lang="en-US" altLang="en-US"/>
          </a:p>
        </p:txBody>
      </p:sp>
    </p:spTree>
    <p:extLst>
      <p:ext uri="{BB962C8B-B14F-4D97-AF65-F5344CB8AC3E}">
        <p14:creationId xmlns:p14="http://schemas.microsoft.com/office/powerpoint/2010/main" val="410037545"/>
      </p:ext>
    </p:extLst>
  </p:cSld>
  <p:clrMapOvr>
    <a:masterClrMapping/>
  </p:clrMapOvr>
  <p:transition spd="med">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latin typeface="Arial" charset="0"/>
              </a:rPr>
              <a:t>Course Expectations</a:t>
            </a:r>
          </a:p>
        </p:txBody>
      </p:sp>
      <p:sp>
        <p:nvSpPr>
          <p:cNvPr id="16388"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0EC61217-CABE-B84F-AC9B-05EF5CC08A1B}" type="slidenum">
              <a:rPr lang="en-US" altLang="en-US" sz="1200"/>
              <a:pPr eaLnBrk="1" hangingPunct="1">
                <a:buClrTx/>
                <a:buSzTx/>
                <a:buFontTx/>
                <a:buNone/>
              </a:pPr>
              <a:t>14</a:t>
            </a:fld>
            <a:endParaRPr lang="en-US" altLang="en-US" sz="1200"/>
          </a:p>
        </p:txBody>
      </p:sp>
      <p:graphicFrame>
        <p:nvGraphicFramePr>
          <p:cNvPr id="7" name="Table 6">
            <a:extLst>
              <a:ext uri="{FF2B5EF4-FFF2-40B4-BE49-F238E27FC236}">
                <a16:creationId xmlns:a16="http://schemas.microsoft.com/office/drawing/2014/main" id="{9B61FF89-C7FB-CE41-82CF-BDE726342C01}"/>
              </a:ext>
            </a:extLst>
          </p:cNvPr>
          <p:cNvGraphicFramePr>
            <a:graphicFrameLocks noGrp="1"/>
          </p:cNvGraphicFramePr>
          <p:nvPr>
            <p:extLst>
              <p:ext uri="{D42A27DB-BD31-4B8C-83A1-F6EECF244321}">
                <p14:modId xmlns:p14="http://schemas.microsoft.com/office/powerpoint/2010/main" val="3824574225"/>
              </p:ext>
            </p:extLst>
          </p:nvPr>
        </p:nvGraphicFramePr>
        <p:xfrm>
          <a:off x="317500" y="1924472"/>
          <a:ext cx="12382500" cy="7000783"/>
        </p:xfrm>
        <a:graphic>
          <a:graphicData uri="http://schemas.openxmlformats.org/drawingml/2006/table">
            <a:tbl>
              <a:tblPr>
                <a:tableStyleId>{2D5ABB26-0587-4C30-8999-92F81FD0307C}</a:tableStyleId>
              </a:tblPr>
              <a:tblGrid>
                <a:gridCol w="2185147">
                  <a:extLst>
                    <a:ext uri="{9D8B030D-6E8A-4147-A177-3AD203B41FA5}">
                      <a16:colId xmlns:a16="http://schemas.microsoft.com/office/drawing/2014/main" val="1012128316"/>
                    </a:ext>
                  </a:extLst>
                </a:gridCol>
                <a:gridCol w="2419270">
                  <a:extLst>
                    <a:ext uri="{9D8B030D-6E8A-4147-A177-3AD203B41FA5}">
                      <a16:colId xmlns:a16="http://schemas.microsoft.com/office/drawing/2014/main" val="2030647167"/>
                    </a:ext>
                  </a:extLst>
                </a:gridCol>
                <a:gridCol w="1326696">
                  <a:extLst>
                    <a:ext uri="{9D8B030D-6E8A-4147-A177-3AD203B41FA5}">
                      <a16:colId xmlns:a16="http://schemas.microsoft.com/office/drawing/2014/main" val="4207251377"/>
                    </a:ext>
                  </a:extLst>
                </a:gridCol>
                <a:gridCol w="6451387">
                  <a:extLst>
                    <a:ext uri="{9D8B030D-6E8A-4147-A177-3AD203B41FA5}">
                      <a16:colId xmlns:a16="http://schemas.microsoft.com/office/drawing/2014/main" val="3817569707"/>
                    </a:ext>
                  </a:extLst>
                </a:gridCol>
              </a:tblGrid>
              <a:tr h="1027692">
                <a:tc>
                  <a:txBody>
                    <a:bodyPr/>
                    <a:lstStyle/>
                    <a:p>
                      <a:pPr marL="0" marR="0">
                        <a:spcBef>
                          <a:spcPts val="0"/>
                        </a:spcBef>
                        <a:spcAft>
                          <a:spcPts val="0"/>
                        </a:spcAft>
                      </a:pPr>
                      <a:r>
                        <a:rPr lang="en-US" sz="1800" b="1" dirty="0">
                          <a:effectLst/>
                        </a:rPr>
                        <a:t>Learning Time Element </a:t>
                      </a:r>
                      <a:endParaRPr lang="en-US" sz="1800" dirty="0">
                        <a:effectLst/>
                      </a:endParaRPr>
                    </a:p>
                  </a:txBody>
                  <a:tcPr marL="1884" marR="1884" marT="1884" marB="1884" anchor="ctr"/>
                </a:tc>
                <a:tc>
                  <a:txBody>
                    <a:bodyPr/>
                    <a:lstStyle/>
                    <a:p>
                      <a:pPr marL="0" marR="0">
                        <a:spcBef>
                          <a:spcPts val="0"/>
                        </a:spcBef>
                        <a:spcAft>
                          <a:spcPts val="0"/>
                        </a:spcAft>
                      </a:pPr>
                      <a:r>
                        <a:rPr lang="en-US" sz="1800" b="1" dirty="0">
                          <a:solidFill>
                            <a:srgbClr val="000000"/>
                          </a:solidFill>
                          <a:effectLst/>
                        </a:rPr>
                        <a:t>Asynchronous* / Synchronous** </a:t>
                      </a:r>
                      <a:endParaRPr lang="en-US" sz="1800" dirty="0">
                        <a:effectLst/>
                      </a:endParaRPr>
                    </a:p>
                  </a:txBody>
                  <a:tcPr marL="1884" marR="1884" marT="1884" marB="1884" anchor="ctr"/>
                </a:tc>
                <a:tc>
                  <a:txBody>
                    <a:bodyPr/>
                    <a:lstStyle/>
                    <a:p>
                      <a:pPr marL="0" marR="0">
                        <a:spcBef>
                          <a:spcPts val="0"/>
                        </a:spcBef>
                        <a:spcAft>
                          <a:spcPts val="0"/>
                        </a:spcAft>
                      </a:pPr>
                      <a:r>
                        <a:rPr lang="en-US" sz="1800" b="1" dirty="0">
                          <a:solidFill>
                            <a:srgbClr val="000000"/>
                          </a:solidFill>
                          <a:effectLst/>
                        </a:rPr>
                        <a:t>Time on Task for Students (weekly) </a:t>
                      </a:r>
                      <a:endParaRPr lang="en-US" sz="1800" dirty="0">
                        <a:effectLst/>
                      </a:endParaRPr>
                    </a:p>
                  </a:txBody>
                  <a:tcPr marL="1884" marR="1884" marT="1884" marB="1884" anchor="ctr"/>
                </a:tc>
                <a:tc>
                  <a:txBody>
                    <a:bodyPr/>
                    <a:lstStyle/>
                    <a:p>
                      <a:pPr marL="0" marR="0">
                        <a:spcBef>
                          <a:spcPts val="0"/>
                        </a:spcBef>
                        <a:spcAft>
                          <a:spcPts val="0"/>
                        </a:spcAft>
                      </a:pPr>
                      <a:r>
                        <a:rPr lang="en-US" sz="1800" b="1" dirty="0">
                          <a:solidFill>
                            <a:srgbClr val="000000"/>
                          </a:solidFill>
                          <a:effectLst/>
                        </a:rPr>
                        <a:t>Notes </a:t>
                      </a:r>
                      <a:endParaRPr lang="en-US" sz="1800" dirty="0">
                        <a:effectLst/>
                      </a:endParaRPr>
                    </a:p>
                  </a:txBody>
                  <a:tcPr marL="1884" marR="1884" marT="1884" marB="1884" anchor="ctr"/>
                </a:tc>
                <a:extLst>
                  <a:ext uri="{0D108BD9-81ED-4DB2-BD59-A6C34878D82A}">
                    <a16:rowId xmlns:a16="http://schemas.microsoft.com/office/drawing/2014/main" val="4175011883"/>
                  </a:ext>
                </a:extLst>
              </a:tr>
              <a:tr h="1007947">
                <a:tc>
                  <a:txBody>
                    <a:bodyPr/>
                    <a:lstStyle/>
                    <a:p>
                      <a:pPr marL="0" marR="0">
                        <a:spcBef>
                          <a:spcPts val="0"/>
                        </a:spcBef>
                        <a:spcAft>
                          <a:spcPts val="0"/>
                        </a:spcAft>
                      </a:pPr>
                      <a:r>
                        <a:rPr lang="en-US" sz="2000" dirty="0">
                          <a:solidFill>
                            <a:srgbClr val="000000"/>
                          </a:solidFill>
                          <a:effectLst/>
                        </a:rPr>
                        <a:t>Lecture</a:t>
                      </a:r>
                      <a:endParaRPr lang="en-US" sz="2000" dirty="0">
                        <a:effectLst/>
                      </a:endParaRPr>
                    </a:p>
                  </a:txBody>
                  <a:tcPr marL="1884" marR="1884" marT="1884" marB="1884" anchor="ctr"/>
                </a:tc>
                <a:tc>
                  <a:txBody>
                    <a:bodyPr/>
                    <a:lstStyle/>
                    <a:p>
                      <a:pPr marL="0" marR="0">
                        <a:spcBef>
                          <a:spcPts val="0"/>
                        </a:spcBef>
                        <a:spcAft>
                          <a:spcPts val="0"/>
                        </a:spcAft>
                      </a:pPr>
                      <a:r>
                        <a:rPr lang="en-US" sz="2000" dirty="0">
                          <a:solidFill>
                            <a:srgbClr val="000000"/>
                          </a:solidFill>
                          <a:effectLst/>
                        </a:rPr>
                        <a:t>Asynchronous </a:t>
                      </a:r>
                      <a:endParaRPr lang="en-US" sz="2000" dirty="0">
                        <a:effectLst/>
                      </a:endParaRPr>
                    </a:p>
                  </a:txBody>
                  <a:tcPr marL="1884" marR="1884" marT="1884" marB="1884" anchor="ctr"/>
                </a:tc>
                <a:tc>
                  <a:txBody>
                    <a:bodyPr/>
                    <a:lstStyle/>
                    <a:p>
                      <a:pPr marL="0" marR="0">
                        <a:spcBef>
                          <a:spcPts val="0"/>
                        </a:spcBef>
                        <a:spcAft>
                          <a:spcPts val="0"/>
                        </a:spcAft>
                      </a:pPr>
                      <a:r>
                        <a:rPr lang="en-US" sz="2000">
                          <a:solidFill>
                            <a:srgbClr val="000000"/>
                          </a:solidFill>
                          <a:effectLst/>
                        </a:rPr>
                        <a:t>2 - 3 hours </a:t>
                      </a:r>
                      <a:endParaRPr lang="en-US" sz="2000">
                        <a:effectLst/>
                      </a:endParaRPr>
                    </a:p>
                  </a:txBody>
                  <a:tcPr marL="1884" marR="1884" marT="1884" marB="1884" anchor="ctr"/>
                </a:tc>
                <a:tc>
                  <a:txBody>
                    <a:bodyPr/>
                    <a:lstStyle/>
                    <a:p>
                      <a:pPr marL="0" marR="0">
                        <a:spcBef>
                          <a:spcPts val="0"/>
                        </a:spcBef>
                        <a:spcAft>
                          <a:spcPts val="0"/>
                        </a:spcAft>
                      </a:pPr>
                      <a:r>
                        <a:rPr lang="en-US" sz="2000">
                          <a:solidFill>
                            <a:srgbClr val="000000"/>
                          </a:solidFill>
                          <a:effectLst/>
                        </a:rPr>
                        <a:t>Attending live lecture or view recordings. Although asynchronous, must be performed within a week. </a:t>
                      </a:r>
                      <a:endParaRPr lang="en-US" sz="2000">
                        <a:effectLst/>
                      </a:endParaRPr>
                    </a:p>
                  </a:txBody>
                  <a:tcPr marL="1884" marR="1884" marT="1884" marB="1884" anchor="ctr"/>
                </a:tc>
                <a:extLst>
                  <a:ext uri="{0D108BD9-81ED-4DB2-BD59-A6C34878D82A}">
                    <a16:rowId xmlns:a16="http://schemas.microsoft.com/office/drawing/2014/main" val="4000800609"/>
                  </a:ext>
                </a:extLst>
              </a:tr>
              <a:tr h="860213">
                <a:tc>
                  <a:txBody>
                    <a:bodyPr/>
                    <a:lstStyle/>
                    <a:p>
                      <a:pPr marL="0" marR="0">
                        <a:spcBef>
                          <a:spcPts val="0"/>
                        </a:spcBef>
                        <a:spcAft>
                          <a:spcPts val="0"/>
                        </a:spcAft>
                      </a:pPr>
                      <a:r>
                        <a:rPr lang="en-US" sz="2000">
                          <a:solidFill>
                            <a:srgbClr val="000000"/>
                          </a:solidFill>
                          <a:effectLst/>
                        </a:rPr>
                        <a:t>Research</a:t>
                      </a:r>
                      <a:endParaRPr lang="en-US" sz="2000">
                        <a:effectLst/>
                      </a:endParaRPr>
                    </a:p>
                  </a:txBody>
                  <a:tcPr marL="1884" marR="1884" marT="1884" marB="1884" anchor="ctr"/>
                </a:tc>
                <a:tc>
                  <a:txBody>
                    <a:bodyPr/>
                    <a:lstStyle/>
                    <a:p>
                      <a:pPr marL="0" marR="0">
                        <a:spcBef>
                          <a:spcPts val="0"/>
                        </a:spcBef>
                        <a:spcAft>
                          <a:spcPts val="0"/>
                        </a:spcAft>
                      </a:pPr>
                      <a:r>
                        <a:rPr lang="en-US" sz="2000" dirty="0">
                          <a:solidFill>
                            <a:srgbClr val="000000"/>
                          </a:solidFill>
                          <a:effectLst/>
                        </a:rPr>
                        <a:t>Asynchronous</a:t>
                      </a:r>
                      <a:endParaRPr lang="en-US" sz="2000" dirty="0">
                        <a:effectLst/>
                      </a:endParaRPr>
                    </a:p>
                  </a:txBody>
                  <a:tcPr marL="1884" marR="1884" marT="1884" marB="1884" anchor="ctr"/>
                </a:tc>
                <a:tc>
                  <a:txBody>
                    <a:bodyPr/>
                    <a:lstStyle/>
                    <a:p>
                      <a:pPr marL="0" marR="0">
                        <a:spcBef>
                          <a:spcPts val="0"/>
                        </a:spcBef>
                        <a:spcAft>
                          <a:spcPts val="0"/>
                        </a:spcAft>
                      </a:pPr>
                      <a:r>
                        <a:rPr lang="en-US" sz="2000" dirty="0">
                          <a:solidFill>
                            <a:srgbClr val="000000"/>
                          </a:solidFill>
                          <a:effectLst/>
                        </a:rPr>
                        <a:t>3</a:t>
                      </a:r>
                      <a:endParaRPr lang="en-US" sz="2000" dirty="0">
                        <a:effectLst/>
                      </a:endParaRPr>
                    </a:p>
                  </a:txBody>
                  <a:tcPr marL="1884" marR="1884" marT="1884" marB="1884" anchor="ctr"/>
                </a:tc>
                <a:tc>
                  <a:txBody>
                    <a:bodyPr/>
                    <a:lstStyle/>
                    <a:p>
                      <a:pPr marL="0" marR="0">
                        <a:spcBef>
                          <a:spcPts val="0"/>
                        </a:spcBef>
                        <a:spcAft>
                          <a:spcPts val="0"/>
                        </a:spcAft>
                      </a:pPr>
                      <a:r>
                        <a:rPr lang="en-US" sz="2000">
                          <a:solidFill>
                            <a:srgbClr val="000000"/>
                          </a:solidFill>
                          <a:effectLst/>
                        </a:rPr>
                        <a:t>Learners review background materials to understand concepts discussed in the lecture slides. </a:t>
                      </a:r>
                      <a:endParaRPr lang="en-US" sz="2000">
                        <a:effectLst/>
                      </a:endParaRPr>
                    </a:p>
                  </a:txBody>
                  <a:tcPr marL="1884" marR="1884" marT="1884" marB="1884" anchor="ctr"/>
                </a:tc>
                <a:extLst>
                  <a:ext uri="{0D108BD9-81ED-4DB2-BD59-A6C34878D82A}">
                    <a16:rowId xmlns:a16="http://schemas.microsoft.com/office/drawing/2014/main" val="1397198160"/>
                  </a:ext>
                </a:extLst>
              </a:tr>
              <a:tr h="830666">
                <a:tc>
                  <a:txBody>
                    <a:bodyPr/>
                    <a:lstStyle/>
                    <a:p>
                      <a:pPr marL="0" marR="0">
                        <a:spcBef>
                          <a:spcPts val="0"/>
                        </a:spcBef>
                        <a:spcAft>
                          <a:spcPts val="0"/>
                        </a:spcAft>
                      </a:pPr>
                      <a:r>
                        <a:rPr lang="en-US" sz="2000">
                          <a:solidFill>
                            <a:srgbClr val="000000"/>
                          </a:solidFill>
                          <a:effectLst/>
                        </a:rPr>
                        <a:t>Readings</a:t>
                      </a:r>
                      <a:endParaRPr lang="en-US" sz="2000">
                        <a:effectLst/>
                      </a:endParaRPr>
                    </a:p>
                  </a:txBody>
                  <a:tcPr marL="1884" marR="1884" marT="1884" marB="1884" anchor="ctr"/>
                </a:tc>
                <a:tc>
                  <a:txBody>
                    <a:bodyPr/>
                    <a:lstStyle/>
                    <a:p>
                      <a:pPr marL="0" marR="0">
                        <a:spcBef>
                          <a:spcPts val="0"/>
                        </a:spcBef>
                        <a:spcAft>
                          <a:spcPts val="0"/>
                        </a:spcAft>
                      </a:pPr>
                      <a:r>
                        <a:rPr lang="en-US" sz="2000" dirty="0">
                          <a:solidFill>
                            <a:srgbClr val="000000"/>
                          </a:solidFill>
                          <a:effectLst/>
                        </a:rPr>
                        <a:t>Asynchronous</a:t>
                      </a:r>
                      <a:endParaRPr lang="en-US" sz="2000" dirty="0">
                        <a:effectLst/>
                      </a:endParaRPr>
                    </a:p>
                  </a:txBody>
                  <a:tcPr marL="1884" marR="1884" marT="1884" marB="1884" anchor="ctr"/>
                </a:tc>
                <a:tc>
                  <a:txBody>
                    <a:bodyPr/>
                    <a:lstStyle/>
                    <a:p>
                      <a:pPr marL="0" marR="0">
                        <a:spcBef>
                          <a:spcPts val="0"/>
                        </a:spcBef>
                        <a:spcAft>
                          <a:spcPts val="0"/>
                        </a:spcAft>
                      </a:pPr>
                      <a:r>
                        <a:rPr lang="en-US" sz="2000" dirty="0">
                          <a:solidFill>
                            <a:srgbClr val="000000"/>
                          </a:solidFill>
                          <a:effectLst/>
                        </a:rPr>
                        <a:t>1 </a:t>
                      </a:r>
                      <a:endParaRPr lang="en-US" sz="2000" dirty="0">
                        <a:effectLst/>
                      </a:endParaRPr>
                    </a:p>
                  </a:txBody>
                  <a:tcPr marL="1884" marR="1884" marT="1884" marB="1884" anchor="ctr"/>
                </a:tc>
                <a:tc>
                  <a:txBody>
                    <a:bodyPr/>
                    <a:lstStyle/>
                    <a:p>
                      <a:pPr marL="0" marR="0">
                        <a:spcBef>
                          <a:spcPts val="0"/>
                        </a:spcBef>
                        <a:spcAft>
                          <a:spcPts val="0"/>
                        </a:spcAft>
                      </a:pPr>
                      <a:r>
                        <a:rPr lang="en-US" sz="2000" dirty="0">
                          <a:solidFill>
                            <a:srgbClr val="000000"/>
                          </a:solidFill>
                          <a:effectLst/>
                        </a:rPr>
                        <a:t>Learners complete recommended readings (online journal articles and tutorials).</a:t>
                      </a:r>
                      <a:endParaRPr lang="en-US" sz="2000" dirty="0">
                        <a:effectLst/>
                      </a:endParaRPr>
                    </a:p>
                  </a:txBody>
                  <a:tcPr marL="1884" marR="1884" marT="1884" marB="1884" anchor="ctr"/>
                </a:tc>
                <a:extLst>
                  <a:ext uri="{0D108BD9-81ED-4DB2-BD59-A6C34878D82A}">
                    <a16:rowId xmlns:a16="http://schemas.microsoft.com/office/drawing/2014/main" val="596728181"/>
                  </a:ext>
                </a:extLst>
              </a:tr>
              <a:tr h="1982991">
                <a:tc>
                  <a:txBody>
                    <a:bodyPr/>
                    <a:lstStyle/>
                    <a:p>
                      <a:pPr marL="0" marR="0">
                        <a:spcBef>
                          <a:spcPts val="0"/>
                        </a:spcBef>
                        <a:spcAft>
                          <a:spcPts val="0"/>
                        </a:spcAft>
                      </a:pPr>
                      <a:r>
                        <a:rPr lang="en-US" sz="2000" dirty="0">
                          <a:solidFill>
                            <a:srgbClr val="000000"/>
                          </a:solidFill>
                          <a:effectLst/>
                        </a:rPr>
                        <a:t>Lab Assignments</a:t>
                      </a:r>
                      <a:endParaRPr lang="en-US" sz="2000" dirty="0">
                        <a:effectLst/>
                      </a:endParaRPr>
                    </a:p>
                  </a:txBody>
                  <a:tcPr marL="1884" marR="1884" marT="1884" marB="1884" anchor="ctr"/>
                </a:tc>
                <a:tc>
                  <a:txBody>
                    <a:bodyPr/>
                    <a:lstStyle/>
                    <a:p>
                      <a:pPr marL="0" marR="0">
                        <a:spcBef>
                          <a:spcPts val="0"/>
                        </a:spcBef>
                        <a:spcAft>
                          <a:spcPts val="0"/>
                        </a:spcAft>
                      </a:pPr>
                      <a:r>
                        <a:rPr lang="en-US" sz="2000" dirty="0">
                          <a:solidFill>
                            <a:srgbClr val="000000"/>
                          </a:solidFill>
                          <a:effectLst/>
                        </a:rPr>
                        <a:t>Asynchronous</a:t>
                      </a:r>
                      <a:endParaRPr lang="en-US" sz="2000" dirty="0">
                        <a:effectLst/>
                      </a:endParaRPr>
                    </a:p>
                  </a:txBody>
                  <a:tcPr marL="1884" marR="1884" marT="1884" marB="1884" anchor="ctr"/>
                </a:tc>
                <a:tc>
                  <a:txBody>
                    <a:bodyPr/>
                    <a:lstStyle/>
                    <a:p>
                      <a:pPr marL="0" marR="0">
                        <a:spcBef>
                          <a:spcPts val="0"/>
                        </a:spcBef>
                        <a:spcAft>
                          <a:spcPts val="0"/>
                        </a:spcAft>
                      </a:pPr>
                      <a:r>
                        <a:rPr lang="en-US" sz="2000" dirty="0">
                          <a:solidFill>
                            <a:srgbClr val="000000"/>
                          </a:solidFill>
                          <a:effectLst/>
                        </a:rPr>
                        <a:t>6</a:t>
                      </a:r>
                      <a:endParaRPr lang="en-US" sz="2000" dirty="0">
                        <a:effectLst/>
                      </a:endParaRPr>
                    </a:p>
                  </a:txBody>
                  <a:tcPr marL="1884" marR="1884" marT="1884" marB="1884" anchor="ctr"/>
                </a:tc>
                <a:tc>
                  <a:txBody>
                    <a:bodyPr/>
                    <a:lstStyle/>
                    <a:p>
                      <a:pPr marL="0" marR="0">
                        <a:spcBef>
                          <a:spcPts val="0"/>
                        </a:spcBef>
                        <a:spcAft>
                          <a:spcPts val="0"/>
                        </a:spcAft>
                      </a:pPr>
                      <a:r>
                        <a:rPr lang="en-US" sz="2000" dirty="0">
                          <a:solidFill>
                            <a:srgbClr val="000000"/>
                          </a:solidFill>
                          <a:effectLst/>
                        </a:rPr>
                        <a:t>Learners independently complete lab assignments using the SEED Virtual Machines, which can include </a:t>
                      </a:r>
                      <a:r>
                        <a:rPr lang="en-US" sz="2000" dirty="0" err="1">
                          <a:solidFill>
                            <a:srgbClr val="000000"/>
                          </a:solidFill>
                          <a:effectLst/>
                        </a:rPr>
                        <a:t>scapy</a:t>
                      </a:r>
                      <a:r>
                        <a:rPr lang="en-US" sz="2000" dirty="0">
                          <a:solidFill>
                            <a:srgbClr val="000000"/>
                          </a:solidFill>
                          <a:effectLst/>
                        </a:rPr>
                        <a:t> coding and troubleshooting programs, setting up networks, sniffing traffic, and writing firewall rules.</a:t>
                      </a:r>
                      <a:endParaRPr lang="en-US" sz="2000" dirty="0">
                        <a:effectLst/>
                      </a:endParaRPr>
                    </a:p>
                  </a:txBody>
                  <a:tcPr marL="1884" marR="1884" marT="1884" marB="1884" anchor="ctr"/>
                </a:tc>
                <a:extLst>
                  <a:ext uri="{0D108BD9-81ED-4DB2-BD59-A6C34878D82A}">
                    <a16:rowId xmlns:a16="http://schemas.microsoft.com/office/drawing/2014/main" val="2786483730"/>
                  </a:ext>
                </a:extLst>
              </a:tr>
              <a:tr h="1217918">
                <a:tc>
                  <a:txBody>
                    <a:bodyPr/>
                    <a:lstStyle/>
                    <a:p>
                      <a:pPr marL="0" marR="0">
                        <a:spcBef>
                          <a:spcPts val="0"/>
                        </a:spcBef>
                        <a:spcAft>
                          <a:spcPts val="0"/>
                        </a:spcAft>
                      </a:pPr>
                      <a:r>
                        <a:rPr lang="en-US" sz="2000" dirty="0" err="1">
                          <a:solidFill>
                            <a:srgbClr val="000000"/>
                          </a:solidFill>
                          <a:effectLst/>
                        </a:rPr>
                        <a:t>Homeworks</a:t>
                      </a:r>
                      <a:endParaRPr lang="en-US" sz="2000" dirty="0">
                        <a:effectLst/>
                      </a:endParaRPr>
                    </a:p>
                  </a:txBody>
                  <a:tcPr marL="1884" marR="1884" marT="1884" marB="1884" anchor="ctr"/>
                </a:tc>
                <a:tc>
                  <a:txBody>
                    <a:bodyPr/>
                    <a:lstStyle/>
                    <a:p>
                      <a:pPr marL="0" marR="0">
                        <a:spcBef>
                          <a:spcPts val="0"/>
                        </a:spcBef>
                        <a:spcAft>
                          <a:spcPts val="0"/>
                        </a:spcAft>
                      </a:pPr>
                      <a:r>
                        <a:rPr lang="en-US" sz="2000" dirty="0">
                          <a:solidFill>
                            <a:srgbClr val="000000"/>
                          </a:solidFill>
                          <a:effectLst/>
                        </a:rPr>
                        <a:t>Asynchronous</a:t>
                      </a:r>
                      <a:endParaRPr lang="en-US" sz="2000" dirty="0">
                        <a:effectLst/>
                      </a:endParaRPr>
                    </a:p>
                  </a:txBody>
                  <a:tcPr marL="1884" marR="1884" marT="1884" marB="1884" anchor="ctr"/>
                </a:tc>
                <a:tc>
                  <a:txBody>
                    <a:bodyPr/>
                    <a:lstStyle/>
                    <a:p>
                      <a:pPr marL="0" marR="0">
                        <a:spcBef>
                          <a:spcPts val="0"/>
                        </a:spcBef>
                        <a:spcAft>
                          <a:spcPts val="0"/>
                        </a:spcAft>
                      </a:pPr>
                      <a:r>
                        <a:rPr lang="en-US" sz="2000" dirty="0">
                          <a:solidFill>
                            <a:srgbClr val="000000"/>
                          </a:solidFill>
                          <a:effectLst/>
                        </a:rPr>
                        <a:t>1</a:t>
                      </a:r>
                      <a:endParaRPr lang="en-US" sz="2000" dirty="0">
                        <a:effectLst/>
                      </a:endParaRPr>
                    </a:p>
                  </a:txBody>
                  <a:tcPr marL="1884" marR="1884" marT="1884" marB="1884" anchor="ctr"/>
                </a:tc>
                <a:tc>
                  <a:txBody>
                    <a:bodyPr/>
                    <a:lstStyle/>
                    <a:p>
                      <a:pPr marL="0" marR="0">
                        <a:spcBef>
                          <a:spcPts val="0"/>
                        </a:spcBef>
                        <a:spcAft>
                          <a:spcPts val="0"/>
                        </a:spcAft>
                      </a:pPr>
                      <a:r>
                        <a:rPr lang="en-US" sz="2000" dirty="0">
                          <a:solidFill>
                            <a:srgbClr val="000000"/>
                          </a:solidFill>
                          <a:effectLst/>
                        </a:rPr>
                        <a:t>Learners independently complete homework assignments, which typically consists of multiple choice, short answers, and Immersive Labs activities.</a:t>
                      </a:r>
                      <a:endParaRPr lang="en-US" sz="2000" dirty="0">
                        <a:effectLst/>
                      </a:endParaRPr>
                    </a:p>
                  </a:txBody>
                  <a:tcPr marL="1884" marR="1884" marT="1884" marB="1884" anchor="ctr"/>
                </a:tc>
                <a:extLst>
                  <a:ext uri="{0D108BD9-81ED-4DB2-BD59-A6C34878D82A}">
                    <a16:rowId xmlns:a16="http://schemas.microsoft.com/office/drawing/2014/main" val="397568357"/>
                  </a:ext>
                </a:extLst>
              </a:tr>
            </a:tbl>
          </a:graphicData>
        </a:graphic>
      </p:graphicFrame>
    </p:spTree>
  </p:cSld>
  <p:clrMapOvr>
    <a:masterClrMapping/>
  </p:clrMapOvr>
  <p:transition spd="med">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Prepping for Class</a:t>
            </a:r>
          </a:p>
        </p:txBody>
      </p:sp>
      <p:sp>
        <p:nvSpPr>
          <p:cNvPr id="3" name="Content Placeholder 2"/>
          <p:cNvSpPr>
            <a:spLocks noGrp="1"/>
          </p:cNvSpPr>
          <p:nvPr>
            <p:ph idx="1"/>
          </p:nvPr>
        </p:nvSpPr>
        <p:spPr/>
        <p:txBody>
          <a:bodyPr>
            <a:normAutofit lnSpcReduction="10000"/>
          </a:bodyPr>
          <a:lstStyle/>
          <a:p>
            <a:r>
              <a:rPr lang="en-US" dirty="0"/>
              <a:t>Join Slack</a:t>
            </a:r>
          </a:p>
          <a:p>
            <a:pPr lvl="2"/>
            <a:r>
              <a:rPr lang="en-US" dirty="0"/>
              <a:t>Provide a quick intro to include</a:t>
            </a:r>
          </a:p>
          <a:p>
            <a:pPr lvl="3"/>
            <a:r>
              <a:rPr lang="en-US" dirty="0"/>
              <a:t>Info about yourself, e.g., major, expected graduation</a:t>
            </a:r>
          </a:p>
          <a:p>
            <a:pPr lvl="3"/>
            <a:r>
              <a:rPr lang="en-US" dirty="0"/>
              <a:t>Any prior Cyber experience or Cyber classes</a:t>
            </a:r>
          </a:p>
          <a:p>
            <a:pPr lvl="3"/>
            <a:r>
              <a:rPr lang="en-US" dirty="0"/>
              <a:t>Any particular topic you’re interested in</a:t>
            </a:r>
          </a:p>
          <a:p>
            <a:pPr lvl="3"/>
            <a:r>
              <a:rPr lang="en-US" dirty="0"/>
              <a:t>An interesting fact about yourself</a:t>
            </a:r>
          </a:p>
          <a:p>
            <a:pPr lvl="2"/>
            <a:r>
              <a:rPr lang="en-US" dirty="0"/>
              <a:t>Using Slack is a required part of the class – announcements, details, and discussions are a part of the class</a:t>
            </a:r>
          </a:p>
          <a:p>
            <a:endParaRPr lang="en-US" dirty="0"/>
          </a:p>
          <a:p>
            <a:r>
              <a:rPr lang="en-US" dirty="0"/>
              <a:t>Subscribe to the calendar feed on your mobile device</a:t>
            </a:r>
          </a:p>
          <a:p>
            <a:pPr lvl="2"/>
            <a:r>
              <a:rPr lang="en-US" dirty="0"/>
              <a:t>Brightspace -&gt; Calendar -&gt; Subscribe</a:t>
            </a:r>
          </a:p>
          <a:p>
            <a:pPr lvl="2" indent="0">
              <a:buNone/>
            </a:pPr>
            <a:endParaRPr lang="en-US" dirty="0"/>
          </a:p>
          <a:p>
            <a:r>
              <a:rPr lang="en-US" dirty="0"/>
              <a:t>Set up SEED Labs</a:t>
            </a:r>
            <a:endParaRPr lang="en-US" dirty="0">
              <a:solidFill>
                <a:srgbClr val="FF0000"/>
              </a:solidFill>
            </a:endParaRPr>
          </a:p>
        </p:txBody>
      </p:sp>
      <p:sp>
        <p:nvSpPr>
          <p:cNvPr id="4" name="Slide Number Placeholder 3"/>
          <p:cNvSpPr>
            <a:spLocks noGrp="1"/>
          </p:cNvSpPr>
          <p:nvPr>
            <p:ph type="sldNum" sz="quarter" idx="10"/>
          </p:nvPr>
        </p:nvSpPr>
        <p:spPr/>
        <p:txBody>
          <a:bodyPr/>
          <a:lstStyle/>
          <a:p>
            <a:fld id="{DC1FFE25-4854-B340-A197-D37A3BC62BD4}" type="slidenum">
              <a:rPr lang="en-US" altLang="en-US" smtClean="0"/>
              <a:pPr/>
              <a:t>15</a:t>
            </a:fld>
            <a:endParaRPr lang="en-US" altLang="en-US"/>
          </a:p>
        </p:txBody>
      </p:sp>
    </p:spTree>
    <p:extLst>
      <p:ext uri="{BB962C8B-B14F-4D97-AF65-F5344CB8AC3E}">
        <p14:creationId xmlns:p14="http://schemas.microsoft.com/office/powerpoint/2010/main" val="944578998"/>
      </p:ext>
    </p:extLst>
  </p:cSld>
  <p:clrMapOvr>
    <a:masterClrMapping/>
  </p:clrMapOvr>
  <p:transition spd="med">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D283-E269-0A40-9521-E4CCF95F5F7C}"/>
              </a:ext>
            </a:extLst>
          </p:cNvPr>
          <p:cNvSpPr>
            <a:spLocks noGrp="1"/>
          </p:cNvSpPr>
          <p:nvPr>
            <p:ph type="title"/>
          </p:nvPr>
        </p:nvSpPr>
        <p:spPr/>
        <p:txBody>
          <a:bodyPr/>
          <a:lstStyle/>
          <a:p>
            <a:r>
              <a:rPr lang="en-US" dirty="0"/>
              <a:t>Slack</a:t>
            </a:r>
          </a:p>
        </p:txBody>
      </p:sp>
      <p:sp>
        <p:nvSpPr>
          <p:cNvPr id="3" name="Content Placeholder 2">
            <a:extLst>
              <a:ext uri="{FF2B5EF4-FFF2-40B4-BE49-F238E27FC236}">
                <a16:creationId xmlns:a16="http://schemas.microsoft.com/office/drawing/2014/main" id="{4142F91E-2236-1244-9B80-301F3D9842DD}"/>
              </a:ext>
            </a:extLst>
          </p:cNvPr>
          <p:cNvSpPr>
            <a:spLocks noGrp="1"/>
          </p:cNvSpPr>
          <p:nvPr>
            <p:ph idx="1"/>
          </p:nvPr>
        </p:nvSpPr>
        <p:spPr>
          <a:xfrm>
            <a:off x="177800" y="1968500"/>
            <a:ext cx="3429000" cy="7251700"/>
          </a:xfrm>
        </p:spPr>
        <p:txBody>
          <a:bodyPr>
            <a:normAutofit/>
          </a:bodyPr>
          <a:lstStyle/>
          <a:p>
            <a:r>
              <a:rPr lang="en-US" sz="2400" dirty="0"/>
              <a:t>You will receive an invite to the Slack workspace</a:t>
            </a:r>
          </a:p>
          <a:p>
            <a:r>
              <a:rPr lang="en-US" sz="2400" dirty="0"/>
              <a:t>Please introduce yourself in the #introductions channel</a:t>
            </a:r>
          </a:p>
          <a:p>
            <a:r>
              <a:rPr lang="en-US" sz="2400" dirty="0">
                <a:solidFill>
                  <a:srgbClr val="FF0000"/>
                </a:solidFill>
              </a:rPr>
              <a:t>Usage of Slack is required for this class</a:t>
            </a:r>
          </a:p>
        </p:txBody>
      </p:sp>
      <p:sp>
        <p:nvSpPr>
          <p:cNvPr id="4" name="Slide Number Placeholder 3">
            <a:extLst>
              <a:ext uri="{FF2B5EF4-FFF2-40B4-BE49-F238E27FC236}">
                <a16:creationId xmlns:a16="http://schemas.microsoft.com/office/drawing/2014/main" id="{502FD023-9E97-884E-BE77-E21281CB302F}"/>
              </a:ext>
            </a:extLst>
          </p:cNvPr>
          <p:cNvSpPr>
            <a:spLocks noGrp="1"/>
          </p:cNvSpPr>
          <p:nvPr>
            <p:ph type="sldNum" sz="quarter" idx="10"/>
          </p:nvPr>
        </p:nvSpPr>
        <p:spPr/>
        <p:txBody>
          <a:bodyPr/>
          <a:lstStyle/>
          <a:p>
            <a:fld id="{DC1FFE25-4854-B340-A197-D37A3BC62BD4}" type="slidenum">
              <a:rPr lang="en-US" altLang="en-US" smtClean="0"/>
              <a:pPr/>
              <a:t>16</a:t>
            </a:fld>
            <a:endParaRPr lang="en-US" altLang="en-US"/>
          </a:p>
        </p:txBody>
      </p:sp>
      <p:pic>
        <p:nvPicPr>
          <p:cNvPr id="6" name="Picture 5">
            <a:extLst>
              <a:ext uri="{FF2B5EF4-FFF2-40B4-BE49-F238E27FC236}">
                <a16:creationId xmlns:a16="http://schemas.microsoft.com/office/drawing/2014/main" id="{5266253F-7910-24A1-5ABD-BCBC80ECC249}"/>
              </a:ext>
            </a:extLst>
          </p:cNvPr>
          <p:cNvPicPr>
            <a:picLocks noChangeAspect="1"/>
          </p:cNvPicPr>
          <p:nvPr/>
        </p:nvPicPr>
        <p:blipFill>
          <a:blip r:embed="rId2"/>
          <a:stretch>
            <a:fillRect/>
          </a:stretch>
        </p:blipFill>
        <p:spPr>
          <a:xfrm>
            <a:off x="3759200" y="1510193"/>
            <a:ext cx="9099550" cy="7128620"/>
          </a:xfrm>
          <a:prstGeom prst="rect">
            <a:avLst/>
          </a:prstGeom>
        </p:spPr>
      </p:pic>
    </p:spTree>
    <p:extLst>
      <p:ext uri="{BB962C8B-B14F-4D97-AF65-F5344CB8AC3E}">
        <p14:creationId xmlns:p14="http://schemas.microsoft.com/office/powerpoint/2010/main" val="1274427765"/>
      </p:ext>
    </p:extLst>
  </p:cSld>
  <p:clrMapOvr>
    <a:masterClrMapping/>
  </p:clrMapOvr>
  <p:transition spd="med">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a:latin typeface="Arial" charset="0"/>
              </a:rPr>
              <a:t>Things That I Won’t Do at the End of the Course</a:t>
            </a:r>
          </a:p>
        </p:txBody>
      </p:sp>
      <p:sp>
        <p:nvSpPr>
          <p:cNvPr id="17411" name="Content Placeholder 2"/>
          <p:cNvSpPr>
            <a:spLocks noGrp="1"/>
          </p:cNvSpPr>
          <p:nvPr>
            <p:ph idx="1"/>
          </p:nvPr>
        </p:nvSpPr>
        <p:spPr>
          <a:xfrm>
            <a:off x="558800" y="2133600"/>
            <a:ext cx="12128500" cy="7251700"/>
          </a:xfrm>
        </p:spPr>
        <p:txBody>
          <a:bodyPr/>
          <a:lstStyle/>
          <a:p>
            <a:r>
              <a:rPr lang="en-US" altLang="en-US" dirty="0">
                <a:latin typeface="Arial" charset="0"/>
              </a:rPr>
              <a:t>Give you extra work so that you can try and improve your grade</a:t>
            </a:r>
          </a:p>
          <a:p>
            <a:endParaRPr lang="en-US" altLang="en-US" dirty="0">
              <a:latin typeface="Arial" charset="0"/>
            </a:endParaRPr>
          </a:p>
          <a:p>
            <a:r>
              <a:rPr lang="en-US" altLang="en-US" dirty="0">
                <a:latin typeface="Arial" charset="0"/>
              </a:rPr>
              <a:t>Bump your grade up because you feel that you deserve it, need it for a scholarship, etc.</a:t>
            </a:r>
          </a:p>
          <a:p>
            <a:endParaRPr lang="en-US" altLang="en-US" dirty="0">
              <a:latin typeface="Arial" charset="0"/>
            </a:endParaRPr>
          </a:p>
          <a:p>
            <a:r>
              <a:rPr lang="en-US" altLang="en-US" dirty="0">
                <a:latin typeface="Arial" charset="0"/>
              </a:rPr>
              <a:t>Review earlier assignments in an effort to try and “find’ points.</a:t>
            </a:r>
          </a:p>
          <a:p>
            <a:endParaRPr lang="en-US" altLang="en-US" dirty="0">
              <a:latin typeface="Arial" charset="0"/>
            </a:endParaRPr>
          </a:p>
          <a:p>
            <a:r>
              <a:rPr lang="en-US" altLang="en-US" dirty="0">
                <a:latin typeface="Arial" charset="0"/>
              </a:rPr>
              <a:t>Unless there is a true grading error, do not come asking for extra points.</a:t>
            </a:r>
          </a:p>
        </p:txBody>
      </p:sp>
      <p:sp>
        <p:nvSpPr>
          <p:cNvPr id="17412"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8EB7493C-4E3D-0C4E-B019-5709B8F1394B}" type="slidenum">
              <a:rPr lang="en-US" altLang="en-US" sz="1200">
                <a:latin typeface="Gill Sans" charset="0"/>
              </a:rPr>
              <a:pPr eaLnBrk="1" hangingPunct="1">
                <a:buClrTx/>
                <a:buSzTx/>
                <a:buFontTx/>
                <a:buNone/>
              </a:pPr>
              <a:t>17</a:t>
            </a:fld>
            <a:endParaRPr lang="en-US" altLang="en-US" sz="1200">
              <a:latin typeface="Gill Sans" charset="0"/>
            </a:endParaRPr>
          </a:p>
        </p:txBody>
      </p:sp>
    </p:spTree>
  </p:cSld>
  <p:clrMapOvr>
    <a:masterClrMapping/>
  </p:clrMapOvr>
  <p:transition spd="med">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1400" y="149780"/>
            <a:ext cx="2768600" cy="730969"/>
          </a:xfrm>
        </p:spPr>
        <p:txBody>
          <a:bodyPr/>
          <a:lstStyle/>
          <a:p>
            <a:r>
              <a:rPr lang="en-US" dirty="0"/>
              <a:t>Syllabus</a:t>
            </a:r>
          </a:p>
        </p:txBody>
      </p:sp>
      <p:sp>
        <p:nvSpPr>
          <p:cNvPr id="4" name="Slide Number Placeholder 3"/>
          <p:cNvSpPr>
            <a:spLocks noGrp="1"/>
          </p:cNvSpPr>
          <p:nvPr>
            <p:ph type="sldNum" sz="quarter" idx="10"/>
          </p:nvPr>
        </p:nvSpPr>
        <p:spPr/>
        <p:txBody>
          <a:bodyPr/>
          <a:lstStyle/>
          <a:p>
            <a:fld id="{DC1FFE25-4854-B340-A197-D37A3BC62BD4}" type="slidenum">
              <a:rPr lang="en-US" altLang="en-US" smtClean="0"/>
              <a:pPr/>
              <a:t>18</a:t>
            </a:fld>
            <a:endParaRPr lang="en-US" altLang="en-US"/>
          </a:p>
        </p:txBody>
      </p:sp>
      <p:sp>
        <p:nvSpPr>
          <p:cNvPr id="5" name="TextBox 4">
            <a:extLst>
              <a:ext uri="{FF2B5EF4-FFF2-40B4-BE49-F238E27FC236}">
                <a16:creationId xmlns:a16="http://schemas.microsoft.com/office/drawing/2014/main" id="{63F22423-27F9-5046-B21E-B434D5E28EE9}"/>
              </a:ext>
            </a:extLst>
          </p:cNvPr>
          <p:cNvSpPr txBox="1"/>
          <p:nvPr/>
        </p:nvSpPr>
        <p:spPr>
          <a:xfrm>
            <a:off x="12606728" y="6460761"/>
            <a:ext cx="184731" cy="738664"/>
          </a:xfrm>
          <a:prstGeom prst="rect">
            <a:avLst/>
          </a:prstGeom>
          <a:noFill/>
        </p:spPr>
        <p:txBody>
          <a:bodyPr wrap="none" rtlCol="0">
            <a:spAutoFit/>
          </a:bodyPr>
          <a:lstStyle/>
          <a:p>
            <a:endParaRPr lang="en-US" dirty="0"/>
          </a:p>
        </p:txBody>
      </p:sp>
      <p:sp>
        <p:nvSpPr>
          <p:cNvPr id="7" name="Rectangle 6">
            <a:extLst>
              <a:ext uri="{FF2B5EF4-FFF2-40B4-BE49-F238E27FC236}">
                <a16:creationId xmlns:a16="http://schemas.microsoft.com/office/drawing/2014/main" id="{75A3B279-930D-5549-8AA6-5270F11584B3}"/>
              </a:ext>
            </a:extLst>
          </p:cNvPr>
          <p:cNvSpPr/>
          <p:nvPr/>
        </p:nvSpPr>
        <p:spPr>
          <a:xfrm>
            <a:off x="10160000" y="222876"/>
            <a:ext cx="2146300" cy="584775"/>
          </a:xfrm>
          <a:prstGeom prst="rect">
            <a:avLst/>
          </a:prstGeom>
        </p:spPr>
        <p:txBody>
          <a:bodyPr wrap="square">
            <a:spAutoFit/>
          </a:bodyPr>
          <a:lstStyle/>
          <a:p>
            <a:r>
              <a:rPr lang="en-US" sz="1600" b="1" dirty="0">
                <a:solidFill>
                  <a:srgbClr val="333333"/>
                </a:solidFill>
                <a:latin typeface="+mn-lt"/>
              </a:rPr>
              <a:t>*Class Schedule</a:t>
            </a:r>
            <a:br>
              <a:rPr lang="en-US" sz="1600" dirty="0">
                <a:latin typeface="+mn-lt"/>
              </a:rPr>
            </a:br>
            <a:r>
              <a:rPr lang="en-US" sz="1600" dirty="0">
                <a:solidFill>
                  <a:srgbClr val="333333"/>
                </a:solidFill>
                <a:latin typeface="+mn-lt"/>
              </a:rPr>
              <a:t>Live Class 4-6 PM ET</a:t>
            </a:r>
            <a:endParaRPr lang="en-US" sz="1600" dirty="0">
              <a:latin typeface="+mn-lt"/>
            </a:endParaRPr>
          </a:p>
        </p:txBody>
      </p:sp>
      <p:graphicFrame>
        <p:nvGraphicFramePr>
          <p:cNvPr id="3" name="Table 2">
            <a:extLst>
              <a:ext uri="{FF2B5EF4-FFF2-40B4-BE49-F238E27FC236}">
                <a16:creationId xmlns:a16="http://schemas.microsoft.com/office/drawing/2014/main" id="{E5BE01D5-0886-D583-E91B-1B8F36D5767E}"/>
              </a:ext>
            </a:extLst>
          </p:cNvPr>
          <p:cNvGraphicFramePr>
            <a:graphicFrameLocks noGrp="1"/>
          </p:cNvGraphicFramePr>
          <p:nvPr>
            <p:extLst>
              <p:ext uri="{D42A27DB-BD31-4B8C-83A1-F6EECF244321}">
                <p14:modId xmlns:p14="http://schemas.microsoft.com/office/powerpoint/2010/main" val="1731327413"/>
              </p:ext>
            </p:extLst>
          </p:nvPr>
        </p:nvGraphicFramePr>
        <p:xfrm>
          <a:off x="437568" y="1070773"/>
          <a:ext cx="12169159" cy="7698811"/>
        </p:xfrm>
        <a:graphic>
          <a:graphicData uri="http://schemas.openxmlformats.org/drawingml/2006/table">
            <a:tbl>
              <a:tblPr firstRow="1" bandRow="1">
                <a:tableStyleId>{0E3FDE45-AF77-4B5C-9715-49D594BDF05E}</a:tableStyleId>
              </a:tblPr>
              <a:tblGrid>
                <a:gridCol w="578432">
                  <a:extLst>
                    <a:ext uri="{9D8B030D-6E8A-4147-A177-3AD203B41FA5}">
                      <a16:colId xmlns:a16="http://schemas.microsoft.com/office/drawing/2014/main" val="692054325"/>
                    </a:ext>
                  </a:extLst>
                </a:gridCol>
                <a:gridCol w="1143000">
                  <a:extLst>
                    <a:ext uri="{9D8B030D-6E8A-4147-A177-3AD203B41FA5}">
                      <a16:colId xmlns:a16="http://schemas.microsoft.com/office/drawing/2014/main" val="1888253901"/>
                    </a:ext>
                  </a:extLst>
                </a:gridCol>
                <a:gridCol w="5181600">
                  <a:extLst>
                    <a:ext uri="{9D8B030D-6E8A-4147-A177-3AD203B41FA5}">
                      <a16:colId xmlns:a16="http://schemas.microsoft.com/office/drawing/2014/main" val="3733596077"/>
                    </a:ext>
                  </a:extLst>
                </a:gridCol>
                <a:gridCol w="5266127">
                  <a:extLst>
                    <a:ext uri="{9D8B030D-6E8A-4147-A177-3AD203B41FA5}">
                      <a16:colId xmlns:a16="http://schemas.microsoft.com/office/drawing/2014/main" val="989982853"/>
                    </a:ext>
                  </a:extLst>
                </a:gridCol>
              </a:tblGrid>
              <a:tr h="280331">
                <a:tc>
                  <a:txBody>
                    <a:bodyPr/>
                    <a:lstStyle/>
                    <a:p>
                      <a:r>
                        <a:rPr lang="en-US" sz="1200" b="1" dirty="0">
                          <a:effectLst/>
                          <a:latin typeface="+mn-lt"/>
                        </a:rPr>
                        <a:t>Week</a:t>
                      </a:r>
                      <a:endParaRPr lang="en-US" sz="1200" dirty="0">
                        <a:effectLst/>
                        <a:latin typeface="+mn-lt"/>
                      </a:endParaRPr>
                    </a:p>
                  </a:txBody>
                  <a:tcPr marL="25223" marR="25223" marT="12612" marB="12612" anchor="ctr"/>
                </a:tc>
                <a:tc>
                  <a:txBody>
                    <a:bodyPr/>
                    <a:lstStyle/>
                    <a:p>
                      <a:r>
                        <a:rPr lang="en-US" sz="1200" b="1" dirty="0">
                          <a:effectLst/>
                          <a:latin typeface="+mn-lt"/>
                        </a:rPr>
                        <a:t>Date</a:t>
                      </a:r>
                      <a:endParaRPr lang="en-US" sz="1200" dirty="0">
                        <a:effectLst/>
                        <a:latin typeface="+mn-lt"/>
                      </a:endParaRPr>
                    </a:p>
                  </a:txBody>
                  <a:tcPr marL="25223" marR="25223" marT="12612" marB="12612" anchor="ctr"/>
                </a:tc>
                <a:tc>
                  <a:txBody>
                    <a:bodyPr/>
                    <a:lstStyle/>
                    <a:p>
                      <a:r>
                        <a:rPr lang="en-US" sz="1200" b="1" dirty="0">
                          <a:effectLst/>
                          <a:latin typeface="+mn-lt"/>
                        </a:rPr>
                        <a:t>Lesson</a:t>
                      </a:r>
                      <a:endParaRPr lang="en-US" sz="1200" dirty="0">
                        <a:effectLst/>
                        <a:latin typeface="+mn-lt"/>
                      </a:endParaRPr>
                    </a:p>
                  </a:txBody>
                  <a:tcPr marL="25223" marR="25223" marT="12612" marB="12612" anchor="ctr"/>
                </a:tc>
                <a:tc>
                  <a:txBody>
                    <a:bodyPr/>
                    <a:lstStyle/>
                    <a:p>
                      <a:r>
                        <a:rPr lang="en-US" sz="1200" b="1" dirty="0">
                          <a:effectLst/>
                          <a:latin typeface="+mn-lt"/>
                        </a:rPr>
                        <a:t>Readings (from </a:t>
                      </a:r>
                      <a:r>
                        <a:rPr lang="en-US" sz="1200" b="1" i="1" dirty="0">
                          <a:effectLst/>
                          <a:latin typeface="+mn-lt"/>
                          <a:hlinkClick r:id="rId3"/>
                        </a:rPr>
                        <a:t>Internet Security: A Hands-on Approach</a:t>
                      </a:r>
                      <a:r>
                        <a:rPr lang="en-US" sz="1200" b="1" dirty="0">
                          <a:effectLst/>
                          <a:latin typeface="+mn-lt"/>
                          <a:hlinkClick r:id="rId3"/>
                        </a:rPr>
                        <a:t>. 3rd Edition</a:t>
                      </a:r>
                      <a:r>
                        <a:rPr lang="en-US" sz="1200" b="1" dirty="0">
                          <a:effectLst/>
                          <a:latin typeface="+mn-lt"/>
                        </a:rPr>
                        <a:t>)</a:t>
                      </a:r>
                      <a:endParaRPr lang="en-US" sz="1200" dirty="0">
                        <a:effectLst/>
                        <a:latin typeface="+mn-lt"/>
                      </a:endParaRPr>
                    </a:p>
                  </a:txBody>
                  <a:tcPr marL="25223" marR="25223" marT="12612" marB="12612" anchor="ctr"/>
                </a:tc>
                <a:extLst>
                  <a:ext uri="{0D108BD9-81ED-4DB2-BD59-A6C34878D82A}">
                    <a16:rowId xmlns:a16="http://schemas.microsoft.com/office/drawing/2014/main" val="69026808"/>
                  </a:ext>
                </a:extLst>
              </a:tr>
              <a:tr h="625780">
                <a:tc>
                  <a:txBody>
                    <a:bodyPr/>
                    <a:lstStyle/>
                    <a:p>
                      <a:r>
                        <a:rPr lang="en-US" sz="1200" dirty="0">
                          <a:effectLst/>
                          <a:latin typeface="+mn-lt"/>
                        </a:rPr>
                        <a:t>1</a:t>
                      </a:r>
                    </a:p>
                  </a:txBody>
                  <a:tcPr anchor="ctr"/>
                </a:tc>
                <a:tc>
                  <a:txBody>
                    <a:bodyPr/>
                    <a:lstStyle/>
                    <a:p>
                      <a:r>
                        <a:rPr lang="en-US" sz="1200">
                          <a:effectLst/>
                          <a:latin typeface="+mn-lt"/>
                        </a:rPr>
                        <a:t>Mon, 27 Jan</a:t>
                      </a:r>
                    </a:p>
                  </a:txBody>
                  <a:tcPr anchor="ctr"/>
                </a:tc>
                <a:tc>
                  <a:txBody>
                    <a:bodyPr/>
                    <a:lstStyle/>
                    <a:p>
                      <a:r>
                        <a:rPr lang="en-US" sz="1200" b="1" dirty="0">
                          <a:effectLst/>
                          <a:latin typeface="+mn-lt"/>
                        </a:rPr>
                        <a:t>Lesson 0: Introduction, Expectations, and Policies</a:t>
                      </a:r>
                      <a:endParaRPr lang="en-US" sz="1200" dirty="0">
                        <a:effectLst/>
                        <a:latin typeface="+mn-lt"/>
                      </a:endParaRPr>
                    </a:p>
                    <a:p>
                      <a:r>
                        <a:rPr lang="en-US" sz="1200" b="1" dirty="0">
                          <a:effectLst/>
                          <a:latin typeface="+mn-lt"/>
                        </a:rPr>
                        <a:t>Lesson 1: Security Basics</a:t>
                      </a:r>
                      <a:endParaRPr lang="en-US" sz="1200" dirty="0">
                        <a:effectLst/>
                        <a:latin typeface="+mn-lt"/>
                      </a:endParaRPr>
                    </a:p>
                    <a:p>
                      <a:pPr>
                        <a:buFont typeface="Arial" panose="020B0604020202020204" pitchFamily="34" charset="0"/>
                        <a:buChar char="•"/>
                      </a:pPr>
                      <a:r>
                        <a:rPr lang="en-US" sz="1200" dirty="0">
                          <a:effectLst/>
                          <a:latin typeface="+mn-lt"/>
                        </a:rPr>
                        <a:t>What is Network Security, Thinking Differently and the Larger System in Play</a:t>
                      </a:r>
                    </a:p>
                    <a:p>
                      <a:pPr>
                        <a:buFont typeface="Arial" panose="020B0604020202020204" pitchFamily="34" charset="0"/>
                        <a:buChar char="•"/>
                      </a:pPr>
                      <a:r>
                        <a:rPr lang="en-US" sz="1200" dirty="0">
                          <a:effectLst/>
                          <a:latin typeface="+mn-lt"/>
                        </a:rPr>
                        <a:t>Risk Management</a:t>
                      </a:r>
                    </a:p>
                    <a:p>
                      <a:pPr>
                        <a:buFont typeface="Arial" panose="020B0604020202020204" pitchFamily="34" charset="0"/>
                        <a:buChar char="•"/>
                      </a:pPr>
                      <a:r>
                        <a:rPr lang="en-US" sz="1200" dirty="0">
                          <a:effectLst/>
                          <a:latin typeface="+mn-lt"/>
                        </a:rPr>
                        <a:t>Qualitative Risk Assessment</a:t>
                      </a:r>
                    </a:p>
                  </a:txBody>
                  <a:tcPr anchor="ctr"/>
                </a:tc>
                <a:tc>
                  <a:txBody>
                    <a:bodyPr/>
                    <a:lstStyle/>
                    <a:p>
                      <a:pPr>
                        <a:buFont typeface="Arial" panose="020B0604020202020204" pitchFamily="34" charset="0"/>
                        <a:buNone/>
                      </a:pPr>
                      <a:r>
                        <a:rPr lang="en-US" sz="1200" dirty="0">
                          <a:effectLst/>
                          <a:latin typeface="+mn-lt"/>
                        </a:rPr>
                        <a:t>Ch 1: Network Security Basics, 1.2-1.6</a:t>
                      </a:r>
                    </a:p>
                    <a:p>
                      <a:pPr>
                        <a:buFont typeface="Arial" panose="020B0604020202020204" pitchFamily="34" charset="0"/>
                        <a:buNone/>
                      </a:pPr>
                      <a:r>
                        <a:rPr lang="en-US" sz="1200" dirty="0">
                          <a:effectLst/>
                          <a:latin typeface="+mn-lt"/>
                        </a:rPr>
                        <a:t>Ch 6: Attacks on the TCP Protocol</a:t>
                      </a:r>
                    </a:p>
                  </a:txBody>
                  <a:tcPr anchor="ctr"/>
                </a:tc>
                <a:extLst>
                  <a:ext uri="{0D108BD9-81ED-4DB2-BD59-A6C34878D82A}">
                    <a16:rowId xmlns:a16="http://schemas.microsoft.com/office/drawing/2014/main" val="3826355268"/>
                  </a:ext>
                </a:extLst>
              </a:tr>
              <a:tr h="367160">
                <a:tc>
                  <a:txBody>
                    <a:bodyPr/>
                    <a:lstStyle/>
                    <a:p>
                      <a:r>
                        <a:rPr lang="en-US" sz="1200">
                          <a:solidFill>
                            <a:srgbClr val="000000"/>
                          </a:solidFill>
                          <a:effectLst/>
                          <a:latin typeface="+mn-lt"/>
                        </a:rPr>
                        <a:t>2</a:t>
                      </a:r>
                      <a:endParaRPr lang="en-US" sz="1200">
                        <a:effectLst/>
                        <a:latin typeface="+mn-lt"/>
                      </a:endParaRPr>
                    </a:p>
                  </a:txBody>
                  <a:tcPr anchor="ctr"/>
                </a:tc>
                <a:tc>
                  <a:txBody>
                    <a:bodyPr/>
                    <a:lstStyle/>
                    <a:p>
                      <a:r>
                        <a:rPr lang="en-US" sz="1200">
                          <a:solidFill>
                            <a:srgbClr val="000000"/>
                          </a:solidFill>
                          <a:effectLst/>
                          <a:latin typeface="+mn-lt"/>
                        </a:rPr>
                        <a:t>Mon, 3 Feb</a:t>
                      </a:r>
                      <a:br>
                        <a:rPr lang="en-US" sz="1200">
                          <a:solidFill>
                            <a:srgbClr val="000000"/>
                          </a:solidFill>
                          <a:effectLst/>
                          <a:latin typeface="+mn-lt"/>
                        </a:rPr>
                      </a:br>
                      <a:endParaRPr lang="en-US" sz="1200">
                        <a:effectLst/>
                        <a:latin typeface="+mn-lt"/>
                      </a:endParaRPr>
                    </a:p>
                  </a:txBody>
                  <a:tcPr anchor="ctr"/>
                </a:tc>
                <a:tc>
                  <a:txBody>
                    <a:bodyPr/>
                    <a:lstStyle/>
                    <a:p>
                      <a:r>
                        <a:rPr lang="en-US" sz="1200" b="1">
                          <a:solidFill>
                            <a:srgbClr val="000000"/>
                          </a:solidFill>
                          <a:effectLst/>
                          <a:latin typeface="+mn-lt"/>
                        </a:rPr>
                        <a:t>Lesson 2: Network Recon  – Part I</a:t>
                      </a:r>
                      <a:endParaRPr lang="en-US" sz="1200">
                        <a:effectLst/>
                        <a:latin typeface="+mn-lt"/>
                      </a:endParaRPr>
                    </a:p>
                    <a:p>
                      <a:pPr>
                        <a:buFont typeface="Arial" panose="020B0604020202020204" pitchFamily="34" charset="0"/>
                        <a:buChar char="•"/>
                      </a:pPr>
                      <a:r>
                        <a:rPr lang="en-US" sz="1200">
                          <a:solidFill>
                            <a:srgbClr val="000000"/>
                          </a:solidFill>
                          <a:effectLst/>
                          <a:latin typeface="+mn-lt"/>
                        </a:rPr>
                        <a:t>The Cyber Kill Chain</a:t>
                      </a:r>
                      <a:endParaRPr lang="en-US" sz="1200">
                        <a:effectLst/>
                        <a:latin typeface="+mn-lt"/>
                      </a:endParaRPr>
                    </a:p>
                    <a:p>
                      <a:pPr>
                        <a:buFont typeface="Arial" panose="020B0604020202020204" pitchFamily="34" charset="0"/>
                        <a:buChar char="•"/>
                      </a:pPr>
                      <a:r>
                        <a:rPr lang="en-US" sz="1200">
                          <a:solidFill>
                            <a:srgbClr val="000000"/>
                          </a:solidFill>
                          <a:effectLst/>
                          <a:latin typeface="+mn-lt"/>
                        </a:rPr>
                        <a:t>Performing OSINT</a:t>
                      </a:r>
                      <a:endParaRPr lang="en-US" sz="1200">
                        <a:effectLst/>
                        <a:latin typeface="+mn-lt"/>
                      </a:endParaRPr>
                    </a:p>
                    <a:p>
                      <a:pPr>
                        <a:buFont typeface="Arial" panose="020B0604020202020204" pitchFamily="34" charset="0"/>
                        <a:buChar char="•"/>
                      </a:pPr>
                      <a:r>
                        <a:rPr lang="en-US" sz="1200">
                          <a:solidFill>
                            <a:srgbClr val="000000"/>
                          </a:solidFill>
                          <a:effectLst/>
                          <a:latin typeface="+mn-lt"/>
                        </a:rPr>
                        <a:t>Network Scanning and Enumeration: whois, DNS, traceroute, host discovery</a:t>
                      </a:r>
                      <a:endParaRPr lang="en-US" sz="1200">
                        <a:effectLst/>
                        <a:latin typeface="+mn-lt"/>
                      </a:endParaRPr>
                    </a:p>
                    <a:p>
                      <a:pPr>
                        <a:buFont typeface="Arial" panose="020B0604020202020204" pitchFamily="34" charset="0"/>
                        <a:buChar char="•"/>
                      </a:pPr>
                      <a:r>
                        <a:rPr lang="en-US" sz="1200">
                          <a:solidFill>
                            <a:srgbClr val="000000"/>
                          </a:solidFill>
                          <a:effectLst/>
                          <a:latin typeface="+mn-lt"/>
                        </a:rPr>
                        <a:t>DNS Reconnaissance</a:t>
                      </a:r>
                      <a:endParaRPr lang="en-US" sz="1200">
                        <a:effectLst/>
                        <a:latin typeface="+mn-lt"/>
                      </a:endParaRPr>
                    </a:p>
                    <a:p>
                      <a:pPr>
                        <a:buFont typeface="Arial" panose="020B0604020202020204" pitchFamily="34" charset="0"/>
                        <a:buChar char="•"/>
                      </a:pPr>
                      <a:r>
                        <a:rPr lang="en-US" sz="1200">
                          <a:solidFill>
                            <a:srgbClr val="000000"/>
                          </a:solidFill>
                          <a:effectLst/>
                          <a:latin typeface="+mn-lt"/>
                        </a:rPr>
                        <a:t>Port and Service Discovery</a:t>
                      </a:r>
                      <a:endParaRPr lang="en-US" sz="1200">
                        <a:effectLst/>
                        <a:latin typeface="+mn-lt"/>
                      </a:endParaRPr>
                    </a:p>
                  </a:txBody>
                  <a:tcPr anchor="ctr"/>
                </a:tc>
                <a:tc>
                  <a:txBody>
                    <a:bodyPr/>
                    <a:lstStyle/>
                    <a:p>
                      <a:endParaRPr lang="en-US" sz="1200" dirty="0">
                        <a:effectLst/>
                        <a:latin typeface="+mn-lt"/>
                      </a:endParaRPr>
                    </a:p>
                  </a:txBody>
                  <a:tcPr anchor="ctr"/>
                </a:tc>
                <a:extLst>
                  <a:ext uri="{0D108BD9-81ED-4DB2-BD59-A6C34878D82A}">
                    <a16:rowId xmlns:a16="http://schemas.microsoft.com/office/drawing/2014/main" val="3777783386"/>
                  </a:ext>
                </a:extLst>
              </a:tr>
              <a:tr h="0">
                <a:tc>
                  <a:txBody>
                    <a:bodyPr/>
                    <a:lstStyle/>
                    <a:p>
                      <a:r>
                        <a:rPr lang="en-US" sz="1200">
                          <a:effectLst/>
                          <a:latin typeface="+mn-lt"/>
                        </a:rPr>
                        <a:t>3</a:t>
                      </a:r>
                    </a:p>
                  </a:txBody>
                  <a:tcPr anchor="ctr"/>
                </a:tc>
                <a:tc>
                  <a:txBody>
                    <a:bodyPr/>
                    <a:lstStyle/>
                    <a:p>
                      <a:r>
                        <a:rPr lang="en-US" sz="1200" dirty="0">
                          <a:solidFill>
                            <a:srgbClr val="202122"/>
                          </a:solidFill>
                          <a:effectLst/>
                          <a:latin typeface="+mn-lt"/>
                        </a:rPr>
                        <a:t>Mon, 10 Feb</a:t>
                      </a:r>
                      <a:endParaRPr lang="en-US" sz="1200" dirty="0">
                        <a:effectLst/>
                        <a:latin typeface="+mn-lt"/>
                      </a:endParaRPr>
                    </a:p>
                  </a:txBody>
                  <a:tcPr anchor="ctr"/>
                </a:tc>
                <a:tc>
                  <a:txBody>
                    <a:bodyPr/>
                    <a:lstStyle/>
                    <a:p>
                      <a:r>
                        <a:rPr lang="en-US" sz="1200">
                          <a:solidFill>
                            <a:srgbClr val="202122"/>
                          </a:solidFill>
                          <a:effectLst/>
                          <a:latin typeface="+mn-lt"/>
                        </a:rPr>
                        <a:t>Lesson 2: Network Recon  – Part II</a:t>
                      </a:r>
                      <a:endParaRPr lang="en-US" sz="1200">
                        <a:effectLst/>
                        <a:latin typeface="+mn-lt"/>
                      </a:endParaRPr>
                    </a:p>
                  </a:txBody>
                  <a:tcPr anchor="ctr"/>
                </a:tc>
                <a:tc>
                  <a:txBody>
                    <a:bodyPr/>
                    <a:lstStyle/>
                    <a:p>
                      <a:endParaRPr lang="en-US" sz="1200" dirty="0">
                        <a:effectLst/>
                        <a:latin typeface="+mn-lt"/>
                      </a:endParaRPr>
                    </a:p>
                  </a:txBody>
                  <a:tcPr anchor="ctr"/>
                </a:tc>
                <a:extLst>
                  <a:ext uri="{0D108BD9-81ED-4DB2-BD59-A6C34878D82A}">
                    <a16:rowId xmlns:a16="http://schemas.microsoft.com/office/drawing/2014/main" val="4154290985"/>
                  </a:ext>
                </a:extLst>
              </a:tr>
              <a:tr h="322005">
                <a:tc>
                  <a:txBody>
                    <a:bodyPr/>
                    <a:lstStyle/>
                    <a:p>
                      <a:r>
                        <a:rPr lang="en-US" sz="1200">
                          <a:effectLst/>
                          <a:latin typeface="+mn-lt"/>
                        </a:rPr>
                        <a:t> </a:t>
                      </a:r>
                    </a:p>
                  </a:txBody>
                  <a:tcPr anchor="ctr"/>
                </a:tc>
                <a:tc>
                  <a:txBody>
                    <a:bodyPr/>
                    <a:lstStyle/>
                    <a:p>
                      <a:r>
                        <a:rPr lang="en-US" sz="1200" b="1" dirty="0">
                          <a:solidFill>
                            <a:srgbClr val="990006"/>
                          </a:solidFill>
                          <a:effectLst/>
                          <a:latin typeface="+mn-lt"/>
                        </a:rPr>
                        <a:t>Mon, 17 Feb</a:t>
                      </a:r>
                      <a:endParaRPr lang="en-US" sz="1200" dirty="0">
                        <a:effectLst/>
                        <a:latin typeface="+mn-lt"/>
                      </a:endParaRPr>
                    </a:p>
                  </a:txBody>
                  <a:tcPr anchor="ctr"/>
                </a:tc>
                <a:tc>
                  <a:txBody>
                    <a:bodyPr/>
                    <a:lstStyle/>
                    <a:p>
                      <a:r>
                        <a:rPr lang="en-US" sz="1200" b="1" dirty="0">
                          <a:solidFill>
                            <a:srgbClr val="990006"/>
                          </a:solidFill>
                          <a:effectLst/>
                          <a:latin typeface="+mn-lt"/>
                        </a:rPr>
                        <a:t>NO CLASS -- Presidents' Day</a:t>
                      </a:r>
                      <a:endParaRPr lang="en-US" sz="1200" dirty="0">
                        <a:effectLst/>
                        <a:latin typeface="+mn-lt"/>
                      </a:endParaRPr>
                    </a:p>
                  </a:txBody>
                  <a:tcPr anchor="ctr"/>
                </a:tc>
                <a:tc>
                  <a:txBody>
                    <a:bodyPr/>
                    <a:lstStyle/>
                    <a:p>
                      <a:endParaRPr lang="en-US" sz="1200" dirty="0">
                        <a:effectLst/>
                        <a:latin typeface="+mn-lt"/>
                      </a:endParaRPr>
                    </a:p>
                  </a:txBody>
                  <a:tcPr anchor="ctr"/>
                </a:tc>
                <a:extLst>
                  <a:ext uri="{0D108BD9-81ED-4DB2-BD59-A6C34878D82A}">
                    <a16:rowId xmlns:a16="http://schemas.microsoft.com/office/drawing/2014/main" val="958438493"/>
                  </a:ext>
                </a:extLst>
              </a:tr>
              <a:tr h="335500">
                <a:tc>
                  <a:txBody>
                    <a:bodyPr/>
                    <a:lstStyle/>
                    <a:p>
                      <a:r>
                        <a:rPr lang="en-US" sz="1200">
                          <a:effectLst/>
                          <a:latin typeface="+mn-lt"/>
                        </a:rPr>
                        <a:t>4</a:t>
                      </a:r>
                    </a:p>
                  </a:txBody>
                  <a:tcPr anchor="ctr"/>
                </a:tc>
                <a:tc>
                  <a:txBody>
                    <a:bodyPr/>
                    <a:lstStyle/>
                    <a:p>
                      <a:r>
                        <a:rPr lang="en-US" sz="1200" b="1">
                          <a:solidFill>
                            <a:srgbClr val="990006"/>
                          </a:solidFill>
                          <a:effectLst/>
                          <a:latin typeface="+mn-lt"/>
                        </a:rPr>
                        <a:t>Tue, 18 Feb</a:t>
                      </a:r>
                      <a:endParaRPr lang="en-US" sz="1200">
                        <a:effectLst/>
                        <a:latin typeface="+mn-lt"/>
                      </a:endParaRPr>
                    </a:p>
                  </a:txBody>
                  <a:tcPr anchor="ctr"/>
                </a:tc>
                <a:tc>
                  <a:txBody>
                    <a:bodyPr/>
                    <a:lstStyle/>
                    <a:p>
                      <a:r>
                        <a:rPr lang="en-US" sz="1200" b="1" dirty="0">
                          <a:effectLst/>
                          <a:latin typeface="+mn-lt"/>
                        </a:rPr>
                        <a:t>Lesson 3: Vulnerabilities and Exploits – Part I</a:t>
                      </a:r>
                      <a:endParaRPr lang="en-US" sz="1200" dirty="0">
                        <a:effectLst/>
                        <a:latin typeface="+mn-lt"/>
                      </a:endParaRPr>
                    </a:p>
                    <a:p>
                      <a:pPr>
                        <a:buFont typeface="Arial" panose="020B0604020202020204" pitchFamily="34" charset="0"/>
                        <a:buChar char="•"/>
                      </a:pPr>
                      <a:r>
                        <a:rPr lang="en-US" sz="1200" dirty="0">
                          <a:effectLst/>
                          <a:latin typeface="+mn-lt"/>
                        </a:rPr>
                        <a:t>Vulnerability Identification</a:t>
                      </a:r>
                    </a:p>
                    <a:p>
                      <a:pPr>
                        <a:buFont typeface="Arial" panose="020B0604020202020204" pitchFamily="34" charset="0"/>
                        <a:buChar char="•"/>
                      </a:pPr>
                      <a:r>
                        <a:rPr lang="en-US" sz="1200" dirty="0">
                          <a:effectLst/>
                          <a:latin typeface="+mn-lt"/>
                        </a:rPr>
                        <a:t>Spoofing</a:t>
                      </a:r>
                    </a:p>
                    <a:p>
                      <a:pPr>
                        <a:buFont typeface="Arial" panose="020B0604020202020204" pitchFamily="34" charset="0"/>
                        <a:buChar char="•"/>
                      </a:pPr>
                      <a:r>
                        <a:rPr lang="en-US" sz="1200" dirty="0">
                          <a:effectLst/>
                          <a:latin typeface="+mn-lt"/>
                        </a:rPr>
                        <a:t>Session Hijacking</a:t>
                      </a:r>
                    </a:p>
                    <a:p>
                      <a:pPr>
                        <a:buFont typeface="Arial" panose="020B0604020202020204" pitchFamily="34" charset="0"/>
                        <a:buChar char="•"/>
                      </a:pPr>
                      <a:r>
                        <a:rPr lang="en-US" sz="1200" dirty="0">
                          <a:effectLst/>
                          <a:latin typeface="+mn-lt"/>
                        </a:rPr>
                        <a:t>DOS/DDOS Attacks</a:t>
                      </a:r>
                    </a:p>
                    <a:p>
                      <a:pPr>
                        <a:buFont typeface="Arial" panose="020B0604020202020204" pitchFamily="34" charset="0"/>
                        <a:buChar char="•"/>
                      </a:pPr>
                      <a:r>
                        <a:rPr lang="en-US" sz="1200" dirty="0">
                          <a:effectLst/>
                          <a:latin typeface="+mn-lt"/>
                        </a:rPr>
                        <a:t>DNS Attacks</a:t>
                      </a:r>
                    </a:p>
                    <a:p>
                      <a:pPr>
                        <a:buFont typeface="Arial" panose="020B0604020202020204" pitchFamily="34" charset="0"/>
                        <a:buChar char="•"/>
                      </a:pPr>
                      <a:r>
                        <a:rPr lang="en-US" sz="1200" dirty="0">
                          <a:effectLst/>
                          <a:latin typeface="+mn-lt"/>
                        </a:rPr>
                        <a:t>Metasploit</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effectLst/>
                          <a:latin typeface="+mn-lt"/>
                        </a:rPr>
                        <a:t>Ch 3. The Internet Protocol (IP) and Attacks</a:t>
                      </a:r>
                    </a:p>
                    <a:p>
                      <a:endParaRPr lang="en-US" sz="1200" dirty="0">
                        <a:effectLst/>
                        <a:latin typeface="+mn-lt"/>
                      </a:endParaRPr>
                    </a:p>
                  </a:txBody>
                  <a:tcPr anchor="ctr"/>
                </a:tc>
                <a:extLst>
                  <a:ext uri="{0D108BD9-81ED-4DB2-BD59-A6C34878D82A}">
                    <a16:rowId xmlns:a16="http://schemas.microsoft.com/office/drawing/2014/main" val="1710616174"/>
                  </a:ext>
                </a:extLst>
              </a:tr>
              <a:tr h="280331">
                <a:tc>
                  <a:txBody>
                    <a:bodyPr/>
                    <a:lstStyle/>
                    <a:p>
                      <a:r>
                        <a:rPr lang="en-US" sz="1200">
                          <a:effectLst/>
                          <a:latin typeface="+mn-lt"/>
                        </a:rPr>
                        <a:t>5</a:t>
                      </a:r>
                    </a:p>
                  </a:txBody>
                  <a:tcPr anchor="ctr"/>
                </a:tc>
                <a:tc>
                  <a:txBody>
                    <a:bodyPr/>
                    <a:lstStyle/>
                    <a:p>
                      <a:r>
                        <a:rPr lang="en-US" sz="1200" dirty="0">
                          <a:solidFill>
                            <a:srgbClr val="202122"/>
                          </a:solidFill>
                          <a:effectLst/>
                          <a:latin typeface="+mn-lt"/>
                        </a:rPr>
                        <a:t>Mon, 24 Feb</a:t>
                      </a:r>
                      <a:endParaRPr lang="en-US" sz="1200" dirty="0">
                        <a:effectLst/>
                        <a:latin typeface="+mn-lt"/>
                      </a:endParaRPr>
                    </a:p>
                  </a:txBody>
                  <a:tcPr anchor="ctr"/>
                </a:tc>
                <a:tc>
                  <a:txBody>
                    <a:bodyPr/>
                    <a:lstStyle/>
                    <a:p>
                      <a:r>
                        <a:rPr lang="en-US" sz="1200" b="1" dirty="0">
                          <a:effectLst/>
                          <a:latin typeface="+mn-lt"/>
                        </a:rPr>
                        <a:t>Lesson 3: Vulnerabilities and Exploits – Part II</a:t>
                      </a:r>
                      <a:endParaRPr lang="en-US" sz="1200" dirty="0">
                        <a:effectLst/>
                        <a:latin typeface="+mn-lt"/>
                      </a:endParaRP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effectLst/>
                          <a:latin typeface="+mn-lt"/>
                        </a:rPr>
                        <a:t>Ch 10. DNS and DNS Attacks, 10.1, 10.2, 10.5-10.11</a:t>
                      </a:r>
                    </a:p>
                    <a:p>
                      <a:endParaRPr lang="en-US" sz="1200" dirty="0">
                        <a:effectLst/>
                        <a:latin typeface="+mn-lt"/>
                      </a:endParaRPr>
                    </a:p>
                  </a:txBody>
                  <a:tcPr anchor="ctr"/>
                </a:tc>
                <a:extLst>
                  <a:ext uri="{0D108BD9-81ED-4DB2-BD59-A6C34878D82A}">
                    <a16:rowId xmlns:a16="http://schemas.microsoft.com/office/drawing/2014/main" val="587140178"/>
                  </a:ext>
                </a:extLst>
              </a:tr>
              <a:tr h="280331">
                <a:tc>
                  <a:txBody>
                    <a:bodyPr/>
                    <a:lstStyle/>
                    <a:p>
                      <a:r>
                        <a:rPr lang="en-US" sz="1200">
                          <a:solidFill>
                            <a:srgbClr val="202122"/>
                          </a:solidFill>
                          <a:effectLst/>
                          <a:latin typeface="+mn-lt"/>
                        </a:rPr>
                        <a:t>6</a:t>
                      </a:r>
                      <a:endParaRPr lang="en-US" sz="1200">
                        <a:effectLst/>
                        <a:latin typeface="+mn-lt"/>
                      </a:endParaRPr>
                    </a:p>
                  </a:txBody>
                  <a:tcPr anchor="ctr"/>
                </a:tc>
                <a:tc>
                  <a:txBody>
                    <a:bodyPr/>
                    <a:lstStyle/>
                    <a:p>
                      <a:r>
                        <a:rPr lang="en-US" sz="1200">
                          <a:effectLst/>
                          <a:latin typeface="+mn-lt"/>
                        </a:rPr>
                        <a:t>Mon, 3 Mar</a:t>
                      </a:r>
                      <a:br>
                        <a:rPr lang="en-US" sz="1200">
                          <a:solidFill>
                            <a:srgbClr val="202122"/>
                          </a:solidFill>
                          <a:effectLst/>
                          <a:latin typeface="+mn-lt"/>
                        </a:rPr>
                      </a:br>
                      <a:endParaRPr lang="en-US" sz="1200">
                        <a:effectLst/>
                        <a:latin typeface="+mn-lt"/>
                      </a:endParaRPr>
                    </a:p>
                  </a:txBody>
                  <a:tcPr anchor="ctr"/>
                </a:tc>
                <a:tc>
                  <a:txBody>
                    <a:bodyPr/>
                    <a:lstStyle/>
                    <a:p>
                      <a:r>
                        <a:rPr lang="en-US" sz="1200" b="1" dirty="0">
                          <a:solidFill>
                            <a:srgbClr val="202122"/>
                          </a:solidFill>
                          <a:effectLst/>
                          <a:latin typeface="+mn-lt"/>
                        </a:rPr>
                        <a:t>Lesson 4: Post-Exploitation</a:t>
                      </a:r>
                      <a:endParaRPr lang="en-US" sz="1200" dirty="0">
                        <a:effectLst/>
                        <a:latin typeface="+mn-lt"/>
                      </a:endParaRPr>
                    </a:p>
                    <a:p>
                      <a:pPr>
                        <a:buFont typeface="Arial" panose="020B0604020202020204" pitchFamily="34" charset="0"/>
                        <a:buChar char="•"/>
                      </a:pPr>
                      <a:r>
                        <a:rPr lang="en-US" sz="1200" dirty="0">
                          <a:solidFill>
                            <a:srgbClr val="202122"/>
                          </a:solidFill>
                          <a:effectLst/>
                          <a:latin typeface="+mn-lt"/>
                        </a:rPr>
                        <a:t>Persistence</a:t>
                      </a:r>
                      <a:endParaRPr lang="en-US" sz="1200" dirty="0">
                        <a:effectLst/>
                        <a:latin typeface="+mn-lt"/>
                      </a:endParaRPr>
                    </a:p>
                    <a:p>
                      <a:pPr>
                        <a:buFont typeface="Arial" panose="020B0604020202020204" pitchFamily="34" charset="0"/>
                        <a:buChar char="•"/>
                      </a:pPr>
                      <a:r>
                        <a:rPr lang="en-US" sz="1200" dirty="0">
                          <a:solidFill>
                            <a:srgbClr val="202122"/>
                          </a:solidFill>
                          <a:effectLst/>
                          <a:latin typeface="+mn-lt"/>
                        </a:rPr>
                        <a:t>Data Exfiltration</a:t>
                      </a:r>
                      <a:endParaRPr lang="en-US" sz="1200" dirty="0">
                        <a:effectLst/>
                        <a:latin typeface="+mn-lt"/>
                      </a:endParaRPr>
                    </a:p>
                    <a:p>
                      <a:pPr>
                        <a:buFont typeface="Arial" panose="020B0604020202020204" pitchFamily="34" charset="0"/>
                        <a:buChar char="•"/>
                      </a:pPr>
                      <a:r>
                        <a:rPr lang="en-US" sz="1200" dirty="0">
                          <a:solidFill>
                            <a:srgbClr val="202122"/>
                          </a:solidFill>
                          <a:effectLst/>
                          <a:latin typeface="+mn-lt"/>
                        </a:rPr>
                        <a:t>Removing Evidence</a:t>
                      </a:r>
                      <a:endParaRPr lang="en-US" sz="1200" dirty="0">
                        <a:effectLst/>
                        <a:latin typeface="+mn-lt"/>
                      </a:endParaRP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a:solidFill>
                            <a:srgbClr val="202122"/>
                          </a:solidFill>
                          <a:effectLst/>
                          <a:latin typeface="+mn-lt"/>
                        </a:rPr>
                        <a:t>Ch 14. Reverse Shell</a:t>
                      </a:r>
                      <a:endParaRPr lang="en-US" sz="1200">
                        <a:effectLst/>
                        <a:latin typeface="+mn-lt"/>
                      </a:endParaRPr>
                    </a:p>
                    <a:p>
                      <a:endParaRPr lang="en-US" sz="1200" dirty="0">
                        <a:effectLst/>
                        <a:latin typeface="+mn-lt"/>
                      </a:endParaRPr>
                    </a:p>
                  </a:txBody>
                  <a:tcPr anchor="ctr"/>
                </a:tc>
                <a:extLst>
                  <a:ext uri="{0D108BD9-81ED-4DB2-BD59-A6C34878D82A}">
                    <a16:rowId xmlns:a16="http://schemas.microsoft.com/office/drawing/2014/main" val="2952324607"/>
                  </a:ext>
                </a:extLst>
              </a:tr>
              <a:tr h="430292">
                <a:tc>
                  <a:txBody>
                    <a:bodyPr/>
                    <a:lstStyle/>
                    <a:p>
                      <a:endParaRPr lang="en-US" sz="1200">
                        <a:effectLst/>
                        <a:latin typeface="+mn-lt"/>
                      </a:endParaRPr>
                    </a:p>
                  </a:txBody>
                  <a:tcPr anchor="ctr"/>
                </a:tc>
                <a:tc>
                  <a:txBody>
                    <a:bodyPr/>
                    <a:lstStyle/>
                    <a:p>
                      <a:endParaRPr lang="en-US" sz="1200">
                        <a:effectLst/>
                        <a:latin typeface="+mn-lt"/>
                      </a:endParaRPr>
                    </a:p>
                  </a:txBody>
                  <a:tcPr anchor="ctr"/>
                </a:tc>
                <a:tc>
                  <a:txBody>
                    <a:bodyPr/>
                    <a:lstStyle/>
                    <a:p>
                      <a:r>
                        <a:rPr lang="en-US" sz="1200" dirty="0">
                          <a:solidFill>
                            <a:srgbClr val="990006"/>
                          </a:solidFill>
                          <a:effectLst/>
                          <a:latin typeface="+mn-lt"/>
                        </a:rPr>
                        <a:t>This lesson will be asynchronous only</a:t>
                      </a:r>
                      <a:endParaRPr lang="en-US" sz="1200" dirty="0">
                        <a:effectLst/>
                        <a:latin typeface="+mn-lt"/>
                      </a:endParaRPr>
                    </a:p>
                    <a:p>
                      <a:r>
                        <a:rPr lang="en-US" sz="1200" b="1" dirty="0">
                          <a:effectLst/>
                          <a:latin typeface="+mn-lt"/>
                        </a:rPr>
                        <a:t>Lesson 5: Cryptography</a:t>
                      </a:r>
                      <a:endParaRPr lang="en-US" sz="1200" dirty="0">
                        <a:effectLst/>
                        <a:latin typeface="+mn-lt"/>
                      </a:endParaRPr>
                    </a:p>
                    <a:p>
                      <a:pPr>
                        <a:buFont typeface="Arial" panose="020B0604020202020204" pitchFamily="34" charset="0"/>
                        <a:buChar char="•"/>
                      </a:pPr>
                      <a:r>
                        <a:rPr lang="en-US" sz="1200" dirty="0">
                          <a:effectLst/>
                          <a:latin typeface="+mn-lt"/>
                        </a:rPr>
                        <a:t>Cryptography Basics: Caesar’s Cipher, Substitution Cipher, Vigenère</a:t>
                      </a:r>
                    </a:p>
                    <a:p>
                      <a:pPr>
                        <a:buFont typeface="Arial" panose="020B0604020202020204" pitchFamily="34" charset="0"/>
                        <a:buChar char="•"/>
                      </a:pPr>
                      <a:r>
                        <a:rPr lang="en-US" sz="1200" dirty="0">
                          <a:effectLst/>
                          <a:latin typeface="+mn-lt"/>
                        </a:rPr>
                        <a:t>Symmetric Key Cryptography</a:t>
                      </a:r>
                    </a:p>
                    <a:p>
                      <a:pPr>
                        <a:buFont typeface="Arial" panose="020B0604020202020204" pitchFamily="34" charset="0"/>
                        <a:buChar char="•"/>
                      </a:pPr>
                      <a:r>
                        <a:rPr lang="en-US" sz="1200" dirty="0">
                          <a:effectLst/>
                          <a:latin typeface="+mn-lt"/>
                        </a:rPr>
                        <a:t>Block Ciphers Mode of Operations</a:t>
                      </a:r>
                    </a:p>
                    <a:p>
                      <a:pPr>
                        <a:buFont typeface="Arial" panose="020B0604020202020204" pitchFamily="34" charset="0"/>
                        <a:buChar char="•"/>
                      </a:pPr>
                      <a:r>
                        <a:rPr lang="en-US" sz="1200" dirty="0">
                          <a:effectLst/>
                          <a:latin typeface="+mn-lt"/>
                        </a:rPr>
                        <a:t>Public Key Cryptography: RSA, DH</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a:effectLst/>
                          <a:latin typeface="+mn-lt"/>
                        </a:rPr>
                        <a:t>Ch 15. Secret-Key Encryption, 15.1-15.5</a:t>
                      </a:r>
                      <a:endParaRPr lang="en-US" sz="1200" dirty="0">
                        <a:effectLst/>
                        <a:latin typeface="+mn-lt"/>
                      </a:endParaRPr>
                    </a:p>
                  </a:txBody>
                  <a:tcPr anchor="ctr"/>
                </a:tc>
                <a:extLst>
                  <a:ext uri="{0D108BD9-81ED-4DB2-BD59-A6C34878D82A}">
                    <a16:rowId xmlns:a16="http://schemas.microsoft.com/office/drawing/2014/main" val="1650724293"/>
                  </a:ext>
                </a:extLst>
              </a:tr>
              <a:tr h="329915">
                <a:tc>
                  <a:txBody>
                    <a:bodyPr/>
                    <a:lstStyle/>
                    <a:p>
                      <a:r>
                        <a:rPr lang="en-US" sz="1200">
                          <a:effectLst/>
                          <a:latin typeface="+mn-lt"/>
                        </a:rPr>
                        <a:t>7</a:t>
                      </a:r>
                    </a:p>
                  </a:txBody>
                  <a:tcPr anchor="ctr"/>
                </a:tc>
                <a:tc>
                  <a:txBody>
                    <a:bodyPr/>
                    <a:lstStyle/>
                    <a:p>
                      <a:r>
                        <a:rPr lang="en-US" sz="1200" dirty="0">
                          <a:effectLst/>
                          <a:latin typeface="+mn-lt"/>
                        </a:rPr>
                        <a:t>Mon, 10 Mar</a:t>
                      </a:r>
                    </a:p>
                  </a:txBody>
                  <a:tcPr anchor="ctr"/>
                </a:tc>
                <a:tc>
                  <a:txBody>
                    <a:bodyPr/>
                    <a:lstStyle/>
                    <a:p>
                      <a:r>
                        <a:rPr lang="en-US" sz="1200">
                          <a:effectLst/>
                          <a:latin typeface="+mn-lt"/>
                        </a:rPr>
                        <a:t>Midterm Review</a:t>
                      </a:r>
                    </a:p>
                  </a:txBody>
                  <a:tcPr anchor="ctr"/>
                </a:tc>
                <a:tc>
                  <a:txBody>
                    <a:bodyPr/>
                    <a:lstStyle/>
                    <a:p>
                      <a:endParaRPr lang="en-US" sz="1200" dirty="0">
                        <a:effectLst/>
                        <a:latin typeface="+mn-lt"/>
                      </a:endParaRPr>
                    </a:p>
                  </a:txBody>
                  <a:tcPr anchor="ctr"/>
                </a:tc>
                <a:extLst>
                  <a:ext uri="{0D108BD9-81ED-4DB2-BD59-A6C34878D82A}">
                    <a16:rowId xmlns:a16="http://schemas.microsoft.com/office/drawing/2014/main" val="1689093026"/>
                  </a:ext>
                </a:extLst>
              </a:tr>
              <a:tr h="329915">
                <a:tc>
                  <a:txBody>
                    <a:bodyPr/>
                    <a:lstStyle/>
                    <a:p>
                      <a:r>
                        <a:rPr lang="en-US" sz="1200">
                          <a:effectLst/>
                          <a:latin typeface="+mn-lt"/>
                        </a:rPr>
                        <a:t> </a:t>
                      </a:r>
                    </a:p>
                  </a:txBody>
                  <a:tcPr anchor="ctr"/>
                </a:tc>
                <a:tc>
                  <a:txBody>
                    <a:bodyPr/>
                    <a:lstStyle/>
                    <a:p>
                      <a:r>
                        <a:rPr lang="en-US" sz="1200">
                          <a:solidFill>
                            <a:srgbClr val="990006"/>
                          </a:solidFill>
                          <a:effectLst/>
                          <a:latin typeface="+mn-lt"/>
                        </a:rPr>
                        <a:t>Sat, 15 Mar</a:t>
                      </a:r>
                      <a:br>
                        <a:rPr lang="en-US" sz="1200">
                          <a:solidFill>
                            <a:srgbClr val="990006"/>
                          </a:solidFill>
                          <a:effectLst/>
                          <a:latin typeface="+mn-lt"/>
                        </a:rPr>
                      </a:br>
                      <a:endParaRPr lang="en-US" sz="1200">
                        <a:effectLst/>
                        <a:latin typeface="+mn-lt"/>
                      </a:endParaRPr>
                    </a:p>
                  </a:txBody>
                  <a:tcPr anchor="ctr"/>
                </a:tc>
                <a:tc>
                  <a:txBody>
                    <a:bodyPr/>
                    <a:lstStyle/>
                    <a:p>
                      <a:r>
                        <a:rPr lang="en-US" sz="1200" dirty="0">
                          <a:solidFill>
                            <a:srgbClr val="990006"/>
                          </a:solidFill>
                          <a:effectLst/>
                          <a:latin typeface="+mn-lt"/>
                        </a:rPr>
                        <a:t>Midterm on Lesson 1-5 Only</a:t>
                      </a:r>
                      <a:br>
                        <a:rPr lang="en-US" sz="1200" dirty="0">
                          <a:effectLst/>
                          <a:latin typeface="+mn-lt"/>
                        </a:rPr>
                      </a:br>
                      <a:r>
                        <a:rPr lang="en-US" sz="1200" dirty="0">
                          <a:solidFill>
                            <a:srgbClr val="990006"/>
                          </a:solidFill>
                          <a:effectLst/>
                          <a:latin typeface="+mn-lt"/>
                        </a:rPr>
                        <a:t>Starting time: 10 AM - 12 NOON ET</a:t>
                      </a:r>
                      <a:endParaRPr lang="en-US" sz="1200" dirty="0">
                        <a:effectLst/>
                        <a:latin typeface="+mn-lt"/>
                      </a:endParaRPr>
                    </a:p>
                  </a:txBody>
                  <a:tcPr anchor="ctr"/>
                </a:tc>
                <a:tc>
                  <a:txBody>
                    <a:bodyPr/>
                    <a:lstStyle/>
                    <a:p>
                      <a:endParaRPr lang="en-US" sz="1200" dirty="0">
                        <a:effectLst/>
                        <a:latin typeface="+mn-lt"/>
                      </a:endParaRPr>
                    </a:p>
                  </a:txBody>
                  <a:tcPr anchor="ctr"/>
                </a:tc>
                <a:extLst>
                  <a:ext uri="{0D108BD9-81ED-4DB2-BD59-A6C34878D82A}">
                    <a16:rowId xmlns:a16="http://schemas.microsoft.com/office/drawing/2014/main" val="1503173328"/>
                  </a:ext>
                </a:extLst>
              </a:tr>
            </a:tbl>
          </a:graphicData>
        </a:graphic>
      </p:graphicFrame>
    </p:spTree>
    <p:extLst>
      <p:ext uri="{BB962C8B-B14F-4D97-AF65-F5344CB8AC3E}">
        <p14:creationId xmlns:p14="http://schemas.microsoft.com/office/powerpoint/2010/main" val="524551645"/>
      </p:ext>
    </p:extLst>
  </p:cSld>
  <p:clrMapOvr>
    <a:masterClrMapping/>
  </p:clrMapOvr>
  <p:transition spd="med">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21011-1626-38A1-738C-7E169C37A8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7B6C3D-535B-F0AC-EE5E-56B76082ED90}"/>
              </a:ext>
            </a:extLst>
          </p:cNvPr>
          <p:cNvSpPr>
            <a:spLocks noGrp="1"/>
          </p:cNvSpPr>
          <p:nvPr>
            <p:ph type="title"/>
          </p:nvPr>
        </p:nvSpPr>
        <p:spPr>
          <a:xfrm>
            <a:off x="6121400" y="149780"/>
            <a:ext cx="2768600" cy="730969"/>
          </a:xfrm>
        </p:spPr>
        <p:txBody>
          <a:bodyPr/>
          <a:lstStyle/>
          <a:p>
            <a:r>
              <a:rPr lang="en-US" dirty="0"/>
              <a:t>Syllabus</a:t>
            </a:r>
          </a:p>
        </p:txBody>
      </p:sp>
      <p:sp>
        <p:nvSpPr>
          <p:cNvPr id="4" name="Slide Number Placeholder 3">
            <a:extLst>
              <a:ext uri="{FF2B5EF4-FFF2-40B4-BE49-F238E27FC236}">
                <a16:creationId xmlns:a16="http://schemas.microsoft.com/office/drawing/2014/main" id="{99D04E49-1F14-A0FD-DDD3-F0F58E272DD1}"/>
              </a:ext>
            </a:extLst>
          </p:cNvPr>
          <p:cNvSpPr>
            <a:spLocks noGrp="1"/>
          </p:cNvSpPr>
          <p:nvPr>
            <p:ph type="sldNum" sz="quarter" idx="10"/>
          </p:nvPr>
        </p:nvSpPr>
        <p:spPr/>
        <p:txBody>
          <a:bodyPr/>
          <a:lstStyle/>
          <a:p>
            <a:fld id="{DC1FFE25-4854-B340-A197-D37A3BC62BD4}" type="slidenum">
              <a:rPr lang="en-US" altLang="en-US" smtClean="0"/>
              <a:pPr/>
              <a:t>19</a:t>
            </a:fld>
            <a:endParaRPr lang="en-US" altLang="en-US"/>
          </a:p>
        </p:txBody>
      </p:sp>
      <p:sp>
        <p:nvSpPr>
          <p:cNvPr id="5" name="TextBox 4">
            <a:extLst>
              <a:ext uri="{FF2B5EF4-FFF2-40B4-BE49-F238E27FC236}">
                <a16:creationId xmlns:a16="http://schemas.microsoft.com/office/drawing/2014/main" id="{FEB50635-EC34-DDC3-E027-E16F7A1529DA}"/>
              </a:ext>
            </a:extLst>
          </p:cNvPr>
          <p:cNvSpPr txBox="1"/>
          <p:nvPr/>
        </p:nvSpPr>
        <p:spPr>
          <a:xfrm>
            <a:off x="12606728" y="6460761"/>
            <a:ext cx="184731" cy="738664"/>
          </a:xfrm>
          <a:prstGeom prst="rect">
            <a:avLst/>
          </a:prstGeom>
          <a:noFill/>
        </p:spPr>
        <p:txBody>
          <a:bodyPr wrap="none" rtlCol="0">
            <a:spAutoFit/>
          </a:bodyPr>
          <a:lstStyle/>
          <a:p>
            <a:endParaRPr lang="en-US" dirty="0"/>
          </a:p>
        </p:txBody>
      </p:sp>
      <p:sp>
        <p:nvSpPr>
          <p:cNvPr id="7" name="Rectangle 6">
            <a:extLst>
              <a:ext uri="{FF2B5EF4-FFF2-40B4-BE49-F238E27FC236}">
                <a16:creationId xmlns:a16="http://schemas.microsoft.com/office/drawing/2014/main" id="{530A798F-966F-DD9D-54FD-C8F72E779828}"/>
              </a:ext>
            </a:extLst>
          </p:cNvPr>
          <p:cNvSpPr/>
          <p:nvPr/>
        </p:nvSpPr>
        <p:spPr>
          <a:xfrm>
            <a:off x="10160000" y="222876"/>
            <a:ext cx="2146300" cy="584775"/>
          </a:xfrm>
          <a:prstGeom prst="rect">
            <a:avLst/>
          </a:prstGeom>
        </p:spPr>
        <p:txBody>
          <a:bodyPr wrap="square">
            <a:spAutoFit/>
          </a:bodyPr>
          <a:lstStyle/>
          <a:p>
            <a:r>
              <a:rPr lang="en-US" sz="1600" b="1" dirty="0">
                <a:solidFill>
                  <a:srgbClr val="333333"/>
                </a:solidFill>
                <a:latin typeface="+mn-lt"/>
              </a:rPr>
              <a:t>*Class Schedule</a:t>
            </a:r>
            <a:br>
              <a:rPr lang="en-US" sz="1600" dirty="0">
                <a:latin typeface="+mn-lt"/>
              </a:rPr>
            </a:br>
            <a:r>
              <a:rPr lang="en-US" sz="1600" dirty="0">
                <a:solidFill>
                  <a:srgbClr val="333333"/>
                </a:solidFill>
                <a:latin typeface="+mn-lt"/>
              </a:rPr>
              <a:t>Live Class 4-6 PM ET</a:t>
            </a:r>
            <a:endParaRPr lang="en-US" sz="1600" dirty="0">
              <a:latin typeface="+mn-lt"/>
            </a:endParaRPr>
          </a:p>
        </p:txBody>
      </p:sp>
      <p:graphicFrame>
        <p:nvGraphicFramePr>
          <p:cNvPr id="3" name="Table 2">
            <a:extLst>
              <a:ext uri="{FF2B5EF4-FFF2-40B4-BE49-F238E27FC236}">
                <a16:creationId xmlns:a16="http://schemas.microsoft.com/office/drawing/2014/main" id="{9F8454FB-642E-BC38-76BB-41A9CECE5E55}"/>
              </a:ext>
            </a:extLst>
          </p:cNvPr>
          <p:cNvGraphicFramePr>
            <a:graphicFrameLocks noGrp="1"/>
          </p:cNvGraphicFramePr>
          <p:nvPr>
            <p:extLst>
              <p:ext uri="{D42A27DB-BD31-4B8C-83A1-F6EECF244321}">
                <p14:modId xmlns:p14="http://schemas.microsoft.com/office/powerpoint/2010/main" val="508073661"/>
              </p:ext>
            </p:extLst>
          </p:nvPr>
        </p:nvGraphicFramePr>
        <p:xfrm>
          <a:off x="437568" y="1070773"/>
          <a:ext cx="12169159" cy="8606627"/>
        </p:xfrm>
        <a:graphic>
          <a:graphicData uri="http://schemas.openxmlformats.org/drawingml/2006/table">
            <a:tbl>
              <a:tblPr firstRow="1" bandRow="1">
                <a:tableStyleId>{0E3FDE45-AF77-4B5C-9715-49D594BDF05E}</a:tableStyleId>
              </a:tblPr>
              <a:tblGrid>
                <a:gridCol w="578432">
                  <a:extLst>
                    <a:ext uri="{9D8B030D-6E8A-4147-A177-3AD203B41FA5}">
                      <a16:colId xmlns:a16="http://schemas.microsoft.com/office/drawing/2014/main" val="692054325"/>
                    </a:ext>
                  </a:extLst>
                </a:gridCol>
                <a:gridCol w="1143000">
                  <a:extLst>
                    <a:ext uri="{9D8B030D-6E8A-4147-A177-3AD203B41FA5}">
                      <a16:colId xmlns:a16="http://schemas.microsoft.com/office/drawing/2014/main" val="1888253901"/>
                    </a:ext>
                  </a:extLst>
                </a:gridCol>
                <a:gridCol w="5029200">
                  <a:extLst>
                    <a:ext uri="{9D8B030D-6E8A-4147-A177-3AD203B41FA5}">
                      <a16:colId xmlns:a16="http://schemas.microsoft.com/office/drawing/2014/main" val="3733596077"/>
                    </a:ext>
                  </a:extLst>
                </a:gridCol>
                <a:gridCol w="5418527">
                  <a:extLst>
                    <a:ext uri="{9D8B030D-6E8A-4147-A177-3AD203B41FA5}">
                      <a16:colId xmlns:a16="http://schemas.microsoft.com/office/drawing/2014/main" val="989982853"/>
                    </a:ext>
                  </a:extLst>
                </a:gridCol>
              </a:tblGrid>
              <a:tr h="280331">
                <a:tc>
                  <a:txBody>
                    <a:bodyPr/>
                    <a:lstStyle/>
                    <a:p>
                      <a:r>
                        <a:rPr lang="en-US" sz="1200" b="1" dirty="0">
                          <a:effectLst/>
                        </a:rPr>
                        <a:t>Week</a:t>
                      </a:r>
                      <a:endParaRPr lang="en-US" sz="1200" dirty="0">
                        <a:effectLst/>
                      </a:endParaRPr>
                    </a:p>
                  </a:txBody>
                  <a:tcPr marL="25223" marR="25223" marT="12612" marB="12612" anchor="ctr"/>
                </a:tc>
                <a:tc>
                  <a:txBody>
                    <a:bodyPr/>
                    <a:lstStyle/>
                    <a:p>
                      <a:r>
                        <a:rPr lang="en-US" sz="1200" b="1" dirty="0">
                          <a:effectLst/>
                        </a:rPr>
                        <a:t>Date</a:t>
                      </a:r>
                      <a:endParaRPr lang="en-US" sz="1200" dirty="0">
                        <a:effectLst/>
                      </a:endParaRPr>
                    </a:p>
                  </a:txBody>
                  <a:tcPr marL="25223" marR="25223" marT="12612" marB="12612" anchor="ctr"/>
                </a:tc>
                <a:tc>
                  <a:txBody>
                    <a:bodyPr/>
                    <a:lstStyle/>
                    <a:p>
                      <a:r>
                        <a:rPr lang="en-US" sz="1200" b="1" dirty="0">
                          <a:effectLst/>
                        </a:rPr>
                        <a:t>Lesson</a:t>
                      </a:r>
                      <a:endParaRPr lang="en-US" sz="1200" dirty="0">
                        <a:effectLst/>
                      </a:endParaRPr>
                    </a:p>
                  </a:txBody>
                  <a:tcPr marL="25223" marR="25223" marT="12612" marB="12612" anchor="ctr"/>
                </a:tc>
                <a:tc>
                  <a:txBody>
                    <a:bodyPr/>
                    <a:lstStyle/>
                    <a:p>
                      <a:r>
                        <a:rPr lang="en-US" sz="1200" b="1" dirty="0">
                          <a:effectLst/>
                        </a:rPr>
                        <a:t>Readings (from </a:t>
                      </a:r>
                      <a:r>
                        <a:rPr lang="en-US" sz="1200" b="1" i="1" dirty="0">
                          <a:effectLst/>
                          <a:hlinkClick r:id="rId3"/>
                        </a:rPr>
                        <a:t>Internet Security: A Hands-on Approach</a:t>
                      </a:r>
                      <a:r>
                        <a:rPr lang="en-US" sz="1200" b="1" dirty="0">
                          <a:effectLst/>
                          <a:hlinkClick r:id="rId3"/>
                        </a:rPr>
                        <a:t>. 3rd Edition</a:t>
                      </a:r>
                      <a:r>
                        <a:rPr lang="en-US" sz="1200" b="1" dirty="0">
                          <a:effectLst/>
                        </a:rPr>
                        <a:t>)</a:t>
                      </a:r>
                      <a:endParaRPr lang="en-US" sz="1200" dirty="0">
                        <a:effectLst/>
                      </a:endParaRPr>
                    </a:p>
                  </a:txBody>
                  <a:tcPr marL="25223" marR="25223" marT="12612" marB="12612" anchor="ctr"/>
                </a:tc>
                <a:extLst>
                  <a:ext uri="{0D108BD9-81ED-4DB2-BD59-A6C34878D82A}">
                    <a16:rowId xmlns:a16="http://schemas.microsoft.com/office/drawing/2014/main" val="69026808"/>
                  </a:ext>
                </a:extLst>
              </a:tr>
              <a:tr h="625780">
                <a:tc>
                  <a:txBody>
                    <a:bodyPr/>
                    <a:lstStyle/>
                    <a:p>
                      <a:r>
                        <a:rPr lang="en-US" sz="1200" dirty="0">
                          <a:effectLst/>
                          <a:latin typeface="+mn-lt"/>
                        </a:rPr>
                        <a:t>8</a:t>
                      </a:r>
                    </a:p>
                  </a:txBody>
                  <a:tcPr anchor="ctr"/>
                </a:tc>
                <a:tc>
                  <a:txBody>
                    <a:bodyPr/>
                    <a:lstStyle/>
                    <a:p>
                      <a:r>
                        <a:rPr lang="en-US" sz="1200">
                          <a:effectLst/>
                          <a:latin typeface="+mn-lt"/>
                        </a:rPr>
                        <a:t>Mon, 17 Mar</a:t>
                      </a:r>
                      <a:br>
                        <a:rPr lang="en-US" sz="1200">
                          <a:effectLst/>
                          <a:latin typeface="+mn-lt"/>
                        </a:rPr>
                      </a:br>
                      <a:endParaRPr lang="en-US" sz="1200">
                        <a:effectLst/>
                        <a:latin typeface="+mn-lt"/>
                      </a:endParaRPr>
                    </a:p>
                  </a:txBody>
                  <a:tcPr anchor="ctr"/>
                </a:tc>
                <a:tc>
                  <a:txBody>
                    <a:bodyPr/>
                    <a:lstStyle/>
                    <a:p>
                      <a:r>
                        <a:rPr lang="en-US" sz="1200" b="1" dirty="0">
                          <a:effectLst/>
                          <a:latin typeface="+mn-lt"/>
                        </a:rPr>
                        <a:t>Lesson 6: Message Integrity, Public Key Infrastructure, and TLS – Part I</a:t>
                      </a:r>
                      <a:endParaRPr lang="en-US" sz="1200" dirty="0">
                        <a:effectLst/>
                        <a:latin typeface="+mn-lt"/>
                      </a:endParaRPr>
                    </a:p>
                    <a:p>
                      <a:pPr>
                        <a:buFont typeface="Arial" panose="020B0604020202020204" pitchFamily="34" charset="0"/>
                        <a:buChar char="•"/>
                      </a:pPr>
                      <a:r>
                        <a:rPr lang="en-US" sz="1200" dirty="0">
                          <a:effectLst/>
                          <a:latin typeface="+mn-lt"/>
                        </a:rPr>
                        <a:t>Message Integrity</a:t>
                      </a:r>
                    </a:p>
                    <a:p>
                      <a:pPr>
                        <a:buFont typeface="Arial" panose="020B0604020202020204" pitchFamily="34" charset="0"/>
                        <a:buChar char="•"/>
                      </a:pPr>
                      <a:r>
                        <a:rPr lang="en-US" sz="1200" dirty="0">
                          <a:effectLst/>
                          <a:latin typeface="+mn-lt"/>
                        </a:rPr>
                        <a:t>Protection Diffie-Hellman Exchanges</a:t>
                      </a:r>
                    </a:p>
                    <a:p>
                      <a:pPr>
                        <a:buFont typeface="Arial" panose="020B0604020202020204" pitchFamily="34" charset="0"/>
                        <a:buChar char="•"/>
                      </a:pPr>
                      <a:r>
                        <a:rPr lang="en-US" sz="1200" dirty="0">
                          <a:effectLst/>
                          <a:latin typeface="+mn-lt"/>
                        </a:rPr>
                        <a:t>Message Integrity: hashing, nonce</a:t>
                      </a:r>
                    </a:p>
                    <a:p>
                      <a:pPr>
                        <a:buFont typeface="Arial" panose="020B0604020202020204" pitchFamily="34" charset="0"/>
                        <a:buChar char="•"/>
                      </a:pPr>
                      <a:r>
                        <a:rPr lang="en-US" sz="1200" dirty="0">
                          <a:effectLst/>
                          <a:latin typeface="+mn-lt"/>
                        </a:rPr>
                        <a:t>Securely Sending Messages</a:t>
                      </a:r>
                    </a:p>
                  </a:txBody>
                  <a:tcPr anchor="ctr"/>
                </a:tc>
                <a:tc>
                  <a:txBody>
                    <a:bodyPr/>
                    <a:lstStyle/>
                    <a:p>
                      <a:pPr>
                        <a:buFont typeface="Arial" panose="020B0604020202020204" pitchFamily="34" charset="0"/>
                        <a:buNone/>
                      </a:pPr>
                      <a:r>
                        <a:rPr lang="en-US" sz="1200" dirty="0">
                          <a:effectLst/>
                        </a:rPr>
                        <a:t>Ch 4. Packet Sniffing and Spoofing, 4.3.5, 4.4, 4.5</a:t>
                      </a:r>
                    </a:p>
                    <a:p>
                      <a:pPr>
                        <a:buFont typeface="Arial" panose="020B0604020202020204" pitchFamily="34" charset="0"/>
                        <a:buNone/>
                      </a:pPr>
                      <a:r>
                        <a:rPr lang="en-US" sz="1200" dirty="0">
                          <a:effectLst/>
                        </a:rPr>
                        <a:t>Ch 16. One-Way Hash Function, 16.1-16.5</a:t>
                      </a:r>
                    </a:p>
                  </a:txBody>
                  <a:tcPr anchor="ctr"/>
                </a:tc>
                <a:extLst>
                  <a:ext uri="{0D108BD9-81ED-4DB2-BD59-A6C34878D82A}">
                    <a16:rowId xmlns:a16="http://schemas.microsoft.com/office/drawing/2014/main" val="3826355268"/>
                  </a:ext>
                </a:extLst>
              </a:tr>
              <a:tr h="279576">
                <a:tc>
                  <a:txBody>
                    <a:bodyPr/>
                    <a:lstStyle/>
                    <a:p>
                      <a:r>
                        <a:rPr lang="en-US" sz="1200" dirty="0">
                          <a:effectLst/>
                          <a:latin typeface="+mn-lt"/>
                        </a:rPr>
                        <a:t> </a:t>
                      </a:r>
                    </a:p>
                  </a:txBody>
                  <a:tcPr anchor="ctr"/>
                </a:tc>
                <a:tc>
                  <a:txBody>
                    <a:bodyPr/>
                    <a:lstStyle/>
                    <a:p>
                      <a:r>
                        <a:rPr lang="en-US" sz="1200" b="1" dirty="0">
                          <a:solidFill>
                            <a:srgbClr val="990006"/>
                          </a:solidFill>
                          <a:effectLst/>
                          <a:latin typeface="+mn-lt"/>
                        </a:rPr>
                        <a:t>Mon 24 Mar</a:t>
                      </a:r>
                      <a:endParaRPr lang="en-US" sz="1200" dirty="0">
                        <a:effectLst/>
                        <a:latin typeface="+mn-lt"/>
                      </a:endParaRPr>
                    </a:p>
                  </a:txBody>
                  <a:tcPr anchor="ctr"/>
                </a:tc>
                <a:tc>
                  <a:txBody>
                    <a:bodyPr/>
                    <a:lstStyle/>
                    <a:p>
                      <a:r>
                        <a:rPr lang="en-US" sz="1200" b="1" dirty="0">
                          <a:solidFill>
                            <a:srgbClr val="990006"/>
                          </a:solidFill>
                          <a:effectLst/>
                          <a:latin typeface="+mn-lt"/>
                        </a:rPr>
                        <a:t> NO CLASS -- Spring Break</a:t>
                      </a:r>
                      <a:endParaRPr lang="en-US" sz="1200" dirty="0">
                        <a:effectLst/>
                        <a:latin typeface="+mn-lt"/>
                      </a:endParaRPr>
                    </a:p>
                  </a:txBody>
                  <a:tcPr anchor="ctr"/>
                </a:tc>
                <a:tc>
                  <a:txBody>
                    <a:bodyPr/>
                    <a:lstStyle/>
                    <a:p>
                      <a:pPr>
                        <a:buFont typeface="Arial" panose="020B0604020202020204" pitchFamily="34" charset="0"/>
                        <a:buNone/>
                      </a:pPr>
                      <a:endParaRPr lang="en-US" sz="1200" dirty="0">
                        <a:effectLst/>
                      </a:endParaRPr>
                    </a:p>
                  </a:txBody>
                  <a:tcPr anchor="ctr"/>
                </a:tc>
                <a:extLst>
                  <a:ext uri="{0D108BD9-81ED-4DB2-BD59-A6C34878D82A}">
                    <a16:rowId xmlns:a16="http://schemas.microsoft.com/office/drawing/2014/main" val="3318030112"/>
                  </a:ext>
                </a:extLst>
              </a:tr>
              <a:tr h="625780">
                <a:tc>
                  <a:txBody>
                    <a:bodyPr/>
                    <a:lstStyle/>
                    <a:p>
                      <a:r>
                        <a:rPr lang="en-US" sz="1200">
                          <a:effectLst/>
                          <a:latin typeface="+mn-lt"/>
                        </a:rPr>
                        <a:t>9</a:t>
                      </a:r>
                    </a:p>
                  </a:txBody>
                  <a:tcPr anchor="ctr"/>
                </a:tc>
                <a:tc>
                  <a:txBody>
                    <a:bodyPr/>
                    <a:lstStyle/>
                    <a:p>
                      <a:r>
                        <a:rPr lang="en-US" sz="1200">
                          <a:solidFill>
                            <a:srgbClr val="990006"/>
                          </a:solidFill>
                          <a:effectLst/>
                          <a:latin typeface="+mn-lt"/>
                        </a:rPr>
                        <a:t>Mon, 31 Mar</a:t>
                      </a:r>
                      <a:endParaRPr lang="en-US" sz="1200">
                        <a:effectLst/>
                        <a:latin typeface="+mn-lt"/>
                      </a:endParaRPr>
                    </a:p>
                  </a:txBody>
                  <a:tcPr anchor="ctr"/>
                </a:tc>
                <a:tc>
                  <a:txBody>
                    <a:bodyPr/>
                    <a:lstStyle/>
                    <a:p>
                      <a:r>
                        <a:rPr lang="en-US" sz="1200" b="1" dirty="0">
                          <a:effectLst/>
                          <a:latin typeface="+mn-lt"/>
                        </a:rPr>
                        <a:t>Lesson 6: Message Integrity, Public Key Infrastructure, and TLS – Part II</a:t>
                      </a:r>
                      <a:endParaRPr lang="en-US" sz="1200" dirty="0">
                        <a:effectLst/>
                        <a:latin typeface="+mn-lt"/>
                      </a:endParaRPr>
                    </a:p>
                    <a:p>
                      <a:pPr>
                        <a:buFont typeface="Arial" panose="020B0604020202020204" pitchFamily="34" charset="0"/>
                        <a:buChar char="•"/>
                      </a:pPr>
                      <a:r>
                        <a:rPr lang="en-US" sz="1200" dirty="0">
                          <a:effectLst/>
                          <a:latin typeface="+mn-lt"/>
                        </a:rPr>
                        <a:t>Public Key Infrastructure</a:t>
                      </a:r>
                    </a:p>
                    <a:p>
                      <a:pPr>
                        <a:buFont typeface="Arial" panose="020B0604020202020204" pitchFamily="34" charset="0"/>
                        <a:buChar char="•"/>
                      </a:pPr>
                      <a:r>
                        <a:rPr lang="en-US" sz="1200" dirty="0">
                          <a:effectLst/>
                          <a:latin typeface="+mn-lt"/>
                        </a:rPr>
                        <a:t>Digital Signatures</a:t>
                      </a:r>
                    </a:p>
                    <a:p>
                      <a:pPr>
                        <a:buFont typeface="Arial" panose="020B0604020202020204" pitchFamily="34" charset="0"/>
                        <a:buChar char="•"/>
                      </a:pPr>
                      <a:r>
                        <a:rPr lang="en-US" sz="1200" dirty="0">
                          <a:effectLst/>
                          <a:latin typeface="+mn-lt"/>
                        </a:rPr>
                        <a:t>Certificate Authorities, X509v3 Certificates</a:t>
                      </a:r>
                    </a:p>
                    <a:p>
                      <a:pPr>
                        <a:buFont typeface="Arial" panose="020B0604020202020204" pitchFamily="34" charset="0"/>
                        <a:buChar char="•"/>
                      </a:pPr>
                      <a:r>
                        <a:rPr lang="en-US" sz="1200" dirty="0">
                          <a:effectLst/>
                          <a:latin typeface="+mn-lt"/>
                        </a:rPr>
                        <a:t>Certificate Issuance and Validation</a:t>
                      </a:r>
                    </a:p>
                  </a:txBody>
                  <a:tcPr anchor="ctr"/>
                </a:tc>
                <a:tc>
                  <a:txBody>
                    <a:bodyPr/>
                    <a:lstStyle/>
                    <a:p>
                      <a:pPr>
                        <a:buFont typeface="Arial" panose="020B0604020202020204" pitchFamily="34" charset="0"/>
                        <a:buNone/>
                      </a:pPr>
                      <a:r>
                        <a:rPr lang="en-US" sz="1200" dirty="0">
                          <a:effectLst/>
                        </a:rPr>
                        <a:t>Ch 18. Public Key Infrastructure</a:t>
                      </a:r>
                    </a:p>
                  </a:txBody>
                  <a:tcPr anchor="ctr"/>
                </a:tc>
                <a:extLst>
                  <a:ext uri="{0D108BD9-81ED-4DB2-BD59-A6C34878D82A}">
                    <a16:rowId xmlns:a16="http://schemas.microsoft.com/office/drawing/2014/main" val="319519555"/>
                  </a:ext>
                </a:extLst>
              </a:tr>
              <a:tr h="367160">
                <a:tc>
                  <a:txBody>
                    <a:bodyPr/>
                    <a:lstStyle/>
                    <a:p>
                      <a:r>
                        <a:rPr lang="en-US" sz="1200">
                          <a:effectLst/>
                          <a:latin typeface="+mn-lt"/>
                        </a:rPr>
                        <a:t>10</a:t>
                      </a:r>
                    </a:p>
                  </a:txBody>
                  <a:tcPr anchor="ctr"/>
                </a:tc>
                <a:tc>
                  <a:txBody>
                    <a:bodyPr/>
                    <a:lstStyle/>
                    <a:p>
                      <a:r>
                        <a:rPr lang="en-US" sz="1200">
                          <a:effectLst/>
                          <a:latin typeface="+mn-lt"/>
                        </a:rPr>
                        <a:t>Mon, 7 Apr</a:t>
                      </a:r>
                      <a:br>
                        <a:rPr lang="en-US" sz="1200">
                          <a:effectLst/>
                          <a:latin typeface="+mn-lt"/>
                        </a:rPr>
                      </a:br>
                      <a:endParaRPr lang="en-US" sz="1200">
                        <a:effectLst/>
                        <a:latin typeface="+mn-lt"/>
                      </a:endParaRPr>
                    </a:p>
                  </a:txBody>
                  <a:tcPr anchor="ctr"/>
                </a:tc>
                <a:tc>
                  <a:txBody>
                    <a:bodyPr/>
                    <a:lstStyle/>
                    <a:p>
                      <a:r>
                        <a:rPr lang="en-US" sz="1200" b="1" dirty="0">
                          <a:effectLst/>
                          <a:latin typeface="+mn-lt"/>
                        </a:rPr>
                        <a:t>Lesson 6: Message Integrity, Public Key Infrastructure, and TLS – Part III</a:t>
                      </a:r>
                      <a:endParaRPr lang="en-US" sz="1200" dirty="0">
                        <a:effectLst/>
                        <a:latin typeface="+mn-lt"/>
                      </a:endParaRPr>
                    </a:p>
                    <a:p>
                      <a:pPr>
                        <a:buFont typeface="Arial" panose="020B0604020202020204" pitchFamily="34" charset="0"/>
                        <a:buChar char="•"/>
                      </a:pPr>
                      <a:r>
                        <a:rPr lang="en-US" sz="1200" dirty="0">
                          <a:effectLst/>
                          <a:latin typeface="+mn-lt"/>
                        </a:rPr>
                        <a:t>Transport Layer Security</a:t>
                      </a:r>
                    </a:p>
                    <a:p>
                      <a:pPr>
                        <a:buFont typeface="Arial" panose="020B0604020202020204" pitchFamily="34" charset="0"/>
                        <a:buChar char="•"/>
                      </a:pPr>
                      <a:r>
                        <a:rPr lang="en-US" sz="1200" dirty="0">
                          <a:effectLst/>
                          <a:latin typeface="+mn-lt"/>
                        </a:rPr>
                        <a:t>TLS </a:t>
                      </a:r>
                      <a:r>
                        <a:rPr lang="en-US" sz="1200" dirty="0" err="1">
                          <a:effectLst/>
                          <a:latin typeface="+mn-lt"/>
                        </a:rPr>
                        <a:t>Ciphersuites</a:t>
                      </a:r>
                      <a:endParaRPr lang="en-US" sz="1200" dirty="0">
                        <a:effectLst/>
                        <a:latin typeface="+mn-lt"/>
                      </a:endParaRPr>
                    </a:p>
                    <a:p>
                      <a:pPr>
                        <a:buFont typeface="Arial" panose="020B0604020202020204" pitchFamily="34" charset="0"/>
                        <a:buChar char="•"/>
                      </a:pPr>
                      <a:r>
                        <a:rPr lang="en-US" sz="1200" dirty="0">
                          <a:effectLst/>
                          <a:latin typeface="+mn-lt"/>
                        </a:rPr>
                        <a:t>Types of TLS </a:t>
                      </a:r>
                      <a:r>
                        <a:rPr lang="en-US" sz="1200" dirty="0" err="1">
                          <a:effectLst/>
                          <a:latin typeface="+mn-lt"/>
                        </a:rPr>
                        <a:t>Certiticates</a:t>
                      </a:r>
                      <a:r>
                        <a:rPr lang="en-US" sz="1200" dirty="0">
                          <a:effectLst/>
                          <a:latin typeface="+mn-lt"/>
                        </a:rPr>
                        <a:t>: DV, OV, and EV</a:t>
                      </a:r>
                    </a:p>
                    <a:p>
                      <a:pPr>
                        <a:buFont typeface="Arial" panose="020B0604020202020204" pitchFamily="34" charset="0"/>
                        <a:buChar char="•"/>
                      </a:pPr>
                      <a:r>
                        <a:rPr lang="en-US" sz="1200" dirty="0">
                          <a:effectLst/>
                          <a:latin typeface="+mn-lt"/>
                        </a:rPr>
                        <a:t>TLS Full Handshake</a:t>
                      </a:r>
                    </a:p>
                    <a:p>
                      <a:pPr>
                        <a:buFont typeface="Arial" panose="020B0604020202020204" pitchFamily="34" charset="0"/>
                        <a:buChar char="•"/>
                      </a:pPr>
                      <a:r>
                        <a:rPr lang="en-US" sz="1200" dirty="0">
                          <a:effectLst/>
                          <a:latin typeface="+mn-lt"/>
                        </a:rPr>
                        <a:t>Perfect Forward Secrecy</a:t>
                      </a:r>
                    </a:p>
                    <a:p>
                      <a:pPr>
                        <a:buFont typeface="Arial" panose="020B0604020202020204" pitchFamily="34" charset="0"/>
                        <a:buChar char="•"/>
                      </a:pPr>
                      <a:r>
                        <a:rPr lang="en-US" sz="1200" dirty="0">
                          <a:effectLst/>
                          <a:latin typeface="+mn-lt"/>
                        </a:rPr>
                        <a:t>TLS Protocol in Detail</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a:effectLst/>
                        </a:rPr>
                        <a:t>Ch 19. </a:t>
                      </a:r>
                      <a:r>
                        <a:rPr lang="en-US" sz="1200" dirty="0">
                          <a:effectLst/>
                          <a:hlinkClick r:id="rId4"/>
                        </a:rPr>
                        <a:t>Transport Layer Security (TLS)</a:t>
                      </a:r>
                      <a:endParaRPr lang="en-US" sz="1200" dirty="0">
                        <a:effectLst/>
                      </a:endParaRPr>
                    </a:p>
                    <a:p>
                      <a:endParaRPr lang="en-US" sz="1200" dirty="0">
                        <a:effectLst/>
                      </a:endParaRPr>
                    </a:p>
                  </a:txBody>
                  <a:tcPr anchor="ctr"/>
                </a:tc>
                <a:extLst>
                  <a:ext uri="{0D108BD9-81ED-4DB2-BD59-A6C34878D82A}">
                    <a16:rowId xmlns:a16="http://schemas.microsoft.com/office/drawing/2014/main" val="3777783386"/>
                  </a:ext>
                </a:extLst>
              </a:tr>
              <a:tr h="147364">
                <a:tc>
                  <a:txBody>
                    <a:bodyPr/>
                    <a:lstStyle/>
                    <a:p>
                      <a:r>
                        <a:rPr lang="en-US" sz="1200" dirty="0">
                          <a:effectLst/>
                          <a:latin typeface="+mn-lt"/>
                        </a:rPr>
                        <a:t>11</a:t>
                      </a:r>
                    </a:p>
                  </a:txBody>
                  <a:tcPr anchor="ctr"/>
                </a:tc>
                <a:tc>
                  <a:txBody>
                    <a:bodyPr/>
                    <a:lstStyle/>
                    <a:p>
                      <a:br>
                        <a:rPr lang="en-US" sz="1200">
                          <a:solidFill>
                            <a:srgbClr val="990006"/>
                          </a:solidFill>
                          <a:effectLst/>
                          <a:latin typeface="+mn-lt"/>
                        </a:rPr>
                      </a:br>
                      <a:br>
                        <a:rPr lang="en-US" sz="1200">
                          <a:solidFill>
                            <a:srgbClr val="990006"/>
                          </a:solidFill>
                          <a:effectLst/>
                          <a:latin typeface="+mn-lt"/>
                        </a:rPr>
                      </a:br>
                      <a:r>
                        <a:rPr lang="en-US" sz="1200">
                          <a:solidFill>
                            <a:srgbClr val="990006"/>
                          </a:solidFill>
                          <a:effectLst/>
                          <a:latin typeface="+mn-lt"/>
                        </a:rPr>
                        <a:t>Mon, 14 Apr</a:t>
                      </a:r>
                      <a:br>
                        <a:rPr lang="en-US" sz="1200">
                          <a:solidFill>
                            <a:srgbClr val="990006"/>
                          </a:solidFill>
                          <a:effectLst/>
                          <a:latin typeface="+mn-lt"/>
                        </a:rPr>
                      </a:br>
                      <a:endParaRPr lang="en-US" sz="1200">
                        <a:effectLst/>
                        <a:latin typeface="+mn-lt"/>
                      </a:endParaRPr>
                    </a:p>
                  </a:txBody>
                  <a:tcPr anchor="ctr"/>
                </a:tc>
                <a:tc>
                  <a:txBody>
                    <a:bodyPr/>
                    <a:lstStyle/>
                    <a:p>
                      <a:r>
                        <a:rPr lang="en-US" sz="1200" dirty="0">
                          <a:solidFill>
                            <a:srgbClr val="990006"/>
                          </a:solidFill>
                          <a:effectLst/>
                          <a:latin typeface="+mn-lt"/>
                        </a:rPr>
                        <a:t>No Live Class - This lesson will be asynchronous only</a:t>
                      </a:r>
                      <a:endParaRPr lang="en-US" sz="1200" dirty="0">
                        <a:effectLst/>
                        <a:latin typeface="+mn-lt"/>
                      </a:endParaRPr>
                    </a:p>
                    <a:p>
                      <a:r>
                        <a:rPr lang="en-US" sz="1200" b="1" dirty="0">
                          <a:effectLst/>
                          <a:latin typeface="+mn-lt"/>
                        </a:rPr>
                        <a:t>Lesson 7: Firewalls</a:t>
                      </a:r>
                      <a:endParaRPr lang="en-US" sz="1200" dirty="0">
                        <a:effectLst/>
                        <a:latin typeface="+mn-lt"/>
                      </a:endParaRPr>
                    </a:p>
                    <a:p>
                      <a:pPr>
                        <a:buFont typeface="Arial" panose="020B0604020202020204" pitchFamily="34" charset="0"/>
                        <a:buChar char="•"/>
                      </a:pPr>
                      <a:r>
                        <a:rPr lang="en-US" sz="1200" dirty="0">
                          <a:effectLst/>
                          <a:latin typeface="+mn-lt"/>
                        </a:rPr>
                        <a:t>Basic filtering rules</a:t>
                      </a:r>
                    </a:p>
                    <a:p>
                      <a:pPr>
                        <a:buFont typeface="Arial" panose="020B0604020202020204" pitchFamily="34" charset="0"/>
                        <a:buChar char="•"/>
                      </a:pPr>
                      <a:r>
                        <a:rPr lang="en-US" sz="1200" dirty="0">
                          <a:effectLst/>
                          <a:latin typeface="+mn-lt"/>
                        </a:rPr>
                        <a:t>Proxies and Gateways</a:t>
                      </a:r>
                    </a:p>
                    <a:p>
                      <a:pPr>
                        <a:buFont typeface="Arial" panose="020B0604020202020204" pitchFamily="34" charset="0"/>
                        <a:buChar char="•"/>
                      </a:pPr>
                      <a:r>
                        <a:rPr lang="en-US" sz="1200" dirty="0">
                          <a:effectLst/>
                          <a:latin typeface="+mn-lt"/>
                        </a:rPr>
                        <a:t>Tunneling Protocols</a:t>
                      </a:r>
                    </a:p>
                    <a:p>
                      <a:pPr>
                        <a:buFont typeface="Arial" panose="020B0604020202020204" pitchFamily="34" charset="0"/>
                        <a:buChar char="•"/>
                      </a:pPr>
                      <a:r>
                        <a:rPr lang="en-US" sz="1200" dirty="0">
                          <a:effectLst/>
                          <a:latin typeface="+mn-lt"/>
                        </a:rPr>
                        <a:t>Iptables</a:t>
                      </a:r>
                    </a:p>
                  </a:txBody>
                  <a:tcPr anchor="ctr"/>
                </a:tc>
                <a:tc>
                  <a:txBody>
                    <a:bodyPr/>
                    <a:lstStyle/>
                    <a:p>
                      <a:r>
                        <a:rPr lang="en-US" sz="1200" dirty="0">
                          <a:effectLst/>
                        </a:rPr>
                        <a:t>Ch 7. Firewall</a:t>
                      </a:r>
                    </a:p>
                  </a:txBody>
                  <a:tcPr anchor="ctr"/>
                </a:tc>
                <a:extLst>
                  <a:ext uri="{0D108BD9-81ED-4DB2-BD59-A6C34878D82A}">
                    <a16:rowId xmlns:a16="http://schemas.microsoft.com/office/drawing/2014/main" val="4154290985"/>
                  </a:ext>
                </a:extLst>
              </a:tr>
              <a:tr h="322005">
                <a:tc>
                  <a:txBody>
                    <a:bodyPr/>
                    <a:lstStyle/>
                    <a:p>
                      <a:r>
                        <a:rPr lang="en-US" sz="1200" dirty="0">
                          <a:effectLst/>
                          <a:latin typeface="+mn-lt"/>
                        </a:rPr>
                        <a:t>12</a:t>
                      </a:r>
                    </a:p>
                  </a:txBody>
                  <a:tcPr anchor="ctr"/>
                </a:tc>
                <a:tc>
                  <a:txBody>
                    <a:bodyPr/>
                    <a:lstStyle/>
                    <a:p>
                      <a:r>
                        <a:rPr lang="en-US" sz="1200">
                          <a:effectLst/>
                          <a:latin typeface="+mn-lt"/>
                        </a:rPr>
                        <a:t>Mon, 21 Apr</a:t>
                      </a:r>
                      <a:br>
                        <a:rPr lang="en-US" sz="1200">
                          <a:effectLst/>
                          <a:latin typeface="+mn-lt"/>
                        </a:rPr>
                      </a:br>
                      <a:endParaRPr lang="en-US" sz="1200">
                        <a:effectLst/>
                        <a:latin typeface="+mn-lt"/>
                      </a:endParaRPr>
                    </a:p>
                  </a:txBody>
                  <a:tcPr anchor="ctr"/>
                </a:tc>
                <a:tc>
                  <a:txBody>
                    <a:bodyPr/>
                    <a:lstStyle/>
                    <a:p>
                      <a:r>
                        <a:rPr lang="en-US" sz="1200" b="1" dirty="0">
                          <a:effectLst/>
                          <a:latin typeface="+mn-lt"/>
                        </a:rPr>
                        <a:t>Lesson 8: Layer 2 Security</a:t>
                      </a:r>
                      <a:endParaRPr lang="en-US" sz="1200" dirty="0">
                        <a:effectLst/>
                        <a:latin typeface="+mn-lt"/>
                      </a:endParaRPr>
                    </a:p>
                    <a:p>
                      <a:pPr>
                        <a:buFont typeface="Arial" panose="020B0604020202020204" pitchFamily="34" charset="0"/>
                        <a:buChar char="•"/>
                      </a:pPr>
                      <a:r>
                        <a:rPr lang="en-US" sz="1200" dirty="0">
                          <a:effectLst/>
                          <a:latin typeface="+mn-lt"/>
                        </a:rPr>
                        <a:t>ARP Attacks</a:t>
                      </a:r>
                    </a:p>
                    <a:p>
                      <a:pPr>
                        <a:buFont typeface="Arial" panose="020B0604020202020204" pitchFamily="34" charset="0"/>
                        <a:buChar char="•"/>
                      </a:pPr>
                      <a:r>
                        <a:rPr lang="en-US" sz="1200" dirty="0">
                          <a:effectLst/>
                          <a:latin typeface="+mn-lt"/>
                        </a:rPr>
                        <a:t>VLAN Attacks</a:t>
                      </a:r>
                    </a:p>
                    <a:p>
                      <a:pPr>
                        <a:buFont typeface="Arial" panose="020B0604020202020204" pitchFamily="34" charset="0"/>
                        <a:buChar char="•"/>
                      </a:pPr>
                      <a:r>
                        <a:rPr lang="en-US" sz="1200" dirty="0">
                          <a:effectLst/>
                          <a:latin typeface="+mn-lt"/>
                        </a:rPr>
                        <a:t>DHCP Attacks</a:t>
                      </a:r>
                    </a:p>
                    <a:p>
                      <a:pPr>
                        <a:buFont typeface="Arial" panose="020B0604020202020204" pitchFamily="34" charset="0"/>
                        <a:buChar char="•"/>
                      </a:pPr>
                      <a:r>
                        <a:rPr lang="en-US" sz="1200" dirty="0">
                          <a:effectLst/>
                          <a:latin typeface="+mn-lt"/>
                        </a:rPr>
                        <a:t>Spoofing</a:t>
                      </a:r>
                    </a:p>
                    <a:p>
                      <a:pPr>
                        <a:buFont typeface="Arial" panose="020B0604020202020204" pitchFamily="34" charset="0"/>
                        <a:buChar char="•"/>
                      </a:pPr>
                      <a:r>
                        <a:rPr lang="en-US" sz="1200" dirty="0">
                          <a:effectLst/>
                          <a:latin typeface="+mn-lt"/>
                        </a:rPr>
                        <a:t>Spanning Tree Protocol</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effectLst/>
                        </a:rPr>
                        <a:t>Ch 2. The MAC Layer and Attacks</a:t>
                      </a:r>
                    </a:p>
                  </a:txBody>
                  <a:tcPr anchor="ctr"/>
                </a:tc>
                <a:extLst>
                  <a:ext uri="{0D108BD9-81ED-4DB2-BD59-A6C34878D82A}">
                    <a16:rowId xmlns:a16="http://schemas.microsoft.com/office/drawing/2014/main" val="958438493"/>
                  </a:ext>
                </a:extLst>
              </a:tr>
              <a:tr h="147364">
                <a:tc>
                  <a:txBody>
                    <a:bodyPr/>
                    <a:lstStyle/>
                    <a:p>
                      <a:r>
                        <a:rPr lang="en-US" sz="1200" dirty="0">
                          <a:effectLst/>
                          <a:latin typeface="+mn-lt"/>
                        </a:rPr>
                        <a:t>13</a:t>
                      </a:r>
                    </a:p>
                  </a:txBody>
                  <a:tcPr anchor="ctr"/>
                </a:tc>
                <a:tc>
                  <a:txBody>
                    <a:bodyPr/>
                    <a:lstStyle/>
                    <a:p>
                      <a:r>
                        <a:rPr lang="en-US" sz="1200">
                          <a:effectLst/>
                          <a:latin typeface="+mn-lt"/>
                        </a:rPr>
                        <a:t>Mon, 28 Apr</a:t>
                      </a:r>
                      <a:br>
                        <a:rPr lang="en-US" sz="1200">
                          <a:effectLst/>
                          <a:latin typeface="+mn-lt"/>
                        </a:rPr>
                      </a:br>
                      <a:endParaRPr lang="en-US" sz="1200">
                        <a:effectLst/>
                        <a:latin typeface="+mn-lt"/>
                      </a:endParaRPr>
                    </a:p>
                  </a:txBody>
                  <a:tcPr anchor="ctr"/>
                </a:tc>
                <a:tc>
                  <a:txBody>
                    <a:bodyPr/>
                    <a:lstStyle/>
                    <a:p>
                      <a:r>
                        <a:rPr lang="en-US" sz="1200" b="1">
                          <a:effectLst/>
                          <a:latin typeface="+mn-lt"/>
                        </a:rPr>
                        <a:t>Lesson 9: Wireless Security</a:t>
                      </a:r>
                      <a:endParaRPr lang="en-US" sz="1200">
                        <a:effectLst/>
                        <a:latin typeface="+mn-lt"/>
                      </a:endParaRPr>
                    </a:p>
                    <a:p>
                      <a:pPr>
                        <a:buFont typeface="Arial" panose="020B0604020202020204" pitchFamily="34" charset="0"/>
                        <a:buChar char="•"/>
                      </a:pPr>
                      <a:r>
                        <a:rPr lang="en-US" sz="1200">
                          <a:effectLst/>
                          <a:latin typeface="+mn-lt"/>
                        </a:rPr>
                        <a:t>IEEE 802.11 Overview</a:t>
                      </a:r>
                    </a:p>
                    <a:p>
                      <a:pPr>
                        <a:buFont typeface="Arial" panose="020B0604020202020204" pitchFamily="34" charset="0"/>
                        <a:buChar char="•"/>
                      </a:pPr>
                      <a:r>
                        <a:rPr lang="en-US" sz="1200">
                          <a:effectLst/>
                          <a:latin typeface="+mn-lt"/>
                        </a:rPr>
                        <a:t>Wireless Authentication and Association</a:t>
                      </a:r>
                    </a:p>
                    <a:p>
                      <a:pPr>
                        <a:buFont typeface="Arial" panose="020B0604020202020204" pitchFamily="34" charset="0"/>
                        <a:buChar char="•"/>
                      </a:pPr>
                      <a:r>
                        <a:rPr lang="en-US" sz="1200">
                          <a:effectLst/>
                          <a:latin typeface="+mn-lt"/>
                        </a:rPr>
                        <a:t>802.1x</a:t>
                      </a:r>
                    </a:p>
                    <a:p>
                      <a:pPr>
                        <a:buFont typeface="Arial" panose="020B0604020202020204" pitchFamily="34" charset="0"/>
                        <a:buChar char="•"/>
                      </a:pPr>
                      <a:r>
                        <a:rPr lang="en-US" sz="1200">
                          <a:effectLst/>
                          <a:latin typeface="+mn-lt"/>
                        </a:rPr>
                        <a:t>Wi-Fi Security Protocols: WEP/WPA/WPA2/WPA3</a:t>
                      </a:r>
                    </a:p>
                  </a:txBody>
                  <a:tcPr anchor="ctr"/>
                </a:tc>
                <a:tc>
                  <a:txBody>
                    <a:bodyPr/>
                    <a:lstStyle/>
                    <a:p>
                      <a:endParaRPr lang="en-US" sz="1200" dirty="0">
                        <a:effectLst/>
                      </a:endParaRPr>
                    </a:p>
                  </a:txBody>
                  <a:tcPr anchor="ctr"/>
                </a:tc>
                <a:extLst>
                  <a:ext uri="{0D108BD9-81ED-4DB2-BD59-A6C34878D82A}">
                    <a16:rowId xmlns:a16="http://schemas.microsoft.com/office/drawing/2014/main" val="3817158696"/>
                  </a:ext>
                </a:extLst>
              </a:tr>
              <a:tr h="147364">
                <a:tc>
                  <a:txBody>
                    <a:bodyPr/>
                    <a:lstStyle/>
                    <a:p>
                      <a:r>
                        <a:rPr lang="en-US" sz="1200" dirty="0">
                          <a:effectLst/>
                          <a:latin typeface="+mn-lt"/>
                        </a:rPr>
                        <a:t>14</a:t>
                      </a:r>
                    </a:p>
                  </a:txBody>
                  <a:tcPr anchor="ctr"/>
                </a:tc>
                <a:tc>
                  <a:txBody>
                    <a:bodyPr/>
                    <a:lstStyle/>
                    <a:p>
                      <a:r>
                        <a:rPr lang="en-US" sz="1200" dirty="0">
                          <a:effectLst/>
                          <a:latin typeface="+mn-lt"/>
                        </a:rPr>
                        <a:t>Mon, 5 May</a:t>
                      </a:r>
                    </a:p>
                  </a:txBody>
                  <a:tcPr anchor="ctr"/>
                </a:tc>
                <a:tc>
                  <a:txBody>
                    <a:bodyPr/>
                    <a:lstStyle/>
                    <a:p>
                      <a:r>
                        <a:rPr lang="en-US" sz="1200" dirty="0">
                          <a:effectLst/>
                          <a:latin typeface="+mn-lt"/>
                        </a:rPr>
                        <a:t>Final Review</a:t>
                      </a:r>
                    </a:p>
                  </a:txBody>
                  <a:tcPr anchor="ctr"/>
                </a:tc>
                <a:tc>
                  <a:txBody>
                    <a:bodyPr/>
                    <a:lstStyle/>
                    <a:p>
                      <a:endParaRPr lang="en-US" sz="1200" dirty="0">
                        <a:effectLst/>
                      </a:endParaRPr>
                    </a:p>
                  </a:txBody>
                  <a:tcPr anchor="ctr"/>
                </a:tc>
                <a:extLst>
                  <a:ext uri="{0D108BD9-81ED-4DB2-BD59-A6C34878D82A}">
                    <a16:rowId xmlns:a16="http://schemas.microsoft.com/office/drawing/2014/main" val="1710616174"/>
                  </a:ext>
                </a:extLst>
              </a:tr>
              <a:tr h="280331">
                <a:tc>
                  <a:txBody>
                    <a:bodyPr/>
                    <a:lstStyle/>
                    <a:p>
                      <a:r>
                        <a:rPr lang="en-US" sz="1200">
                          <a:effectLst/>
                          <a:latin typeface="+mn-lt"/>
                        </a:rPr>
                        <a:t> </a:t>
                      </a:r>
                    </a:p>
                  </a:txBody>
                  <a:tcPr anchor="ctr"/>
                </a:tc>
                <a:tc>
                  <a:txBody>
                    <a:bodyPr/>
                    <a:lstStyle/>
                    <a:p>
                      <a:r>
                        <a:rPr lang="en-US" sz="1200">
                          <a:solidFill>
                            <a:srgbClr val="990006"/>
                          </a:solidFill>
                          <a:effectLst/>
                          <a:latin typeface="+mn-lt"/>
                        </a:rPr>
                        <a:t>Sat, 10 May</a:t>
                      </a:r>
                      <a:br>
                        <a:rPr lang="en-US" sz="1200">
                          <a:solidFill>
                            <a:srgbClr val="990006"/>
                          </a:solidFill>
                          <a:effectLst/>
                          <a:latin typeface="+mn-lt"/>
                        </a:rPr>
                      </a:br>
                      <a:endParaRPr lang="en-US" sz="1200">
                        <a:effectLst/>
                        <a:latin typeface="+mn-lt"/>
                      </a:endParaRPr>
                    </a:p>
                  </a:txBody>
                  <a:tcPr anchor="ctr"/>
                </a:tc>
                <a:tc>
                  <a:txBody>
                    <a:bodyPr/>
                    <a:lstStyle/>
                    <a:p>
                      <a:r>
                        <a:rPr lang="en-US" sz="1200" dirty="0">
                          <a:solidFill>
                            <a:srgbClr val="990006"/>
                          </a:solidFill>
                          <a:effectLst/>
                          <a:latin typeface="+mn-lt"/>
                        </a:rPr>
                        <a:t>Final on Lesson 6 Onward Only</a:t>
                      </a:r>
                      <a:br>
                        <a:rPr lang="en-US" sz="1200" dirty="0">
                          <a:effectLst/>
                          <a:latin typeface="+mn-lt"/>
                        </a:rPr>
                      </a:br>
                      <a:r>
                        <a:rPr lang="en-US" sz="1200" dirty="0">
                          <a:solidFill>
                            <a:srgbClr val="990006"/>
                          </a:solidFill>
                          <a:effectLst/>
                          <a:latin typeface="+mn-lt"/>
                        </a:rPr>
                        <a:t>Starting time: 10 AM - 12 NOON ET</a:t>
                      </a:r>
                      <a:endParaRPr lang="en-US" sz="1200" dirty="0">
                        <a:effectLst/>
                        <a:latin typeface="+mn-lt"/>
                      </a:endParaRPr>
                    </a:p>
                  </a:txBody>
                  <a:tcPr anchor="ctr"/>
                </a:tc>
                <a:tc>
                  <a:txBody>
                    <a:bodyPr/>
                    <a:lstStyle/>
                    <a:p>
                      <a:endParaRPr lang="en-US" sz="1200" dirty="0">
                        <a:effectLst/>
                      </a:endParaRPr>
                    </a:p>
                  </a:txBody>
                  <a:tcPr anchor="ctr"/>
                </a:tc>
                <a:extLst>
                  <a:ext uri="{0D108BD9-81ED-4DB2-BD59-A6C34878D82A}">
                    <a16:rowId xmlns:a16="http://schemas.microsoft.com/office/drawing/2014/main" val="2952324607"/>
                  </a:ext>
                </a:extLst>
              </a:tr>
            </a:tbl>
          </a:graphicData>
        </a:graphic>
      </p:graphicFrame>
    </p:spTree>
    <p:extLst>
      <p:ext uri="{BB962C8B-B14F-4D97-AF65-F5344CB8AC3E}">
        <p14:creationId xmlns:p14="http://schemas.microsoft.com/office/powerpoint/2010/main" val="419648116"/>
      </p:ext>
    </p:extLst>
  </p:cSld>
  <p:clrMapOvr>
    <a:masterClrMapping/>
  </p:clrMapOvr>
  <p:transition spd="med">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ABFDCEC0-7100-5247-9F22-F091FE6B2F85}" type="slidenum">
              <a:rPr lang="en-US" altLang="en-US" sz="1200">
                <a:latin typeface="Gill Sans" charset="0"/>
              </a:rPr>
              <a:pPr eaLnBrk="1" hangingPunct="1">
                <a:buClrTx/>
                <a:buSzTx/>
                <a:buFontTx/>
                <a:buNone/>
              </a:pPr>
              <a:t>2</a:t>
            </a:fld>
            <a:endParaRPr lang="en-US" altLang="en-US" sz="1200">
              <a:latin typeface="Gill Sans" charset="0"/>
            </a:endParaRPr>
          </a:p>
        </p:txBody>
      </p:sp>
      <p:sp>
        <p:nvSpPr>
          <p:cNvPr id="5123" name="Rectangle 1"/>
          <p:cNvSpPr>
            <a:spLocks noGrp="1" noChangeArrowheads="1"/>
          </p:cNvSpPr>
          <p:nvPr>
            <p:ph type="title"/>
          </p:nvPr>
        </p:nvSpPr>
        <p:spPr>
          <a:xfrm>
            <a:off x="368300" y="711200"/>
            <a:ext cx="7975600" cy="952500"/>
          </a:xfrm>
        </p:spPr>
        <p:txBody>
          <a:bodyPr/>
          <a:lstStyle/>
          <a:p>
            <a:pPr eaLnBrk="1" hangingPunct="1"/>
            <a:r>
              <a:rPr lang="en-US" altLang="en-US" dirty="0">
                <a:latin typeface="Arial" charset="0"/>
              </a:rPr>
              <a:t>Who am I?</a:t>
            </a:r>
          </a:p>
        </p:txBody>
      </p:sp>
      <p:sp>
        <p:nvSpPr>
          <p:cNvPr id="5124" name="Rectangle 2"/>
          <p:cNvSpPr>
            <a:spLocks noGrp="1" noChangeArrowheads="1"/>
          </p:cNvSpPr>
          <p:nvPr>
            <p:ph type="body" idx="1"/>
          </p:nvPr>
        </p:nvSpPr>
        <p:spPr>
          <a:xfrm>
            <a:off x="482600" y="1676400"/>
            <a:ext cx="12039600" cy="7467600"/>
          </a:xfrm>
        </p:spPr>
        <p:txBody>
          <a:bodyPr/>
          <a:lstStyle/>
          <a:p>
            <a:pPr eaLnBrk="1" hangingPunct="1"/>
            <a:r>
              <a:rPr lang="en-US" altLang="en-US" sz="2800" dirty="0">
                <a:latin typeface="Arial" charset="0"/>
              </a:rPr>
              <a:t>Phillip </a:t>
            </a:r>
            <a:r>
              <a:rPr lang="en-US" altLang="en-US" sz="2800" dirty="0" err="1">
                <a:latin typeface="Arial" charset="0"/>
              </a:rPr>
              <a:t>Mak</a:t>
            </a:r>
            <a:endParaRPr lang="en-US" altLang="ja-JP" sz="2800" dirty="0">
              <a:latin typeface="Arial" charset="0"/>
            </a:endParaRPr>
          </a:p>
          <a:p>
            <a:pPr marL="1168400" lvl="2" indent="-457200" eaLnBrk="1" hangingPunct="1">
              <a:buFont typeface="Arial" panose="020B0604020202020204" pitchFamily="34" charset="0"/>
              <a:buChar char="•"/>
            </a:pPr>
            <a:r>
              <a:rPr lang="en-US" altLang="en-US" sz="2800" dirty="0">
                <a:latin typeface="Arial" charset="0"/>
              </a:rPr>
              <a:t>Cybersecurity Officer at a major international organization</a:t>
            </a:r>
          </a:p>
          <a:p>
            <a:pPr marL="1168400" lvl="2" indent="-457200" eaLnBrk="1" hangingPunct="1">
              <a:buFont typeface="Arial" panose="020B0604020202020204" pitchFamily="34" charset="0"/>
              <a:buChar char="•"/>
            </a:pPr>
            <a:r>
              <a:rPr lang="en-US" altLang="en-US" sz="2800" dirty="0">
                <a:latin typeface="Arial" charset="0"/>
              </a:rPr>
              <a:t>Formally Security Operations Center Lead at a large government agency</a:t>
            </a:r>
          </a:p>
          <a:p>
            <a:pPr marL="1168400" lvl="2" indent="-457200" eaLnBrk="1" hangingPunct="1">
              <a:buFont typeface="Arial" panose="020B0604020202020204" pitchFamily="34" charset="0"/>
              <a:buChar char="•"/>
            </a:pPr>
            <a:r>
              <a:rPr lang="en-US" altLang="en-US" sz="2800" dirty="0">
                <a:latin typeface="Arial" charset="0"/>
              </a:rPr>
              <a:t>Formally 12 years career as Cybersecurity Lead at the Department of Defense</a:t>
            </a:r>
          </a:p>
          <a:p>
            <a:pPr marL="1168400" lvl="2" indent="-457200" eaLnBrk="1" hangingPunct="1">
              <a:buFont typeface="Arial" panose="020B0604020202020204" pitchFamily="34" charset="0"/>
              <a:buChar char="•"/>
            </a:pPr>
            <a:r>
              <a:rPr lang="en-US" altLang="en-US" sz="2800" dirty="0">
                <a:latin typeface="Arial" charset="0"/>
              </a:rPr>
              <a:t>Network Communications Intern at N.Y.S.E</a:t>
            </a:r>
          </a:p>
          <a:p>
            <a:pPr marL="1168400" lvl="2" indent="-457200" eaLnBrk="1" hangingPunct="1">
              <a:buFont typeface="Arial" panose="020B0604020202020204" pitchFamily="34" charset="0"/>
              <a:buChar char="•"/>
            </a:pPr>
            <a:r>
              <a:rPr lang="en-US" altLang="en-US" sz="2800" dirty="0">
                <a:latin typeface="Arial" charset="0"/>
              </a:rPr>
              <a:t>Provide systems and security engineering services to Army programs during the development lifecycle</a:t>
            </a:r>
          </a:p>
          <a:p>
            <a:pPr marL="1168400" lvl="2" indent="-457200" eaLnBrk="1" hangingPunct="1">
              <a:buFont typeface="Arial" panose="020B0604020202020204" pitchFamily="34" charset="0"/>
              <a:buChar char="•"/>
            </a:pPr>
            <a:r>
              <a:rPr lang="en-US" altLang="en-US" sz="2800" dirty="0">
                <a:latin typeface="Arial" charset="0"/>
              </a:rPr>
              <a:t>Cybersecurity monitoring during live operational testing of networked system</a:t>
            </a:r>
          </a:p>
          <a:p>
            <a:pPr marL="1168400" lvl="2" indent="-457200" eaLnBrk="1" hangingPunct="1">
              <a:buFont typeface="Arial" panose="020B0604020202020204" pitchFamily="34" charset="0"/>
              <a:buChar char="•"/>
            </a:pPr>
            <a:r>
              <a:rPr lang="en-US" altLang="en-US" sz="2800" dirty="0">
                <a:latin typeface="Arial" charset="0"/>
              </a:rPr>
              <a:t>Cybersecurity protections for DoD systems</a:t>
            </a:r>
          </a:p>
        </p:txBody>
      </p:sp>
    </p:spTree>
  </p:cSld>
  <p:clrMapOvr>
    <a:masterClrMapping/>
  </p:clrMapOvr>
  <p:transition spd="med" advTm="14174">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8581E-8A79-9042-AD4F-4A39E0C1EA43}"/>
              </a:ext>
            </a:extLst>
          </p:cNvPr>
          <p:cNvSpPr>
            <a:spLocks noGrp="1"/>
          </p:cNvSpPr>
          <p:nvPr>
            <p:ph type="title"/>
          </p:nvPr>
        </p:nvSpPr>
        <p:spPr/>
        <p:txBody>
          <a:bodyPr/>
          <a:lstStyle/>
          <a:p>
            <a:r>
              <a:rPr lang="en-US" dirty="0"/>
              <a:t>NYU Tandon Cybersecurity Industry Partner Badges</a:t>
            </a:r>
          </a:p>
        </p:txBody>
      </p:sp>
      <p:pic>
        <p:nvPicPr>
          <p:cNvPr id="5" name="Content Placeholder 4">
            <a:extLst>
              <a:ext uri="{FF2B5EF4-FFF2-40B4-BE49-F238E27FC236}">
                <a16:creationId xmlns:a16="http://schemas.microsoft.com/office/drawing/2014/main" id="{F95107FA-3EEB-8D47-BE1C-66908BBA866B}"/>
              </a:ext>
            </a:extLst>
          </p:cNvPr>
          <p:cNvPicPr>
            <a:picLocks noGrp="1" noChangeAspect="1"/>
          </p:cNvPicPr>
          <p:nvPr>
            <p:ph idx="1"/>
          </p:nvPr>
        </p:nvPicPr>
        <p:blipFill>
          <a:blip r:embed="rId2"/>
          <a:stretch>
            <a:fillRect/>
          </a:stretch>
        </p:blipFill>
        <p:spPr>
          <a:xfrm>
            <a:off x="837141" y="2755900"/>
            <a:ext cx="6910917" cy="5183188"/>
          </a:xfrm>
        </p:spPr>
      </p:pic>
      <p:sp>
        <p:nvSpPr>
          <p:cNvPr id="4" name="Slide Number Placeholder 3">
            <a:extLst>
              <a:ext uri="{FF2B5EF4-FFF2-40B4-BE49-F238E27FC236}">
                <a16:creationId xmlns:a16="http://schemas.microsoft.com/office/drawing/2014/main" id="{F73A07EF-D74C-394E-AF08-EEE45E0A335A}"/>
              </a:ext>
            </a:extLst>
          </p:cNvPr>
          <p:cNvSpPr>
            <a:spLocks noGrp="1"/>
          </p:cNvSpPr>
          <p:nvPr>
            <p:ph type="sldNum" sz="quarter" idx="10"/>
          </p:nvPr>
        </p:nvSpPr>
        <p:spPr/>
        <p:txBody>
          <a:bodyPr/>
          <a:lstStyle/>
          <a:p>
            <a:fld id="{DC1FFE25-4854-B340-A197-D37A3BC62BD4}" type="slidenum">
              <a:rPr lang="en-US" altLang="en-US" smtClean="0"/>
              <a:pPr/>
              <a:t>20</a:t>
            </a:fld>
            <a:endParaRPr lang="en-US" altLang="en-US" dirty="0"/>
          </a:p>
        </p:txBody>
      </p:sp>
      <p:sp>
        <p:nvSpPr>
          <p:cNvPr id="6" name="Rectangle 5">
            <a:extLst>
              <a:ext uri="{FF2B5EF4-FFF2-40B4-BE49-F238E27FC236}">
                <a16:creationId xmlns:a16="http://schemas.microsoft.com/office/drawing/2014/main" id="{680C820A-D920-E44B-9A16-7B0CBC16AE1F}"/>
              </a:ext>
            </a:extLst>
          </p:cNvPr>
          <p:cNvSpPr/>
          <p:nvPr/>
        </p:nvSpPr>
        <p:spPr>
          <a:xfrm>
            <a:off x="711200" y="8722214"/>
            <a:ext cx="7162800" cy="400110"/>
          </a:xfrm>
          <a:prstGeom prst="rect">
            <a:avLst/>
          </a:prstGeom>
        </p:spPr>
        <p:txBody>
          <a:bodyPr wrap="square">
            <a:spAutoFit/>
          </a:bodyPr>
          <a:lstStyle/>
          <a:p>
            <a:r>
              <a:rPr lang="en-US" sz="2000" b="1" dirty="0">
                <a:hlinkClick r:id="rId3" tooltip="NYU Tandon Cybersecurity Industry Partner Badges"/>
              </a:rPr>
              <a:t>NYU Tandon Cybersecurity Industry Partner Badges</a:t>
            </a:r>
            <a:endParaRPr lang="en-US" sz="4800" dirty="0"/>
          </a:p>
        </p:txBody>
      </p:sp>
      <p:pic>
        <p:nvPicPr>
          <p:cNvPr id="21" name="Picture 20">
            <a:extLst>
              <a:ext uri="{FF2B5EF4-FFF2-40B4-BE49-F238E27FC236}">
                <a16:creationId xmlns:a16="http://schemas.microsoft.com/office/drawing/2014/main" id="{CAF8379C-5D3F-46D5-24BA-68C007A29D51}"/>
              </a:ext>
            </a:extLst>
          </p:cNvPr>
          <p:cNvPicPr>
            <a:picLocks noChangeAspect="1"/>
          </p:cNvPicPr>
          <p:nvPr/>
        </p:nvPicPr>
        <p:blipFill>
          <a:blip r:embed="rId4"/>
          <a:stretch>
            <a:fillRect/>
          </a:stretch>
        </p:blipFill>
        <p:spPr>
          <a:xfrm>
            <a:off x="8585529" y="3098812"/>
            <a:ext cx="1759679" cy="1319759"/>
          </a:xfrm>
          <a:prstGeom prst="rect">
            <a:avLst/>
          </a:prstGeom>
        </p:spPr>
      </p:pic>
      <p:pic>
        <p:nvPicPr>
          <p:cNvPr id="22" name="Picture 21">
            <a:extLst>
              <a:ext uri="{FF2B5EF4-FFF2-40B4-BE49-F238E27FC236}">
                <a16:creationId xmlns:a16="http://schemas.microsoft.com/office/drawing/2014/main" id="{CCFB7FAE-ABE7-30D6-7CE4-16A89A9D68E6}"/>
              </a:ext>
            </a:extLst>
          </p:cNvPr>
          <p:cNvPicPr>
            <a:picLocks noChangeAspect="1"/>
          </p:cNvPicPr>
          <p:nvPr/>
        </p:nvPicPr>
        <p:blipFill>
          <a:blip r:embed="rId5"/>
          <a:stretch>
            <a:fillRect/>
          </a:stretch>
        </p:blipFill>
        <p:spPr>
          <a:xfrm>
            <a:off x="8585529" y="4263370"/>
            <a:ext cx="1759679" cy="1319759"/>
          </a:xfrm>
          <a:prstGeom prst="rect">
            <a:avLst/>
          </a:prstGeom>
        </p:spPr>
      </p:pic>
      <p:pic>
        <p:nvPicPr>
          <p:cNvPr id="25" name="Picture 24">
            <a:extLst>
              <a:ext uri="{FF2B5EF4-FFF2-40B4-BE49-F238E27FC236}">
                <a16:creationId xmlns:a16="http://schemas.microsoft.com/office/drawing/2014/main" id="{C6C2D258-817C-1CD0-805A-5D1C7B71EF5B}"/>
              </a:ext>
            </a:extLst>
          </p:cNvPr>
          <p:cNvPicPr>
            <a:picLocks noChangeAspect="1"/>
          </p:cNvPicPr>
          <p:nvPr/>
        </p:nvPicPr>
        <p:blipFill>
          <a:blip r:embed="rId6"/>
          <a:stretch>
            <a:fillRect/>
          </a:stretch>
        </p:blipFill>
        <p:spPr>
          <a:xfrm>
            <a:off x="8483183" y="5417065"/>
            <a:ext cx="1759679" cy="1319759"/>
          </a:xfrm>
          <a:prstGeom prst="rect">
            <a:avLst/>
          </a:prstGeom>
        </p:spPr>
      </p:pic>
      <p:pic>
        <p:nvPicPr>
          <p:cNvPr id="26" name="Picture 25">
            <a:extLst>
              <a:ext uri="{FF2B5EF4-FFF2-40B4-BE49-F238E27FC236}">
                <a16:creationId xmlns:a16="http://schemas.microsoft.com/office/drawing/2014/main" id="{52EEE093-8DC2-464C-F813-5F8736D2373D}"/>
              </a:ext>
            </a:extLst>
          </p:cNvPr>
          <p:cNvPicPr>
            <a:picLocks noChangeAspect="1"/>
          </p:cNvPicPr>
          <p:nvPr/>
        </p:nvPicPr>
        <p:blipFill>
          <a:blip r:embed="rId7"/>
          <a:stretch>
            <a:fillRect/>
          </a:stretch>
        </p:blipFill>
        <p:spPr>
          <a:xfrm>
            <a:off x="8408320" y="6508744"/>
            <a:ext cx="1759679" cy="1319759"/>
          </a:xfrm>
          <a:prstGeom prst="rect">
            <a:avLst/>
          </a:prstGeom>
        </p:spPr>
      </p:pic>
      <p:pic>
        <p:nvPicPr>
          <p:cNvPr id="27" name="Picture 26">
            <a:extLst>
              <a:ext uri="{FF2B5EF4-FFF2-40B4-BE49-F238E27FC236}">
                <a16:creationId xmlns:a16="http://schemas.microsoft.com/office/drawing/2014/main" id="{67C4A2DF-D07E-9EE2-FDE1-9E59CDC432BB}"/>
              </a:ext>
            </a:extLst>
          </p:cNvPr>
          <p:cNvPicPr>
            <a:picLocks noChangeAspect="1"/>
          </p:cNvPicPr>
          <p:nvPr/>
        </p:nvPicPr>
        <p:blipFill>
          <a:blip r:embed="rId8"/>
          <a:stretch>
            <a:fillRect/>
          </a:stretch>
        </p:blipFill>
        <p:spPr>
          <a:xfrm>
            <a:off x="10361014" y="3080754"/>
            <a:ext cx="1759679" cy="1319759"/>
          </a:xfrm>
          <a:prstGeom prst="rect">
            <a:avLst/>
          </a:prstGeom>
        </p:spPr>
      </p:pic>
      <p:pic>
        <p:nvPicPr>
          <p:cNvPr id="28" name="Picture 27">
            <a:extLst>
              <a:ext uri="{FF2B5EF4-FFF2-40B4-BE49-F238E27FC236}">
                <a16:creationId xmlns:a16="http://schemas.microsoft.com/office/drawing/2014/main" id="{4831EB5E-7CEC-25F1-B18C-3ED6D759E1A1}"/>
              </a:ext>
            </a:extLst>
          </p:cNvPr>
          <p:cNvPicPr>
            <a:picLocks noChangeAspect="1"/>
          </p:cNvPicPr>
          <p:nvPr/>
        </p:nvPicPr>
        <p:blipFill>
          <a:blip r:embed="rId9"/>
          <a:stretch>
            <a:fillRect/>
          </a:stretch>
        </p:blipFill>
        <p:spPr>
          <a:xfrm>
            <a:off x="10243279" y="4216920"/>
            <a:ext cx="1759679" cy="1319759"/>
          </a:xfrm>
          <a:prstGeom prst="rect">
            <a:avLst/>
          </a:prstGeom>
        </p:spPr>
      </p:pic>
      <p:pic>
        <p:nvPicPr>
          <p:cNvPr id="29" name="Picture 28">
            <a:extLst>
              <a:ext uri="{FF2B5EF4-FFF2-40B4-BE49-F238E27FC236}">
                <a16:creationId xmlns:a16="http://schemas.microsoft.com/office/drawing/2014/main" id="{452EE4FB-CF84-CAD8-B8BA-C2EA431FBC29}"/>
              </a:ext>
            </a:extLst>
          </p:cNvPr>
          <p:cNvPicPr>
            <a:picLocks noChangeAspect="1"/>
          </p:cNvPicPr>
          <p:nvPr/>
        </p:nvPicPr>
        <p:blipFill>
          <a:blip r:embed="rId10"/>
          <a:stretch>
            <a:fillRect/>
          </a:stretch>
        </p:blipFill>
        <p:spPr>
          <a:xfrm>
            <a:off x="10066069" y="5414345"/>
            <a:ext cx="1759679" cy="1319759"/>
          </a:xfrm>
          <a:prstGeom prst="rect">
            <a:avLst/>
          </a:prstGeom>
        </p:spPr>
      </p:pic>
      <p:pic>
        <p:nvPicPr>
          <p:cNvPr id="3" name="Picture 2">
            <a:extLst>
              <a:ext uri="{FF2B5EF4-FFF2-40B4-BE49-F238E27FC236}">
                <a16:creationId xmlns:a16="http://schemas.microsoft.com/office/drawing/2014/main" id="{EBBA8F3A-A046-DF76-92EB-E47C46D02C3E}"/>
              </a:ext>
            </a:extLst>
          </p:cNvPr>
          <p:cNvPicPr>
            <a:picLocks noChangeAspect="1"/>
          </p:cNvPicPr>
          <p:nvPr/>
        </p:nvPicPr>
        <p:blipFill>
          <a:blip r:embed="rId11"/>
          <a:stretch>
            <a:fillRect/>
          </a:stretch>
        </p:blipFill>
        <p:spPr>
          <a:xfrm>
            <a:off x="10242446" y="6160306"/>
            <a:ext cx="2489200" cy="1866900"/>
          </a:xfrm>
          <a:prstGeom prst="rect">
            <a:avLst/>
          </a:prstGeom>
        </p:spPr>
      </p:pic>
    </p:spTree>
    <p:extLst>
      <p:ext uri="{BB962C8B-B14F-4D97-AF65-F5344CB8AC3E}">
        <p14:creationId xmlns:p14="http://schemas.microsoft.com/office/powerpoint/2010/main" val="1483044088"/>
      </p:ext>
    </p:extLst>
  </p:cSld>
  <p:clrMapOvr>
    <a:masterClrMapping/>
  </p:clrMapOvr>
  <p:transition spd="med">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lgn="ctr" eaLnBrk="0" hangingPunct="0">
              <a:defRPr sz="3600">
                <a:solidFill>
                  <a:schemeClr val="tx1"/>
                </a:solidFill>
                <a:latin typeface="Arial" charset="0"/>
                <a:ea typeface="ヒラギノ角ゴ ProN W3" charset="-128"/>
                <a:sym typeface="Gill Sans" charset="0"/>
              </a:defRPr>
            </a:lvl1pPr>
            <a:lvl2pPr marL="742950" indent="-285750" algn="ctr" eaLnBrk="0" hangingPunct="0">
              <a:defRPr sz="3600">
                <a:solidFill>
                  <a:schemeClr val="tx1"/>
                </a:solidFill>
                <a:latin typeface="Arial" charset="0"/>
                <a:ea typeface="ヒラギノ角ゴ ProN W3" charset="-128"/>
                <a:sym typeface="Gill Sans" charset="0"/>
              </a:defRPr>
            </a:lvl2pPr>
            <a:lvl3pPr marL="1143000" indent="-228600" algn="ctr" eaLnBrk="0" hangingPunct="0">
              <a:defRPr sz="3600">
                <a:solidFill>
                  <a:schemeClr val="tx1"/>
                </a:solidFill>
                <a:latin typeface="Arial" charset="0"/>
                <a:ea typeface="ヒラギノ角ゴ ProN W3" charset="-128"/>
                <a:sym typeface="Gill Sans" charset="0"/>
              </a:defRPr>
            </a:lvl3pPr>
            <a:lvl4pPr marL="1600200" indent="-228600" algn="ctr" eaLnBrk="0" hangingPunct="0">
              <a:defRPr sz="3600">
                <a:solidFill>
                  <a:schemeClr val="tx1"/>
                </a:solidFill>
                <a:latin typeface="Arial" charset="0"/>
                <a:ea typeface="ヒラギノ角ゴ ProN W3" charset="-128"/>
                <a:sym typeface="Gill Sans" charset="0"/>
              </a:defRPr>
            </a:lvl4pPr>
            <a:lvl5pPr marL="2057400" indent="-228600" algn="ctr" eaLnBrk="0" hangingPunct="0">
              <a:defRPr sz="3600">
                <a:solidFill>
                  <a:schemeClr val="tx1"/>
                </a:solidFill>
                <a:latin typeface="Arial" charset="0"/>
                <a:ea typeface="ヒラギノ角ゴ ProN W3" charset="-128"/>
                <a:sym typeface="Gill Sans" charset="0"/>
              </a:defRPr>
            </a:lvl5pPr>
            <a:lvl6pPr marL="2514600" indent="-228600" algn="ctr" eaLnBrk="0" fontAlgn="base" hangingPunct="0">
              <a:spcBef>
                <a:spcPct val="0"/>
              </a:spcBef>
              <a:spcAft>
                <a:spcPct val="0"/>
              </a:spcAft>
              <a:defRPr sz="3600">
                <a:solidFill>
                  <a:schemeClr val="tx1"/>
                </a:solidFill>
                <a:latin typeface="Arial" charset="0"/>
                <a:ea typeface="ヒラギノ角ゴ ProN W3" charset="-128"/>
                <a:sym typeface="Gill Sans" charset="0"/>
              </a:defRPr>
            </a:lvl6pPr>
            <a:lvl7pPr marL="2971800" indent="-228600" algn="ctr" eaLnBrk="0" fontAlgn="base" hangingPunct="0">
              <a:spcBef>
                <a:spcPct val="0"/>
              </a:spcBef>
              <a:spcAft>
                <a:spcPct val="0"/>
              </a:spcAft>
              <a:defRPr sz="3600">
                <a:solidFill>
                  <a:schemeClr val="tx1"/>
                </a:solidFill>
                <a:latin typeface="Arial" charset="0"/>
                <a:ea typeface="ヒラギノ角ゴ ProN W3" charset="-128"/>
                <a:sym typeface="Gill Sans" charset="0"/>
              </a:defRPr>
            </a:lvl7pPr>
            <a:lvl8pPr marL="3429000" indent="-228600" algn="ctr" eaLnBrk="0" fontAlgn="base" hangingPunct="0">
              <a:spcBef>
                <a:spcPct val="0"/>
              </a:spcBef>
              <a:spcAft>
                <a:spcPct val="0"/>
              </a:spcAft>
              <a:defRPr sz="3600">
                <a:solidFill>
                  <a:schemeClr val="tx1"/>
                </a:solidFill>
                <a:latin typeface="Arial" charset="0"/>
                <a:ea typeface="ヒラギノ角ゴ ProN W3" charset="-128"/>
                <a:sym typeface="Gill Sans" charset="0"/>
              </a:defRPr>
            </a:lvl8pPr>
            <a:lvl9pPr marL="3886200" indent="-228600" algn="ctr" eaLnBrk="0" fontAlgn="base" hangingPunct="0">
              <a:spcBef>
                <a:spcPct val="0"/>
              </a:spcBef>
              <a:spcAft>
                <a:spcPct val="0"/>
              </a:spcAft>
              <a:defRPr sz="3600">
                <a:solidFill>
                  <a:schemeClr val="tx1"/>
                </a:solidFill>
                <a:latin typeface="Arial" charset="0"/>
                <a:ea typeface="ヒラギノ角ゴ ProN W3" charset="-128"/>
                <a:sym typeface="Gill Sans" charset="0"/>
              </a:defRPr>
            </a:lvl9pPr>
          </a:lstStyle>
          <a:p>
            <a:pPr eaLnBrk="1" hangingPunct="1"/>
            <a:fld id="{DC9D0964-6E97-1B44-940D-6BFC15DA30D5}" type="slidenum">
              <a:rPr lang="en-US" altLang="en-US" sz="1200">
                <a:latin typeface="Gill Sans" charset="0"/>
              </a:rPr>
              <a:pPr eaLnBrk="1" hangingPunct="1"/>
              <a:t>3</a:t>
            </a:fld>
            <a:endParaRPr lang="en-US" altLang="en-US" sz="1200">
              <a:latin typeface="Gill Sans" charset="0"/>
            </a:endParaRPr>
          </a:p>
        </p:txBody>
      </p:sp>
      <p:sp>
        <p:nvSpPr>
          <p:cNvPr id="6147" name="Rectangle 1"/>
          <p:cNvSpPr>
            <a:spLocks noGrp="1" noChangeArrowheads="1"/>
          </p:cNvSpPr>
          <p:nvPr>
            <p:ph type="title"/>
          </p:nvPr>
        </p:nvSpPr>
        <p:spPr>
          <a:xfrm>
            <a:off x="1244600" y="2438400"/>
            <a:ext cx="10464800" cy="3302000"/>
          </a:xfrm>
        </p:spPr>
        <p:txBody>
          <a:bodyPr/>
          <a:lstStyle/>
          <a:p>
            <a:pPr eaLnBrk="1" hangingPunct="1"/>
            <a:r>
              <a:rPr lang="en-US" altLang="en-US" b="1" i="0">
                <a:latin typeface="Arial" charset="0"/>
              </a:rPr>
              <a:t>Course Organization</a:t>
            </a:r>
          </a:p>
        </p:txBody>
      </p:sp>
    </p:spTree>
  </p:cSld>
  <p:clrMapOvr>
    <a:masterClrMapping/>
  </p:clrMapOvr>
  <p:transition spd="med">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863600" y="4648200"/>
            <a:ext cx="11277600" cy="3302000"/>
          </a:xfrm>
        </p:spPr>
        <p:txBody>
          <a:bodyPr/>
          <a:lstStyle/>
          <a:p>
            <a:pPr eaLnBrk="1" hangingPunct="1"/>
            <a:r>
              <a:rPr lang="en-US" altLang="en-US" sz="4400">
                <a:solidFill>
                  <a:srgbClr val="FF0000"/>
                </a:solidFill>
                <a:latin typeface="Arial" charset="0"/>
              </a:rPr>
              <a:t>WARNING</a:t>
            </a:r>
            <a:br>
              <a:rPr lang="en-US" altLang="en-US" sz="4400">
                <a:solidFill>
                  <a:srgbClr val="FF0000"/>
                </a:solidFill>
                <a:latin typeface="Arial" charset="0"/>
              </a:rPr>
            </a:br>
            <a:br>
              <a:rPr lang="en-US" altLang="en-US" sz="3600">
                <a:solidFill>
                  <a:srgbClr val="FF0000"/>
                </a:solidFill>
                <a:latin typeface="Arial" charset="0"/>
              </a:rPr>
            </a:br>
            <a:r>
              <a:rPr lang="en-US" altLang="en-US" sz="3600">
                <a:solidFill>
                  <a:srgbClr val="FF0000"/>
                </a:solidFill>
                <a:latin typeface="Arial" charset="0"/>
              </a:rPr>
              <a:t>You will be learning potentially dangerous techniques in this course.    By continuing the beyond this point you agree that all of the knowledge gained will be used in an ethical manner.</a:t>
            </a:r>
            <a:br>
              <a:rPr lang="en-US" altLang="en-US" sz="3600">
                <a:solidFill>
                  <a:srgbClr val="FF0000"/>
                </a:solidFill>
                <a:latin typeface="Arial" charset="0"/>
              </a:rPr>
            </a:br>
            <a:br>
              <a:rPr lang="en-US" altLang="en-US" sz="3600">
                <a:solidFill>
                  <a:srgbClr val="FF0000"/>
                </a:solidFill>
                <a:latin typeface="Arial" charset="0"/>
              </a:rPr>
            </a:br>
            <a:r>
              <a:rPr lang="en-US" altLang="en-US" sz="3600">
                <a:solidFill>
                  <a:srgbClr val="FF0000"/>
                </a:solidFill>
                <a:latin typeface="Arial" charset="0"/>
              </a:rPr>
              <a:t>The point of this course is to learn about network security not to harm people or systems.  If you do, you will end up in jail and I won</a:t>
            </a:r>
            <a:r>
              <a:rPr lang="ja-JP" altLang="en-US" sz="3600">
                <a:solidFill>
                  <a:srgbClr val="FF0000"/>
                </a:solidFill>
                <a:latin typeface="Arial" charset="0"/>
              </a:rPr>
              <a:t>’</a:t>
            </a:r>
            <a:r>
              <a:rPr lang="en-US" altLang="ja-JP" sz="3600">
                <a:solidFill>
                  <a:srgbClr val="FF0000"/>
                </a:solidFill>
                <a:latin typeface="Arial" charset="0"/>
              </a:rPr>
              <a:t>t be able to (or will) save you.</a:t>
            </a:r>
            <a:endParaRPr lang="en-US" altLang="en-US" sz="3600">
              <a:solidFill>
                <a:srgbClr val="FF0000"/>
              </a:solidFill>
              <a:latin typeface="Arial" charset="0"/>
            </a:endParaRPr>
          </a:p>
        </p:txBody>
      </p:sp>
      <p:sp>
        <p:nvSpPr>
          <p:cNvPr id="7171"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algn="ctr" eaLnBrk="0" hangingPunct="0">
              <a:defRPr sz="3600">
                <a:solidFill>
                  <a:schemeClr val="tx1"/>
                </a:solidFill>
                <a:latin typeface="Arial" charset="0"/>
                <a:ea typeface="ヒラギノ角ゴ ProN W3" charset="-128"/>
                <a:sym typeface="Gill Sans" charset="0"/>
              </a:defRPr>
            </a:lvl1pPr>
            <a:lvl2pPr marL="742950" indent="-285750" algn="ctr" eaLnBrk="0" hangingPunct="0">
              <a:defRPr sz="3600">
                <a:solidFill>
                  <a:schemeClr val="tx1"/>
                </a:solidFill>
                <a:latin typeface="Arial" charset="0"/>
                <a:ea typeface="ヒラギノ角ゴ ProN W3" charset="-128"/>
                <a:sym typeface="Gill Sans" charset="0"/>
              </a:defRPr>
            </a:lvl2pPr>
            <a:lvl3pPr marL="1143000" indent="-228600" algn="ctr" eaLnBrk="0" hangingPunct="0">
              <a:defRPr sz="3600">
                <a:solidFill>
                  <a:schemeClr val="tx1"/>
                </a:solidFill>
                <a:latin typeface="Arial" charset="0"/>
                <a:ea typeface="ヒラギノ角ゴ ProN W3" charset="-128"/>
                <a:sym typeface="Gill Sans" charset="0"/>
              </a:defRPr>
            </a:lvl3pPr>
            <a:lvl4pPr marL="1600200" indent="-228600" algn="ctr" eaLnBrk="0" hangingPunct="0">
              <a:defRPr sz="3600">
                <a:solidFill>
                  <a:schemeClr val="tx1"/>
                </a:solidFill>
                <a:latin typeface="Arial" charset="0"/>
                <a:ea typeface="ヒラギノ角ゴ ProN W3" charset="-128"/>
                <a:sym typeface="Gill Sans" charset="0"/>
              </a:defRPr>
            </a:lvl4pPr>
            <a:lvl5pPr marL="2057400" indent="-228600" algn="ctr" eaLnBrk="0" hangingPunct="0">
              <a:defRPr sz="3600">
                <a:solidFill>
                  <a:schemeClr val="tx1"/>
                </a:solidFill>
                <a:latin typeface="Arial" charset="0"/>
                <a:ea typeface="ヒラギノ角ゴ ProN W3" charset="-128"/>
                <a:sym typeface="Gill Sans" charset="0"/>
              </a:defRPr>
            </a:lvl5pPr>
            <a:lvl6pPr marL="2514600" indent="-228600" algn="ctr" eaLnBrk="0" fontAlgn="base" hangingPunct="0">
              <a:spcBef>
                <a:spcPct val="0"/>
              </a:spcBef>
              <a:spcAft>
                <a:spcPct val="0"/>
              </a:spcAft>
              <a:defRPr sz="3600">
                <a:solidFill>
                  <a:schemeClr val="tx1"/>
                </a:solidFill>
                <a:latin typeface="Arial" charset="0"/>
                <a:ea typeface="ヒラギノ角ゴ ProN W3" charset="-128"/>
                <a:sym typeface="Gill Sans" charset="0"/>
              </a:defRPr>
            </a:lvl6pPr>
            <a:lvl7pPr marL="2971800" indent="-228600" algn="ctr" eaLnBrk="0" fontAlgn="base" hangingPunct="0">
              <a:spcBef>
                <a:spcPct val="0"/>
              </a:spcBef>
              <a:spcAft>
                <a:spcPct val="0"/>
              </a:spcAft>
              <a:defRPr sz="3600">
                <a:solidFill>
                  <a:schemeClr val="tx1"/>
                </a:solidFill>
                <a:latin typeface="Arial" charset="0"/>
                <a:ea typeface="ヒラギノ角ゴ ProN W3" charset="-128"/>
                <a:sym typeface="Gill Sans" charset="0"/>
              </a:defRPr>
            </a:lvl7pPr>
            <a:lvl8pPr marL="3429000" indent="-228600" algn="ctr" eaLnBrk="0" fontAlgn="base" hangingPunct="0">
              <a:spcBef>
                <a:spcPct val="0"/>
              </a:spcBef>
              <a:spcAft>
                <a:spcPct val="0"/>
              </a:spcAft>
              <a:defRPr sz="3600">
                <a:solidFill>
                  <a:schemeClr val="tx1"/>
                </a:solidFill>
                <a:latin typeface="Arial" charset="0"/>
                <a:ea typeface="ヒラギノ角ゴ ProN W3" charset="-128"/>
                <a:sym typeface="Gill Sans" charset="0"/>
              </a:defRPr>
            </a:lvl8pPr>
            <a:lvl9pPr marL="3886200" indent="-228600" algn="ctr" eaLnBrk="0" fontAlgn="base" hangingPunct="0">
              <a:spcBef>
                <a:spcPct val="0"/>
              </a:spcBef>
              <a:spcAft>
                <a:spcPct val="0"/>
              </a:spcAft>
              <a:defRPr sz="3600">
                <a:solidFill>
                  <a:schemeClr val="tx1"/>
                </a:solidFill>
                <a:latin typeface="Arial" charset="0"/>
                <a:ea typeface="ヒラギノ角ゴ ProN W3" charset="-128"/>
                <a:sym typeface="Gill Sans" charset="0"/>
              </a:defRPr>
            </a:lvl9pPr>
          </a:lstStyle>
          <a:p>
            <a:pPr eaLnBrk="1" hangingPunct="1"/>
            <a:fld id="{4E292E61-E254-DD4B-A511-D1C6BA6F05D3}" type="slidenum">
              <a:rPr lang="en-US" altLang="en-US" sz="1200">
                <a:latin typeface="Gill Sans" charset="0"/>
              </a:rPr>
              <a:pPr eaLnBrk="1" hangingPunct="1"/>
              <a:t>4</a:t>
            </a:fld>
            <a:endParaRPr lang="en-US" altLang="en-US" sz="1200">
              <a:latin typeface="Gill Sans" charset="0"/>
            </a:endParaRPr>
          </a:p>
        </p:txBody>
      </p:sp>
    </p:spTree>
  </p:cSld>
  <p:clrMapOvr>
    <a:masterClrMapping/>
  </p:clrMapOvr>
  <p:transition spd="med">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CE7E100B-A9A3-1745-B1BE-60A9A98825A0}" type="slidenum">
              <a:rPr lang="en-US" altLang="en-US" sz="1200">
                <a:latin typeface="Gill Sans" charset="0"/>
              </a:rPr>
              <a:pPr eaLnBrk="1" hangingPunct="1">
                <a:buClrTx/>
                <a:buSzTx/>
                <a:buFontTx/>
                <a:buNone/>
              </a:pPr>
              <a:t>5</a:t>
            </a:fld>
            <a:endParaRPr lang="en-US" altLang="en-US" sz="1200">
              <a:latin typeface="Gill Sans" charset="0"/>
            </a:endParaRPr>
          </a:p>
        </p:txBody>
      </p:sp>
      <p:sp>
        <p:nvSpPr>
          <p:cNvPr id="8195" name="Rectangle 1"/>
          <p:cNvSpPr>
            <a:spLocks noGrp="1" noChangeArrowheads="1"/>
          </p:cNvSpPr>
          <p:nvPr>
            <p:ph type="title"/>
          </p:nvPr>
        </p:nvSpPr>
        <p:spPr/>
        <p:txBody>
          <a:bodyPr/>
          <a:lstStyle/>
          <a:p>
            <a:pPr eaLnBrk="1" hangingPunct="1"/>
            <a:r>
              <a:rPr lang="en-US" altLang="en-US">
                <a:latin typeface="Arial" charset="0"/>
              </a:rPr>
              <a:t>Contact Information</a:t>
            </a:r>
          </a:p>
        </p:txBody>
      </p:sp>
      <p:sp>
        <p:nvSpPr>
          <p:cNvPr id="8196" name="Rectangle 2"/>
          <p:cNvSpPr>
            <a:spLocks noGrp="1" noChangeArrowheads="1"/>
          </p:cNvSpPr>
          <p:nvPr>
            <p:ph type="body" idx="1"/>
          </p:nvPr>
        </p:nvSpPr>
        <p:spPr>
          <a:xfrm>
            <a:off x="444500" y="2781300"/>
            <a:ext cx="12128500" cy="6438900"/>
          </a:xfrm>
        </p:spPr>
        <p:txBody>
          <a:bodyPr>
            <a:normAutofit fontScale="92500" lnSpcReduction="20000"/>
          </a:bodyPr>
          <a:lstStyle/>
          <a:p>
            <a:pPr marL="0" indent="0" eaLnBrk="1" hangingPunct="1"/>
            <a:r>
              <a:rPr lang="en-US" altLang="en-US" dirty="0">
                <a:latin typeface="Arial" charset="0"/>
              </a:rPr>
              <a:t>The best way to reach me by email:</a:t>
            </a:r>
          </a:p>
          <a:p>
            <a:pPr marL="381000" lvl="2" indent="-63500" eaLnBrk="1" hangingPunct="1"/>
            <a:r>
              <a:rPr lang="en-US" altLang="en-US" dirty="0" err="1">
                <a:latin typeface="Arial" charset="0"/>
              </a:rPr>
              <a:t>pmak@nyu.edu</a:t>
            </a:r>
            <a:endParaRPr lang="en-US" altLang="en-US" dirty="0">
              <a:latin typeface="Arial" charset="0"/>
            </a:endParaRPr>
          </a:p>
          <a:p>
            <a:pPr marL="0" indent="0" eaLnBrk="1" hangingPunct="1"/>
            <a:endParaRPr lang="en-US" altLang="en-US" dirty="0">
              <a:latin typeface="Arial" charset="0"/>
            </a:endParaRPr>
          </a:p>
          <a:p>
            <a:pPr marL="0" indent="0" eaLnBrk="1" hangingPunct="1"/>
            <a:r>
              <a:rPr lang="en-US" altLang="en-US" dirty="0">
                <a:latin typeface="Arial" charset="0"/>
              </a:rPr>
              <a:t>Office hours: By appointment on Slack</a:t>
            </a:r>
          </a:p>
          <a:p>
            <a:pPr marL="381000" lvl="2" indent="-63500" eaLnBrk="1" hangingPunct="1"/>
            <a:r>
              <a:rPr lang="en-US" altLang="en-US" dirty="0">
                <a:latin typeface="Arial" charset="0"/>
              </a:rPr>
              <a:t>Send me a message with your availability</a:t>
            </a:r>
          </a:p>
          <a:p>
            <a:pPr marL="381000" lvl="2" indent="-63500" eaLnBrk="1" hangingPunct="1"/>
            <a:r>
              <a:rPr lang="en-US" altLang="en-US" dirty="0">
                <a:latin typeface="Arial" charset="0"/>
              </a:rPr>
              <a:t>Let me know if you prefer voice or video</a:t>
            </a:r>
          </a:p>
          <a:p>
            <a:pPr marL="381000" lvl="2" indent="-63500" eaLnBrk="1" hangingPunct="1"/>
            <a:r>
              <a:rPr lang="en-US" altLang="en-US" dirty="0">
                <a:latin typeface="Arial" charset="0"/>
              </a:rPr>
              <a:t>Feel free to make an appointment for general discussions.</a:t>
            </a:r>
          </a:p>
          <a:p>
            <a:pPr marL="63500" indent="-63500" eaLnBrk="1" hangingPunct="1"/>
            <a:endParaRPr lang="en-US" altLang="en-US" dirty="0">
              <a:latin typeface="Arial" charset="0"/>
            </a:endParaRPr>
          </a:p>
          <a:p>
            <a:pPr marL="63500" indent="-63500" eaLnBrk="1" hangingPunct="1"/>
            <a:r>
              <a:rPr lang="en-US" altLang="en-US" dirty="0">
                <a:latin typeface="Arial" charset="0"/>
              </a:rPr>
              <a:t>Slack</a:t>
            </a:r>
          </a:p>
          <a:p>
            <a:pPr marL="381000" lvl="2" indent="-63500" eaLnBrk="1" hangingPunct="1"/>
            <a:r>
              <a:rPr lang="en-US" altLang="en-US" dirty="0">
                <a:latin typeface="Arial" charset="0"/>
              </a:rPr>
              <a:t>You can also send me a message anytime on Slack, but that’s more informal. </a:t>
            </a:r>
          </a:p>
          <a:p>
            <a:pPr marL="381000" lvl="2" indent="-63500" eaLnBrk="1" hangingPunct="1"/>
            <a:endParaRPr lang="en-US" altLang="en-US" dirty="0">
              <a:latin typeface="Arial" charset="0"/>
            </a:endParaRPr>
          </a:p>
          <a:p>
            <a:pPr marL="0" indent="0" eaLnBrk="1" hangingPunct="1"/>
            <a:r>
              <a:rPr lang="en-US" altLang="en-US" sz="2800" dirty="0">
                <a:latin typeface="Arial" charset="0"/>
              </a:rPr>
              <a:t>Please do email me any suggestions, questions, topics, or interesting tidbits or articles  you may have, which I will try go over them at the next class. This allows me to talk about topics that you have an interest with.</a:t>
            </a:r>
          </a:p>
        </p:txBody>
      </p:sp>
    </p:spTree>
  </p:cSld>
  <p:clrMapOvr>
    <a:masterClrMapping/>
  </p:clrMapOvr>
  <p:transition spd="med">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D037EE7C-0374-3B4B-AE7E-A12975FA68FF}" type="slidenum">
              <a:rPr lang="en-US" altLang="en-US" sz="1200">
                <a:latin typeface="Gill Sans" charset="0"/>
              </a:rPr>
              <a:pPr eaLnBrk="1" hangingPunct="1">
                <a:buClrTx/>
                <a:buSzTx/>
                <a:buFontTx/>
                <a:buNone/>
              </a:pPr>
              <a:t>6</a:t>
            </a:fld>
            <a:endParaRPr lang="en-US" altLang="en-US" sz="1200">
              <a:latin typeface="Gill Sans" charset="0"/>
            </a:endParaRPr>
          </a:p>
        </p:txBody>
      </p:sp>
      <p:sp>
        <p:nvSpPr>
          <p:cNvPr id="9219" name="Rectangle 1"/>
          <p:cNvSpPr>
            <a:spLocks noGrp="1" noChangeArrowheads="1"/>
          </p:cNvSpPr>
          <p:nvPr>
            <p:ph type="title"/>
          </p:nvPr>
        </p:nvSpPr>
        <p:spPr/>
        <p:txBody>
          <a:bodyPr/>
          <a:lstStyle/>
          <a:p>
            <a:pPr eaLnBrk="1" hangingPunct="1"/>
            <a:r>
              <a:rPr lang="en-US" altLang="en-US" dirty="0">
                <a:latin typeface="Arial" charset="0"/>
              </a:rPr>
              <a:t>Course Website</a:t>
            </a:r>
          </a:p>
        </p:txBody>
      </p:sp>
      <p:sp>
        <p:nvSpPr>
          <p:cNvPr id="9220" name="Rectangle 2"/>
          <p:cNvSpPr>
            <a:spLocks noGrp="1" noChangeArrowheads="1"/>
          </p:cNvSpPr>
          <p:nvPr>
            <p:ph type="body" idx="1"/>
          </p:nvPr>
        </p:nvSpPr>
        <p:spPr/>
        <p:txBody>
          <a:bodyPr/>
          <a:lstStyle/>
          <a:p>
            <a:pPr marL="0" indent="0" eaLnBrk="1" hangingPunct="1"/>
            <a:r>
              <a:rPr lang="en-US" altLang="en-US" dirty="0">
                <a:latin typeface="Arial" charset="0"/>
                <a:hlinkClick r:id="rId2"/>
              </a:rPr>
              <a:t>https://brightspace.nyu.edu/d2l/home/444512</a:t>
            </a:r>
            <a:endParaRPr lang="en-US" altLang="en-US" dirty="0">
              <a:latin typeface="Arial" charset="0"/>
            </a:endParaRPr>
          </a:p>
          <a:p>
            <a:pPr marL="0" indent="0" eaLnBrk="1" hangingPunct="1"/>
            <a:endParaRPr lang="en-US" altLang="en-US" dirty="0">
              <a:latin typeface="Arial" charset="0"/>
              <a:hlinkClick r:id="rId3"/>
            </a:endParaRPr>
          </a:p>
          <a:p>
            <a:pPr marL="0" indent="0" eaLnBrk="1" hangingPunct="1"/>
            <a:r>
              <a:rPr lang="en-US" altLang="en-US" dirty="0">
                <a:latin typeface="Arial" charset="0"/>
                <a:ea typeface="MS PGothic" charset="-128"/>
              </a:rPr>
              <a:t>Assignments are located on </a:t>
            </a:r>
            <a:r>
              <a:rPr lang="en-US" altLang="en-US" dirty="0" err="1">
                <a:latin typeface="Arial" charset="0"/>
                <a:ea typeface="MS PGothic" charset="-128"/>
              </a:rPr>
              <a:t>Gradescope</a:t>
            </a:r>
            <a:endParaRPr lang="en-US" altLang="en-US" dirty="0">
              <a:latin typeface="Arial" charset="0"/>
              <a:ea typeface="MS PGothic" charset="-128"/>
            </a:endParaRPr>
          </a:p>
          <a:p>
            <a:pPr marL="381000" lvl="2" indent="-63500" eaLnBrk="1" hangingPunct="1"/>
            <a:r>
              <a:rPr lang="en-US" altLang="en-US" dirty="0">
                <a:latin typeface="Arial" charset="0"/>
              </a:rPr>
              <a:t>An account has been created for you</a:t>
            </a:r>
          </a:p>
          <a:p>
            <a:pPr marL="0" indent="0" eaLnBrk="1" hangingPunct="1">
              <a:buNone/>
            </a:pPr>
            <a:endParaRPr lang="en-US" altLang="en-US" dirty="0">
              <a:latin typeface="Arial" charset="0"/>
            </a:endParaRPr>
          </a:p>
          <a:p>
            <a:pPr marL="330200" lvl="1" indent="0" eaLnBrk="1" hangingPunct="1"/>
            <a:r>
              <a:rPr lang="en-US" altLang="en-US" b="1" dirty="0">
                <a:latin typeface="Arial" charset="0"/>
                <a:ea typeface="MS PGothic" charset="-128"/>
              </a:rPr>
              <a:t>Syllabus</a:t>
            </a:r>
            <a:r>
              <a:rPr lang="en-US" altLang="en-US" dirty="0">
                <a:latin typeface="Arial" charset="0"/>
                <a:ea typeface="MS PGothic" charset="-128"/>
              </a:rPr>
              <a:t> - subject to change so check the NYU Classes “Syllabus”</a:t>
            </a:r>
          </a:p>
          <a:p>
            <a:pPr marL="330200" lvl="1" indent="0" eaLnBrk="1" hangingPunct="1"/>
            <a:r>
              <a:rPr lang="en-US" altLang="en-US" b="1" dirty="0">
                <a:latin typeface="Arial" charset="0"/>
                <a:ea typeface="MS PGothic" charset="-128"/>
              </a:rPr>
              <a:t>Lecture Slides </a:t>
            </a:r>
            <a:r>
              <a:rPr lang="en-US" altLang="en-US" dirty="0">
                <a:latin typeface="Arial" charset="0"/>
                <a:ea typeface="MS PGothic" charset="-128"/>
              </a:rPr>
              <a:t>- will be posted prior to class. Students must review the slides before the corresponding lecture</a:t>
            </a:r>
          </a:p>
          <a:p>
            <a:pPr marL="330200" lvl="1" indent="0" eaLnBrk="1" hangingPunct="1"/>
            <a:r>
              <a:rPr lang="en-US" altLang="en-US" b="1" dirty="0">
                <a:latin typeface="Arial" charset="0"/>
                <a:ea typeface="MS PGothic" charset="-128"/>
              </a:rPr>
              <a:t>Assigned Readings </a:t>
            </a:r>
            <a:r>
              <a:rPr lang="en-US" altLang="en-US" dirty="0">
                <a:latin typeface="Arial" charset="0"/>
                <a:ea typeface="MS PGothic" charset="-128"/>
              </a:rPr>
              <a:t>are typically news and research articles related to current events in Cybersecurity</a:t>
            </a:r>
          </a:p>
        </p:txBody>
      </p:sp>
    </p:spTree>
  </p:cSld>
  <p:clrMapOvr>
    <a:masterClrMapping/>
  </p:clrMapOvr>
  <p:transition spd="med">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dirty="0">
                <a:latin typeface="Arial" charset="0"/>
              </a:rPr>
              <a:t>SEED Labs</a:t>
            </a:r>
          </a:p>
        </p:txBody>
      </p:sp>
      <p:sp>
        <p:nvSpPr>
          <p:cNvPr id="10243" name="Content Placeholder 2"/>
          <p:cNvSpPr>
            <a:spLocks noGrp="1"/>
          </p:cNvSpPr>
          <p:nvPr>
            <p:ph idx="1"/>
          </p:nvPr>
        </p:nvSpPr>
        <p:spPr>
          <a:xfrm>
            <a:off x="571500" y="1981200"/>
            <a:ext cx="12128500" cy="7251700"/>
          </a:xfrm>
        </p:spPr>
        <p:txBody>
          <a:bodyPr>
            <a:normAutofit fontScale="55000" lnSpcReduction="20000"/>
          </a:bodyPr>
          <a:lstStyle/>
          <a:p>
            <a:r>
              <a:rPr lang="en-US" altLang="en-US" dirty="0">
                <a:latin typeface="Arial" charset="0"/>
              </a:rPr>
              <a:t>Allows usage and practice of security tools in a controlled environment on your own computer.</a:t>
            </a:r>
            <a:endParaRPr lang="en-US" altLang="en-US" dirty="0">
              <a:solidFill>
                <a:srgbClr val="FF0000"/>
              </a:solidFill>
              <a:latin typeface="Arial" charset="0"/>
            </a:endParaRPr>
          </a:p>
          <a:p>
            <a:r>
              <a:rPr lang="en-US" dirty="0">
                <a:solidFill>
                  <a:srgbClr val="FF0000"/>
                </a:solidFill>
              </a:rPr>
              <a:t>We are using version</a:t>
            </a:r>
            <a:r>
              <a:rPr lang="en-US" b="1" dirty="0">
                <a:solidFill>
                  <a:srgbClr val="FF0000"/>
                </a:solidFill>
              </a:rPr>
              <a:t> SEED 2.0: Ubuntu 20.04 VM (64-bit)</a:t>
            </a:r>
            <a:endParaRPr lang="en-US" dirty="0"/>
          </a:p>
          <a:p>
            <a:r>
              <a:rPr lang="en-US" dirty="0"/>
              <a:t>SEED website: </a:t>
            </a:r>
            <a:r>
              <a:rPr lang="en-US" dirty="0">
                <a:hlinkClick r:id="rId2"/>
              </a:rPr>
              <a:t>https://seedsecuritylabs.org/labsetup.html</a:t>
            </a:r>
            <a:endParaRPr lang="en-US" dirty="0"/>
          </a:p>
          <a:p>
            <a:pPr marL="0" indent="0">
              <a:buNone/>
            </a:pPr>
            <a:endParaRPr lang="en-US" b="1" dirty="0"/>
          </a:p>
          <a:p>
            <a:pPr marL="0" indent="0">
              <a:buNone/>
            </a:pPr>
            <a:r>
              <a:rPr lang="en-US" b="1" dirty="0"/>
              <a:t>Virtual Box (Windows &amp; non-Apple Silicon Macs):</a:t>
            </a:r>
          </a:p>
          <a:p>
            <a:r>
              <a:rPr lang="en-US" dirty="0"/>
              <a:t>Download SEED-Ubuntu20.04.zip</a:t>
            </a:r>
          </a:p>
          <a:p>
            <a:r>
              <a:rPr lang="en-US" dirty="0">
                <a:hlinkClick r:id="rId3"/>
              </a:rPr>
              <a:t>VM Manual</a:t>
            </a:r>
            <a:r>
              <a:rPr lang="en-US" dirty="0"/>
              <a:t>: follow this manual to install the VM on your computer</a:t>
            </a:r>
          </a:p>
          <a:p>
            <a:pPr marL="0" indent="0">
              <a:buNone/>
            </a:pPr>
            <a:endParaRPr lang="en-US" b="1" dirty="0"/>
          </a:p>
          <a:p>
            <a:pPr marL="0" indent="0">
              <a:buNone/>
            </a:pPr>
            <a:r>
              <a:rPr lang="en-US" b="1" dirty="0"/>
              <a:t>VMWare Fusion (Apple Silicon Macs (M-series Macs))</a:t>
            </a:r>
          </a:p>
          <a:p>
            <a:pPr algn="l"/>
            <a:r>
              <a:rPr lang="en-US" b="0" i="0" u="none" strike="noStrike" dirty="0">
                <a:solidFill>
                  <a:srgbClr val="202122"/>
                </a:solidFill>
                <a:effectLst/>
                <a:latin typeface="Lato" panose="020F0502020204030203" pitchFamily="34" charset="0"/>
              </a:rPr>
              <a:t>For Apple Silicon Macs, follow the instructions here: </a:t>
            </a:r>
            <a:r>
              <a:rPr lang="en-US" b="0" i="0" u="none" strike="noStrike" dirty="0">
                <a:solidFill>
                  <a:srgbClr val="202122"/>
                </a:solidFill>
                <a:effectLst/>
                <a:latin typeface="Lato" panose="020F0502020204030203" pitchFamily="34" charset="0"/>
                <a:hlinkClick r:id="rId4"/>
              </a:rPr>
              <a:t>https://github.com/seed-labs/seed-labs/tree/master/lab-setup/apple-arm#building-the-seed-vm-on-fusion</a:t>
            </a:r>
            <a:endParaRPr lang="en-US" b="1" dirty="0"/>
          </a:p>
          <a:p>
            <a:pPr marL="0" indent="0">
              <a:buNone/>
            </a:pPr>
            <a:endParaRPr lang="en-US" b="1" dirty="0"/>
          </a:p>
          <a:p>
            <a:pPr marL="0" indent="0">
              <a:buNone/>
            </a:pPr>
            <a:r>
              <a:rPr lang="en-US" b="1" dirty="0"/>
              <a:t>Cloud Version:</a:t>
            </a:r>
          </a:p>
          <a:p>
            <a:r>
              <a:rPr lang="en-US" dirty="0"/>
              <a:t>Alternatively, you can use the cloud version. I recommend </a:t>
            </a:r>
            <a:r>
              <a:rPr lang="en-US" dirty="0" err="1"/>
              <a:t>DigitalOcean</a:t>
            </a:r>
            <a:r>
              <a:rPr lang="en-US" dirty="0"/>
              <a:t>. It's a guaranteed $12/month -- no overages -- so it'll be $48 for the semester. Currently, there is a promotion of $100 credit via the GitHub Student Developers program if you sign up using your NYU email address: </a:t>
            </a:r>
            <a:r>
              <a:rPr lang="en-US" dirty="0">
                <a:hlinkClick r:id="rId5"/>
              </a:rPr>
              <a:t>https://www.digitalocean.com/github-students/</a:t>
            </a:r>
            <a:endParaRPr lang="en-US" dirty="0"/>
          </a:p>
          <a:p>
            <a:endParaRPr lang="en-US" dirty="0"/>
          </a:p>
          <a:p>
            <a:r>
              <a:rPr lang="en-US" dirty="0"/>
              <a:t>Instructions: </a:t>
            </a:r>
            <a:r>
              <a:rPr lang="en-US" dirty="0">
                <a:hlinkClick r:id="rId6"/>
              </a:rPr>
              <a:t>https://github.com/seed-labs/seed-labs/blob/master/manuals/cloud/seedvm-cloud.md</a:t>
            </a:r>
            <a:endParaRPr lang="en-US" dirty="0"/>
          </a:p>
          <a:p>
            <a:endParaRPr lang="en-US" dirty="0"/>
          </a:p>
          <a:p>
            <a:r>
              <a:rPr lang="en-US" b="1" dirty="0"/>
              <a:t>Tip</a:t>
            </a:r>
            <a:r>
              <a:rPr lang="en-US" dirty="0"/>
              <a:t>: You will need a US IP address when signing up. Use the </a:t>
            </a:r>
            <a:r>
              <a:rPr lang="en-US" dirty="0">
                <a:hlinkClick r:id="rId7" tooltip="NYU VPN"/>
              </a:rPr>
              <a:t>NYU VPN</a:t>
            </a:r>
            <a:r>
              <a:rPr lang="en-US" dirty="0"/>
              <a:t>. You already have an account, just follow the instructions to download the client and sign in.</a:t>
            </a:r>
            <a:endParaRPr lang="en-US" b="1" dirty="0"/>
          </a:p>
          <a:p>
            <a:r>
              <a:rPr lang="en-US" b="1" dirty="0"/>
              <a:t>Tip 2</a:t>
            </a:r>
            <a:r>
              <a:rPr lang="en-US" dirty="0"/>
              <a:t>: Some students had better performance with the $24/</a:t>
            </a:r>
            <a:r>
              <a:rPr lang="en-US" dirty="0" err="1"/>
              <a:t>mo</a:t>
            </a:r>
            <a:r>
              <a:rPr lang="en-US" dirty="0"/>
              <a:t> plan, but it's not required.</a:t>
            </a:r>
          </a:p>
          <a:p>
            <a:endParaRPr lang="en-US" dirty="0"/>
          </a:p>
          <a:p>
            <a:endParaRPr lang="en-US" dirty="0"/>
          </a:p>
          <a:p>
            <a:r>
              <a:rPr lang="en-US" dirty="0"/>
              <a:t>If this is your only option, and you do not have the financial means for the subscription, you may apply to the </a:t>
            </a:r>
            <a:r>
              <a:rPr lang="en-US" dirty="0">
                <a:hlinkClick r:id="rId8"/>
              </a:rPr>
              <a:t>NYU Student Emergency Fund</a:t>
            </a:r>
            <a:r>
              <a:rPr lang="en-US" dirty="0"/>
              <a:t> for cases when students face unexpected emergencies that have impacted their financial situation.</a:t>
            </a:r>
          </a:p>
        </p:txBody>
      </p:sp>
      <p:sp>
        <p:nvSpPr>
          <p:cNvPr id="10244"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8E455F04-49CC-5142-8A71-6D0DDF11B1C8}" type="slidenum">
              <a:rPr lang="en-US" altLang="en-US" sz="1200"/>
              <a:pPr eaLnBrk="1" hangingPunct="1">
                <a:buClrTx/>
                <a:buSzTx/>
                <a:buFontTx/>
                <a:buNone/>
              </a:pPr>
              <a:t>7</a:t>
            </a:fld>
            <a:endParaRPr lang="en-US" altLang="en-US" sz="1200"/>
          </a:p>
        </p:txBody>
      </p:sp>
    </p:spTree>
  </p:cSld>
  <p:clrMapOvr>
    <a:masterClrMapping/>
  </p:clrMapOvr>
  <p:transition spd="med">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D9235C23-F6A7-C743-AF6D-67EE5BD662DD}" type="slidenum">
              <a:rPr lang="en-US" altLang="en-US" sz="1200">
                <a:latin typeface="Gill Sans" charset="0"/>
              </a:rPr>
              <a:pPr eaLnBrk="1" hangingPunct="1">
                <a:buClrTx/>
                <a:buSzTx/>
                <a:buFontTx/>
                <a:buNone/>
              </a:pPr>
              <a:t>8</a:t>
            </a:fld>
            <a:endParaRPr lang="en-US" altLang="en-US" sz="1200">
              <a:latin typeface="Gill Sans" charset="0"/>
            </a:endParaRPr>
          </a:p>
        </p:txBody>
      </p:sp>
      <p:sp>
        <p:nvSpPr>
          <p:cNvPr id="11267" name="Rectangle 1"/>
          <p:cNvSpPr>
            <a:spLocks noGrp="1" noChangeArrowheads="1"/>
          </p:cNvSpPr>
          <p:nvPr>
            <p:ph type="title"/>
          </p:nvPr>
        </p:nvSpPr>
        <p:spPr/>
        <p:txBody>
          <a:bodyPr/>
          <a:lstStyle/>
          <a:p>
            <a:pPr eaLnBrk="1" hangingPunct="1"/>
            <a:r>
              <a:rPr lang="en-US" altLang="en-US">
                <a:latin typeface="Arial" charset="0"/>
              </a:rPr>
              <a:t>Course Goals	</a:t>
            </a:r>
          </a:p>
        </p:txBody>
      </p:sp>
      <p:sp>
        <p:nvSpPr>
          <p:cNvPr id="11268" name="Rectangle 2"/>
          <p:cNvSpPr>
            <a:spLocks noGrp="1" noChangeArrowheads="1"/>
          </p:cNvSpPr>
          <p:nvPr>
            <p:ph type="body" idx="1"/>
          </p:nvPr>
        </p:nvSpPr>
        <p:spPr/>
        <p:txBody>
          <a:bodyPr/>
          <a:lstStyle/>
          <a:p>
            <a:pPr marL="0" indent="0" eaLnBrk="1" hangingPunct="1"/>
            <a:r>
              <a:rPr lang="en-US" altLang="en-US" dirty="0">
                <a:latin typeface="Arial" charset="0"/>
              </a:rPr>
              <a:t>Understand the problems of securing a network</a:t>
            </a:r>
          </a:p>
          <a:p>
            <a:pPr marL="0" indent="0" eaLnBrk="1" hangingPunct="1"/>
            <a:endParaRPr lang="en-US" altLang="en-US" dirty="0">
              <a:latin typeface="Arial" charset="0"/>
            </a:endParaRPr>
          </a:p>
          <a:p>
            <a:pPr marL="0" indent="0" eaLnBrk="1" hangingPunct="1"/>
            <a:r>
              <a:rPr lang="en-US" altLang="en-US" dirty="0">
                <a:latin typeface="Arial" charset="0"/>
              </a:rPr>
              <a:t>Understand the underlying protocols and technologies</a:t>
            </a:r>
          </a:p>
          <a:p>
            <a:pPr marL="330200" lvl="1" indent="0" eaLnBrk="1" hangingPunct="1"/>
            <a:r>
              <a:rPr lang="en-US" altLang="en-US" dirty="0">
                <a:latin typeface="Arial" charset="0"/>
                <a:ea typeface="MS PGothic" charset="-128"/>
              </a:rPr>
              <a:t>Crypto, IPsec, TLS</a:t>
            </a:r>
          </a:p>
          <a:p>
            <a:pPr marL="0" indent="0" eaLnBrk="1" hangingPunct="1"/>
            <a:endParaRPr lang="en-US" altLang="en-US" dirty="0">
              <a:latin typeface="Arial" charset="0"/>
            </a:endParaRPr>
          </a:p>
          <a:p>
            <a:pPr marL="0" indent="0" eaLnBrk="1" hangingPunct="1"/>
            <a:r>
              <a:rPr lang="en-US" altLang="en-US" dirty="0">
                <a:latin typeface="Arial" charset="0"/>
              </a:rPr>
              <a:t>Examine the methods and tools for attacking and defending a network</a:t>
            </a:r>
          </a:p>
          <a:p>
            <a:pPr marL="330200" lvl="1" indent="0" eaLnBrk="1" hangingPunct="1"/>
            <a:r>
              <a:rPr lang="en-US" altLang="en-US" dirty="0">
                <a:latin typeface="Arial" charset="0"/>
                <a:ea typeface="MS PGothic" charset="-128"/>
              </a:rPr>
              <a:t>network reconnaissance, enumeration, exploits, tools.  </a:t>
            </a:r>
          </a:p>
          <a:p>
            <a:pPr marL="330200" lvl="1" indent="0" eaLnBrk="1" hangingPunct="1"/>
            <a:r>
              <a:rPr lang="en-US" altLang="en-US" dirty="0">
                <a:latin typeface="Arial" charset="0"/>
                <a:ea typeface="MS PGothic" charset="-128"/>
              </a:rPr>
              <a:t>defense tools (firewalls, ids, router, switches, wireless)</a:t>
            </a:r>
          </a:p>
          <a:p>
            <a:pPr marL="0" indent="0" eaLnBrk="1" hangingPunct="1"/>
            <a:endParaRPr lang="en-US" altLang="en-US" dirty="0">
              <a:latin typeface="Arial" charset="0"/>
            </a:endParaRPr>
          </a:p>
          <a:p>
            <a:pPr marL="0" indent="0" eaLnBrk="1" hangingPunct="1"/>
            <a:r>
              <a:rPr lang="en-US" altLang="en-US" dirty="0">
                <a:latin typeface="Arial" charset="0"/>
              </a:rPr>
              <a:t>Explore some advanced topics</a:t>
            </a:r>
          </a:p>
          <a:p>
            <a:pPr marL="685800" lvl="3" indent="-63500" eaLnBrk="1" hangingPunct="1"/>
            <a:r>
              <a:rPr lang="en-US" altLang="en-US" dirty="0">
                <a:latin typeface="Arial" charset="0"/>
              </a:rPr>
              <a:t>E.g., Firewalls, Wireless</a:t>
            </a:r>
          </a:p>
        </p:txBody>
      </p:sp>
    </p:spTree>
  </p:cSld>
  <p:clrMapOvr>
    <a:masterClrMapping/>
  </p:clrMapOvr>
  <p:transition spd="med">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5876C-D12B-9DE1-DEA9-C9F193F285B5}"/>
              </a:ext>
            </a:extLst>
          </p:cNvPr>
          <p:cNvSpPr>
            <a:spLocks noGrp="1"/>
          </p:cNvSpPr>
          <p:nvPr>
            <p:ph type="title"/>
          </p:nvPr>
        </p:nvSpPr>
        <p:spPr/>
        <p:txBody>
          <a:bodyPr/>
          <a:lstStyle/>
          <a:p>
            <a:r>
              <a:rPr lang="en-US" altLang="en-US" dirty="0">
                <a:solidFill>
                  <a:schemeClr val="tx1"/>
                </a:solidFill>
                <a:latin typeface="Arial" charset="0"/>
              </a:rPr>
              <a:t>Textbook</a:t>
            </a:r>
            <a:endParaRPr lang="en-US" dirty="0"/>
          </a:p>
        </p:txBody>
      </p:sp>
      <p:sp>
        <p:nvSpPr>
          <p:cNvPr id="13314"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sz="4200">
                <a:solidFill>
                  <a:srgbClr val="000000"/>
                </a:solidFill>
                <a:latin typeface="Gill Sans"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pPr eaLnBrk="1" hangingPunct="1"/>
            <a:fld id="{9F5D613B-BF47-F742-904B-D62CDF917452}" type="slidenum">
              <a:rPr lang="en-US" altLang="en-US" sz="1200">
                <a:solidFill>
                  <a:schemeClr val="tx1"/>
                </a:solidFill>
              </a:rPr>
              <a:pPr eaLnBrk="1" hangingPunct="1"/>
              <a:t>9</a:t>
            </a:fld>
            <a:endParaRPr lang="en-US" altLang="en-US" sz="1200">
              <a:solidFill>
                <a:schemeClr val="tx1"/>
              </a:solidFill>
            </a:endParaRPr>
          </a:p>
        </p:txBody>
      </p:sp>
      <p:sp>
        <p:nvSpPr>
          <p:cNvPr id="11" name="Rectangle 4">
            <a:extLst>
              <a:ext uri="{FF2B5EF4-FFF2-40B4-BE49-F238E27FC236}">
                <a16:creationId xmlns:a16="http://schemas.microsoft.com/office/drawing/2014/main" id="{7B6DFF28-5A46-B848-B451-058E2C6C33E4}"/>
              </a:ext>
            </a:extLst>
          </p:cNvPr>
          <p:cNvSpPr>
            <a:spLocks/>
          </p:cNvSpPr>
          <p:nvPr/>
        </p:nvSpPr>
        <p:spPr bwMode="auto">
          <a:xfrm>
            <a:off x="3378200" y="2095500"/>
            <a:ext cx="7835900" cy="3390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nchor="ctr"/>
          <a:lstStyle/>
          <a:p>
            <a:r>
              <a:rPr lang="en-US" altLang="en-US" sz="2400" b="1" dirty="0">
                <a:solidFill>
                  <a:schemeClr val="tx1"/>
                </a:solidFill>
                <a:latin typeface="Arial" charset="0"/>
              </a:rPr>
              <a:t>Internet Security: A Hands-on Approach</a:t>
            </a:r>
          </a:p>
          <a:p>
            <a:r>
              <a:rPr lang="en-US" altLang="en-US" sz="2400" dirty="0">
                <a:latin typeface="Arial" charset="0"/>
              </a:rPr>
              <a:t>Wenliang Du</a:t>
            </a:r>
          </a:p>
          <a:p>
            <a:r>
              <a:rPr lang="en-US" altLang="en-US" sz="2400" dirty="0">
                <a:solidFill>
                  <a:schemeClr val="tx1"/>
                </a:solidFill>
                <a:latin typeface="Arial" charset="0"/>
              </a:rPr>
              <a:t>ISBN: 978-1733003964</a:t>
            </a:r>
          </a:p>
          <a:p>
            <a:r>
              <a:rPr lang="en-US" altLang="en-US" sz="2400" dirty="0">
                <a:solidFill>
                  <a:schemeClr val="tx1"/>
                </a:solidFill>
                <a:latin typeface="Arial" charset="0"/>
              </a:rPr>
              <a:t>Published: 2022</a:t>
            </a:r>
          </a:p>
          <a:p>
            <a:r>
              <a:rPr lang="en-US" sz="2400" dirty="0">
                <a:hlinkClick r:id="rId3"/>
              </a:rPr>
              <a:t>Amazon link</a:t>
            </a:r>
            <a:endParaRPr lang="en-US" sz="2400" dirty="0"/>
          </a:p>
          <a:p>
            <a:endParaRPr lang="en-US" sz="2400" dirty="0"/>
          </a:p>
          <a:p>
            <a:endParaRPr lang="en-US" altLang="en-US" sz="2400" dirty="0">
              <a:solidFill>
                <a:schemeClr val="tx1"/>
              </a:solidFill>
              <a:latin typeface="Arial" charset="0"/>
            </a:endParaRPr>
          </a:p>
        </p:txBody>
      </p:sp>
      <p:pic>
        <p:nvPicPr>
          <p:cNvPr id="3" name="Picture 2">
            <a:extLst>
              <a:ext uri="{FF2B5EF4-FFF2-40B4-BE49-F238E27FC236}">
                <a16:creationId xmlns:a16="http://schemas.microsoft.com/office/drawing/2014/main" id="{23DF998B-ACF8-5AB2-A62E-72DDC81AA4FA}"/>
              </a:ext>
            </a:extLst>
          </p:cNvPr>
          <p:cNvPicPr>
            <a:picLocks noChangeAspect="1"/>
          </p:cNvPicPr>
          <p:nvPr/>
        </p:nvPicPr>
        <p:blipFill>
          <a:blip r:embed="rId4"/>
          <a:stretch>
            <a:fillRect/>
          </a:stretch>
        </p:blipFill>
        <p:spPr>
          <a:xfrm>
            <a:off x="558800" y="2209800"/>
            <a:ext cx="2366869" cy="2921000"/>
          </a:xfrm>
          <a:prstGeom prst="rect">
            <a:avLst/>
          </a:prstGeom>
        </p:spPr>
      </p:pic>
      <p:sp>
        <p:nvSpPr>
          <p:cNvPr id="5" name="Rectangle 2">
            <a:extLst>
              <a:ext uri="{FF2B5EF4-FFF2-40B4-BE49-F238E27FC236}">
                <a16:creationId xmlns:a16="http://schemas.microsoft.com/office/drawing/2014/main" id="{2723E16F-0E6A-3275-533F-F6D3C2A1BFA2}"/>
              </a:ext>
            </a:extLst>
          </p:cNvPr>
          <p:cNvSpPr txBox="1">
            <a:spLocks noChangeArrowheads="1"/>
          </p:cNvSpPr>
          <p:nvPr/>
        </p:nvSpPr>
        <p:spPr>
          <a:xfrm>
            <a:off x="444500" y="7086600"/>
            <a:ext cx="12128500" cy="2298700"/>
          </a:xfrm>
          <a:prstGeom prst="rect">
            <a:avLst/>
          </a:prstGeom>
        </p:spPr>
        <p:txBody>
          <a:bodyPr vert="horz"/>
          <a:lstStyle>
            <a:lvl1pPr marL="342900" indent="-342900" algn="ctr" rtl="0" eaLnBrk="0" fontAlgn="base" hangingPunct="0">
              <a:spcBef>
                <a:spcPct val="0"/>
              </a:spcBef>
              <a:spcAft>
                <a:spcPct val="0"/>
              </a:spcAft>
              <a:defRPr sz="3600">
                <a:solidFill>
                  <a:schemeClr val="tx1"/>
                </a:solidFill>
                <a:latin typeface="+mn-lt"/>
                <a:ea typeface="+mn-ea"/>
                <a:cs typeface="+mn-cs"/>
                <a:sym typeface="Gill Sans" charset="0"/>
              </a:defRPr>
            </a:lvl1pPr>
            <a:lvl2pPr marL="742950" indent="-285750" algn="ctr" rtl="0" eaLnBrk="0" fontAlgn="base" hangingPunct="0">
              <a:spcBef>
                <a:spcPct val="0"/>
              </a:spcBef>
              <a:spcAft>
                <a:spcPct val="0"/>
              </a:spcAft>
              <a:defRPr sz="3600">
                <a:solidFill>
                  <a:schemeClr val="tx1"/>
                </a:solidFill>
                <a:latin typeface="+mn-lt"/>
                <a:ea typeface="+mn-ea"/>
                <a:cs typeface="+mn-cs"/>
                <a:sym typeface="Gill Sans" charset="0"/>
              </a:defRPr>
            </a:lvl2pPr>
            <a:lvl3pPr marL="1143000" indent="-228600" algn="ctr" rtl="0" eaLnBrk="0" fontAlgn="base" hangingPunct="0">
              <a:spcBef>
                <a:spcPct val="0"/>
              </a:spcBef>
              <a:spcAft>
                <a:spcPct val="0"/>
              </a:spcAft>
              <a:defRPr sz="3600">
                <a:solidFill>
                  <a:schemeClr val="tx1"/>
                </a:solidFill>
                <a:latin typeface="+mn-lt"/>
                <a:ea typeface="+mn-ea"/>
                <a:cs typeface="+mn-cs"/>
                <a:sym typeface="Gill Sans" charset="0"/>
              </a:defRPr>
            </a:lvl3pPr>
            <a:lvl4pPr marL="1600200" indent="-228600" algn="ctr" rtl="0" eaLnBrk="0" fontAlgn="base" hangingPunct="0">
              <a:spcBef>
                <a:spcPct val="0"/>
              </a:spcBef>
              <a:spcAft>
                <a:spcPct val="0"/>
              </a:spcAft>
              <a:defRPr sz="3600">
                <a:solidFill>
                  <a:schemeClr val="tx1"/>
                </a:solidFill>
                <a:latin typeface="+mn-lt"/>
                <a:ea typeface="+mn-ea"/>
                <a:cs typeface="+mn-cs"/>
                <a:sym typeface="Gill Sans" charset="0"/>
              </a:defRPr>
            </a:lvl4pPr>
            <a:lvl5pPr marL="2057400" indent="-228600" algn="ctr" rtl="0" eaLnBrk="0" fontAlgn="base" hangingPunct="0">
              <a:spcBef>
                <a:spcPct val="0"/>
              </a:spcBef>
              <a:spcAft>
                <a:spcPct val="0"/>
              </a:spcAft>
              <a:defRPr sz="3600">
                <a:solidFill>
                  <a:schemeClr val="tx1"/>
                </a:solidFill>
                <a:latin typeface="+mn-lt"/>
                <a:ea typeface="+mn-ea"/>
                <a:cs typeface="+mn-cs"/>
                <a:sym typeface="Gill Sans" charset="0"/>
              </a:defRPr>
            </a:lvl5pPr>
            <a:lvl6pPr marL="457200" algn="ctr" rtl="0" fontAlgn="base">
              <a:spcBef>
                <a:spcPct val="0"/>
              </a:spcBef>
              <a:spcAft>
                <a:spcPct val="0"/>
              </a:spcAft>
              <a:defRPr sz="3600">
                <a:solidFill>
                  <a:schemeClr val="tx1"/>
                </a:solidFill>
                <a:latin typeface="+mn-lt"/>
                <a:ea typeface="+mn-ea"/>
                <a:cs typeface="+mn-cs"/>
                <a:sym typeface="Gill Sans" charset="0"/>
              </a:defRPr>
            </a:lvl6pPr>
            <a:lvl7pPr marL="914400" algn="ctr" rtl="0" fontAlgn="base">
              <a:spcBef>
                <a:spcPct val="0"/>
              </a:spcBef>
              <a:spcAft>
                <a:spcPct val="0"/>
              </a:spcAft>
              <a:defRPr sz="3600">
                <a:solidFill>
                  <a:schemeClr val="tx1"/>
                </a:solidFill>
                <a:latin typeface="+mn-lt"/>
                <a:ea typeface="+mn-ea"/>
                <a:cs typeface="+mn-cs"/>
                <a:sym typeface="Gill Sans" charset="0"/>
              </a:defRPr>
            </a:lvl7pPr>
            <a:lvl8pPr marL="1371600" algn="ctr" rtl="0" fontAlgn="base">
              <a:spcBef>
                <a:spcPct val="0"/>
              </a:spcBef>
              <a:spcAft>
                <a:spcPct val="0"/>
              </a:spcAft>
              <a:defRPr sz="3600">
                <a:solidFill>
                  <a:schemeClr val="tx1"/>
                </a:solidFill>
                <a:latin typeface="+mn-lt"/>
                <a:ea typeface="+mn-ea"/>
                <a:cs typeface="+mn-cs"/>
                <a:sym typeface="Gill Sans" charset="0"/>
              </a:defRPr>
            </a:lvl8pPr>
            <a:lvl9pPr marL="1828800" algn="ctr" rtl="0" fontAlgn="base">
              <a:spcBef>
                <a:spcPct val="0"/>
              </a:spcBef>
              <a:spcAft>
                <a:spcPct val="0"/>
              </a:spcAft>
              <a:defRPr sz="3600">
                <a:solidFill>
                  <a:schemeClr val="tx1"/>
                </a:solidFill>
                <a:latin typeface="+mn-lt"/>
                <a:ea typeface="+mn-ea"/>
                <a:cs typeface="+mn-cs"/>
                <a:sym typeface="Gill Sans" charset="0"/>
              </a:defRPr>
            </a:lvl9pPr>
          </a:lstStyle>
          <a:p>
            <a:pPr marL="0" indent="0" algn="l" eaLnBrk="1" hangingPunct="1"/>
            <a:r>
              <a:rPr lang="en-US" altLang="en-US" kern="0" dirty="0">
                <a:latin typeface="Arial" charset="0"/>
              </a:rPr>
              <a:t>Reading materials (such as URLs, papers, news articles) will be regularly assigned and posted on NYU Classes. These materials may be on the exam.</a:t>
            </a:r>
          </a:p>
        </p:txBody>
      </p:sp>
    </p:spTree>
  </p:cSld>
  <p:clrMapOvr>
    <a:masterClrMapping/>
  </p:clrMapOvr>
  <p:transition spd="med">
    <p:dissolv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themeElements>
    <a:clrScheme name="">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ullets">
  <a:themeElements>
    <a:clrScheme name="">
      <a:dk1>
        <a:srgbClr val="000000"/>
      </a:dk1>
      <a:lt1>
        <a:srgbClr val="FFFFFF"/>
      </a:lt1>
      <a:dk2>
        <a:srgbClr val="000000"/>
      </a:dk2>
      <a:lt2>
        <a:srgbClr val="00000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14517</TotalTime>
  <Pages>0</Pages>
  <Words>2242</Words>
  <Characters>0</Characters>
  <Application>Microsoft Macintosh PowerPoint</Application>
  <PresentationFormat>Custom</PresentationFormat>
  <Lines>0</Lines>
  <Paragraphs>353</Paragraphs>
  <Slides>20</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vt:i4>
      </vt:variant>
    </vt:vector>
  </HeadingPairs>
  <TitlesOfParts>
    <vt:vector size="27" baseType="lpstr">
      <vt:lpstr>MS PGothic</vt:lpstr>
      <vt:lpstr>Arial</vt:lpstr>
      <vt:lpstr>Calibri</vt:lpstr>
      <vt:lpstr>Gill Sans</vt:lpstr>
      <vt:lpstr>Lato</vt:lpstr>
      <vt:lpstr>Title</vt:lpstr>
      <vt:lpstr>Bullets</vt:lpstr>
      <vt:lpstr>Network Security</vt:lpstr>
      <vt:lpstr>Who am I?</vt:lpstr>
      <vt:lpstr>Course Organization</vt:lpstr>
      <vt:lpstr>WARNING  You will be learning potentially dangerous techniques in this course.    By continuing the beyond this point you agree that all of the knowledge gained will be used in an ethical manner.  The point of this course is to learn about network security not to harm people or systems.  If you do, you will end up in jail and I won’t be able to (or will) save you.</vt:lpstr>
      <vt:lpstr>Contact Information</vt:lpstr>
      <vt:lpstr>Course Website</vt:lpstr>
      <vt:lpstr>SEED Labs</vt:lpstr>
      <vt:lpstr>Course Goals </vt:lpstr>
      <vt:lpstr>Textbook</vt:lpstr>
      <vt:lpstr>Prerequisites</vt:lpstr>
      <vt:lpstr>Course Policies</vt:lpstr>
      <vt:lpstr>Usage of Generative AI</vt:lpstr>
      <vt:lpstr>Weekly Exercises – Bonus (Optional)</vt:lpstr>
      <vt:lpstr>Course Expectations</vt:lpstr>
      <vt:lpstr>Prepping for Class</vt:lpstr>
      <vt:lpstr>Slack</vt:lpstr>
      <vt:lpstr>Things That I Won’t Do at the End of the Course</vt:lpstr>
      <vt:lpstr>Syllabus</vt:lpstr>
      <vt:lpstr>Syllabus</vt:lpstr>
      <vt:lpstr>NYU Tandon Cybersecurity Industry Partner Badges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dc:title>
  <dc:creator>Phil</dc:creator>
  <cp:lastModifiedBy>Phillip Mak</cp:lastModifiedBy>
  <cp:revision>193</cp:revision>
  <cp:lastPrinted>2010-09-06T15:55:05Z</cp:lastPrinted>
  <dcterms:created xsi:type="dcterms:W3CDTF">2010-01-25T15:05:38Z</dcterms:created>
  <dcterms:modified xsi:type="dcterms:W3CDTF">2025-01-17T20:12:18Z</dcterms:modified>
</cp:coreProperties>
</file>