
<file path=[Content_Types].xml><?xml version="1.0" encoding="utf-8"?>
<Types xmlns="http://schemas.openxmlformats.org/package/2006/content-types">
  <Default Extension="bin" ContentType="audio/unknown"/>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39"/>
  </p:notesMasterIdLst>
  <p:handoutMasterIdLst>
    <p:handoutMasterId r:id="rId40"/>
  </p:handoutMasterIdLst>
  <p:sldIdLst>
    <p:sldId id="256" r:id="rId3"/>
    <p:sldId id="352" r:id="rId4"/>
    <p:sldId id="276" r:id="rId5"/>
    <p:sldId id="277" r:id="rId6"/>
    <p:sldId id="333" r:id="rId7"/>
    <p:sldId id="369" r:id="rId8"/>
    <p:sldId id="334" r:id="rId9"/>
    <p:sldId id="337" r:id="rId10"/>
    <p:sldId id="338" r:id="rId11"/>
    <p:sldId id="339" r:id="rId12"/>
    <p:sldId id="340" r:id="rId13"/>
    <p:sldId id="267" r:id="rId14"/>
    <p:sldId id="341" r:id="rId15"/>
    <p:sldId id="342" r:id="rId16"/>
    <p:sldId id="345" r:id="rId17"/>
    <p:sldId id="290" r:id="rId18"/>
    <p:sldId id="268" r:id="rId19"/>
    <p:sldId id="270" r:id="rId20"/>
    <p:sldId id="347" r:id="rId21"/>
    <p:sldId id="348" r:id="rId22"/>
    <p:sldId id="349" r:id="rId23"/>
    <p:sldId id="350" r:id="rId24"/>
    <p:sldId id="351" r:id="rId25"/>
    <p:sldId id="329" r:id="rId26"/>
    <p:sldId id="320" r:id="rId27"/>
    <p:sldId id="310" r:id="rId28"/>
    <p:sldId id="269" r:id="rId29"/>
    <p:sldId id="271" r:id="rId30"/>
    <p:sldId id="280" r:id="rId31"/>
    <p:sldId id="323" r:id="rId32"/>
    <p:sldId id="325" r:id="rId33"/>
    <p:sldId id="327" r:id="rId34"/>
    <p:sldId id="361" r:id="rId35"/>
    <p:sldId id="362" r:id="rId36"/>
    <p:sldId id="363" r:id="rId37"/>
    <p:sldId id="291" r:id="rId38"/>
  </p:sldIdLst>
  <p:sldSz cx="13004800" cy="9753600"/>
  <p:notesSz cx="6858000" cy="9144000"/>
  <p:defaultTextStyle>
    <a:defPPr>
      <a:defRPr lang="en-US"/>
    </a:defPPr>
    <a:lvl1pPr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1pPr>
    <a:lvl2pPr marL="4572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2pPr>
    <a:lvl3pPr marL="9144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3pPr>
    <a:lvl4pPr marL="13716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4pPr>
    <a:lvl5pPr marL="1828800" algn="l" rtl="0" fontAlgn="base">
      <a:spcBef>
        <a:spcPct val="0"/>
      </a:spcBef>
      <a:spcAft>
        <a:spcPct val="0"/>
      </a:spcAft>
      <a:defRPr sz="4200" kern="1200">
        <a:solidFill>
          <a:srgbClr val="000000"/>
        </a:solidFill>
        <a:latin typeface="Gill Sans" charset="0"/>
        <a:ea typeface="ヒラギノ角ゴ ProN W3" charset="-128"/>
        <a:cs typeface="+mn-cs"/>
        <a:sym typeface="Gill Sans" charset="0"/>
      </a:defRPr>
    </a:lvl5pPr>
    <a:lvl6pPr marL="2286000" algn="l" defTabSz="914400" rtl="0" eaLnBrk="1" latinLnBrk="0" hangingPunct="1">
      <a:defRPr sz="4200" kern="1200">
        <a:solidFill>
          <a:srgbClr val="000000"/>
        </a:solidFill>
        <a:latin typeface="Gill Sans" charset="0"/>
        <a:ea typeface="ヒラギノ角ゴ ProN W3" charset="-128"/>
        <a:cs typeface="+mn-cs"/>
        <a:sym typeface="Gill Sans" charset="0"/>
      </a:defRPr>
    </a:lvl6pPr>
    <a:lvl7pPr marL="2743200" algn="l" defTabSz="914400" rtl="0" eaLnBrk="1" latinLnBrk="0" hangingPunct="1">
      <a:defRPr sz="4200" kern="1200">
        <a:solidFill>
          <a:srgbClr val="000000"/>
        </a:solidFill>
        <a:latin typeface="Gill Sans" charset="0"/>
        <a:ea typeface="ヒラギノ角ゴ ProN W3" charset="-128"/>
        <a:cs typeface="+mn-cs"/>
        <a:sym typeface="Gill Sans" charset="0"/>
      </a:defRPr>
    </a:lvl7pPr>
    <a:lvl8pPr marL="3200400" algn="l" defTabSz="914400" rtl="0" eaLnBrk="1" latinLnBrk="0" hangingPunct="1">
      <a:defRPr sz="4200" kern="1200">
        <a:solidFill>
          <a:srgbClr val="000000"/>
        </a:solidFill>
        <a:latin typeface="Gill Sans" charset="0"/>
        <a:ea typeface="ヒラギノ角ゴ ProN W3" charset="-128"/>
        <a:cs typeface="+mn-cs"/>
        <a:sym typeface="Gill Sans" charset="0"/>
      </a:defRPr>
    </a:lvl8pPr>
    <a:lvl9pPr marL="3657600" algn="l" defTabSz="914400" rtl="0" eaLnBrk="1" latinLnBrk="0" hangingPunct="1">
      <a:defRPr sz="4200" kern="1200">
        <a:solidFill>
          <a:srgbClr val="000000"/>
        </a:solidFill>
        <a:latin typeface="Gill Sans"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597A7-8B4D-2B44-8347-15EF4416B9E8}" v="5" dt="2023-01-26T18:32:37.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3" autoAdjust="0"/>
    <p:restoredTop sz="96327" autoAdjust="0"/>
  </p:normalViewPr>
  <p:slideViewPr>
    <p:cSldViewPr>
      <p:cViewPr varScale="1">
        <p:scale>
          <a:sx n="83" d="100"/>
          <a:sy n="83" d="100"/>
        </p:scale>
        <p:origin x="912" y="224"/>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Mak" userId="7c08b01d1811935d" providerId="LiveId" clId="{409597A7-8B4D-2B44-8347-15EF4416B9E8}"/>
    <pc:docChg chg="modSld">
      <pc:chgData name="Phillip Mak" userId="7c08b01d1811935d" providerId="LiveId" clId="{409597A7-8B4D-2B44-8347-15EF4416B9E8}" dt="2023-01-26T18:33:21.049" v="8" actId="20577"/>
      <pc:docMkLst>
        <pc:docMk/>
      </pc:docMkLst>
      <pc:sldChg chg="modSp mod">
        <pc:chgData name="Phillip Mak" userId="7c08b01d1811935d" providerId="LiveId" clId="{409597A7-8B4D-2B44-8347-15EF4416B9E8}" dt="2023-01-26T18:33:01.686" v="7" actId="20577"/>
        <pc:sldMkLst>
          <pc:docMk/>
          <pc:sldMk cId="0" sldId="290"/>
        </pc:sldMkLst>
        <pc:spChg chg="mod">
          <ac:chgData name="Phillip Mak" userId="7c08b01d1811935d" providerId="LiveId" clId="{409597A7-8B4D-2B44-8347-15EF4416B9E8}" dt="2023-01-26T18:33:01.686" v="7" actId="20577"/>
          <ac:spMkLst>
            <pc:docMk/>
            <pc:sldMk cId="0" sldId="290"/>
            <ac:spMk id="33794" creationId="{00000000-0000-0000-0000-000000000000}"/>
          </ac:spMkLst>
        </pc:spChg>
      </pc:sldChg>
      <pc:sldChg chg="modSp">
        <pc:chgData name="Phillip Mak" userId="7c08b01d1811935d" providerId="LiveId" clId="{409597A7-8B4D-2B44-8347-15EF4416B9E8}" dt="2023-01-26T18:32:37.311" v="4" actId="20577"/>
        <pc:sldMkLst>
          <pc:docMk/>
          <pc:sldMk cId="0" sldId="342"/>
        </pc:sldMkLst>
        <pc:spChg chg="mod">
          <ac:chgData name="Phillip Mak" userId="7c08b01d1811935d" providerId="LiveId" clId="{409597A7-8B4D-2B44-8347-15EF4416B9E8}" dt="2023-01-26T18:32:37.311" v="4" actId="20577"/>
          <ac:spMkLst>
            <pc:docMk/>
            <pc:sldMk cId="0" sldId="342"/>
            <ac:spMk id="54275" creationId="{00000000-0000-0000-0000-000000000000}"/>
          </ac:spMkLst>
        </pc:spChg>
      </pc:sldChg>
      <pc:sldChg chg="modSp mod">
        <pc:chgData name="Phillip Mak" userId="7c08b01d1811935d" providerId="LiveId" clId="{409597A7-8B4D-2B44-8347-15EF4416B9E8}" dt="2023-01-26T18:33:21.049" v="8" actId="20577"/>
        <pc:sldMkLst>
          <pc:docMk/>
          <pc:sldMk cId="0" sldId="349"/>
        </pc:sldMkLst>
        <pc:spChg chg="mod">
          <ac:chgData name="Phillip Mak" userId="7c08b01d1811935d" providerId="LiveId" clId="{409597A7-8B4D-2B44-8347-15EF4416B9E8}" dt="2023-01-26T18:33:21.049" v="8" actId="20577"/>
          <ac:spMkLst>
            <pc:docMk/>
            <pc:sldMk cId="0" sldId="349"/>
            <ac:spMk id="3892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145102B-80E0-1249-B085-0CB071C77A78}" type="datetime1">
              <a:rPr lang="en-US" altLang="en-US"/>
              <a:pPr/>
              <a:t>1/26/23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4561797-7C29-4F4D-9B01-1FBBE0FCF511}" type="slidenum">
              <a:rPr lang="en-US" altLang="en-US"/>
              <a:pPr/>
              <a:t>‹#›</a:t>
            </a:fld>
            <a:endParaRPr lang="en-US" altLang="en-US"/>
          </a:p>
        </p:txBody>
      </p:sp>
    </p:spTree>
    <p:extLst>
      <p:ext uri="{BB962C8B-B14F-4D97-AF65-F5344CB8AC3E}">
        <p14:creationId xmlns:p14="http://schemas.microsoft.com/office/powerpoint/2010/main" val="1983690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7F1F466-CAB4-F044-AB76-EB14EE21E9D9}" type="datetime1">
              <a:rPr lang="en-US" altLang="en-US"/>
              <a:pPr/>
              <a:t>1/26/23</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FCF848F-7275-444F-A341-0E3202FE6675}" type="slidenum">
              <a:rPr lang="en-US" altLang="en-US"/>
              <a:pPr/>
              <a:t>‹#›</a:t>
            </a:fld>
            <a:endParaRPr lang="en-US" altLang="en-US"/>
          </a:p>
        </p:txBody>
      </p:sp>
    </p:spTree>
    <p:extLst>
      <p:ext uri="{BB962C8B-B14F-4D97-AF65-F5344CB8AC3E}">
        <p14:creationId xmlns:p14="http://schemas.microsoft.com/office/powerpoint/2010/main" val="21225174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ea typeface="MS PGothic" charset="-128"/>
              </a:rPr>
              <a:t>e.g., a web server is meant to serve pages, not for hosting malicious content</a:t>
            </a:r>
          </a:p>
          <a:p>
            <a:pPr marL="171450" indent="-171450">
              <a:buFontTx/>
              <a:buChar char="•"/>
            </a:pPr>
            <a:r>
              <a:rPr lang="en-US" altLang="en-US">
                <a:ea typeface="MS PGothic" charset="-128"/>
              </a:rPr>
              <a:t>Understand concepts to make Database perform the desired operations</a:t>
            </a:r>
          </a:p>
          <a:p>
            <a:pPr marL="171450" indent="-171450">
              <a:buFontTx/>
              <a:buChar char="•"/>
            </a:pPr>
            <a:r>
              <a:rPr lang="en-US" altLang="en-US">
                <a:ea typeface="MS PGothic" charset="-128"/>
              </a:rPr>
              <a:t>“create DB for a web app” vs. “ensuring company data doesn’t leak to unauthorized personnel”</a:t>
            </a:r>
          </a:p>
          <a:p>
            <a:pPr marL="171450" indent="-171450">
              <a:buFontTx/>
              <a:buChar char="•"/>
            </a:pPr>
            <a:r>
              <a:rPr lang="en-US" altLang="en-US">
                <a:ea typeface="MS PGothic" charset="-128"/>
              </a:rPr>
              <a:t>It may take only one bufferoverflow for a webserver to be taken over</a:t>
            </a:r>
          </a:p>
          <a:p>
            <a:pPr marL="171450" indent="-171450">
              <a:buFontTx/>
              <a:buChar char="•"/>
            </a:pPr>
            <a:r>
              <a:rPr lang="en-US" altLang="en-US">
                <a:ea typeface="MS PGothic" charset="-128"/>
              </a:rPr>
              <a:t>Example: malicious email, or infecting VPN computer</a:t>
            </a:r>
          </a:p>
        </p:txBody>
      </p:sp>
      <p:sp>
        <p:nvSpPr>
          <p:cNvPr id="8704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B527464-07DF-834E-A83A-3B39A1134B02}" type="slidenum">
              <a:rPr lang="en-US" altLang="en-US">
                <a:solidFill>
                  <a:srgbClr val="000000"/>
                </a:solidFill>
                <a:latin typeface="Gill Sans" charset="0"/>
                <a:ea typeface="ヒラギノ角ゴ ProN W3" charset="-128"/>
              </a:rPr>
              <a:pPr eaLnBrk="1" hangingPunct="1">
                <a:spcBef>
                  <a:spcPct val="0"/>
                </a:spcBef>
              </a:pPr>
              <a:t>3</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767066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MS PGothic" charset="-128"/>
              </a:rPr>
              <a:t>Stringent password requirements</a:t>
            </a:r>
          </a:p>
          <a:p>
            <a:pPr eaLnBrk="1" hangingPunct="1">
              <a:spcBef>
                <a:spcPct val="0"/>
              </a:spcBef>
            </a:pPr>
            <a:r>
              <a:rPr lang="en-US" altLang="en-US">
                <a:ea typeface="MS PGothic" charset="-128"/>
              </a:rPr>
              <a:t>Something You Know/Have/Are</a:t>
            </a:r>
          </a:p>
        </p:txBody>
      </p:sp>
      <p:sp>
        <p:nvSpPr>
          <p:cNvPr id="9830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7C904CB-B0B9-6049-9EAF-2CD29FCC9709}" type="slidenum">
              <a:rPr lang="en-US" altLang="en-US">
                <a:solidFill>
                  <a:srgbClr val="000000"/>
                </a:solidFill>
                <a:latin typeface="Gill Sans" charset="0"/>
                <a:ea typeface="ヒラギノ角ゴ ProN W3" charset="-128"/>
              </a:rPr>
              <a:pPr eaLnBrk="1" hangingPunct="1">
                <a:spcBef>
                  <a:spcPct val="0"/>
                </a:spcBef>
              </a:pPr>
              <a:t>15</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474613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9933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59DA4965-38EF-F444-AFB4-5F9E6F36C5A5}" type="slidenum">
              <a:rPr lang="en-US" altLang="en-US">
                <a:solidFill>
                  <a:srgbClr val="000000"/>
                </a:solidFill>
                <a:latin typeface="Gill Sans" charset="0"/>
                <a:ea typeface="ヒラギノ角ゴ ProN W3" charset="-128"/>
              </a:rPr>
              <a:pPr eaLnBrk="1" hangingPunct="1">
                <a:spcBef>
                  <a:spcPct val="0"/>
                </a:spcBef>
              </a:pPr>
              <a:t>16</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42524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Complexity of attack / layers of protection</a:t>
            </a:r>
          </a:p>
        </p:txBody>
      </p:sp>
      <p:sp>
        <p:nvSpPr>
          <p:cNvPr id="10035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0C7A032B-D977-C545-B9D3-B909B31D96DC}" type="slidenum">
              <a:rPr lang="en-US" altLang="en-US">
                <a:solidFill>
                  <a:srgbClr val="000000"/>
                </a:solidFill>
                <a:latin typeface="Gill Sans" charset="0"/>
                <a:ea typeface="ヒラギノ角ゴ ProN W3" charset="-128"/>
              </a:rPr>
              <a:pPr eaLnBrk="1" hangingPunct="1">
                <a:spcBef>
                  <a:spcPct val="0"/>
                </a:spcBef>
              </a:pPr>
              <a:t>17</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315209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IDS box, FW box, some monitoring tool</a:t>
            </a:r>
          </a:p>
        </p:txBody>
      </p:sp>
      <p:sp>
        <p:nvSpPr>
          <p:cNvPr id="10138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0AAADEA5-8911-4C4E-9A24-3FCB15625CCB}" type="slidenum">
              <a:rPr lang="en-US" altLang="en-US">
                <a:solidFill>
                  <a:srgbClr val="000000"/>
                </a:solidFill>
                <a:latin typeface="Gill Sans" charset="0"/>
                <a:ea typeface="ヒラギノ角ゴ ProN W3" charset="-128"/>
              </a:rPr>
              <a:pPr eaLnBrk="1" hangingPunct="1">
                <a:spcBef>
                  <a:spcPct val="0"/>
                </a:spcBef>
              </a:pPr>
              <a:t>18</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23564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9A51E715-C73D-3741-9312-D5C6A31CB283}" type="slidenum">
              <a:rPr lang="en-US" altLang="en-US">
                <a:solidFill>
                  <a:srgbClr val="000000"/>
                </a:solidFill>
                <a:latin typeface="Gill Sans" charset="0"/>
                <a:ea typeface="ヒラギノ角ゴ ProN W3" charset="-128"/>
              </a:rPr>
              <a:pPr eaLnBrk="1" hangingPunct="1">
                <a:spcBef>
                  <a:spcPct val="0"/>
                </a:spcBef>
              </a:pPr>
              <a:t>19</a:t>
            </a:fld>
            <a:endParaRPr lang="en-US" altLang="en-US">
              <a:solidFill>
                <a:srgbClr val="000000"/>
              </a:solidFill>
              <a:latin typeface="Gill Sans" charset="0"/>
              <a:ea typeface="ヒラギノ角ゴ ProN W3" charset="-128"/>
            </a:endParaRPr>
          </a:p>
        </p:txBody>
      </p:sp>
      <p:sp>
        <p:nvSpPr>
          <p:cNvPr id="102403"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Arial" charset="0"/>
                <a:ea typeface="MS PGothic" charset="-128"/>
              </a:rPr>
              <a:t>quantitative – with numbers/objective</a:t>
            </a:r>
          </a:p>
          <a:p>
            <a:r>
              <a:rPr lang="en-US" altLang="en-US">
                <a:latin typeface="Arial" charset="0"/>
                <a:ea typeface="MS PGothic" charset="-128"/>
              </a:rPr>
              <a:t>qualitative – subjective</a:t>
            </a:r>
          </a:p>
          <a:p>
            <a:r>
              <a:rPr lang="en-US" altLang="en-US">
                <a:latin typeface="Arial" charset="0"/>
                <a:ea typeface="MS PGothic" charset="-128"/>
              </a:rPr>
              <a:t>e.g. AOB</a:t>
            </a:r>
            <a:endParaRPr lang="en-US" altLang="en-US">
              <a:ea typeface="MS PGothic" charset="-128"/>
            </a:endParaRPr>
          </a:p>
        </p:txBody>
      </p:sp>
    </p:spTree>
    <p:extLst>
      <p:ext uri="{BB962C8B-B14F-4D97-AF65-F5344CB8AC3E}">
        <p14:creationId xmlns:p14="http://schemas.microsoft.com/office/powerpoint/2010/main" val="1448703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7D1DF2FB-9789-7142-87AE-F288E0722FBC}" type="slidenum">
              <a:rPr lang="en-US" altLang="en-US">
                <a:solidFill>
                  <a:srgbClr val="000000"/>
                </a:solidFill>
                <a:latin typeface="Gill Sans" charset="0"/>
                <a:ea typeface="ヒラギノ角ゴ ProN W3" charset="-128"/>
              </a:rPr>
              <a:pPr eaLnBrk="1" hangingPunct="1">
                <a:spcBef>
                  <a:spcPct val="0"/>
                </a:spcBef>
              </a:pPr>
              <a:t>20</a:t>
            </a:fld>
            <a:endParaRPr lang="en-US" altLang="en-US">
              <a:solidFill>
                <a:srgbClr val="000000"/>
              </a:solidFill>
              <a:latin typeface="Gill Sans" charset="0"/>
              <a:ea typeface="ヒラギノ角ゴ ProN W3" charset="-128"/>
            </a:endParaRPr>
          </a:p>
        </p:txBody>
      </p:sp>
      <p:sp>
        <p:nvSpPr>
          <p:cNvPr id="103427"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Asset: mental health, stress</a:t>
            </a:r>
          </a:p>
          <a:p>
            <a:r>
              <a:rPr lang="en-US" altLang="en-US">
                <a:ea typeface="MS PGothic" charset="-128"/>
              </a:rPr>
              <a:t>Reduction / mitigation (if it still happens…) / transfer (not my problem) / acceptance: low enough anyway</a:t>
            </a:r>
          </a:p>
        </p:txBody>
      </p:sp>
    </p:spTree>
    <p:extLst>
      <p:ext uri="{BB962C8B-B14F-4D97-AF65-F5344CB8AC3E}">
        <p14:creationId xmlns:p14="http://schemas.microsoft.com/office/powerpoint/2010/main" val="1679895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BC260111-6BD5-C846-842A-912FBBED14F0}" type="slidenum">
              <a:rPr lang="en-US" altLang="en-US">
                <a:solidFill>
                  <a:srgbClr val="000000"/>
                </a:solidFill>
                <a:latin typeface="Gill Sans" charset="0"/>
                <a:ea typeface="ヒラギノ角ゴ ProN W3" charset="-128"/>
              </a:rPr>
              <a:pPr eaLnBrk="1" hangingPunct="1">
                <a:spcBef>
                  <a:spcPct val="0"/>
                </a:spcBef>
              </a:pPr>
              <a:t>21</a:t>
            </a:fld>
            <a:endParaRPr lang="en-US" altLang="en-US">
              <a:solidFill>
                <a:srgbClr val="000000"/>
              </a:solidFill>
              <a:latin typeface="Gill Sans" charset="0"/>
              <a:ea typeface="ヒラギノ角ゴ ProN W3" charset="-128"/>
            </a:endParaRPr>
          </a:p>
        </p:txBody>
      </p:sp>
      <p:sp>
        <p:nvSpPr>
          <p:cNvPr id="10445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1545032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BBE9DBD9-3AC9-FE45-A240-FDBB0E45C7EB}" type="slidenum">
              <a:rPr lang="en-US" altLang="en-US">
                <a:solidFill>
                  <a:srgbClr val="000000"/>
                </a:solidFill>
                <a:latin typeface="Gill Sans" charset="0"/>
                <a:ea typeface="ヒラギノ角ゴ ProN W3" charset="-128"/>
              </a:rPr>
              <a:pPr eaLnBrk="1" hangingPunct="1">
                <a:spcBef>
                  <a:spcPct val="0"/>
                </a:spcBef>
              </a:pPr>
              <a:t>22</a:t>
            </a:fld>
            <a:endParaRPr lang="en-US" altLang="en-US">
              <a:solidFill>
                <a:srgbClr val="000000"/>
              </a:solidFill>
              <a:latin typeface="Gill Sans" charset="0"/>
              <a:ea typeface="ヒラギノ角ゴ ProN W3" charset="-128"/>
            </a:endParaRPr>
          </a:p>
        </p:txBody>
      </p:sp>
      <p:sp>
        <p:nvSpPr>
          <p:cNvPr id="105475"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05476"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Fantasy football site: availability</a:t>
            </a:r>
          </a:p>
        </p:txBody>
      </p:sp>
    </p:spTree>
    <p:extLst>
      <p:ext uri="{BB962C8B-B14F-4D97-AF65-F5344CB8AC3E}">
        <p14:creationId xmlns:p14="http://schemas.microsoft.com/office/powerpoint/2010/main" val="43025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9A9B5A64-93ED-D54B-A833-1442E8CFE758}" type="slidenum">
              <a:rPr lang="en-US" altLang="en-US">
                <a:solidFill>
                  <a:srgbClr val="000000"/>
                </a:solidFill>
                <a:latin typeface="Gill Sans" charset="0"/>
                <a:ea typeface="ヒラギノ角ゴ ProN W3" charset="-128"/>
              </a:rPr>
              <a:pPr eaLnBrk="1" hangingPunct="1">
                <a:spcBef>
                  <a:spcPct val="0"/>
                </a:spcBef>
              </a:pPr>
              <a:t>23</a:t>
            </a:fld>
            <a:endParaRPr lang="en-US" altLang="en-US">
              <a:solidFill>
                <a:srgbClr val="000000"/>
              </a:solidFill>
              <a:latin typeface="Gill Sans" charset="0"/>
              <a:ea typeface="ヒラギノ角ゴ ProN W3" charset="-128"/>
            </a:endParaRPr>
          </a:p>
        </p:txBody>
      </p:sp>
      <p:sp>
        <p:nvSpPr>
          <p:cNvPr id="106499"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06500"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BREAK</a:t>
            </a:r>
          </a:p>
          <a:p>
            <a:r>
              <a:rPr lang="en-US" altLang="en-US">
                <a:ea typeface="MS PGothic" charset="-128"/>
              </a:rPr>
              <a:t>The owner of the asset is not the owner of the IT asset</a:t>
            </a:r>
          </a:p>
          <a:p>
            <a:r>
              <a:rPr lang="en-US" altLang="en-US">
                <a:ea typeface="MS PGothic" charset="-128"/>
              </a:rPr>
              <a:t>Rules, laws, and policies need to be accounted for</a:t>
            </a:r>
          </a:p>
          <a:p>
            <a:r>
              <a:rPr lang="en-US" altLang="en-US">
                <a:ea typeface="MS PGothic" charset="-128"/>
              </a:rPr>
              <a:t>IT assets include people, processes, functions, and the actual system</a:t>
            </a:r>
          </a:p>
        </p:txBody>
      </p:sp>
    </p:spTree>
    <p:extLst>
      <p:ext uri="{BB962C8B-B14F-4D97-AF65-F5344CB8AC3E}">
        <p14:creationId xmlns:p14="http://schemas.microsoft.com/office/powerpoint/2010/main" val="861543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CA9B20E1-0527-EB41-AC35-A70429012266}" type="slidenum">
              <a:rPr lang="en-US" altLang="en-US">
                <a:solidFill>
                  <a:srgbClr val="000000"/>
                </a:solidFill>
                <a:latin typeface="Gill Sans" charset="0"/>
                <a:ea typeface="ヒラギノ角ゴ ProN W3" charset="-128"/>
              </a:rPr>
              <a:pPr eaLnBrk="1" hangingPunct="1">
                <a:spcBef>
                  <a:spcPct val="0"/>
                </a:spcBef>
              </a:pPr>
              <a:t>25</a:t>
            </a:fld>
            <a:endParaRPr lang="en-US" altLang="en-US">
              <a:solidFill>
                <a:srgbClr val="000000"/>
              </a:solidFill>
              <a:latin typeface="Gill Sans" charset="0"/>
              <a:ea typeface="ヒラギノ角ゴ ProN W3" charset="-128"/>
            </a:endParaRPr>
          </a:p>
        </p:txBody>
      </p:sp>
      <p:sp>
        <p:nvSpPr>
          <p:cNvPr id="11469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14692"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This entire course can be thought as risk analysis and management</a:t>
            </a:r>
          </a:p>
          <a:p>
            <a:r>
              <a:rPr lang="en-US" altLang="en-US">
                <a:ea typeface="MS PGothic" charset="-128"/>
              </a:rPr>
              <a:t>Risk management approach – ground vehicles</a:t>
            </a:r>
          </a:p>
        </p:txBody>
      </p:sp>
    </p:spTree>
    <p:extLst>
      <p:ext uri="{BB962C8B-B14F-4D97-AF65-F5344CB8AC3E}">
        <p14:creationId xmlns:p14="http://schemas.microsoft.com/office/powerpoint/2010/main" val="3130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ea typeface="MS PGothic" charset="-128"/>
              </a:rPr>
              <a:t>Systems also need to not do what they’re not supposed to do</a:t>
            </a:r>
          </a:p>
          <a:p>
            <a:pPr marL="171450" indent="-171450">
              <a:buFontTx/>
              <a:buChar char="•"/>
            </a:pPr>
            <a:r>
              <a:rPr lang="en-US" altLang="en-US">
                <a:ea typeface="MS PGothic" charset="-128"/>
              </a:rPr>
              <a:t>Systems tends to have multiple components controlled by different parties</a:t>
            </a:r>
          </a:p>
          <a:p>
            <a:pPr marL="171450" indent="-171450">
              <a:buFontTx/>
              <a:buChar char="•"/>
            </a:pPr>
            <a:r>
              <a:rPr lang="en-US" altLang="en-US">
                <a:ea typeface="MS PGothic" charset="-128"/>
              </a:rPr>
              <a:t>Thinking differently: vulnerabilities in the system of systems</a:t>
            </a:r>
          </a:p>
          <a:p>
            <a:pPr marL="171450" indent="-171450">
              <a:buFontTx/>
              <a:buChar char="•"/>
            </a:pPr>
            <a:r>
              <a:rPr lang="en-US" altLang="en-US">
                <a:ea typeface="MS PGothic" charset="-128"/>
              </a:rPr>
              <a:t>Time/cost analysis of attacking or defending a system</a:t>
            </a:r>
          </a:p>
        </p:txBody>
      </p:sp>
      <p:sp>
        <p:nvSpPr>
          <p:cNvPr id="8806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E21BE286-EBE5-B742-963E-F846311596FF}" type="slidenum">
              <a:rPr lang="en-US" altLang="en-US">
                <a:solidFill>
                  <a:srgbClr val="000000"/>
                </a:solidFill>
                <a:latin typeface="Gill Sans" charset="0"/>
                <a:ea typeface="ヒラギノ角ゴ ProN W3" charset="-128"/>
              </a:rPr>
              <a:pPr eaLnBrk="1" hangingPunct="1">
                <a:spcBef>
                  <a:spcPct val="0"/>
                </a:spcBef>
              </a:pPr>
              <a:t>4</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886086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DDFD15F7-6FC6-EB43-BBAA-A6D90EAF053B}" type="slidenum">
              <a:rPr lang="en-US" altLang="en-US">
                <a:solidFill>
                  <a:srgbClr val="000000"/>
                </a:solidFill>
                <a:latin typeface="Gill Sans" charset="0"/>
                <a:ea typeface="ヒラギノ角ゴ ProN W3" charset="-128"/>
              </a:rPr>
              <a:pPr eaLnBrk="1" hangingPunct="1">
                <a:spcBef>
                  <a:spcPct val="0"/>
                </a:spcBef>
              </a:pPr>
              <a:t>26</a:t>
            </a:fld>
            <a:endParaRPr lang="en-US" altLang="en-US">
              <a:solidFill>
                <a:srgbClr val="000000"/>
              </a:solidFill>
              <a:latin typeface="Gill Sans" charset="0"/>
              <a:ea typeface="ヒラギノ角ゴ ProN W3" charset="-128"/>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15716"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Give examples of each</a:t>
            </a:r>
          </a:p>
        </p:txBody>
      </p:sp>
    </p:spTree>
    <p:extLst>
      <p:ext uri="{BB962C8B-B14F-4D97-AF65-F5344CB8AC3E}">
        <p14:creationId xmlns:p14="http://schemas.microsoft.com/office/powerpoint/2010/main" val="816504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MS PGothic" charset="-128"/>
              </a:rPr>
              <a:t>With numbers</a:t>
            </a:r>
          </a:p>
          <a:p>
            <a:r>
              <a:rPr lang="en-US" altLang="en-US">
                <a:ea typeface="MS PGothic" charset="-128"/>
              </a:rPr>
              <a:t>ALE = how much you’ll lose per year, so how much should be used to safeguard it?</a:t>
            </a:r>
          </a:p>
          <a:p>
            <a:r>
              <a:rPr lang="en-US" altLang="en-US">
                <a:ea typeface="MS PGothic" charset="-128"/>
              </a:rPr>
              <a:t>EPA- $9.1 Million; FDA- $7.9 Million</a:t>
            </a:r>
          </a:p>
        </p:txBody>
      </p:sp>
      <p:sp>
        <p:nvSpPr>
          <p:cNvPr id="11674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53E81FCF-5E68-1840-A7F9-6929D11C47C1}" type="slidenum">
              <a:rPr lang="en-US" altLang="en-US">
                <a:solidFill>
                  <a:srgbClr val="000000"/>
                </a:solidFill>
                <a:latin typeface="Gill Sans" charset="0"/>
                <a:ea typeface="ヒラギノ角ゴ ProN W3" charset="-128"/>
              </a:rPr>
              <a:pPr eaLnBrk="1" hangingPunct="1">
                <a:spcBef>
                  <a:spcPct val="0"/>
                </a:spcBef>
              </a:pPr>
              <a:t>27</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8206976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EE8355C9-94C7-E54A-ABC7-8DF09FFBED7F}" type="slidenum">
              <a:rPr lang="en-US" altLang="en-US">
                <a:solidFill>
                  <a:srgbClr val="000000"/>
                </a:solidFill>
                <a:latin typeface="Gill Sans" charset="0"/>
                <a:ea typeface="ヒラギノ角ゴ ProN W3" charset="-128"/>
              </a:rPr>
              <a:pPr eaLnBrk="1" hangingPunct="1">
                <a:spcBef>
                  <a:spcPct val="0"/>
                </a:spcBef>
              </a:pPr>
              <a:t>30</a:t>
            </a:fld>
            <a:endParaRPr lang="en-US" altLang="en-US">
              <a:solidFill>
                <a:srgbClr val="000000"/>
              </a:solidFill>
              <a:latin typeface="Gill Sans" charset="0"/>
              <a:ea typeface="ヒラギノ角ゴ ProN W3" charset="-128"/>
            </a:endParaRPr>
          </a:p>
        </p:txBody>
      </p:sp>
      <p:sp>
        <p:nvSpPr>
          <p:cNvPr id="117763"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17764"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655858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C48294DD-2088-5048-B058-D51FEB0B73D8}" type="slidenum">
              <a:rPr lang="en-US" altLang="en-US">
                <a:solidFill>
                  <a:srgbClr val="000000"/>
                </a:solidFill>
                <a:latin typeface="Gill Sans" charset="0"/>
                <a:ea typeface="ヒラギノ角ゴ ProN W3" charset="-128"/>
              </a:rPr>
              <a:pPr eaLnBrk="1" hangingPunct="1">
                <a:spcBef>
                  <a:spcPct val="0"/>
                </a:spcBef>
              </a:pPr>
              <a:t>31</a:t>
            </a:fld>
            <a:endParaRPr lang="en-US" altLang="en-US">
              <a:solidFill>
                <a:srgbClr val="000000"/>
              </a:solidFill>
              <a:latin typeface="Gill Sans" charset="0"/>
              <a:ea typeface="ヒラギノ角ゴ ProN W3" charset="-128"/>
            </a:endParaRPr>
          </a:p>
        </p:txBody>
      </p:sp>
      <p:sp>
        <p:nvSpPr>
          <p:cNvPr id="118787"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18788"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1583571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9889753D-E4AA-AB42-86FF-85E376868E02}" type="slidenum">
              <a:rPr lang="en-US" altLang="en-US">
                <a:solidFill>
                  <a:srgbClr val="000000"/>
                </a:solidFill>
                <a:latin typeface="Gill Sans" charset="0"/>
                <a:ea typeface="ヒラギノ角ゴ ProN W3" charset="-128"/>
              </a:rPr>
              <a:pPr eaLnBrk="1" hangingPunct="1">
                <a:spcBef>
                  <a:spcPct val="0"/>
                </a:spcBef>
              </a:pPr>
              <a:t>32</a:t>
            </a:fld>
            <a:endParaRPr lang="en-US" altLang="en-US">
              <a:solidFill>
                <a:srgbClr val="000000"/>
              </a:solidFill>
              <a:latin typeface="Gill Sans" charset="0"/>
              <a:ea typeface="ヒラギノ角ゴ ProN W3" charset="-128"/>
            </a:endParaRPr>
          </a:p>
        </p:txBody>
      </p:sp>
      <p:sp>
        <p:nvSpPr>
          <p:cNvPr id="119811" name="Rectangle 2"/>
          <p:cNvSpPr>
            <a:spLocks noGrp="1" noRot="1" noChangeAspect="1" noChangeArrowheads="1" noTextEdit="1"/>
          </p:cNvSpPr>
          <p:nvPr>
            <p:ph type="sldImg"/>
          </p:nvPr>
        </p:nvSpPr>
        <p:spPr bwMode="auto">
          <a:xfrm>
            <a:off x="1143000" y="685800"/>
            <a:ext cx="4573588" cy="3429000"/>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119812"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Tree>
    <p:extLst>
      <p:ext uri="{BB962C8B-B14F-4D97-AF65-F5344CB8AC3E}">
        <p14:creationId xmlns:p14="http://schemas.microsoft.com/office/powerpoint/2010/main" val="559301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
        <p:nvSpPr>
          <p:cNvPr id="8909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85DAF1E1-5019-BD41-A3C6-E52BBA3F9B73}" type="slidenum">
              <a:rPr lang="en-US" altLang="en-US">
                <a:solidFill>
                  <a:srgbClr val="000000"/>
                </a:solidFill>
                <a:latin typeface="Gill Sans" charset="0"/>
                <a:ea typeface="ヒラギノ角ゴ ProN W3" charset="-128"/>
              </a:rPr>
              <a:pPr eaLnBrk="1" hangingPunct="1">
                <a:spcBef>
                  <a:spcPct val="0"/>
                </a:spcBef>
              </a:pPr>
              <a:t>5</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739273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
        <p:nvSpPr>
          <p:cNvPr id="901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3591C2E-8678-5643-9982-F335A91A55CF}" type="slidenum">
              <a:rPr lang="en-US" altLang="en-US">
                <a:solidFill>
                  <a:srgbClr val="000000"/>
                </a:solidFill>
                <a:latin typeface="Gill Sans" charset="0"/>
                <a:ea typeface="ヒラギノ角ゴ ProN W3" charset="-128"/>
              </a:rPr>
              <a:pPr eaLnBrk="1" hangingPunct="1">
                <a:spcBef>
                  <a:spcPct val="0"/>
                </a:spcBef>
              </a:pPr>
              <a:t>7</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750003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MS PGothic" charset="-128"/>
            </a:endParaRPr>
          </a:p>
        </p:txBody>
      </p:sp>
      <p:sp>
        <p:nvSpPr>
          <p:cNvPr id="9114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A9E52780-475C-434F-8028-A13F5EA85FF6}" type="slidenum">
              <a:rPr lang="en-US" altLang="en-US">
                <a:solidFill>
                  <a:srgbClr val="000000"/>
                </a:solidFill>
                <a:latin typeface="Gill Sans" charset="0"/>
                <a:ea typeface="ヒラギノ角ゴ ProN W3" charset="-128"/>
              </a:rPr>
              <a:pPr eaLnBrk="1" hangingPunct="1">
                <a:spcBef>
                  <a:spcPct val="0"/>
                </a:spcBef>
              </a:pPr>
              <a:t>8</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41550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US" dirty="0"/>
              <a:t>Lessons:</a:t>
            </a:r>
          </a:p>
          <a:p>
            <a:pPr marL="171450" indent="-171450">
              <a:buFontTx/>
              <a:buChar char="-"/>
              <a:defRPr/>
            </a:pPr>
            <a:r>
              <a:rPr lang="en-US" dirty="0"/>
              <a:t>Weakness in one system can affect another independent one</a:t>
            </a:r>
          </a:p>
        </p:txBody>
      </p:sp>
      <p:sp>
        <p:nvSpPr>
          <p:cNvPr id="9216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C554D740-3DE0-904D-ADFE-44136077F350}" type="slidenum">
              <a:rPr lang="en-US" altLang="en-US">
                <a:solidFill>
                  <a:srgbClr val="000000"/>
                </a:solidFill>
                <a:latin typeface="Gill Sans" charset="0"/>
                <a:ea typeface="ヒラギノ角ゴ ProN W3" charset="-128"/>
              </a:rPr>
              <a:pPr eaLnBrk="1" hangingPunct="1">
                <a:spcBef>
                  <a:spcPct val="0"/>
                </a:spcBef>
              </a:pPr>
              <a:t>10</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78012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9318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33DD4737-A2CD-5A44-9778-3BFA285D61C7}" type="slidenum">
              <a:rPr lang="en-US" altLang="en-US">
                <a:solidFill>
                  <a:srgbClr val="000000"/>
                </a:solidFill>
                <a:latin typeface="Gill Sans" charset="0"/>
                <a:ea typeface="ヒラギノ角ゴ ProN W3" charset="-128"/>
              </a:rPr>
              <a:pPr eaLnBrk="1" hangingPunct="1">
                <a:spcBef>
                  <a:spcPct val="0"/>
                </a:spcBef>
              </a:pPr>
              <a:t>11</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55291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ea typeface="MS PGothic" charset="-128"/>
              </a:rPr>
              <a:t>Qs we’ll going to discuss</a:t>
            </a:r>
          </a:p>
        </p:txBody>
      </p:sp>
      <p:sp>
        <p:nvSpPr>
          <p:cNvPr id="9421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35E9166C-B7B6-0249-8BEB-E37EC2DD3B97}" type="slidenum">
              <a:rPr lang="en-US" altLang="en-US">
                <a:solidFill>
                  <a:srgbClr val="000000"/>
                </a:solidFill>
                <a:latin typeface="Gill Sans" charset="0"/>
                <a:ea typeface="ヒラギノ角ゴ ProN W3" charset="-128"/>
              </a:rPr>
              <a:pPr eaLnBrk="1" hangingPunct="1">
                <a:spcBef>
                  <a:spcPct val="0"/>
                </a:spcBef>
              </a:pPr>
              <a:t>13</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67129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MS PGothic" charset="-128"/>
            </a:endParaRPr>
          </a:p>
        </p:txBody>
      </p:sp>
      <p:sp>
        <p:nvSpPr>
          <p:cNvPr id="9523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charset="0"/>
                <a:ea typeface="MS PGothic" charset="-128"/>
              </a:defRPr>
            </a:lvl1pPr>
            <a:lvl2pPr marL="742950" indent="-285750" eaLnBrk="0" hangingPunct="0">
              <a:spcBef>
                <a:spcPct val="30000"/>
              </a:spcBef>
              <a:defRPr sz="1200">
                <a:solidFill>
                  <a:schemeClr val="tx1"/>
                </a:solidFill>
                <a:latin typeface="Calibri" charset="0"/>
                <a:ea typeface="MS PGothic" charset="-128"/>
              </a:defRPr>
            </a:lvl2pPr>
            <a:lvl3pPr marL="1143000" indent="-228600" eaLnBrk="0" hangingPunct="0">
              <a:spcBef>
                <a:spcPct val="30000"/>
              </a:spcBef>
              <a:defRPr sz="1200">
                <a:solidFill>
                  <a:schemeClr val="tx1"/>
                </a:solidFill>
                <a:latin typeface="Calibri" charset="0"/>
                <a:ea typeface="MS PGothic" charset="-128"/>
              </a:defRPr>
            </a:lvl3pPr>
            <a:lvl4pPr marL="1600200" indent="-228600" eaLnBrk="0" hangingPunct="0">
              <a:spcBef>
                <a:spcPct val="30000"/>
              </a:spcBef>
              <a:defRPr sz="1200">
                <a:solidFill>
                  <a:schemeClr val="tx1"/>
                </a:solidFill>
                <a:latin typeface="Calibri" charset="0"/>
                <a:ea typeface="MS PGothic" charset="-128"/>
              </a:defRPr>
            </a:lvl4pPr>
            <a:lvl5pPr marL="2057400" indent="-228600" eaLnBrk="0" hangingPunct="0">
              <a:spcBef>
                <a:spcPct val="30000"/>
              </a:spcBef>
              <a:defRPr sz="1200">
                <a:solidFill>
                  <a:schemeClr val="tx1"/>
                </a:solidFill>
                <a:latin typeface="Calibri" charset="0"/>
                <a:ea typeface="MS PGothic" charset="-128"/>
              </a:defRPr>
            </a:lvl5pPr>
            <a:lvl6pPr marL="2514600" indent="-228600" eaLnBrk="0" fontAlgn="base" hangingPunct="0">
              <a:spcBef>
                <a:spcPct val="30000"/>
              </a:spcBef>
              <a:spcAft>
                <a:spcPct val="0"/>
              </a:spcAft>
              <a:defRPr sz="1200">
                <a:solidFill>
                  <a:schemeClr val="tx1"/>
                </a:solidFill>
                <a:latin typeface="Calibri" charset="0"/>
                <a:ea typeface="MS PGothic" charset="-128"/>
              </a:defRPr>
            </a:lvl6pPr>
            <a:lvl7pPr marL="2971800" indent="-228600" eaLnBrk="0" fontAlgn="base" hangingPunct="0">
              <a:spcBef>
                <a:spcPct val="30000"/>
              </a:spcBef>
              <a:spcAft>
                <a:spcPct val="0"/>
              </a:spcAft>
              <a:defRPr sz="1200">
                <a:solidFill>
                  <a:schemeClr val="tx1"/>
                </a:solidFill>
                <a:latin typeface="Calibri" charset="0"/>
                <a:ea typeface="MS PGothic" charset="-128"/>
              </a:defRPr>
            </a:lvl7pPr>
            <a:lvl8pPr marL="3429000" indent="-228600" eaLnBrk="0" fontAlgn="base" hangingPunct="0">
              <a:spcBef>
                <a:spcPct val="30000"/>
              </a:spcBef>
              <a:spcAft>
                <a:spcPct val="0"/>
              </a:spcAft>
              <a:defRPr sz="1200">
                <a:solidFill>
                  <a:schemeClr val="tx1"/>
                </a:solidFill>
                <a:latin typeface="Calibri" charset="0"/>
                <a:ea typeface="MS PGothic" charset="-128"/>
              </a:defRPr>
            </a:lvl8pPr>
            <a:lvl9pPr marL="3886200" indent="-228600" eaLnBrk="0" fontAlgn="base" hangingPunct="0">
              <a:spcBef>
                <a:spcPct val="30000"/>
              </a:spcBef>
              <a:spcAft>
                <a:spcPct val="0"/>
              </a:spcAft>
              <a:defRPr sz="1200">
                <a:solidFill>
                  <a:schemeClr val="tx1"/>
                </a:solidFill>
                <a:latin typeface="Calibri" charset="0"/>
                <a:ea typeface="MS PGothic" charset="-128"/>
              </a:defRPr>
            </a:lvl9pPr>
          </a:lstStyle>
          <a:p>
            <a:pPr eaLnBrk="1" hangingPunct="1">
              <a:spcBef>
                <a:spcPct val="0"/>
              </a:spcBef>
            </a:pPr>
            <a:fld id="{0E029520-6AEF-F14B-B383-C4ACF8061647}" type="slidenum">
              <a:rPr lang="en-US" altLang="en-US">
                <a:solidFill>
                  <a:srgbClr val="000000"/>
                </a:solidFill>
                <a:latin typeface="Gill Sans" charset="0"/>
                <a:ea typeface="ヒラギノ角ゴ ProN W3" charset="-128"/>
              </a:rPr>
              <a:pPr eaLnBrk="1" hangingPunct="1">
                <a:spcBef>
                  <a:spcPct val="0"/>
                </a:spcBef>
              </a:pPr>
              <a:t>14</a:t>
            </a:fld>
            <a:endParaRPr lang="en-US" altLang="en-US">
              <a:solidFill>
                <a:srgbClr val="000000"/>
              </a:solidFill>
              <a:latin typeface="Gill Sans" charset="0"/>
              <a:ea typeface="ヒラギノ角ゴ ProN W3" charset="-128"/>
            </a:endParaRPr>
          </a:p>
        </p:txBody>
      </p:sp>
    </p:spTree>
    <p:extLst>
      <p:ext uri="{BB962C8B-B14F-4D97-AF65-F5344CB8AC3E}">
        <p14:creationId xmlns:p14="http://schemas.microsoft.com/office/powerpoint/2010/main" val="1344247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5"/>
          <p:cNvSpPr txBox="1">
            <a:spLocks noGrp="1" noChangeArrowheads="1"/>
          </p:cNvSpPr>
          <p:nvPr>
            <p:ph type="sldNum" sz="quarter" idx="10"/>
          </p:nvPr>
        </p:nvSpPr>
        <p:spPr>
          <a:ln/>
        </p:spPr>
        <p:txBody>
          <a:bodyPr/>
          <a:lstStyle>
            <a:lvl1pPr>
              <a:defRPr/>
            </a:lvl1pPr>
          </a:lstStyle>
          <a:p>
            <a:fld id="{14B1158C-FC1F-0644-B09B-6437A7B3DFF0}" type="slidenum">
              <a:rPr lang="en-US" altLang="en-US"/>
              <a:pPr/>
              <a:t>‹#›</a:t>
            </a:fld>
            <a:endParaRPr lang="en-US" altLang="en-US"/>
          </a:p>
        </p:txBody>
      </p:sp>
    </p:spTree>
    <p:extLst>
      <p:ext uri="{BB962C8B-B14F-4D97-AF65-F5344CB8AC3E}">
        <p14:creationId xmlns:p14="http://schemas.microsoft.com/office/powerpoint/2010/main" val="1739000681"/>
      </p:ext>
    </p:extLst>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3F8D8371-5F15-4F42-8FE9-D25F75260B6C}" type="slidenum">
              <a:rPr lang="en-US" altLang="en-US"/>
              <a:pPr/>
              <a:t>‹#›</a:t>
            </a:fld>
            <a:endParaRPr lang="en-US" altLang="en-US"/>
          </a:p>
        </p:txBody>
      </p:sp>
    </p:spTree>
    <p:extLst>
      <p:ext uri="{BB962C8B-B14F-4D97-AF65-F5344CB8AC3E}">
        <p14:creationId xmlns:p14="http://schemas.microsoft.com/office/powerpoint/2010/main" val="1113502215"/>
      </p:ext>
    </p:extLst>
  </p:cSld>
  <p:clrMapOvr>
    <a:masterClrMapping/>
  </p:clrMapOvr>
  <p:transition spd="med">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46B05FE8-0253-D340-9699-E9EBD5893A0C}" type="slidenum">
              <a:rPr lang="en-US" altLang="en-US"/>
              <a:pPr/>
              <a:t>‹#›</a:t>
            </a:fld>
            <a:endParaRPr lang="en-US" altLang="en-US"/>
          </a:p>
        </p:txBody>
      </p:sp>
    </p:spTree>
    <p:extLst>
      <p:ext uri="{BB962C8B-B14F-4D97-AF65-F5344CB8AC3E}">
        <p14:creationId xmlns:p14="http://schemas.microsoft.com/office/powerpoint/2010/main" val="860516127"/>
      </p:ext>
    </p:extLst>
  </p:cSld>
  <p:clrMapOvr>
    <a:masterClrMapping/>
  </p:clrMapOvr>
  <p:transition spd="med">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fld id="{6F54F734-F97B-BC4B-857A-C131255010C5}" type="slidenum">
              <a:rPr lang="en-US" altLang="en-US"/>
              <a:pPr/>
              <a:t>‹#›</a:t>
            </a:fld>
            <a:endParaRPr lang="en-US" altLang="en-US"/>
          </a:p>
        </p:txBody>
      </p:sp>
    </p:spTree>
    <p:extLst>
      <p:ext uri="{BB962C8B-B14F-4D97-AF65-F5344CB8AC3E}">
        <p14:creationId xmlns:p14="http://schemas.microsoft.com/office/powerpoint/2010/main" val="777720504"/>
      </p:ext>
    </p:extLst>
  </p:cSld>
  <p:clrMapOvr>
    <a:masterClrMapping/>
  </p:clrMapOvr>
  <p:transition spd="med">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757C0924-5359-4543-B6E7-DA0BFC87146B}" type="slidenum">
              <a:rPr lang="en-US" altLang="en-US"/>
              <a:pPr/>
              <a:t>‹#›</a:t>
            </a:fld>
            <a:endParaRPr lang="en-US" altLang="en-US"/>
          </a:p>
        </p:txBody>
      </p:sp>
    </p:spTree>
    <p:extLst>
      <p:ext uri="{BB962C8B-B14F-4D97-AF65-F5344CB8AC3E}">
        <p14:creationId xmlns:p14="http://schemas.microsoft.com/office/powerpoint/2010/main" val="1543755629"/>
      </p:ext>
    </p:extLst>
  </p:cSld>
  <p:clrMapOvr>
    <a:masterClrMapping/>
  </p:clrMapOvr>
  <p:transition spd="med">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fld id="{9DAAAB83-21BC-A842-B49E-AEB56F009563}" type="slidenum">
              <a:rPr lang="en-US" altLang="en-US"/>
              <a:pPr/>
              <a:t>‹#›</a:t>
            </a:fld>
            <a:endParaRPr lang="en-US" altLang="en-US"/>
          </a:p>
        </p:txBody>
      </p:sp>
    </p:spTree>
    <p:extLst>
      <p:ext uri="{BB962C8B-B14F-4D97-AF65-F5344CB8AC3E}">
        <p14:creationId xmlns:p14="http://schemas.microsoft.com/office/powerpoint/2010/main" val="1722060049"/>
      </p:ext>
    </p:extLst>
  </p:cSld>
  <p:clrMapOvr>
    <a:masterClrMapping/>
  </p:clrMapOvr>
  <p:transition spd="med">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11950" y="1968500"/>
            <a:ext cx="5988050" cy="725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fld id="{DAC9F6A9-43D3-B246-B9E3-CEE871580BD5}" type="slidenum">
              <a:rPr lang="en-US" altLang="en-US"/>
              <a:pPr/>
              <a:t>‹#›</a:t>
            </a:fld>
            <a:endParaRPr lang="en-US" altLang="en-US"/>
          </a:p>
        </p:txBody>
      </p:sp>
    </p:spTree>
    <p:extLst>
      <p:ext uri="{BB962C8B-B14F-4D97-AF65-F5344CB8AC3E}">
        <p14:creationId xmlns:p14="http://schemas.microsoft.com/office/powerpoint/2010/main" val="1455590964"/>
      </p:ext>
    </p:extLst>
  </p:cSld>
  <p:clrMapOvr>
    <a:masterClrMapping/>
  </p:clrMapOvr>
  <p:transition spd="med">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fld id="{DB8BF6FF-3AD5-5A43-BFFD-864FABCEA3DD}" type="slidenum">
              <a:rPr lang="en-US" altLang="en-US"/>
              <a:pPr/>
              <a:t>‹#›</a:t>
            </a:fld>
            <a:endParaRPr lang="en-US" altLang="en-US"/>
          </a:p>
        </p:txBody>
      </p:sp>
    </p:spTree>
    <p:extLst>
      <p:ext uri="{BB962C8B-B14F-4D97-AF65-F5344CB8AC3E}">
        <p14:creationId xmlns:p14="http://schemas.microsoft.com/office/powerpoint/2010/main" val="328298285"/>
      </p:ext>
    </p:extLst>
  </p:cSld>
  <p:clrMapOvr>
    <a:masterClrMapping/>
  </p:clrMapOvr>
  <p:transition spd="med">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fld id="{2D5DFD65-3F9A-194C-92C4-309FE81C8518}" type="slidenum">
              <a:rPr lang="en-US" altLang="en-US"/>
              <a:pPr/>
              <a:t>‹#›</a:t>
            </a:fld>
            <a:endParaRPr lang="en-US" altLang="en-US"/>
          </a:p>
        </p:txBody>
      </p:sp>
    </p:spTree>
    <p:extLst>
      <p:ext uri="{BB962C8B-B14F-4D97-AF65-F5344CB8AC3E}">
        <p14:creationId xmlns:p14="http://schemas.microsoft.com/office/powerpoint/2010/main" val="70636429"/>
      </p:ext>
    </p:extLst>
  </p:cSld>
  <p:clrMapOvr>
    <a:masterClrMapping/>
  </p:clrMapOvr>
  <p:transition spd="med">
    <p:dissolv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fld id="{704B12BA-7C3F-B94C-AC01-05C9B3F19E44}" type="slidenum">
              <a:rPr lang="en-US" altLang="en-US"/>
              <a:pPr/>
              <a:t>‹#›</a:t>
            </a:fld>
            <a:endParaRPr lang="en-US" altLang="en-US"/>
          </a:p>
        </p:txBody>
      </p:sp>
    </p:spTree>
    <p:extLst>
      <p:ext uri="{BB962C8B-B14F-4D97-AF65-F5344CB8AC3E}">
        <p14:creationId xmlns:p14="http://schemas.microsoft.com/office/powerpoint/2010/main" val="136495343"/>
      </p:ext>
    </p:extLst>
  </p:cSld>
  <p:clrMapOvr>
    <a:masterClrMapping/>
  </p:clrMapOvr>
  <p:transition spd="med">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E638772C-7A97-0942-8F2E-3D1662277601}" type="slidenum">
              <a:rPr lang="en-US" altLang="en-US"/>
              <a:pPr/>
              <a:t>‹#›</a:t>
            </a:fld>
            <a:endParaRPr lang="en-US" altLang="en-US"/>
          </a:p>
        </p:txBody>
      </p:sp>
    </p:spTree>
    <p:extLst>
      <p:ext uri="{BB962C8B-B14F-4D97-AF65-F5344CB8AC3E}">
        <p14:creationId xmlns:p14="http://schemas.microsoft.com/office/powerpoint/2010/main" val="1472576335"/>
      </p:ext>
    </p:extLst>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5"/>
          <p:cNvSpPr txBox="1">
            <a:spLocks noGrp="1" noChangeArrowheads="1"/>
          </p:cNvSpPr>
          <p:nvPr>
            <p:ph type="sldNum" sz="quarter" idx="10"/>
          </p:nvPr>
        </p:nvSpPr>
        <p:spPr>
          <a:ln/>
        </p:spPr>
        <p:txBody>
          <a:bodyPr/>
          <a:lstStyle>
            <a:lvl1pPr>
              <a:defRPr/>
            </a:lvl1pPr>
          </a:lstStyle>
          <a:p>
            <a:fld id="{4FCFEE00-0B06-A245-BF0F-0C219286973C}" type="slidenum">
              <a:rPr lang="en-US" altLang="en-US"/>
              <a:pPr/>
              <a:t>‹#›</a:t>
            </a:fld>
            <a:endParaRPr lang="en-US" altLang="en-US"/>
          </a:p>
        </p:txBody>
      </p:sp>
    </p:spTree>
    <p:extLst>
      <p:ext uri="{BB962C8B-B14F-4D97-AF65-F5344CB8AC3E}">
        <p14:creationId xmlns:p14="http://schemas.microsoft.com/office/powerpoint/2010/main" val="1498617647"/>
      </p:ext>
    </p:extLst>
  </p:cSld>
  <p:clrMapOvr>
    <a:masterClrMapping/>
  </p:clrMapOvr>
  <p:transition spd="med">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fld id="{D1637780-97D9-0A4D-8855-BCE59D94D1FB}" type="slidenum">
              <a:rPr lang="en-US" altLang="en-US"/>
              <a:pPr/>
              <a:t>‹#›</a:t>
            </a:fld>
            <a:endParaRPr lang="en-US" altLang="en-US"/>
          </a:p>
        </p:txBody>
      </p:sp>
    </p:spTree>
    <p:extLst>
      <p:ext uri="{BB962C8B-B14F-4D97-AF65-F5344CB8AC3E}">
        <p14:creationId xmlns:p14="http://schemas.microsoft.com/office/powerpoint/2010/main" val="402903177"/>
      </p:ext>
    </p:extLst>
  </p:cSld>
  <p:clrMapOvr>
    <a:masterClrMapping/>
  </p:clrMapOvr>
  <p:transition spd="med">
    <p:dissolv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BCAFEEA0-7D95-5E4E-A918-05E9FCEBA9EA}" type="slidenum">
              <a:rPr lang="en-US" altLang="en-US"/>
              <a:pPr/>
              <a:t>‹#›</a:t>
            </a:fld>
            <a:endParaRPr lang="en-US" altLang="en-US"/>
          </a:p>
        </p:txBody>
      </p:sp>
    </p:spTree>
    <p:extLst>
      <p:ext uri="{BB962C8B-B14F-4D97-AF65-F5344CB8AC3E}">
        <p14:creationId xmlns:p14="http://schemas.microsoft.com/office/powerpoint/2010/main" val="1329202900"/>
      </p:ext>
    </p:extLst>
  </p:cSld>
  <p:clrMapOvr>
    <a:masterClrMapping/>
  </p:clrMapOvr>
  <p:transition spd="med">
    <p:dissolv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04375" y="901700"/>
            <a:ext cx="3095625" cy="8318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7500" y="901700"/>
            <a:ext cx="9134475" cy="8318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fld id="{C8F840A4-8BA9-DE4E-8D15-4999C58C4A11}" type="slidenum">
              <a:rPr lang="en-US" altLang="en-US"/>
              <a:pPr/>
              <a:t>‹#›</a:t>
            </a:fld>
            <a:endParaRPr lang="en-US" altLang="en-US"/>
          </a:p>
        </p:txBody>
      </p:sp>
    </p:spTree>
    <p:extLst>
      <p:ext uri="{BB962C8B-B14F-4D97-AF65-F5344CB8AC3E}">
        <p14:creationId xmlns:p14="http://schemas.microsoft.com/office/powerpoint/2010/main" val="1503885238"/>
      </p:ext>
    </p:extLst>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5"/>
          <p:cNvSpPr txBox="1">
            <a:spLocks noGrp="1" noChangeArrowheads="1"/>
          </p:cNvSpPr>
          <p:nvPr>
            <p:ph type="sldNum" sz="quarter" idx="10"/>
          </p:nvPr>
        </p:nvSpPr>
        <p:spPr>
          <a:ln/>
        </p:spPr>
        <p:txBody>
          <a:bodyPr/>
          <a:lstStyle>
            <a:lvl1pPr>
              <a:defRPr/>
            </a:lvl1pPr>
          </a:lstStyle>
          <a:p>
            <a:fld id="{B891C7A9-5EA6-034E-898F-9E5599ABEEB5}" type="slidenum">
              <a:rPr lang="en-US" altLang="en-US"/>
              <a:pPr/>
              <a:t>‹#›</a:t>
            </a:fld>
            <a:endParaRPr lang="en-US" altLang="en-US"/>
          </a:p>
        </p:txBody>
      </p:sp>
    </p:spTree>
    <p:extLst>
      <p:ext uri="{BB962C8B-B14F-4D97-AF65-F5344CB8AC3E}">
        <p14:creationId xmlns:p14="http://schemas.microsoft.com/office/powerpoint/2010/main" val="669908538"/>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5"/>
          <p:cNvSpPr txBox="1">
            <a:spLocks noGrp="1" noChangeArrowheads="1"/>
          </p:cNvSpPr>
          <p:nvPr>
            <p:ph type="sldNum" sz="quarter" idx="10"/>
          </p:nvPr>
        </p:nvSpPr>
        <p:spPr>
          <a:ln/>
        </p:spPr>
        <p:txBody>
          <a:bodyPr/>
          <a:lstStyle>
            <a:lvl1pPr>
              <a:defRPr/>
            </a:lvl1pPr>
          </a:lstStyle>
          <a:p>
            <a:fld id="{80954792-1551-1548-BFD6-5B9A346C576F}" type="slidenum">
              <a:rPr lang="en-US" altLang="en-US"/>
              <a:pPr/>
              <a:t>‹#›</a:t>
            </a:fld>
            <a:endParaRPr lang="en-US" altLang="en-US"/>
          </a:p>
        </p:txBody>
      </p:sp>
    </p:spTree>
    <p:extLst>
      <p:ext uri="{BB962C8B-B14F-4D97-AF65-F5344CB8AC3E}">
        <p14:creationId xmlns:p14="http://schemas.microsoft.com/office/powerpoint/2010/main" val="1387036159"/>
      </p:ext>
    </p:extLst>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5"/>
          <p:cNvSpPr txBox="1">
            <a:spLocks noGrp="1" noChangeArrowheads="1"/>
          </p:cNvSpPr>
          <p:nvPr>
            <p:ph type="sldNum" sz="quarter" idx="10"/>
          </p:nvPr>
        </p:nvSpPr>
        <p:spPr>
          <a:ln/>
        </p:spPr>
        <p:txBody>
          <a:bodyPr/>
          <a:lstStyle>
            <a:lvl1pPr>
              <a:defRPr/>
            </a:lvl1pPr>
          </a:lstStyle>
          <a:p>
            <a:fld id="{94E20798-3D44-F149-9EAE-5F13792CCC36}" type="slidenum">
              <a:rPr lang="en-US" altLang="en-US"/>
              <a:pPr/>
              <a:t>‹#›</a:t>
            </a:fld>
            <a:endParaRPr lang="en-US" altLang="en-US"/>
          </a:p>
        </p:txBody>
      </p:sp>
    </p:spTree>
    <p:extLst>
      <p:ext uri="{BB962C8B-B14F-4D97-AF65-F5344CB8AC3E}">
        <p14:creationId xmlns:p14="http://schemas.microsoft.com/office/powerpoint/2010/main" val="12895151"/>
      </p:ext>
    </p:extLst>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5"/>
          <p:cNvSpPr txBox="1">
            <a:spLocks noGrp="1" noChangeArrowheads="1"/>
          </p:cNvSpPr>
          <p:nvPr>
            <p:ph type="sldNum" sz="quarter" idx="10"/>
          </p:nvPr>
        </p:nvSpPr>
        <p:spPr>
          <a:ln/>
        </p:spPr>
        <p:txBody>
          <a:bodyPr/>
          <a:lstStyle>
            <a:lvl1pPr>
              <a:defRPr/>
            </a:lvl1pPr>
          </a:lstStyle>
          <a:p>
            <a:fld id="{3D64702E-8A19-3947-8ADD-7F7EA1F0A27B}" type="slidenum">
              <a:rPr lang="en-US" altLang="en-US"/>
              <a:pPr/>
              <a:t>‹#›</a:t>
            </a:fld>
            <a:endParaRPr lang="en-US" altLang="en-US"/>
          </a:p>
        </p:txBody>
      </p:sp>
    </p:spTree>
    <p:extLst>
      <p:ext uri="{BB962C8B-B14F-4D97-AF65-F5344CB8AC3E}">
        <p14:creationId xmlns:p14="http://schemas.microsoft.com/office/powerpoint/2010/main" val="1144522535"/>
      </p:ext>
    </p:extLst>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5"/>
          <p:cNvSpPr txBox="1">
            <a:spLocks noGrp="1" noChangeArrowheads="1"/>
          </p:cNvSpPr>
          <p:nvPr>
            <p:ph type="sldNum" sz="quarter" idx="10"/>
          </p:nvPr>
        </p:nvSpPr>
        <p:spPr>
          <a:ln/>
        </p:spPr>
        <p:txBody>
          <a:bodyPr/>
          <a:lstStyle>
            <a:lvl1pPr>
              <a:defRPr/>
            </a:lvl1pPr>
          </a:lstStyle>
          <a:p>
            <a:fld id="{95293FB6-789F-4B43-A43E-6D3746B240AF}" type="slidenum">
              <a:rPr lang="en-US" altLang="en-US"/>
              <a:pPr/>
              <a:t>‹#›</a:t>
            </a:fld>
            <a:endParaRPr lang="en-US" altLang="en-US"/>
          </a:p>
        </p:txBody>
      </p:sp>
    </p:spTree>
    <p:extLst>
      <p:ext uri="{BB962C8B-B14F-4D97-AF65-F5344CB8AC3E}">
        <p14:creationId xmlns:p14="http://schemas.microsoft.com/office/powerpoint/2010/main" val="1812282134"/>
      </p:ext>
    </p:extLst>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266C1A0C-62EC-EE4A-8E28-5D9EA4BB6179}" type="slidenum">
              <a:rPr lang="en-US" altLang="en-US"/>
              <a:pPr/>
              <a:t>‹#›</a:t>
            </a:fld>
            <a:endParaRPr lang="en-US" altLang="en-US"/>
          </a:p>
        </p:txBody>
      </p:sp>
    </p:spTree>
    <p:extLst>
      <p:ext uri="{BB962C8B-B14F-4D97-AF65-F5344CB8AC3E}">
        <p14:creationId xmlns:p14="http://schemas.microsoft.com/office/powerpoint/2010/main" val="1328104339"/>
      </p:ext>
    </p:extLst>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5"/>
          <p:cNvSpPr txBox="1">
            <a:spLocks noGrp="1" noChangeArrowheads="1"/>
          </p:cNvSpPr>
          <p:nvPr>
            <p:ph type="sldNum" sz="quarter" idx="10"/>
          </p:nvPr>
        </p:nvSpPr>
        <p:spPr>
          <a:ln/>
        </p:spPr>
        <p:txBody>
          <a:bodyPr/>
          <a:lstStyle>
            <a:lvl1pPr>
              <a:defRPr/>
            </a:lvl1pPr>
          </a:lstStyle>
          <a:p>
            <a:fld id="{E5A6C01B-C7BB-BF48-92CD-D03A9A90E7B5}" type="slidenum">
              <a:rPr lang="en-US" altLang="en-US"/>
              <a:pPr/>
              <a:t>‹#›</a:t>
            </a:fld>
            <a:endParaRPr lang="en-US" altLang="en-US"/>
          </a:p>
        </p:txBody>
      </p:sp>
    </p:spTree>
    <p:extLst>
      <p:ext uri="{BB962C8B-B14F-4D97-AF65-F5344CB8AC3E}">
        <p14:creationId xmlns:p14="http://schemas.microsoft.com/office/powerpoint/2010/main" val="1380171692"/>
      </p:ext>
    </p:extLst>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270000" y="1638300"/>
            <a:ext cx="10464800" cy="3302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1027" name="Rectangle 4"/>
          <p:cNvSpPr>
            <a:spLocks noGrp="1" noChangeArrowheads="1"/>
          </p:cNvSpPr>
          <p:nvPr>
            <p:ph type="body" idx="1"/>
          </p:nvPr>
        </p:nvSpPr>
        <p:spPr bwMode="auto">
          <a:xfrm>
            <a:off x="1270000" y="5029200"/>
            <a:ext cx="10464800" cy="11303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sp>
        <p:nvSpPr>
          <p:cNvPr id="3" name="Text Box 5"/>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5FF277FB-390F-774D-BDC6-4E5D4FD5B8F1}" type="slidenum">
              <a:rPr lang="en-US" altLang="en-US"/>
              <a:pPr/>
              <a:t>‹#›</a:t>
            </a:fld>
            <a:endParaRPr lang="en-US" altLang="en-US"/>
          </a:p>
        </p:txBody>
      </p:sp>
      <p:sp>
        <p:nvSpPr>
          <p:cNvPr id="1029" name="Rectangle 6"/>
          <p:cNvSpPr>
            <a:spLocks/>
          </p:cNvSpPr>
          <p:nvPr/>
        </p:nvSpPr>
        <p:spPr bwMode="auto">
          <a:xfrm>
            <a:off x="5562600" y="9455150"/>
            <a:ext cx="19050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pic>
        <p:nvPicPr>
          <p:cNvPr id="7"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336" y="0"/>
            <a:ext cx="5401151" cy="838200"/>
          </a:xfrm>
          <a:prstGeom prst="rect">
            <a:avLst/>
          </a:prstGeom>
          <a:noFill/>
          <a:ln w="9525">
            <a:noFill/>
            <a:miter lim="800000"/>
            <a:headEnd/>
            <a:tailEnd/>
          </a:ln>
        </p:spPr>
      </p:pic>
    </p:spTree>
    <p:extLst>
      <p:ext uri="{BB962C8B-B14F-4D97-AF65-F5344CB8AC3E}">
        <p14:creationId xmlns:p14="http://schemas.microsoft.com/office/powerpoint/2010/main" val="50177289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med">
    <p:dissolve/>
  </p:transition>
  <p:hf hdr="0" ftr="0" dt="0"/>
  <p:txStyles>
    <p:titleStyle>
      <a:lvl1pPr algn="ctr" rtl="0" eaLnBrk="0" fontAlgn="base" hangingPunct="0">
        <a:spcBef>
          <a:spcPct val="0"/>
        </a:spcBef>
        <a:spcAft>
          <a:spcPct val="0"/>
        </a:spcAft>
        <a:defRPr sz="8400" i="1">
          <a:solidFill>
            <a:schemeClr val="tx1"/>
          </a:solidFill>
          <a:latin typeface="Arial"/>
          <a:ea typeface="+mj-ea"/>
          <a:cs typeface="+mj-cs"/>
          <a:sym typeface="Gill Sans" charset="0"/>
        </a:defRPr>
      </a:lvl1pPr>
      <a:lvl2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2pPr>
      <a:lvl3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3pPr>
      <a:lvl4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4pPr>
      <a:lvl5pPr algn="ctr" rtl="0" eaLnBrk="0" fontAlgn="base" hangingPunct="0">
        <a:spcBef>
          <a:spcPct val="0"/>
        </a:spcBef>
        <a:spcAft>
          <a:spcPct val="0"/>
        </a:spcAft>
        <a:defRPr sz="8400" i="1">
          <a:solidFill>
            <a:schemeClr val="tx1"/>
          </a:solidFill>
          <a:latin typeface="Arial" charset="0"/>
          <a:ea typeface="ヒラギノ角ゴ ProN W3" charset="-128"/>
          <a:cs typeface="ヒラギノ角ゴ ProN W3" charset="-128"/>
          <a:sym typeface="Gill Sans" charset="0"/>
        </a:defRPr>
      </a:lvl5pPr>
      <a:lvl6pPr marL="4572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6pPr>
      <a:lvl7pPr marL="9144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7pPr>
      <a:lvl8pPr marL="13716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8pPr>
      <a:lvl9pPr marL="1828800" algn="ctr" rtl="0" fontAlgn="base">
        <a:spcBef>
          <a:spcPct val="0"/>
        </a:spcBef>
        <a:spcAft>
          <a:spcPct val="0"/>
        </a:spcAft>
        <a:defRPr sz="8400" i="1">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ctr" rtl="0" eaLnBrk="0" fontAlgn="base" hangingPunct="0">
        <a:spcBef>
          <a:spcPct val="0"/>
        </a:spcBef>
        <a:spcAft>
          <a:spcPct val="0"/>
        </a:spcAft>
        <a:defRPr sz="3600">
          <a:solidFill>
            <a:schemeClr val="tx1"/>
          </a:solidFill>
          <a:latin typeface="Arial"/>
          <a:ea typeface="+mn-ea"/>
          <a:cs typeface="+mn-cs"/>
          <a:sym typeface="Gill Sans" charset="0"/>
        </a:defRPr>
      </a:lvl1pPr>
      <a:lvl2pPr marL="742950" indent="-285750" algn="ctr" rtl="0" eaLnBrk="0" fontAlgn="base" hangingPunct="0">
        <a:spcBef>
          <a:spcPct val="0"/>
        </a:spcBef>
        <a:spcAft>
          <a:spcPct val="0"/>
        </a:spcAft>
        <a:defRPr sz="3600">
          <a:solidFill>
            <a:schemeClr val="tx1"/>
          </a:solidFill>
          <a:latin typeface="Arial"/>
          <a:ea typeface="+mn-ea"/>
          <a:cs typeface="+mn-cs"/>
          <a:sym typeface="Gill Sans" charset="0"/>
        </a:defRPr>
      </a:lvl2pPr>
      <a:lvl3pPr marL="1143000" indent="-228600" algn="ctr" rtl="0" eaLnBrk="0" fontAlgn="base" hangingPunct="0">
        <a:spcBef>
          <a:spcPct val="0"/>
        </a:spcBef>
        <a:spcAft>
          <a:spcPct val="0"/>
        </a:spcAft>
        <a:defRPr sz="3600">
          <a:solidFill>
            <a:schemeClr val="tx1"/>
          </a:solidFill>
          <a:latin typeface="Arial"/>
          <a:ea typeface="+mn-ea"/>
          <a:cs typeface="+mn-cs"/>
          <a:sym typeface="Gill Sans" charset="0"/>
        </a:defRPr>
      </a:lvl3pPr>
      <a:lvl4pPr marL="1600200" indent="-228600" algn="ctr" rtl="0" eaLnBrk="0" fontAlgn="base" hangingPunct="0">
        <a:spcBef>
          <a:spcPct val="0"/>
        </a:spcBef>
        <a:spcAft>
          <a:spcPct val="0"/>
        </a:spcAft>
        <a:defRPr sz="3600">
          <a:solidFill>
            <a:schemeClr val="tx1"/>
          </a:solidFill>
          <a:latin typeface="Arial"/>
          <a:ea typeface="+mn-ea"/>
          <a:cs typeface="+mn-cs"/>
          <a:sym typeface="Gill Sans" charset="0"/>
        </a:defRPr>
      </a:lvl4pPr>
      <a:lvl5pPr marL="2057400" indent="-228600" algn="ctr" rtl="0" eaLnBrk="0" fontAlgn="base" hangingPunct="0">
        <a:spcBef>
          <a:spcPct val="0"/>
        </a:spcBef>
        <a:spcAft>
          <a:spcPct val="0"/>
        </a:spcAft>
        <a:defRPr sz="3600">
          <a:solidFill>
            <a:schemeClr val="tx1"/>
          </a:solidFill>
          <a:latin typeface="Arial"/>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Text Box 3"/>
          <p:cNvSpPr txBox="1">
            <a:spLocks noGrp="1" noChangeArrowheads="1"/>
          </p:cNvSpPr>
          <p:nvPr>
            <p:ph type="sldNum" sz="quarter" idx="4"/>
          </p:nvPr>
        </p:nvSpPr>
        <p:spPr bwMode="auto">
          <a:xfrm>
            <a:off x="12725400" y="9461500"/>
            <a:ext cx="266700" cy="279400"/>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bodyPr>
          <a:lstStyle>
            <a:lvl1pPr algn="ctr" eaLnBrk="1" hangingPunct="1">
              <a:defRPr sz="1200">
                <a:solidFill>
                  <a:schemeClr val="tx1"/>
                </a:solidFill>
                <a:latin typeface="Arial"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fld id="{7C4FBBD6-5EE5-1740-B07A-110796F7160D}" type="slidenum">
              <a:rPr lang="en-US" altLang="en-US"/>
              <a:pPr/>
              <a:t>‹#›</a:t>
            </a:fld>
            <a:endParaRPr lang="en-US" altLang="en-US"/>
          </a:p>
        </p:txBody>
      </p:sp>
      <p:sp>
        <p:nvSpPr>
          <p:cNvPr id="13315" name="Rectangle 4"/>
          <p:cNvSpPr>
            <a:spLocks/>
          </p:cNvSpPr>
          <p:nvPr/>
        </p:nvSpPr>
        <p:spPr bwMode="auto">
          <a:xfrm>
            <a:off x="5562600" y="9455150"/>
            <a:ext cx="1905000"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ctr" eaLnBrk="1" hangingPunct="1">
              <a:defRPr/>
            </a:pPr>
            <a:r>
              <a:rPr lang="en-US" altLang="en-US" sz="1200">
                <a:solidFill>
                  <a:schemeClr val="tx1"/>
                </a:solidFill>
                <a:latin typeface="Arial" pitchFamily="34" charset="0"/>
              </a:rPr>
              <a:t>CS 6823 - Network Security</a:t>
            </a:r>
          </a:p>
        </p:txBody>
      </p:sp>
      <p:sp>
        <p:nvSpPr>
          <p:cNvPr id="2052" name="Rectangle 5"/>
          <p:cNvSpPr>
            <a:spLocks noGrp="1" noChangeArrowheads="1"/>
          </p:cNvSpPr>
          <p:nvPr>
            <p:ph type="title"/>
          </p:nvPr>
        </p:nvSpPr>
        <p:spPr bwMode="auto">
          <a:xfrm>
            <a:off x="317500" y="901700"/>
            <a:ext cx="12382500" cy="9525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b" anchorCtr="0" compatLnSpc="1">
            <a:prstTxWarp prst="textNoShape">
              <a:avLst/>
            </a:prstTxWarp>
          </a:bodyPr>
          <a:lstStyle/>
          <a:p>
            <a:pPr lvl="0"/>
            <a:r>
              <a:rPr lang="en-US" altLang="en-US">
                <a:sym typeface="Gill Sans" charset="0"/>
              </a:rPr>
              <a:t>Click to edit Master title style</a:t>
            </a:r>
          </a:p>
        </p:txBody>
      </p:sp>
      <p:sp>
        <p:nvSpPr>
          <p:cNvPr id="2053" name="Rectangle 6"/>
          <p:cNvSpPr>
            <a:spLocks noGrp="1" noChangeArrowheads="1"/>
          </p:cNvSpPr>
          <p:nvPr>
            <p:ph type="body" idx="1"/>
          </p:nvPr>
        </p:nvSpPr>
        <p:spPr bwMode="auto">
          <a:xfrm>
            <a:off x="571500" y="1968500"/>
            <a:ext cx="12128500" cy="72517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a:sym typeface="Gill Sans" charset="0"/>
              </a:rPr>
              <a:t>Click to edit Master text styles</a:t>
            </a:r>
          </a:p>
          <a:p>
            <a:pPr lvl="1"/>
            <a:r>
              <a:rPr lang="en-US" altLang="en-US">
                <a:sym typeface="Gill Sans" charset="0"/>
              </a:rPr>
              <a:t>Second level</a:t>
            </a:r>
          </a:p>
          <a:p>
            <a:pPr lvl="2"/>
            <a:r>
              <a:rPr lang="en-US" altLang="en-US">
                <a:sym typeface="Gill Sans" charset="0"/>
              </a:rPr>
              <a:t>Third level</a:t>
            </a:r>
          </a:p>
          <a:p>
            <a:pPr lvl="3"/>
            <a:r>
              <a:rPr lang="en-US" altLang="en-US">
                <a:sym typeface="Gill Sans" charset="0"/>
              </a:rPr>
              <a:t>Fourth level</a:t>
            </a:r>
          </a:p>
          <a:p>
            <a:pPr lvl="4"/>
            <a:r>
              <a:rPr lang="en-US" altLang="en-US">
                <a:sym typeface="Gill Sans" charset="0"/>
              </a:rPr>
              <a:t>Fifth level</a:t>
            </a:r>
          </a:p>
        </p:txBody>
      </p:sp>
      <p:pic>
        <p:nvPicPr>
          <p:cNvPr id="7" name="Picture 3"/>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1336" y="0"/>
            <a:ext cx="5401151" cy="838200"/>
          </a:xfrm>
          <a:prstGeom prst="rect">
            <a:avLst/>
          </a:prstGeom>
          <a:noFill/>
          <a:ln w="9525">
            <a:noFill/>
            <a:miter lim="800000"/>
            <a:headEnd/>
            <a:tailEnd/>
          </a:ln>
        </p:spPr>
      </p:pic>
    </p:spTree>
    <p:extLst>
      <p:ext uri="{BB962C8B-B14F-4D97-AF65-F5344CB8AC3E}">
        <p14:creationId xmlns:p14="http://schemas.microsoft.com/office/powerpoint/2010/main" val="17819997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dissolve/>
  </p:transition>
  <p:hf hdr="0" ftr="0" dt="0"/>
  <p:txStyles>
    <p:titleStyle>
      <a:lvl1pPr algn="l" rtl="0" eaLnBrk="0" fontAlgn="base" hangingPunct="0">
        <a:spcBef>
          <a:spcPct val="0"/>
        </a:spcBef>
        <a:spcAft>
          <a:spcPct val="0"/>
        </a:spcAft>
        <a:defRPr sz="4000">
          <a:solidFill>
            <a:schemeClr val="tx1"/>
          </a:solidFill>
          <a:latin typeface="Arial"/>
          <a:ea typeface="+mj-ea"/>
          <a:cs typeface="+mj-cs"/>
          <a:sym typeface="Gill Sans" charset="0"/>
        </a:defRPr>
      </a:lvl1pPr>
      <a:lvl2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2pPr>
      <a:lvl3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3pPr>
      <a:lvl4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4pPr>
      <a:lvl5pPr algn="l" rtl="0" eaLnBrk="0" fontAlgn="base" hangingPunct="0">
        <a:spcBef>
          <a:spcPct val="0"/>
        </a:spcBef>
        <a:spcAft>
          <a:spcPct val="0"/>
        </a:spcAft>
        <a:defRPr sz="4000">
          <a:solidFill>
            <a:schemeClr val="tx1"/>
          </a:solidFill>
          <a:latin typeface="Arial" charset="0"/>
          <a:ea typeface="ヒラギノ角ゴ ProN W3" charset="-128"/>
          <a:cs typeface="ヒラギノ角ゴ ProN W3" charset="-128"/>
          <a:sym typeface="Gill Sans" charset="0"/>
        </a:defRPr>
      </a:lvl5pPr>
      <a:lvl6pPr marL="4572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6pPr>
      <a:lvl7pPr marL="9144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7pPr>
      <a:lvl8pPr marL="13716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8pPr>
      <a:lvl9pPr marL="1828800" algn="l" rtl="0" fontAlgn="base">
        <a:spcBef>
          <a:spcPct val="0"/>
        </a:spcBef>
        <a:spcAft>
          <a:spcPct val="0"/>
        </a:spcAft>
        <a:defRPr sz="4000">
          <a:solidFill>
            <a:schemeClr val="tx1"/>
          </a:solidFill>
          <a:latin typeface="Gill Sans" charset="0"/>
          <a:ea typeface="ヒラギノ角ゴ ProN W3" charset="-128"/>
          <a:cs typeface="ヒラギノ角ゴ ProN W3" charset="-128"/>
          <a:sym typeface="Gill Sans" charset="0"/>
        </a:defRPr>
      </a:lvl9pPr>
    </p:titleStyle>
    <p:bodyStyle>
      <a:lvl1pPr marL="342900" indent="-342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1pPr>
      <a:lvl2pPr marL="279400" indent="1778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2pPr>
      <a:lvl3pPr marL="660400" indent="2540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3pPr>
      <a:lvl4pPr marL="965200" indent="4064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4pPr>
      <a:lvl5pPr marL="1231900" indent="596900" algn="l" rtl="0" eaLnBrk="0" fontAlgn="base" hangingPunct="0">
        <a:spcBef>
          <a:spcPct val="0"/>
        </a:spcBef>
        <a:spcAft>
          <a:spcPct val="0"/>
        </a:spcAft>
        <a:buClr>
          <a:srgbClr val="400080"/>
        </a:buClr>
        <a:buSzPct val="89000"/>
        <a:buFont typeface="Gill Sans" charset="0"/>
        <a:buChar char="-"/>
        <a:defRPr sz="3600">
          <a:solidFill>
            <a:schemeClr val="tx1"/>
          </a:solidFill>
          <a:latin typeface="Arial"/>
          <a:ea typeface="+mn-ea"/>
          <a:cs typeface="+mn-cs"/>
          <a:sym typeface="Gill Sans" charset="0"/>
        </a:defRPr>
      </a:lvl5pPr>
      <a:lvl6pPr marL="16891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6pPr>
      <a:lvl7pPr marL="21463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7pPr>
      <a:lvl8pPr marL="26035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8pPr>
      <a:lvl9pPr marL="3060700" algn="l" rtl="0" fontAlgn="base">
        <a:spcBef>
          <a:spcPct val="0"/>
        </a:spcBef>
        <a:spcAft>
          <a:spcPct val="0"/>
        </a:spcAft>
        <a:buClr>
          <a:srgbClr val="400080"/>
        </a:buClr>
        <a:buSzPct val="89000"/>
        <a:buFont typeface="Gill Sans" charset="0"/>
        <a:buChar char="-"/>
        <a:defRPr sz="3600">
          <a:solidFill>
            <a:schemeClr val="tx1"/>
          </a:solidFill>
          <a:latin typeface="+mn-lt"/>
          <a:ea typeface="+mn-ea"/>
          <a:cs typeface="+mn-cs"/>
          <a:sym typeface="Gill Sans"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www.wired.com/gadgetlab/2012/08/apple-amazon-mat-honan-hacking/al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pPr eaLnBrk="1" hangingPunct="1"/>
            <a:r>
              <a:rPr lang="en-US" altLang="en-US" b="1" i="0">
                <a:latin typeface="Arial" charset="0"/>
              </a:rPr>
              <a:t>Network Security</a:t>
            </a:r>
          </a:p>
        </p:txBody>
      </p:sp>
      <p:sp>
        <p:nvSpPr>
          <p:cNvPr id="4099" name="Rectangle 2"/>
          <p:cNvSpPr>
            <a:spLocks noGrp="1" noChangeArrowheads="1"/>
          </p:cNvSpPr>
          <p:nvPr>
            <p:ph type="body" idx="1"/>
          </p:nvPr>
        </p:nvSpPr>
        <p:spPr>
          <a:xfrm>
            <a:off x="1270000" y="5029200"/>
            <a:ext cx="10464800" cy="3302000"/>
          </a:xfrm>
        </p:spPr>
        <p:txBody>
          <a:bodyPr/>
          <a:lstStyle/>
          <a:p>
            <a:pPr marL="0" indent="0" eaLnBrk="1" hangingPunct="1"/>
            <a:r>
              <a:rPr lang="en-US" altLang="en-US" dirty="0">
                <a:latin typeface="Arial" charset="0"/>
              </a:rPr>
              <a:t>CS 6823 - Lecture 1</a:t>
            </a:r>
          </a:p>
          <a:p>
            <a:pPr marL="0" indent="0" eaLnBrk="1" hangingPunct="1"/>
            <a:r>
              <a:rPr lang="en-US" altLang="en-US" dirty="0">
                <a:latin typeface="Arial" charset="0"/>
              </a:rPr>
              <a:t>Security Basics</a:t>
            </a:r>
          </a:p>
          <a:p>
            <a:pPr marL="0" indent="0" eaLnBrk="1" hangingPunct="1"/>
            <a:endParaRPr lang="en-US" altLang="en-US" dirty="0">
              <a:latin typeface="Arial" charset="0"/>
            </a:endParaRPr>
          </a:p>
          <a:p>
            <a:pPr marL="0" indent="0" eaLnBrk="1" hangingPunct="1"/>
            <a:endParaRPr lang="en-US" altLang="en-US" dirty="0">
              <a:latin typeface="Arial" charset="0"/>
            </a:endParaRPr>
          </a:p>
          <a:p>
            <a:pPr marL="0" indent="0" eaLnBrk="1" hangingPunct="1"/>
            <a:r>
              <a:rPr lang="en-US" altLang="en-US" sz="2400" dirty="0">
                <a:latin typeface="Arial" charset="0"/>
              </a:rPr>
              <a:t>Phillip </a:t>
            </a:r>
            <a:r>
              <a:rPr lang="en-US" altLang="en-US" sz="2400" dirty="0" err="1">
                <a:latin typeface="Arial" charset="0"/>
              </a:rPr>
              <a:t>Mak</a:t>
            </a:r>
            <a:endParaRPr lang="en-US" altLang="en-US" sz="2400" dirty="0">
              <a:latin typeface="Arial" charset="0"/>
            </a:endParaRPr>
          </a:p>
          <a:p>
            <a:pPr marL="0" indent="0" eaLnBrk="1" hangingPunct="1"/>
            <a:r>
              <a:rPr lang="en-US" altLang="en-US" sz="2400" dirty="0" err="1">
                <a:latin typeface="Arial" charset="0"/>
              </a:rPr>
              <a:t>pmak@nyu.edu</a:t>
            </a:r>
            <a:endParaRPr lang="en-US" altLang="en-US" sz="2400" dirty="0">
              <a:latin typeface="Arial" charset="0"/>
            </a:endParaRPr>
          </a:p>
        </p:txBody>
      </p:sp>
    </p:spTree>
  </p:cSld>
  <p:clrMapOvr>
    <a:masterClrMapping/>
  </p:clrMapOvr>
  <p:transition advTm="740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Attack on Wired Magazine Writer 2012 (3 of 3)</a:t>
            </a:r>
            <a:endParaRPr lang="en-US" altLang="en-US" dirty="0"/>
          </a:p>
        </p:txBody>
      </p:sp>
      <p:sp>
        <p:nvSpPr>
          <p:cNvPr id="25603" name="Content Placeholder 2"/>
          <p:cNvSpPr>
            <a:spLocks noGrp="1"/>
          </p:cNvSpPr>
          <p:nvPr>
            <p:ph idx="1"/>
          </p:nvPr>
        </p:nvSpPr>
        <p:spPr/>
        <p:txBody>
          <a:bodyPr/>
          <a:lstStyle/>
          <a:p>
            <a:r>
              <a:rPr lang="en-US" altLang="en-US" dirty="0"/>
              <a:t>Attacker then could login and see last four digits of original cc#.</a:t>
            </a:r>
          </a:p>
          <a:p>
            <a:endParaRPr lang="en-US" altLang="en-US" dirty="0"/>
          </a:p>
          <a:p>
            <a:r>
              <a:rPr lang="en-US" altLang="en-US" dirty="0"/>
              <a:t>Went back to Apple and took over @me and </a:t>
            </a:r>
            <a:r>
              <a:rPr lang="en-US" altLang="en-US" dirty="0" err="1"/>
              <a:t>iCloud</a:t>
            </a:r>
            <a:r>
              <a:rPr lang="en-US" altLang="en-US" dirty="0"/>
              <a:t> account (which are linked)</a:t>
            </a:r>
          </a:p>
          <a:p>
            <a:endParaRPr lang="en-US" altLang="en-US" dirty="0"/>
          </a:p>
          <a:p>
            <a:r>
              <a:rPr lang="en-US" altLang="en-US" dirty="0"/>
              <a:t>Since @me was recovery email from Google and Twitter the attacker now took over those accounts as well.</a:t>
            </a:r>
          </a:p>
          <a:p>
            <a:endParaRPr lang="en-US" altLang="en-US" dirty="0"/>
          </a:p>
          <a:p>
            <a:r>
              <a:rPr lang="en-US" altLang="en-US" dirty="0"/>
              <a:t>Wiped victims computer remotely using iCloud “feature”</a:t>
            </a:r>
          </a:p>
          <a:p>
            <a:endParaRPr lang="en-US" altLang="en-US" dirty="0"/>
          </a:p>
          <a:p>
            <a:r>
              <a:rPr lang="en-US" altLang="en-US" dirty="0"/>
              <a:t>What are the bounds of this security system?</a:t>
            </a:r>
          </a:p>
        </p:txBody>
      </p:sp>
      <p:sp>
        <p:nvSpPr>
          <p:cNvPr id="25604" name="Slide Number Placeholder 3"/>
          <p:cNvSpPr>
            <a:spLocks noGrp="1"/>
          </p:cNvSpPr>
          <p:nvPr>
            <p:ph type="sldNum" sz="quarter" idx="10"/>
          </p:nvPr>
        </p:nvSpPr>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buNone/>
            </a:pPr>
            <a:fld id="{65527F53-4C22-7F4A-9B85-9A47057E3635}" type="slidenum">
              <a:rPr lang="en-US" altLang="en-US" sz="1200" smtClean="0">
                <a:latin typeface="+mj-lt"/>
              </a:rPr>
              <a:pPr>
                <a:buNone/>
              </a:pPr>
              <a:t>10</a:t>
            </a:fld>
            <a:endParaRPr lang="en-US" altLang="en-US" sz="1200" dirty="0">
              <a:latin typeface="+mj-lt"/>
            </a:endParaRPr>
          </a:p>
        </p:txBody>
      </p:sp>
    </p:spTree>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latin typeface="Arial" charset="0"/>
              </a:rPr>
              <a:t>The Cast of Characters</a:t>
            </a:r>
          </a:p>
        </p:txBody>
      </p:sp>
      <p:sp>
        <p:nvSpPr>
          <p:cNvPr id="54275" name="Content Placeholder 2"/>
          <p:cNvSpPr>
            <a:spLocks noGrp="1"/>
          </p:cNvSpPr>
          <p:nvPr>
            <p:ph idx="1"/>
          </p:nvPr>
        </p:nvSpPr>
        <p:spPr>
          <a:xfrm>
            <a:off x="482600" y="2743200"/>
            <a:ext cx="12128500" cy="5943600"/>
          </a:xfrm>
        </p:spPr>
        <p:txBody>
          <a:bodyPr/>
          <a:lstStyle/>
          <a:p>
            <a:r>
              <a:rPr lang="en-US" altLang="en-US" sz="3200" dirty="0">
                <a:latin typeface="Arial" charset="0"/>
              </a:rPr>
              <a:t>The Cast of Characters </a:t>
            </a:r>
          </a:p>
          <a:p>
            <a:endParaRPr lang="en-US" altLang="en-US" sz="3200" dirty="0">
              <a:latin typeface="Arial" charset="0"/>
            </a:endParaRPr>
          </a:p>
          <a:p>
            <a:r>
              <a:rPr lang="en-US" altLang="en-US" sz="3200" dirty="0">
                <a:latin typeface="Arial" charset="0"/>
              </a:rPr>
              <a:t>Alice and Bob are the good guys </a:t>
            </a:r>
          </a:p>
          <a:p>
            <a:endParaRPr lang="en-US" altLang="en-US" sz="3200" dirty="0">
              <a:latin typeface="Arial" charset="0"/>
            </a:endParaRPr>
          </a:p>
          <a:p>
            <a:r>
              <a:rPr lang="en-US" altLang="en-US" sz="3200" dirty="0">
                <a:latin typeface="Arial" charset="0"/>
              </a:rPr>
              <a:t>Trudy is the bad guy (gal)</a:t>
            </a:r>
          </a:p>
          <a:p>
            <a:pPr lvl="2"/>
            <a:r>
              <a:rPr lang="en-US" altLang="en-US" sz="3200" dirty="0">
                <a:latin typeface="Arial" charset="0"/>
              </a:rPr>
              <a:t>Stands for “Intruder” </a:t>
            </a:r>
          </a:p>
        </p:txBody>
      </p:sp>
      <p:sp>
        <p:nvSpPr>
          <p:cNvPr id="26628"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B557478A-8174-8B4B-944A-716E47540681}" type="slidenum">
              <a:rPr lang="en-US" altLang="en-US" sz="1200">
                <a:latin typeface="Gill Sans" charset="0"/>
              </a:rPr>
              <a:pPr eaLnBrk="1" hangingPunct="1">
                <a:buClrTx/>
                <a:buSzTx/>
                <a:buFontTx/>
                <a:buNone/>
              </a:pPr>
              <a:t>11</a:t>
            </a:fld>
            <a:endParaRPr lang="en-US" altLang="en-US" sz="1200">
              <a:latin typeface="Gill Sans" charset="0"/>
            </a:endParaRPr>
          </a:p>
        </p:txBody>
      </p:sp>
      <p:pic>
        <p:nvPicPr>
          <p:cNvPr id="2662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0" y="3810000"/>
            <a:ext cx="3873500" cy="386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56A39400-8405-6E48-8D95-D23898660670}" type="slidenum">
              <a:rPr lang="en-US" altLang="en-US" sz="1200">
                <a:latin typeface="Gill Sans" charset="0"/>
              </a:rPr>
              <a:pPr eaLnBrk="1" hangingPunct="1">
                <a:buClrTx/>
                <a:buSzTx/>
                <a:buFontTx/>
                <a:buNone/>
              </a:pPr>
              <a:t>12</a:t>
            </a:fld>
            <a:endParaRPr lang="en-US" altLang="en-US" sz="1200">
              <a:latin typeface="Gill Sans" charset="0"/>
            </a:endParaRPr>
          </a:p>
        </p:txBody>
      </p:sp>
      <p:sp>
        <p:nvSpPr>
          <p:cNvPr id="28675" name="Rectangle 3"/>
          <p:cNvSpPr>
            <a:spLocks noGrp="1" noChangeArrowheads="1"/>
          </p:cNvSpPr>
          <p:nvPr>
            <p:ph type="title"/>
          </p:nvPr>
        </p:nvSpPr>
        <p:spPr/>
        <p:txBody>
          <a:bodyPr/>
          <a:lstStyle/>
          <a:p>
            <a:pPr eaLnBrk="1" hangingPunct="1"/>
            <a:r>
              <a:rPr lang="en-US" altLang="en-US">
                <a:latin typeface="Arial" charset="0"/>
              </a:rPr>
              <a:t>CIA - You will see this in many textbooks</a:t>
            </a:r>
          </a:p>
        </p:txBody>
      </p:sp>
      <p:sp>
        <p:nvSpPr>
          <p:cNvPr id="55302" name="Rectangle 4"/>
          <p:cNvSpPr>
            <a:spLocks noGrp="1" noChangeArrowheads="1"/>
          </p:cNvSpPr>
          <p:nvPr>
            <p:ph type="body" idx="1"/>
          </p:nvPr>
        </p:nvSpPr>
        <p:spPr>
          <a:xfrm>
            <a:off x="444500" y="1841500"/>
            <a:ext cx="12128500" cy="7251700"/>
          </a:xfrm>
        </p:spPr>
        <p:txBody>
          <a:bodyPr/>
          <a:lstStyle/>
          <a:p>
            <a:pPr marL="0" indent="0" eaLnBrk="1" hangingPunct="1"/>
            <a:r>
              <a:rPr lang="en-US" altLang="en-US" sz="3200" b="1" dirty="0">
                <a:latin typeface="Arial" charset="0"/>
              </a:rPr>
              <a:t>Confidentiality</a:t>
            </a:r>
            <a:r>
              <a:rPr lang="en-US" altLang="en-US" sz="3200" dirty="0">
                <a:latin typeface="Arial" charset="0"/>
              </a:rPr>
              <a:t> - keeping information secret from unauthorized users</a:t>
            </a:r>
          </a:p>
          <a:p>
            <a:pPr marL="0" indent="0" eaLnBrk="1" hangingPunct="1"/>
            <a:r>
              <a:rPr lang="en-US" altLang="en-US" sz="3200" b="1" dirty="0">
                <a:latin typeface="Arial" charset="0"/>
              </a:rPr>
              <a:t>Integrity</a:t>
            </a:r>
            <a:r>
              <a:rPr lang="en-US" altLang="en-US" sz="3200" dirty="0">
                <a:latin typeface="Arial" charset="0"/>
              </a:rPr>
              <a:t> - insuring that the information is genuine and hasn’t </a:t>
            </a:r>
            <a:r>
              <a:rPr lang="en-US" altLang="ja-JP" sz="3200" dirty="0">
                <a:latin typeface="Arial" charset="0"/>
              </a:rPr>
              <a:t>been tampered with.</a:t>
            </a:r>
          </a:p>
          <a:p>
            <a:pPr marL="0" indent="0" eaLnBrk="1" hangingPunct="1"/>
            <a:r>
              <a:rPr lang="en-US" altLang="en-US" sz="3200" b="1" dirty="0">
                <a:latin typeface="Arial" charset="0"/>
              </a:rPr>
              <a:t>Availability</a:t>
            </a:r>
            <a:r>
              <a:rPr lang="en-US" altLang="en-US" sz="3200" dirty="0">
                <a:latin typeface="Arial" charset="0"/>
              </a:rPr>
              <a:t> - ensuring that the system is always available.</a:t>
            </a:r>
          </a:p>
          <a:p>
            <a:pPr marL="0" indent="0" eaLnBrk="1" hangingPunct="1"/>
            <a:r>
              <a:rPr lang="en-US" altLang="en-US" sz="3200" i="1" dirty="0">
                <a:latin typeface="Arial" charset="0"/>
              </a:rPr>
              <a:t>Also add:</a:t>
            </a:r>
          </a:p>
          <a:p>
            <a:pPr marL="381000" lvl="2" indent="-63500" eaLnBrk="1" hangingPunct="1"/>
            <a:r>
              <a:rPr lang="en-US" altLang="en-US" sz="3200" b="1" i="1" dirty="0">
                <a:latin typeface="Arial" charset="0"/>
              </a:rPr>
              <a:t>Authenticity </a:t>
            </a:r>
            <a:r>
              <a:rPr lang="en-US" altLang="en-US" sz="3200" i="1" dirty="0">
                <a:latin typeface="Arial" charset="0"/>
              </a:rPr>
              <a:t>– </a:t>
            </a:r>
            <a:r>
              <a:rPr lang="en-US" altLang="en-US" sz="3200" dirty="0">
                <a:latin typeface="Arial" charset="0"/>
              </a:rPr>
              <a:t>determining the origin of data – Type of Integrity</a:t>
            </a:r>
          </a:p>
          <a:p>
            <a:pPr marL="330200" lvl="1" indent="0" eaLnBrk="1" hangingPunct="1"/>
            <a:r>
              <a:rPr lang="en-US" altLang="en-US" sz="3200" b="1" i="1" dirty="0">
                <a:latin typeface="Arial" charset="0"/>
              </a:rPr>
              <a:t>Non-Repudiation</a:t>
            </a:r>
            <a:r>
              <a:rPr lang="en-US" altLang="en-US" sz="3200" dirty="0">
                <a:latin typeface="Arial" charset="0"/>
              </a:rPr>
              <a:t> – proving the integrity and origin – Type of Integrity</a:t>
            </a:r>
          </a:p>
          <a:p>
            <a:pPr marL="330200" lvl="1" indent="0" eaLnBrk="1" hangingPunct="1">
              <a:buFont typeface="Gill Sans" charset="0"/>
              <a:buNone/>
            </a:pPr>
            <a:endParaRPr lang="en-US" altLang="en-US" sz="3200" dirty="0">
              <a:latin typeface="Arial" charset="0"/>
            </a:endParaRPr>
          </a:p>
          <a:p>
            <a:pPr marL="330200" lvl="1" indent="0" eaLnBrk="1" hangingPunct="1">
              <a:buFont typeface="Gill Sans" charset="0"/>
              <a:buNone/>
            </a:pPr>
            <a:endParaRPr lang="en-US" altLang="en-US" sz="3200" dirty="0">
              <a:latin typeface="Arial" charset="0"/>
            </a:endParaRPr>
          </a:p>
          <a:p>
            <a:pPr marL="330200" lvl="1" indent="0" eaLnBrk="1" hangingPunct="1">
              <a:buFont typeface="Gill Sans" charset="0"/>
              <a:buNone/>
            </a:pPr>
            <a:r>
              <a:rPr lang="en-US" altLang="en-US" sz="3200" dirty="0">
                <a:latin typeface="Arial" charset="0"/>
              </a:rPr>
              <a:t>Good way to frame the problem. </a:t>
            </a:r>
          </a:p>
          <a:p>
            <a:pPr marL="330200" lvl="1" indent="0" eaLnBrk="1" hangingPunct="1">
              <a:buFont typeface="Gill Sans" charset="0"/>
              <a:buNone/>
            </a:pPr>
            <a:r>
              <a:rPr lang="en-US" altLang="en-US" sz="3200" dirty="0">
                <a:latin typeface="Arial" charset="0"/>
              </a:rPr>
              <a:t>But security is far more complex.</a:t>
            </a:r>
          </a:p>
        </p:txBody>
      </p:sp>
      <p:grpSp>
        <p:nvGrpSpPr>
          <p:cNvPr id="28677" name="Group 1"/>
          <p:cNvGrpSpPr>
            <a:grpSpLocks/>
          </p:cNvGrpSpPr>
          <p:nvPr/>
        </p:nvGrpSpPr>
        <p:grpSpPr bwMode="auto">
          <a:xfrm>
            <a:off x="7188200" y="5867400"/>
            <a:ext cx="5334000" cy="3429000"/>
            <a:chOff x="3835400" y="5715000"/>
            <a:chExt cx="5334000" cy="3429000"/>
          </a:xfrm>
        </p:grpSpPr>
        <p:sp>
          <p:nvSpPr>
            <p:cNvPr id="28678" name="Line 1"/>
            <p:cNvSpPr>
              <a:spLocks noChangeShapeType="1"/>
            </p:cNvSpPr>
            <p:nvPr/>
          </p:nvSpPr>
          <p:spPr bwMode="auto">
            <a:xfrm>
              <a:off x="6502400" y="7467600"/>
              <a:ext cx="0" cy="457200"/>
            </a:xfrm>
            <a:prstGeom prst="line">
              <a:avLst/>
            </a:prstGeom>
            <a:noFill/>
            <a:ln w="38100">
              <a:solidFill>
                <a:schemeClr val="tx1"/>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8679" name="Line 2"/>
            <p:cNvSpPr>
              <a:spLocks noChangeShapeType="1"/>
            </p:cNvSpPr>
            <p:nvPr/>
          </p:nvSpPr>
          <p:spPr bwMode="auto">
            <a:xfrm rot="10800000">
              <a:off x="4800600" y="6286500"/>
              <a:ext cx="1079500" cy="431800"/>
            </a:xfrm>
            <a:prstGeom prst="line">
              <a:avLst/>
            </a:prstGeom>
            <a:noFill/>
            <a:ln w="38100">
              <a:solidFill>
                <a:schemeClr val="tx1"/>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endParaRPr lang="en-US"/>
            </a:p>
          </p:txBody>
        </p:sp>
        <p:sp>
          <p:nvSpPr>
            <p:cNvPr id="28680" name="Oval 5"/>
            <p:cNvSpPr>
              <a:spLocks/>
            </p:cNvSpPr>
            <p:nvPr/>
          </p:nvSpPr>
          <p:spPr bwMode="auto">
            <a:xfrm>
              <a:off x="5867400" y="61849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1" name="Oval 6"/>
            <p:cNvSpPr>
              <a:spLocks/>
            </p:cNvSpPr>
            <p:nvPr/>
          </p:nvSpPr>
          <p:spPr bwMode="auto">
            <a:xfrm>
              <a:off x="7899400" y="57150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2" name="Oval 7"/>
            <p:cNvSpPr>
              <a:spLocks/>
            </p:cNvSpPr>
            <p:nvPr/>
          </p:nvSpPr>
          <p:spPr bwMode="auto">
            <a:xfrm>
              <a:off x="3835400" y="57150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3" name="Oval 8"/>
            <p:cNvSpPr>
              <a:spLocks/>
            </p:cNvSpPr>
            <p:nvPr/>
          </p:nvSpPr>
          <p:spPr bwMode="auto">
            <a:xfrm>
              <a:off x="5867400" y="7874000"/>
              <a:ext cx="1270000" cy="1270000"/>
            </a:xfrm>
            <a:prstGeom prst="ellipse">
              <a:avLst/>
            </a:prstGeom>
            <a:blipFill dpi="0" rotWithShape="0">
              <a:blip r:embed="rId2"/>
              <a:srcRect/>
              <a:tile tx="0" ty="0" sx="100000" sy="100000" flip="none" algn="tl"/>
            </a:blipFill>
            <a:ln w="25400">
              <a:solidFill>
                <a:schemeClr val="tx1"/>
              </a:solidFill>
              <a:miter lim="800000"/>
              <a:headEnd/>
              <a:tailEnd/>
            </a:ln>
          </p:spPr>
          <p:txBody>
            <a:bodyPr lIns="0" tIns="0" rIns="0" bIns="0"/>
            <a:lstStyle/>
            <a:p>
              <a:pPr algn="ctr"/>
              <a:endParaRPr lang="en-US" altLang="en-US"/>
            </a:p>
          </p:txBody>
        </p:sp>
        <p:sp>
          <p:nvSpPr>
            <p:cNvPr id="28684" name="Rectangle 9"/>
            <p:cNvSpPr>
              <a:spLocks/>
            </p:cNvSpPr>
            <p:nvPr/>
          </p:nvSpPr>
          <p:spPr bwMode="auto">
            <a:xfrm>
              <a:off x="6057900" y="6559550"/>
              <a:ext cx="877888"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Security </a:t>
              </a:r>
            </a:p>
            <a:p>
              <a:pPr algn="ctr"/>
              <a:r>
                <a:rPr lang="en-US" altLang="en-US" sz="1400">
                  <a:solidFill>
                    <a:schemeClr val="tx1"/>
                  </a:solidFill>
                </a:rPr>
                <a:t>Objectives</a:t>
              </a:r>
            </a:p>
          </p:txBody>
        </p:sp>
        <p:sp>
          <p:nvSpPr>
            <p:cNvPr id="28685" name="Rectangle 10"/>
            <p:cNvSpPr>
              <a:spLocks/>
            </p:cNvSpPr>
            <p:nvPr/>
          </p:nvSpPr>
          <p:spPr bwMode="auto">
            <a:xfrm>
              <a:off x="3890963" y="6197600"/>
              <a:ext cx="116998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Confidentiality</a:t>
              </a:r>
            </a:p>
          </p:txBody>
        </p:sp>
        <p:sp>
          <p:nvSpPr>
            <p:cNvPr id="28686" name="Rectangle 11"/>
            <p:cNvSpPr>
              <a:spLocks/>
            </p:cNvSpPr>
            <p:nvPr/>
          </p:nvSpPr>
          <p:spPr bwMode="auto">
            <a:xfrm>
              <a:off x="8094663" y="6197600"/>
              <a:ext cx="8794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Availability</a:t>
              </a:r>
            </a:p>
          </p:txBody>
        </p:sp>
        <p:sp>
          <p:nvSpPr>
            <p:cNvPr id="28687" name="Rectangle 12"/>
            <p:cNvSpPr>
              <a:spLocks/>
            </p:cNvSpPr>
            <p:nvPr/>
          </p:nvSpPr>
          <p:spPr bwMode="auto">
            <a:xfrm>
              <a:off x="6138863" y="8356600"/>
              <a:ext cx="7143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pPr algn="ctr"/>
              <a:r>
                <a:rPr lang="en-US" altLang="en-US" sz="1400">
                  <a:solidFill>
                    <a:schemeClr val="tx1"/>
                  </a:solidFill>
                </a:rPr>
                <a:t>Integrity</a:t>
              </a:r>
            </a:p>
          </p:txBody>
        </p:sp>
        <p:sp>
          <p:nvSpPr>
            <p:cNvPr id="28688" name="Line 13"/>
            <p:cNvSpPr>
              <a:spLocks noChangeShapeType="1"/>
            </p:cNvSpPr>
            <p:nvPr/>
          </p:nvSpPr>
          <p:spPr bwMode="auto">
            <a:xfrm rot="10800000" flipH="1">
              <a:off x="7175500" y="6527800"/>
              <a:ext cx="736600" cy="228600"/>
            </a:xfrm>
            <a:prstGeom prst="line">
              <a:avLst/>
            </a:prstGeom>
            <a:noFill/>
            <a:ln w="38100">
              <a:solidFill>
                <a:schemeClr val="tx1"/>
              </a:solidFill>
              <a:miter lim="800000"/>
              <a:headEnd type="stealth" w="med" len="med"/>
              <a:tailEnd/>
            </a:ln>
            <a:extLst>
              <a:ext uri="{909E8E84-426E-40dd-AFC4-6F175D3DCCD1}">
                <a14:hiddenFill xmlns="" xmlns:a14="http://schemas.microsoft.com/office/drawing/2010/main">
                  <a:noFill/>
                </a14:hiddenFill>
              </a:ext>
            </a:extLst>
          </p:spPr>
          <p:txBody>
            <a:bodyPr lIns="0" tIns="0" rIns="0" bIns="0"/>
            <a:lstStyle/>
            <a:p>
              <a:endParaRPr lang="en-US"/>
            </a:p>
          </p:txBody>
        </p:sp>
      </p:gr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30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30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30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30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30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3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latin typeface="Arial" charset="0"/>
              </a:rPr>
              <a:t>Alice’s Online Bank</a:t>
            </a:r>
          </a:p>
        </p:txBody>
      </p:sp>
      <p:sp>
        <p:nvSpPr>
          <p:cNvPr id="54275" name="Content Placeholder 2"/>
          <p:cNvSpPr>
            <a:spLocks noGrp="1"/>
          </p:cNvSpPr>
          <p:nvPr>
            <p:ph idx="1"/>
          </p:nvPr>
        </p:nvSpPr>
        <p:spPr>
          <a:xfrm>
            <a:off x="482600" y="2743200"/>
            <a:ext cx="12128500" cy="5943600"/>
          </a:xfrm>
        </p:spPr>
        <p:txBody>
          <a:bodyPr/>
          <a:lstStyle/>
          <a:p>
            <a:r>
              <a:rPr lang="en-US" altLang="en-US" sz="3200" dirty="0">
                <a:latin typeface="Arial" charset="0"/>
              </a:rPr>
              <a:t>Alice opens Alice’s Online Bank (AOB)</a:t>
            </a:r>
          </a:p>
          <a:p>
            <a:endParaRPr lang="en-US" altLang="en-US" sz="3200" dirty="0">
              <a:latin typeface="Arial" charset="0"/>
            </a:endParaRPr>
          </a:p>
          <a:p>
            <a:r>
              <a:rPr lang="en-US" altLang="en-US" sz="3200" dirty="0">
                <a:latin typeface="Arial" charset="0"/>
              </a:rPr>
              <a:t>What are the security concerns for:</a:t>
            </a:r>
          </a:p>
          <a:p>
            <a:pPr lvl="2"/>
            <a:r>
              <a:rPr lang="en-US" altLang="en-US" sz="3200" dirty="0">
                <a:latin typeface="Arial" charset="0"/>
              </a:rPr>
              <a:t>Alice (the bank)</a:t>
            </a:r>
          </a:p>
          <a:p>
            <a:pPr lvl="2"/>
            <a:r>
              <a:rPr lang="en-US" altLang="en-US" sz="3200" dirty="0">
                <a:latin typeface="Arial" charset="0"/>
              </a:rPr>
              <a:t>Bob (the user)</a:t>
            </a:r>
          </a:p>
          <a:p>
            <a:pPr lvl="2"/>
            <a:r>
              <a:rPr lang="en-US" altLang="en-US" sz="3200" dirty="0">
                <a:latin typeface="Arial" charset="0"/>
              </a:rPr>
              <a:t>Trudy (the attacker)</a:t>
            </a:r>
          </a:p>
          <a:p>
            <a:endParaRPr lang="en-US" altLang="en-US" sz="3200" dirty="0">
              <a:latin typeface="Arial" charset="0"/>
            </a:endParaRPr>
          </a:p>
          <a:p>
            <a:r>
              <a:rPr lang="en-US" altLang="en-US" sz="3200" dirty="0">
                <a:latin typeface="Arial" charset="0"/>
              </a:rPr>
              <a:t>Think about CIA-AN for each</a:t>
            </a:r>
          </a:p>
        </p:txBody>
      </p:sp>
      <p:sp>
        <p:nvSpPr>
          <p:cNvPr id="27652"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406BF0B-94C8-E34A-8B1E-9EEBE64ADD3C}" type="slidenum">
              <a:rPr lang="en-US" altLang="en-US" sz="1200">
                <a:latin typeface="Gill Sans" charset="0"/>
              </a:rPr>
              <a:pPr eaLnBrk="1" hangingPunct="1">
                <a:buClrTx/>
                <a:buSzTx/>
                <a:buFontTx/>
                <a:buNone/>
              </a:pPr>
              <a:t>13</a:t>
            </a:fld>
            <a:endParaRPr lang="en-US" altLang="en-US" sz="1200">
              <a:latin typeface="Gill Sans"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latin typeface="Arial" charset="0"/>
              </a:rPr>
              <a:t>CIA – on Alice’s Online Bank (Example)</a:t>
            </a:r>
          </a:p>
        </p:txBody>
      </p:sp>
      <p:sp>
        <p:nvSpPr>
          <p:cNvPr id="54275" name="Content Placeholder 2"/>
          <p:cNvSpPr>
            <a:spLocks noGrp="1"/>
          </p:cNvSpPr>
          <p:nvPr>
            <p:ph idx="1"/>
          </p:nvPr>
        </p:nvSpPr>
        <p:spPr>
          <a:xfrm>
            <a:off x="482600" y="2743200"/>
            <a:ext cx="12128500" cy="5943600"/>
          </a:xfrm>
        </p:spPr>
        <p:txBody>
          <a:bodyPr>
            <a:normAutofit fontScale="92500" lnSpcReduction="10000"/>
          </a:bodyPr>
          <a:lstStyle/>
          <a:p>
            <a:pPr marL="0" indent="0">
              <a:buNone/>
            </a:pPr>
            <a:r>
              <a:rPr lang="en-US" altLang="en-US" sz="3200" b="1" dirty="0">
                <a:solidFill>
                  <a:schemeClr val="accent2"/>
                </a:solidFill>
                <a:latin typeface="Arial" charset="0"/>
              </a:rPr>
              <a:t>Confidentiality</a:t>
            </a:r>
            <a:r>
              <a:rPr lang="en-US" altLang="en-US" sz="3200" b="1" dirty="0">
                <a:latin typeface="Arial" charset="0"/>
              </a:rPr>
              <a:t>: </a:t>
            </a:r>
            <a:r>
              <a:rPr lang="en-US" altLang="en-US" sz="3200" dirty="0">
                <a:latin typeface="Arial" charset="0"/>
              </a:rPr>
              <a:t>prevent unauthorized reading of information</a:t>
            </a:r>
          </a:p>
          <a:p>
            <a:r>
              <a:rPr lang="en-US" altLang="en-US" sz="3200" dirty="0">
                <a:latin typeface="Arial" charset="0"/>
              </a:rPr>
              <a:t>AOB) must prevent Trudy from learning Bob’s account balance</a:t>
            </a:r>
          </a:p>
          <a:p>
            <a:r>
              <a:rPr lang="en-US" altLang="en-US" sz="3200" dirty="0">
                <a:latin typeface="Arial" charset="0"/>
              </a:rPr>
              <a:t>Bob doesn’t want the wrong people knowing his account details</a:t>
            </a:r>
          </a:p>
          <a:p>
            <a:endParaRPr lang="en-US" altLang="en-US" sz="3200" dirty="0">
              <a:latin typeface="Arial" charset="0"/>
            </a:endParaRPr>
          </a:p>
          <a:p>
            <a:pPr marL="0" indent="0">
              <a:buNone/>
            </a:pPr>
            <a:r>
              <a:rPr lang="en-US" altLang="en-US" sz="3200" b="1" dirty="0">
                <a:solidFill>
                  <a:schemeClr val="accent2"/>
                </a:solidFill>
                <a:latin typeface="Arial" charset="0"/>
              </a:rPr>
              <a:t>Integrity:</a:t>
            </a:r>
            <a:r>
              <a:rPr lang="en-US" altLang="en-US" sz="3200" b="1" dirty="0">
                <a:latin typeface="Arial" charset="0"/>
              </a:rPr>
              <a:t> </a:t>
            </a:r>
            <a:r>
              <a:rPr lang="en-US" altLang="en-US" sz="3200" dirty="0">
                <a:latin typeface="Arial" charset="0"/>
              </a:rPr>
              <a:t>prevent unauthorized changing of information</a:t>
            </a:r>
          </a:p>
          <a:p>
            <a:r>
              <a:rPr lang="en-US" altLang="en-US" sz="3200" dirty="0">
                <a:latin typeface="Arial" charset="0"/>
              </a:rPr>
              <a:t>AOB must know what the account information is, and must prevent or detect tampering</a:t>
            </a:r>
          </a:p>
          <a:p>
            <a:r>
              <a:rPr lang="en-US" altLang="en-US" sz="3200" dirty="0">
                <a:solidFill>
                  <a:srgbClr val="000000"/>
                </a:solidFill>
                <a:latin typeface="Arial" charset="0"/>
              </a:rPr>
              <a:t>Bob must not be able to improperly change his own account balance</a:t>
            </a:r>
            <a:endParaRPr lang="en-US" altLang="en-US" sz="3200" dirty="0">
              <a:latin typeface="Arial" charset="0"/>
            </a:endParaRPr>
          </a:p>
          <a:p>
            <a:r>
              <a:rPr lang="en-US" altLang="en-US" sz="3200" dirty="0">
                <a:latin typeface="Arial" charset="0"/>
              </a:rPr>
              <a:t>Trudy must not be able to change Bob’s account balance</a:t>
            </a:r>
          </a:p>
          <a:p>
            <a:endParaRPr lang="en-US" altLang="en-US" sz="3200" dirty="0">
              <a:solidFill>
                <a:schemeClr val="accent2"/>
              </a:solidFill>
              <a:latin typeface="Arial" charset="0"/>
            </a:endParaRPr>
          </a:p>
          <a:p>
            <a:pPr marL="0" indent="0">
              <a:buNone/>
            </a:pPr>
            <a:r>
              <a:rPr lang="en-US" altLang="en-US" sz="3200" b="1" dirty="0">
                <a:solidFill>
                  <a:srgbClr val="2D2D8A"/>
                </a:solidFill>
                <a:latin typeface="Arial" charset="0"/>
              </a:rPr>
              <a:t>Availability</a:t>
            </a:r>
            <a:r>
              <a:rPr lang="en-US" altLang="en-US" sz="3200" b="1" dirty="0">
                <a:latin typeface="Arial" charset="0"/>
              </a:rPr>
              <a:t>: </a:t>
            </a:r>
            <a:r>
              <a:rPr lang="en-US" altLang="en-US" sz="3200" dirty="0">
                <a:latin typeface="Arial" charset="0"/>
              </a:rPr>
              <a:t>Data is available in a timely manner when needed</a:t>
            </a:r>
          </a:p>
          <a:p>
            <a:r>
              <a:rPr lang="en-US" altLang="en-US" sz="3200" dirty="0">
                <a:latin typeface="Arial" charset="0"/>
              </a:rPr>
              <a:t>AOB’s information must be available when needed </a:t>
            </a:r>
          </a:p>
          <a:p>
            <a:r>
              <a:rPr lang="en-US" altLang="en-US" sz="3200" dirty="0">
                <a:latin typeface="Arial" charset="0"/>
              </a:rPr>
              <a:t>Bob must be able to make transaction </a:t>
            </a:r>
          </a:p>
          <a:p>
            <a:r>
              <a:rPr lang="en-US" altLang="en-US" sz="3200" dirty="0">
                <a:latin typeface="Arial" charset="0"/>
              </a:rPr>
              <a:t>If not, he’ll take his business elsewhere</a:t>
            </a:r>
          </a:p>
          <a:p>
            <a:endParaRPr lang="en-US" altLang="en-US" sz="3200" b="1" dirty="0">
              <a:latin typeface="Arial" charset="0"/>
            </a:endParaRPr>
          </a:p>
          <a:p>
            <a:pPr>
              <a:buFont typeface="Gill Sans" charset="0"/>
              <a:buNone/>
            </a:pPr>
            <a:endParaRPr lang="en-US" altLang="en-US" sz="3200" dirty="0">
              <a:latin typeface="Arial" charset="0"/>
            </a:endParaRPr>
          </a:p>
        </p:txBody>
      </p:sp>
      <p:sp>
        <p:nvSpPr>
          <p:cNvPr id="29700"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C116D03-41EB-2B43-AADA-3706DF606AF2}" type="slidenum">
              <a:rPr lang="en-US" altLang="en-US" sz="1200">
                <a:latin typeface="Gill Sans" charset="0"/>
              </a:rPr>
              <a:pPr eaLnBrk="1" hangingPunct="1">
                <a:buClrTx/>
                <a:buSzTx/>
                <a:buFontTx/>
                <a:buNone/>
              </a:pPr>
              <a:t>14</a:t>
            </a:fld>
            <a:endParaRPr lang="en-US" altLang="en-US" sz="1200">
              <a:latin typeface="Gill Sans"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27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27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2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latin typeface="Arial" charset="0"/>
              </a:rPr>
              <a:t>Beyond CIA</a:t>
            </a:r>
          </a:p>
        </p:txBody>
      </p:sp>
      <p:sp>
        <p:nvSpPr>
          <p:cNvPr id="54275" name="Content Placeholder 2"/>
          <p:cNvSpPr>
            <a:spLocks noGrp="1"/>
          </p:cNvSpPr>
          <p:nvPr>
            <p:ph idx="1"/>
          </p:nvPr>
        </p:nvSpPr>
        <p:spPr>
          <a:xfrm>
            <a:off x="482600" y="2743200"/>
            <a:ext cx="12128500" cy="5943600"/>
          </a:xfrm>
        </p:spPr>
        <p:txBody>
          <a:bodyPr/>
          <a:lstStyle/>
          <a:p>
            <a:r>
              <a:rPr lang="en-US" altLang="en-US" sz="3200" dirty="0">
                <a:latin typeface="Arial" charset="0"/>
              </a:rPr>
              <a:t>How does Bob’s computer know that “Bob” is really Bob and not Trudy? </a:t>
            </a:r>
          </a:p>
          <a:p>
            <a:endParaRPr lang="en-US" altLang="en-US" sz="3200" dirty="0">
              <a:latin typeface="Arial" charset="0"/>
            </a:endParaRPr>
          </a:p>
          <a:p>
            <a:r>
              <a:rPr lang="en-US" altLang="en-US" sz="3200" dirty="0">
                <a:latin typeface="Arial" charset="0"/>
              </a:rPr>
              <a:t>Bob’s password must be verified</a:t>
            </a:r>
          </a:p>
          <a:p>
            <a:pPr lvl="2"/>
            <a:r>
              <a:rPr lang="en-US" altLang="en-US" sz="3200" dirty="0">
                <a:latin typeface="Arial" charset="0"/>
              </a:rPr>
              <a:t>This requires some clever </a:t>
            </a:r>
            <a:r>
              <a:rPr lang="en-US" altLang="en-US" sz="3200" b="1" dirty="0">
                <a:solidFill>
                  <a:srgbClr val="2D2D8A"/>
                </a:solidFill>
                <a:latin typeface="Arial" charset="0"/>
              </a:rPr>
              <a:t>cryptography </a:t>
            </a:r>
            <a:endParaRPr lang="en-US" altLang="en-US" sz="3200" dirty="0">
              <a:solidFill>
                <a:srgbClr val="2D2D8A"/>
              </a:solidFill>
              <a:latin typeface="Arial" charset="0"/>
            </a:endParaRPr>
          </a:p>
          <a:p>
            <a:endParaRPr lang="en-US" altLang="en-US" sz="3200" dirty="0">
              <a:latin typeface="Arial" charset="0"/>
            </a:endParaRPr>
          </a:p>
          <a:p>
            <a:r>
              <a:rPr lang="en-US" altLang="en-US" sz="3200" dirty="0">
                <a:latin typeface="Arial" charset="0"/>
              </a:rPr>
              <a:t>What are security concerns of </a:t>
            </a:r>
            <a:r>
              <a:rPr lang="en-US" altLang="en-US" sz="3200" dirty="0" err="1">
                <a:latin typeface="Arial" charset="0"/>
              </a:rPr>
              <a:t>pwds</a:t>
            </a:r>
            <a:r>
              <a:rPr lang="en-US" altLang="en-US" sz="3200" dirty="0">
                <a:latin typeface="Arial" charset="0"/>
              </a:rPr>
              <a:t>? </a:t>
            </a:r>
          </a:p>
          <a:p>
            <a:endParaRPr lang="en-US" altLang="en-US" sz="3200" dirty="0">
              <a:latin typeface="Arial" charset="0"/>
            </a:endParaRPr>
          </a:p>
          <a:p>
            <a:r>
              <a:rPr lang="en-US" altLang="en-US" sz="3200" dirty="0">
                <a:latin typeface="Arial" charset="0"/>
              </a:rPr>
              <a:t>Are there alternatives to passwords? </a:t>
            </a:r>
          </a:p>
          <a:p>
            <a:pPr>
              <a:buFont typeface="Gill Sans" charset="0"/>
              <a:buNone/>
            </a:pPr>
            <a:endParaRPr lang="en-US" altLang="en-US" sz="3200" dirty="0">
              <a:latin typeface="Arial" charset="0"/>
            </a:endParaRPr>
          </a:p>
        </p:txBody>
      </p:sp>
      <p:sp>
        <p:nvSpPr>
          <p:cNvPr id="32772"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ABF2C543-09F4-434D-BA1B-63C701C79FF6}" type="slidenum">
              <a:rPr lang="en-US" altLang="en-US" sz="1200">
                <a:latin typeface="Gill Sans" charset="0"/>
              </a:rPr>
              <a:pPr eaLnBrk="1" hangingPunct="1">
                <a:buClrTx/>
                <a:buSzTx/>
                <a:buFontTx/>
                <a:buNone/>
              </a:pPr>
              <a:t>15</a:t>
            </a:fld>
            <a:endParaRPr lang="en-US" altLang="en-US" sz="1200">
              <a:latin typeface="Gill Sans"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latin typeface="Arial" charset="0"/>
              </a:rPr>
              <a:t>When someone says </a:t>
            </a:r>
            <a:r>
              <a:rPr lang="ja-JP" altLang="en-US">
                <a:latin typeface="Arial" charset="0"/>
              </a:rPr>
              <a:t>“</a:t>
            </a:r>
            <a:r>
              <a:rPr lang="en-US" altLang="ja-JP" dirty="0">
                <a:latin typeface="Arial" charset="0"/>
              </a:rPr>
              <a:t>Their Network is Secure</a:t>
            </a:r>
            <a:r>
              <a:rPr lang="ja-JP" altLang="en-US">
                <a:latin typeface="Arial" charset="0"/>
              </a:rPr>
              <a:t>”</a:t>
            </a:r>
            <a:endParaRPr lang="en-US" altLang="en-US" dirty="0">
              <a:latin typeface="Arial" charset="0"/>
            </a:endParaRPr>
          </a:p>
        </p:txBody>
      </p:sp>
      <p:sp>
        <p:nvSpPr>
          <p:cNvPr id="54275" name="Content Placeholder 2"/>
          <p:cNvSpPr>
            <a:spLocks noGrp="1"/>
          </p:cNvSpPr>
          <p:nvPr>
            <p:ph idx="1"/>
          </p:nvPr>
        </p:nvSpPr>
        <p:spPr>
          <a:xfrm>
            <a:off x="558800" y="2057400"/>
            <a:ext cx="12128500" cy="7251700"/>
          </a:xfrm>
        </p:spPr>
        <p:txBody>
          <a:bodyPr/>
          <a:lstStyle/>
          <a:p>
            <a:r>
              <a:rPr lang="en-US" altLang="en-US" sz="3200" dirty="0">
                <a:latin typeface="Arial" charset="0"/>
              </a:rPr>
              <a:t>What does this mean?</a:t>
            </a:r>
          </a:p>
          <a:p>
            <a:endParaRPr lang="en-US" altLang="en-US" sz="3200" dirty="0">
              <a:latin typeface="Arial" charset="0"/>
            </a:endParaRPr>
          </a:p>
          <a:p>
            <a:r>
              <a:rPr lang="en-US" altLang="en-US" sz="3200" dirty="0">
                <a:latin typeface="Arial" charset="0"/>
              </a:rPr>
              <a:t>Definition of Security – </a:t>
            </a:r>
            <a:r>
              <a:rPr lang="ja-JP" altLang="en-US" sz="3200" dirty="0">
                <a:latin typeface="Arial" charset="0"/>
              </a:rPr>
              <a:t>“</a:t>
            </a:r>
            <a:r>
              <a:rPr lang="en-US" altLang="ja-JP" sz="3200" dirty="0">
                <a:latin typeface="Arial" charset="0"/>
              </a:rPr>
              <a:t>Freedom from Risk or Danger</a:t>
            </a:r>
            <a:r>
              <a:rPr lang="ja-JP" altLang="en-US" sz="3200" dirty="0">
                <a:latin typeface="Arial" charset="0"/>
              </a:rPr>
              <a:t>”</a:t>
            </a:r>
            <a:r>
              <a:rPr lang="en-US" altLang="ja-JP" sz="3200" dirty="0">
                <a:latin typeface="Arial" charset="0"/>
              </a:rPr>
              <a:t> 	</a:t>
            </a:r>
            <a:r>
              <a:rPr lang="en-US" altLang="ja-JP" sz="3200" i="1" dirty="0">
                <a:latin typeface="Arial" charset="0"/>
              </a:rPr>
              <a:t>Random House Unabridged Dictionary</a:t>
            </a:r>
          </a:p>
          <a:p>
            <a:endParaRPr lang="en-US" altLang="en-US" sz="3200" dirty="0">
              <a:latin typeface="Arial" charset="0"/>
            </a:endParaRPr>
          </a:p>
          <a:p>
            <a:r>
              <a:rPr lang="en-US" altLang="en-US" sz="3200" dirty="0">
                <a:latin typeface="Arial" charset="0"/>
              </a:rPr>
              <a:t>Is it 100% protected against every conceivable threat?</a:t>
            </a:r>
          </a:p>
          <a:p>
            <a:pPr lvl="2"/>
            <a:r>
              <a:rPr lang="en-US" altLang="en-US" sz="3200" dirty="0">
                <a:latin typeface="Arial" charset="0"/>
              </a:rPr>
              <a:t>No</a:t>
            </a:r>
          </a:p>
          <a:p>
            <a:pPr lvl="2"/>
            <a:endParaRPr lang="en-US" altLang="en-US" sz="3200" dirty="0">
              <a:latin typeface="Arial" charset="0"/>
            </a:endParaRPr>
          </a:p>
          <a:p>
            <a:r>
              <a:rPr lang="en-US" altLang="en-US" sz="3200" dirty="0">
                <a:latin typeface="Arial" charset="0"/>
              </a:rPr>
              <a:t>Is it impossible to attack and compromise</a:t>
            </a:r>
          </a:p>
          <a:p>
            <a:pPr lvl="2"/>
            <a:r>
              <a:rPr lang="en-US" altLang="en-US" sz="3200" dirty="0">
                <a:latin typeface="Arial" charset="0"/>
                <a:ea typeface="MS PGothic" charset="-128"/>
                <a:cs typeface="Arial" charset="0"/>
              </a:rPr>
              <a:t>No</a:t>
            </a:r>
          </a:p>
          <a:p>
            <a:pPr lvl="2"/>
            <a:endParaRPr lang="en-US" altLang="en-US" sz="3200" dirty="0">
              <a:latin typeface="Arial" charset="0"/>
              <a:ea typeface="MS PGothic" charset="-128"/>
              <a:cs typeface="Arial" charset="0"/>
            </a:endParaRPr>
          </a:p>
          <a:p>
            <a:r>
              <a:rPr lang="en-US" altLang="en-US" sz="3200" dirty="0">
                <a:latin typeface="Arial" charset="0"/>
              </a:rPr>
              <a:t>Most of the time it means:</a:t>
            </a:r>
          </a:p>
          <a:p>
            <a:pPr lvl="2"/>
            <a:r>
              <a:rPr lang="en-US" altLang="en-US" sz="3200" dirty="0">
                <a:latin typeface="Arial" charset="0"/>
              </a:rPr>
              <a:t>The network has been designed so as to maintain an acceptable level of risk.</a:t>
            </a:r>
          </a:p>
        </p:txBody>
      </p:sp>
      <p:sp>
        <p:nvSpPr>
          <p:cNvPr id="33796"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4133029C-95CB-274D-B0E7-5C3D0D94CC94}" type="slidenum">
              <a:rPr lang="en-US" altLang="en-US" sz="1200">
                <a:latin typeface="Gill Sans" charset="0"/>
              </a:rPr>
              <a:pPr eaLnBrk="1" hangingPunct="1">
                <a:buClrTx/>
                <a:buSzTx/>
                <a:buFontTx/>
                <a:buNone/>
              </a:pPr>
              <a:t>16</a:t>
            </a:fld>
            <a:endParaRPr lang="en-US" altLang="en-US" sz="1200">
              <a:latin typeface="Gill Sans"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27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2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47AF0CEB-140B-2C4B-94D4-9813B2058966}" type="slidenum">
              <a:rPr lang="en-US" altLang="en-US" sz="1200">
                <a:latin typeface="Gill Sans" charset="0"/>
              </a:rPr>
              <a:pPr eaLnBrk="1" hangingPunct="1">
                <a:buClrTx/>
                <a:buSzTx/>
                <a:buFontTx/>
                <a:buNone/>
              </a:pPr>
              <a:t>17</a:t>
            </a:fld>
            <a:endParaRPr lang="en-US" altLang="en-US" sz="1200">
              <a:latin typeface="Gill Sans" charset="0"/>
            </a:endParaRPr>
          </a:p>
        </p:txBody>
      </p:sp>
      <p:sp>
        <p:nvSpPr>
          <p:cNvPr id="34819" name="Rectangle 1"/>
          <p:cNvSpPr>
            <a:spLocks noGrp="1" noChangeArrowheads="1"/>
          </p:cNvSpPr>
          <p:nvPr>
            <p:ph type="title"/>
          </p:nvPr>
        </p:nvSpPr>
        <p:spPr/>
        <p:txBody>
          <a:bodyPr/>
          <a:lstStyle/>
          <a:p>
            <a:pPr eaLnBrk="1" hangingPunct="1"/>
            <a:r>
              <a:rPr lang="en-US" altLang="en-US">
                <a:latin typeface="Arial" charset="0"/>
              </a:rPr>
              <a:t>Security is an engineering trade-off</a:t>
            </a:r>
          </a:p>
        </p:txBody>
      </p:sp>
      <p:sp>
        <p:nvSpPr>
          <p:cNvPr id="34820" name="Rectangle 2"/>
          <p:cNvSpPr>
            <a:spLocks noGrp="1" noChangeArrowheads="1"/>
          </p:cNvSpPr>
          <p:nvPr>
            <p:ph type="body" idx="1"/>
          </p:nvPr>
        </p:nvSpPr>
        <p:spPr>
          <a:xfrm>
            <a:off x="558800" y="2133600"/>
            <a:ext cx="12128500" cy="7251700"/>
          </a:xfrm>
        </p:spPr>
        <p:txBody>
          <a:bodyPr/>
          <a:lstStyle/>
          <a:p>
            <a:pPr marL="0" indent="0" eaLnBrk="1" hangingPunct="1"/>
            <a:r>
              <a:rPr lang="en-US" altLang="en-US" dirty="0">
                <a:latin typeface="Arial" charset="0"/>
              </a:rPr>
              <a:t>The objective is typically not to make the system secure against every threat.</a:t>
            </a:r>
          </a:p>
          <a:p>
            <a:pPr marL="0" indent="0" eaLnBrk="1" hangingPunct="1"/>
            <a:endParaRPr lang="en-US" altLang="en-US" dirty="0">
              <a:latin typeface="Arial" charset="0"/>
            </a:endParaRPr>
          </a:p>
          <a:p>
            <a:pPr marL="0" indent="0" eaLnBrk="1" hangingPunct="1"/>
            <a:r>
              <a:rPr lang="en-US" altLang="en-US" dirty="0">
                <a:latin typeface="Arial" charset="0"/>
              </a:rPr>
              <a:t>Instead the goal is to optimize the security of the system given certain constraints (cost, end user usability, information sensitivity)</a:t>
            </a:r>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246F6B8-C8EF-874A-BBCF-97196F6B1298}" type="slidenum">
              <a:rPr lang="en-US" altLang="en-US" sz="1200">
                <a:latin typeface="Gill Sans" charset="0"/>
              </a:rPr>
              <a:pPr eaLnBrk="1" hangingPunct="1">
                <a:buClrTx/>
                <a:buSzTx/>
                <a:buFontTx/>
                <a:buNone/>
              </a:pPr>
              <a:t>18</a:t>
            </a:fld>
            <a:endParaRPr lang="en-US" altLang="en-US" sz="1200" dirty="0">
              <a:latin typeface="Gill Sans" charset="0"/>
            </a:endParaRPr>
          </a:p>
        </p:txBody>
      </p:sp>
      <p:sp>
        <p:nvSpPr>
          <p:cNvPr id="35843" name="Rectangle 1"/>
          <p:cNvSpPr>
            <a:spLocks noGrp="1" noChangeArrowheads="1"/>
          </p:cNvSpPr>
          <p:nvPr>
            <p:ph type="title"/>
          </p:nvPr>
        </p:nvSpPr>
        <p:spPr/>
        <p:txBody>
          <a:bodyPr/>
          <a:lstStyle/>
          <a:p>
            <a:pPr eaLnBrk="1" hangingPunct="1"/>
            <a:r>
              <a:rPr lang="en-US" altLang="en-US">
                <a:latin typeface="Arial" charset="0"/>
              </a:rPr>
              <a:t>Security is an ongoing process - not a product</a:t>
            </a:r>
          </a:p>
        </p:txBody>
      </p:sp>
      <p:sp>
        <p:nvSpPr>
          <p:cNvPr id="35844" name="Rectangle 2"/>
          <p:cNvSpPr>
            <a:spLocks noGrp="1" noChangeArrowheads="1"/>
          </p:cNvSpPr>
          <p:nvPr>
            <p:ph type="body" idx="1"/>
          </p:nvPr>
        </p:nvSpPr>
        <p:spPr>
          <a:xfrm>
            <a:off x="482600" y="2286000"/>
            <a:ext cx="12128500" cy="7251700"/>
          </a:xfrm>
        </p:spPr>
        <p:txBody>
          <a:bodyPr/>
          <a:lstStyle/>
          <a:p>
            <a:pPr marL="0" indent="0" eaLnBrk="1" hangingPunct="1"/>
            <a:r>
              <a:rPr lang="en-US" altLang="en-US" dirty="0">
                <a:latin typeface="Arial" charset="0"/>
              </a:rPr>
              <a:t>If a vendor comes to you and says that their “</a:t>
            </a:r>
            <a:r>
              <a:rPr lang="en-US" altLang="ja-JP" dirty="0">
                <a:latin typeface="Arial" charset="0"/>
              </a:rPr>
              <a:t>box” will secure your network - run!</a:t>
            </a:r>
          </a:p>
          <a:p>
            <a:pPr marL="0" indent="0" eaLnBrk="1" hangingPunct="1"/>
            <a:endParaRPr lang="en-US" altLang="en-US" dirty="0">
              <a:latin typeface="Arial" charset="0"/>
            </a:endParaRPr>
          </a:p>
          <a:p>
            <a:pPr marL="0" indent="0" eaLnBrk="1" hangingPunct="1"/>
            <a:r>
              <a:rPr lang="en-US" altLang="en-US" dirty="0">
                <a:latin typeface="Arial" charset="0"/>
              </a:rPr>
              <a:t>Security requires not only technical countermeasures and tools but processes and procedures.</a:t>
            </a:r>
          </a:p>
          <a:p>
            <a:pPr marL="0" indent="0" eaLnBrk="1" hangingPunct="1"/>
            <a:endParaRPr lang="en-US" altLang="en-US" dirty="0">
              <a:latin typeface="Arial" charset="0"/>
            </a:endParaRPr>
          </a:p>
          <a:p>
            <a:pPr marL="0" indent="0" eaLnBrk="1" hangingPunct="1"/>
            <a:r>
              <a:rPr lang="en-US" altLang="en-US" dirty="0">
                <a:latin typeface="Arial" charset="0"/>
              </a:rPr>
              <a:t>Once a tool, process or procedure is put in place it must be continuously revisited.</a:t>
            </a:r>
          </a:p>
          <a:p>
            <a:pPr marL="0" indent="0" eaLnBrk="1" hangingPunct="1"/>
            <a:endParaRPr lang="en-US" altLang="en-US" dirty="0">
              <a:latin typeface="Arial" charset="0"/>
            </a:endParaRPr>
          </a:p>
          <a:p>
            <a:pPr marL="0" indent="0" eaLnBrk="1" hangingPunct="1"/>
            <a:r>
              <a:rPr lang="en-US" altLang="en-US" b="1" dirty="0">
                <a:latin typeface="Arial" charset="0"/>
              </a:rPr>
              <a:t>SECURITY IS PRIMARILY ABOUT RISK MANAGEMENT</a:t>
            </a:r>
          </a:p>
        </p:txBody>
      </p:sp>
    </p:spTree>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latin typeface="Arial" charset="0"/>
              </a:rPr>
              <a:t>General Concept of Risk Analysis and Management</a:t>
            </a:r>
          </a:p>
        </p:txBody>
      </p:sp>
      <p:sp>
        <p:nvSpPr>
          <p:cNvPr id="36867" name="Rectangle 3"/>
          <p:cNvSpPr>
            <a:spLocks noGrp="1" noChangeArrowheads="1"/>
          </p:cNvSpPr>
          <p:nvPr>
            <p:ph type="body" idx="1"/>
          </p:nvPr>
        </p:nvSpPr>
        <p:spPr>
          <a:xfrm>
            <a:off x="558800" y="2209800"/>
            <a:ext cx="11510963" cy="6400800"/>
          </a:xfrm>
        </p:spPr>
        <p:txBody>
          <a:bodyPr>
            <a:normAutofit fontScale="70000" lnSpcReduction="20000"/>
          </a:bodyPr>
          <a:lstStyle/>
          <a:p>
            <a:pPr marL="91440">
              <a:lnSpc>
                <a:spcPct val="120000"/>
              </a:lnSpc>
              <a:spcBef>
                <a:spcPts val="1200"/>
              </a:spcBef>
            </a:pPr>
            <a:r>
              <a:rPr lang="en-US" altLang="en-US" sz="2700" dirty="0">
                <a:latin typeface="Arial" charset="0"/>
              </a:rPr>
              <a:t>A </a:t>
            </a:r>
            <a:r>
              <a:rPr lang="en-US" altLang="en-US" sz="2700" b="1" dirty="0">
                <a:latin typeface="Arial" charset="0"/>
              </a:rPr>
              <a:t>risk</a:t>
            </a:r>
            <a:r>
              <a:rPr lang="en-US" altLang="en-US" sz="2700" dirty="0">
                <a:latin typeface="Arial" charset="0"/>
              </a:rPr>
              <a:t> consists of something of value (an “asset” at risk) which may lose value if a negative event occurs.</a:t>
            </a:r>
          </a:p>
          <a:p>
            <a:pPr marL="91440">
              <a:lnSpc>
                <a:spcPct val="120000"/>
              </a:lnSpc>
              <a:spcBef>
                <a:spcPts val="1200"/>
              </a:spcBef>
            </a:pPr>
            <a:r>
              <a:rPr lang="en-US" altLang="en-US" sz="2700" dirty="0">
                <a:latin typeface="Arial" charset="0"/>
              </a:rPr>
              <a:t>A </a:t>
            </a:r>
            <a:r>
              <a:rPr lang="en-US" altLang="en-US" sz="2700" b="1" dirty="0">
                <a:latin typeface="Arial" charset="0"/>
              </a:rPr>
              <a:t>threat</a:t>
            </a:r>
            <a:r>
              <a:rPr lang="en-US" altLang="en-US" sz="2700" dirty="0">
                <a:latin typeface="Arial" charset="0"/>
              </a:rPr>
              <a:t> to a system is any potential occurrence, malicious or otherwise, that can have an adverse effect on the assets and resources associated with the system.</a:t>
            </a:r>
          </a:p>
          <a:p>
            <a:pPr marL="91440">
              <a:lnSpc>
                <a:spcPct val="120000"/>
              </a:lnSpc>
              <a:spcBef>
                <a:spcPts val="1200"/>
              </a:spcBef>
            </a:pPr>
            <a:r>
              <a:rPr lang="en-US" altLang="en-US" sz="2700" dirty="0">
                <a:latin typeface="Arial" charset="0"/>
              </a:rPr>
              <a:t>A </a:t>
            </a:r>
            <a:r>
              <a:rPr lang="en-US" altLang="en-US" sz="2700" b="1" dirty="0">
                <a:latin typeface="Arial" charset="0"/>
              </a:rPr>
              <a:t>vulnerability</a:t>
            </a:r>
            <a:r>
              <a:rPr lang="en-US" altLang="en-US" sz="2700" dirty="0">
                <a:latin typeface="Arial" charset="0"/>
              </a:rPr>
              <a:t> of a system is some characteristic that makes it possible for a threat to occur.</a:t>
            </a:r>
          </a:p>
          <a:p>
            <a:pPr marL="91440">
              <a:lnSpc>
                <a:spcPct val="120000"/>
              </a:lnSpc>
              <a:spcBef>
                <a:spcPts val="1200"/>
              </a:spcBef>
            </a:pPr>
            <a:r>
              <a:rPr lang="en-US" altLang="en-US" sz="2700" dirty="0">
                <a:latin typeface="Arial" charset="0"/>
              </a:rPr>
              <a:t>An </a:t>
            </a:r>
            <a:r>
              <a:rPr lang="en-US" altLang="en-US" sz="2700" b="1" dirty="0">
                <a:latin typeface="Arial" charset="0"/>
              </a:rPr>
              <a:t>attack (exploit)</a:t>
            </a:r>
            <a:r>
              <a:rPr lang="en-US" altLang="en-US" sz="2700" dirty="0">
                <a:latin typeface="Arial" charset="0"/>
              </a:rPr>
              <a:t> on a system is some action that involves exploitation of some vulnerability in order to cause an existing threat to occur.</a:t>
            </a:r>
          </a:p>
          <a:p>
            <a:pPr marL="91440">
              <a:lnSpc>
                <a:spcPct val="120000"/>
              </a:lnSpc>
              <a:spcBef>
                <a:spcPts val="1200"/>
              </a:spcBef>
            </a:pPr>
            <a:endParaRPr lang="en-US" altLang="en-US" sz="2700" dirty="0">
              <a:latin typeface="Arial" charset="0"/>
            </a:endParaRPr>
          </a:p>
          <a:p>
            <a:pPr marL="91440">
              <a:lnSpc>
                <a:spcPct val="120000"/>
              </a:lnSpc>
              <a:spcBef>
                <a:spcPts val="1200"/>
              </a:spcBef>
            </a:pPr>
            <a:r>
              <a:rPr lang="en-US" altLang="en-US" sz="2700" dirty="0">
                <a:latin typeface="Arial" charset="0"/>
              </a:rPr>
              <a:t>Risk analysis is the process of:</a:t>
            </a:r>
          </a:p>
          <a:p>
            <a:pPr marL="91440" lvl="1">
              <a:lnSpc>
                <a:spcPct val="120000"/>
              </a:lnSpc>
              <a:spcBef>
                <a:spcPts val="1200"/>
              </a:spcBef>
            </a:pPr>
            <a:r>
              <a:rPr lang="en-US" altLang="en-US" sz="2700" dirty="0">
                <a:latin typeface="Arial" charset="0"/>
              </a:rPr>
              <a:t>Identifying the assets at risk</a:t>
            </a:r>
          </a:p>
          <a:p>
            <a:pPr marL="91440" lvl="1">
              <a:lnSpc>
                <a:spcPct val="120000"/>
              </a:lnSpc>
              <a:spcBef>
                <a:spcPts val="1200"/>
              </a:spcBef>
            </a:pPr>
            <a:r>
              <a:rPr lang="en-US" altLang="en-US" sz="2700" dirty="0">
                <a:latin typeface="Arial" charset="0"/>
              </a:rPr>
              <a:t>Putting quantitative or qualitative measures on the </a:t>
            </a:r>
            <a:r>
              <a:rPr lang="en-US" altLang="en-US" sz="2700" b="1" dirty="0">
                <a:latin typeface="Arial" charset="0"/>
              </a:rPr>
              <a:t>likelihood</a:t>
            </a:r>
            <a:r>
              <a:rPr lang="en-US" altLang="en-US" sz="2700" dirty="0">
                <a:latin typeface="Arial" charset="0"/>
              </a:rPr>
              <a:t> of the event happening</a:t>
            </a:r>
          </a:p>
          <a:p>
            <a:pPr marL="91440" lvl="1">
              <a:lnSpc>
                <a:spcPct val="120000"/>
              </a:lnSpc>
              <a:spcBef>
                <a:spcPts val="1200"/>
              </a:spcBef>
            </a:pPr>
            <a:r>
              <a:rPr lang="en-US" altLang="en-US" sz="2700" dirty="0">
                <a:latin typeface="Arial" charset="0"/>
              </a:rPr>
              <a:t>Putting quantitative or qualitative measures on the </a:t>
            </a:r>
            <a:r>
              <a:rPr lang="en-US" altLang="en-US" sz="2700" b="1" dirty="0">
                <a:latin typeface="Arial" charset="0"/>
              </a:rPr>
              <a:t>consequences</a:t>
            </a:r>
            <a:r>
              <a:rPr lang="en-US" altLang="en-US" sz="2700" dirty="0">
                <a:latin typeface="Arial" charset="0"/>
              </a:rPr>
              <a:t> of the potential loss (also called </a:t>
            </a:r>
            <a:r>
              <a:rPr lang="en-US" altLang="en-US" sz="2700" b="1" dirty="0">
                <a:latin typeface="Arial" charset="0"/>
              </a:rPr>
              <a:t>impact</a:t>
            </a:r>
            <a:r>
              <a:rPr lang="en-US" altLang="en-US" sz="2700" dirty="0">
                <a:latin typeface="Arial" charset="0"/>
              </a:rPr>
              <a:t>)</a:t>
            </a:r>
          </a:p>
          <a:p>
            <a:pPr marL="91440" lvl="1">
              <a:lnSpc>
                <a:spcPct val="120000"/>
              </a:lnSpc>
              <a:spcBef>
                <a:spcPts val="1200"/>
              </a:spcBef>
            </a:pPr>
            <a:endParaRPr lang="en-US" altLang="en-US" sz="2700" dirty="0">
              <a:latin typeface="Arial" charset="0"/>
            </a:endParaRPr>
          </a:p>
          <a:p>
            <a:pPr marL="91440">
              <a:lnSpc>
                <a:spcPct val="120000"/>
              </a:lnSpc>
              <a:spcBef>
                <a:spcPts val="1200"/>
              </a:spcBef>
            </a:pPr>
            <a:r>
              <a:rPr lang="en-US" altLang="en-US" sz="2700" dirty="0">
                <a:latin typeface="Arial" charset="0"/>
              </a:rPr>
              <a:t>Risk Management is a process for planning on how to </a:t>
            </a:r>
            <a:r>
              <a:rPr lang="en-US" altLang="en-US" sz="2700" b="1" dirty="0">
                <a:latin typeface="Arial" charset="0"/>
              </a:rPr>
              <a:t>control</a:t>
            </a:r>
            <a:r>
              <a:rPr lang="en-US" altLang="en-US" sz="2700" dirty="0">
                <a:latin typeface="Arial" charset="0"/>
              </a:rPr>
              <a:t> those risks</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19</a:t>
            </a:fld>
            <a:endParaRPr lang="en-US" altLang="en-US" sz="1200">
              <a:latin typeface="Gill Sans" charset="0"/>
            </a:endParaRPr>
          </a:p>
        </p:txBody>
      </p:sp>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p:txBody>
          <a:bodyPr/>
          <a:lstStyle/>
          <a:p>
            <a:r>
              <a:rPr lang="en-US" dirty="0"/>
              <a:t>Define and explain basic security terminology</a:t>
            </a:r>
          </a:p>
          <a:p>
            <a:r>
              <a:rPr lang="en-US" dirty="0"/>
              <a:t>Explain how vulnerabilities in one system affects another system</a:t>
            </a:r>
          </a:p>
          <a:p>
            <a:r>
              <a:rPr lang="en-US" dirty="0"/>
              <a:t>Define the difference between Asset Owner and IT Asset Owner</a:t>
            </a:r>
          </a:p>
          <a:p>
            <a:r>
              <a:rPr lang="en-US" dirty="0"/>
              <a:t>Perform Quantitative &amp; Qualitative risk assessment</a:t>
            </a:r>
          </a:p>
          <a:p>
            <a:r>
              <a:rPr lang="en-US" dirty="0"/>
              <a:t>Be able to perform analysis on attack trees</a:t>
            </a:r>
          </a:p>
          <a:p>
            <a:endParaRPr lang="en-US" dirty="0"/>
          </a:p>
          <a:p>
            <a:endParaRPr lang="en-US" dirty="0"/>
          </a:p>
        </p:txBody>
      </p:sp>
      <p:sp>
        <p:nvSpPr>
          <p:cNvPr id="4" name="Slide Number Placeholder 3"/>
          <p:cNvSpPr>
            <a:spLocks noGrp="1"/>
          </p:cNvSpPr>
          <p:nvPr>
            <p:ph type="sldNum" sz="quarter" idx="10"/>
          </p:nvPr>
        </p:nvSpPr>
        <p:spPr/>
        <p:txBody>
          <a:bodyPr/>
          <a:lstStyle/>
          <a:p>
            <a:fld id="{4FCFEE00-0B06-A245-BF0F-0C219286973C}" type="slidenum">
              <a:rPr lang="en-US" altLang="en-US" smtClean="0"/>
              <a:pPr/>
              <a:t>2</a:t>
            </a:fld>
            <a:endParaRPr lang="en-US" altLang="en-US"/>
          </a:p>
        </p:txBody>
      </p:sp>
    </p:spTree>
    <p:extLst>
      <p:ext uri="{BB962C8B-B14F-4D97-AF65-F5344CB8AC3E}">
        <p14:creationId xmlns:p14="http://schemas.microsoft.com/office/powerpoint/2010/main" val="3551611242"/>
      </p:ext>
    </p:extLst>
  </p:cSld>
  <p:clrMapOvr>
    <a:masterClrMapping/>
  </p:clrMapOvr>
  <p:transition spd="med">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latin typeface="Arial" charset="0"/>
              </a:rPr>
              <a:t>Non-IT Example 1: Driving risk</a:t>
            </a:r>
          </a:p>
        </p:txBody>
      </p:sp>
      <p:sp>
        <p:nvSpPr>
          <p:cNvPr id="37891" name="Rectangle 3"/>
          <p:cNvSpPr>
            <a:spLocks noGrp="1" noChangeArrowheads="1"/>
          </p:cNvSpPr>
          <p:nvPr>
            <p:ph type="body" idx="1"/>
          </p:nvPr>
        </p:nvSpPr>
        <p:spPr/>
        <p:txBody>
          <a:bodyPr/>
          <a:lstStyle/>
          <a:p>
            <a:pPr>
              <a:lnSpc>
                <a:spcPct val="90000"/>
              </a:lnSpc>
            </a:pPr>
            <a:r>
              <a:rPr lang="en-US" altLang="en-US" dirty="0">
                <a:latin typeface="Arial" charset="0"/>
              </a:rPr>
              <a:t>Assets at risk: people’s lives and health, the automobile, other property</a:t>
            </a:r>
          </a:p>
          <a:p>
            <a:pPr>
              <a:lnSpc>
                <a:spcPct val="90000"/>
              </a:lnSpc>
            </a:pPr>
            <a:endParaRPr lang="en-US" altLang="en-US" dirty="0">
              <a:latin typeface="Arial" charset="0"/>
            </a:endParaRPr>
          </a:p>
          <a:p>
            <a:pPr>
              <a:lnSpc>
                <a:spcPct val="90000"/>
              </a:lnSpc>
            </a:pPr>
            <a:r>
              <a:rPr lang="en-US" altLang="en-US" dirty="0">
                <a:latin typeface="Arial" charset="0"/>
              </a:rPr>
              <a:t>Negative event: auto accident</a:t>
            </a:r>
          </a:p>
          <a:p>
            <a:pPr>
              <a:lnSpc>
                <a:spcPct val="90000"/>
              </a:lnSpc>
            </a:pPr>
            <a:endParaRPr lang="en-US" altLang="en-US" dirty="0">
              <a:latin typeface="Arial" charset="0"/>
            </a:endParaRPr>
          </a:p>
          <a:p>
            <a:pPr>
              <a:lnSpc>
                <a:spcPct val="90000"/>
              </a:lnSpc>
            </a:pPr>
            <a:r>
              <a:rPr lang="en-US" altLang="en-US" dirty="0">
                <a:latin typeface="Arial" charset="0"/>
              </a:rPr>
              <a:t>Risk Management:</a:t>
            </a:r>
          </a:p>
          <a:p>
            <a:pPr lvl="1">
              <a:lnSpc>
                <a:spcPct val="90000"/>
              </a:lnSpc>
            </a:pPr>
            <a:r>
              <a:rPr lang="en-US" altLang="en-US" dirty="0">
                <a:latin typeface="Arial" charset="0"/>
              </a:rPr>
              <a:t>Risk </a:t>
            </a:r>
            <a:r>
              <a:rPr lang="en-US" altLang="en-US" b="1" dirty="0">
                <a:latin typeface="Arial" charset="0"/>
              </a:rPr>
              <a:t>avoidance</a:t>
            </a:r>
            <a:r>
              <a:rPr lang="en-US" altLang="en-US" dirty="0">
                <a:latin typeface="Arial" charset="0"/>
              </a:rPr>
              <a:t>: Don’t drive or just not driving on snowy days</a:t>
            </a:r>
          </a:p>
          <a:p>
            <a:pPr lvl="1">
              <a:lnSpc>
                <a:spcPct val="90000"/>
              </a:lnSpc>
            </a:pPr>
            <a:r>
              <a:rPr lang="en-US" altLang="en-US" dirty="0">
                <a:latin typeface="Arial" charset="0"/>
              </a:rPr>
              <a:t>Risk </a:t>
            </a:r>
            <a:r>
              <a:rPr lang="en-US" altLang="en-US" b="1" dirty="0">
                <a:latin typeface="Arial" charset="0"/>
              </a:rPr>
              <a:t>mitigation</a:t>
            </a:r>
            <a:r>
              <a:rPr lang="en-US" altLang="en-US" dirty="0">
                <a:latin typeface="Arial" charset="0"/>
              </a:rPr>
              <a:t>: Seat belts, air bags, “crumple zones” in auto design, following DWI laws, defensive driving techniques, ABS, driving slow</a:t>
            </a:r>
          </a:p>
          <a:p>
            <a:pPr lvl="1">
              <a:lnSpc>
                <a:spcPct val="90000"/>
              </a:lnSpc>
            </a:pPr>
            <a:r>
              <a:rPr lang="en-US" altLang="en-US" dirty="0">
                <a:latin typeface="Arial" charset="0"/>
              </a:rPr>
              <a:t>Risk </a:t>
            </a:r>
            <a:r>
              <a:rPr lang="en-US" altLang="en-US" b="1" dirty="0">
                <a:latin typeface="Arial" charset="0"/>
              </a:rPr>
              <a:t>transfer</a:t>
            </a:r>
            <a:r>
              <a:rPr lang="en-US" altLang="en-US" dirty="0">
                <a:latin typeface="Arial" charset="0"/>
              </a:rPr>
              <a:t>: insurance</a:t>
            </a:r>
          </a:p>
          <a:p>
            <a:pPr lvl="1">
              <a:lnSpc>
                <a:spcPct val="90000"/>
              </a:lnSpc>
            </a:pPr>
            <a:r>
              <a:rPr lang="en-US" altLang="en-US" dirty="0">
                <a:latin typeface="Arial" charset="0"/>
              </a:rPr>
              <a:t>Risk </a:t>
            </a:r>
            <a:r>
              <a:rPr lang="en-US" altLang="en-US" b="1" dirty="0">
                <a:latin typeface="Arial" charset="0"/>
              </a:rPr>
              <a:t>acceptance</a:t>
            </a:r>
            <a:r>
              <a:rPr lang="en-US" altLang="en-US" dirty="0">
                <a:latin typeface="Arial" charset="0"/>
              </a:rPr>
              <a:t>: residual risk of injury, deductible on insurance</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20</a:t>
            </a:fld>
            <a:endParaRPr lang="en-US" altLang="en-US" sz="1200">
              <a:latin typeface="Gill Sans" charset="0"/>
            </a:endParaRPr>
          </a:p>
        </p:txBody>
      </p:sp>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300163" y="758825"/>
            <a:ext cx="11704637" cy="1192213"/>
          </a:xfrm>
        </p:spPr>
        <p:txBody>
          <a:bodyPr/>
          <a:lstStyle/>
          <a:p>
            <a:r>
              <a:rPr lang="en-US" altLang="en-US">
                <a:latin typeface="Arial" charset="0"/>
              </a:rPr>
              <a:t>Information Security Risk Concept</a:t>
            </a:r>
          </a:p>
        </p:txBody>
      </p:sp>
      <p:grpSp>
        <p:nvGrpSpPr>
          <p:cNvPr id="38915" name="Group 3"/>
          <p:cNvGrpSpPr>
            <a:grpSpLocks/>
          </p:cNvGrpSpPr>
          <p:nvPr/>
        </p:nvGrpSpPr>
        <p:grpSpPr bwMode="auto">
          <a:xfrm>
            <a:off x="1408113" y="2763838"/>
            <a:ext cx="2060575" cy="2600325"/>
            <a:chOff x="816" y="240"/>
            <a:chExt cx="323" cy="448"/>
          </a:xfrm>
        </p:grpSpPr>
        <p:sp>
          <p:nvSpPr>
            <p:cNvPr id="38924" name="Freeform 4"/>
            <p:cNvSpPr>
              <a:spLocks/>
            </p:cNvSpPr>
            <p:nvPr/>
          </p:nvSpPr>
          <p:spPr bwMode="auto">
            <a:xfrm>
              <a:off x="816" y="606"/>
              <a:ext cx="323" cy="71"/>
            </a:xfrm>
            <a:custGeom>
              <a:avLst/>
              <a:gdLst>
                <a:gd name="T0" fmla="*/ 16 w 323"/>
                <a:gd name="T1" fmla="*/ 0 h 71"/>
                <a:gd name="T2" fmla="*/ 0 w 323"/>
                <a:gd name="T3" fmla="*/ 70 h 71"/>
                <a:gd name="T4" fmla="*/ 322 w 323"/>
                <a:gd name="T5" fmla="*/ 70 h 71"/>
                <a:gd name="T6" fmla="*/ 307 w 323"/>
                <a:gd name="T7" fmla="*/ 0 h 71"/>
                <a:gd name="T8" fmla="*/ 16 w 323"/>
                <a:gd name="T9" fmla="*/ 0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3" h="71">
                  <a:moveTo>
                    <a:pt x="16" y="0"/>
                  </a:moveTo>
                  <a:lnTo>
                    <a:pt x="0" y="70"/>
                  </a:lnTo>
                  <a:lnTo>
                    <a:pt x="322" y="70"/>
                  </a:lnTo>
                  <a:lnTo>
                    <a:pt x="307" y="0"/>
                  </a:lnTo>
                  <a:lnTo>
                    <a:pt x="16"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25" name="Freeform 5"/>
            <p:cNvSpPr>
              <a:spLocks/>
            </p:cNvSpPr>
            <p:nvPr/>
          </p:nvSpPr>
          <p:spPr bwMode="auto">
            <a:xfrm>
              <a:off x="833" y="615"/>
              <a:ext cx="289" cy="59"/>
            </a:xfrm>
            <a:custGeom>
              <a:avLst/>
              <a:gdLst>
                <a:gd name="T0" fmla="*/ 13 w 289"/>
                <a:gd name="T1" fmla="*/ 0 h 59"/>
                <a:gd name="T2" fmla="*/ 0 w 289"/>
                <a:gd name="T3" fmla="*/ 58 h 59"/>
                <a:gd name="T4" fmla="*/ 288 w 289"/>
                <a:gd name="T5" fmla="*/ 58 h 59"/>
                <a:gd name="T6" fmla="*/ 277 w 289"/>
                <a:gd name="T7" fmla="*/ 0 h 59"/>
                <a:gd name="T8" fmla="*/ 13 w 289"/>
                <a:gd name="T9" fmla="*/ 0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59">
                  <a:moveTo>
                    <a:pt x="13" y="0"/>
                  </a:moveTo>
                  <a:lnTo>
                    <a:pt x="0" y="58"/>
                  </a:lnTo>
                  <a:lnTo>
                    <a:pt x="288" y="58"/>
                  </a:lnTo>
                  <a:lnTo>
                    <a:pt x="277" y="0"/>
                  </a:lnTo>
                  <a:lnTo>
                    <a:pt x="13"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26" name="Freeform 6"/>
            <p:cNvSpPr>
              <a:spLocks/>
            </p:cNvSpPr>
            <p:nvPr/>
          </p:nvSpPr>
          <p:spPr bwMode="auto">
            <a:xfrm>
              <a:off x="1061" y="620"/>
              <a:ext cx="58" cy="53"/>
            </a:xfrm>
            <a:custGeom>
              <a:avLst/>
              <a:gdLst>
                <a:gd name="T0" fmla="*/ 0 w 58"/>
                <a:gd name="T1" fmla="*/ 0 h 53"/>
                <a:gd name="T2" fmla="*/ 47 w 58"/>
                <a:gd name="T3" fmla="*/ 0 h 53"/>
                <a:gd name="T4" fmla="*/ 57 w 58"/>
                <a:gd name="T5" fmla="*/ 52 h 53"/>
                <a:gd name="T6" fmla="*/ 3 w 58"/>
                <a:gd name="T7" fmla="*/ 52 h 53"/>
                <a:gd name="T8" fmla="*/ 0 w 58"/>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3">
                  <a:moveTo>
                    <a:pt x="0" y="0"/>
                  </a:moveTo>
                  <a:lnTo>
                    <a:pt x="47" y="0"/>
                  </a:lnTo>
                  <a:lnTo>
                    <a:pt x="57" y="52"/>
                  </a:lnTo>
                  <a:lnTo>
                    <a:pt x="3" y="52"/>
                  </a:lnTo>
                  <a:lnTo>
                    <a:pt x="0"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27" name="Freeform 7"/>
            <p:cNvSpPr>
              <a:spLocks/>
            </p:cNvSpPr>
            <p:nvPr/>
          </p:nvSpPr>
          <p:spPr bwMode="auto">
            <a:xfrm>
              <a:off x="879" y="620"/>
              <a:ext cx="180" cy="53"/>
            </a:xfrm>
            <a:custGeom>
              <a:avLst/>
              <a:gdLst>
                <a:gd name="T0" fmla="*/ 9 w 180"/>
                <a:gd name="T1" fmla="*/ 0 h 53"/>
                <a:gd name="T2" fmla="*/ 174 w 180"/>
                <a:gd name="T3" fmla="*/ 0 h 53"/>
                <a:gd name="T4" fmla="*/ 179 w 180"/>
                <a:gd name="T5" fmla="*/ 52 h 53"/>
                <a:gd name="T6" fmla="*/ 0 w 180"/>
                <a:gd name="T7" fmla="*/ 52 h 53"/>
                <a:gd name="T8" fmla="*/ 9 w 180"/>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 h="53">
                  <a:moveTo>
                    <a:pt x="9" y="0"/>
                  </a:moveTo>
                  <a:lnTo>
                    <a:pt x="174" y="0"/>
                  </a:lnTo>
                  <a:lnTo>
                    <a:pt x="179" y="52"/>
                  </a:lnTo>
                  <a:lnTo>
                    <a:pt x="0" y="52"/>
                  </a:lnTo>
                  <a:lnTo>
                    <a:pt x="9"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28" name="Freeform 8"/>
            <p:cNvSpPr>
              <a:spLocks/>
            </p:cNvSpPr>
            <p:nvPr/>
          </p:nvSpPr>
          <p:spPr bwMode="auto">
            <a:xfrm>
              <a:off x="837" y="620"/>
              <a:ext cx="46" cy="53"/>
            </a:xfrm>
            <a:custGeom>
              <a:avLst/>
              <a:gdLst>
                <a:gd name="T0" fmla="*/ 12 w 46"/>
                <a:gd name="T1" fmla="*/ 0 h 53"/>
                <a:gd name="T2" fmla="*/ 45 w 46"/>
                <a:gd name="T3" fmla="*/ 0 h 53"/>
                <a:gd name="T4" fmla="*/ 33 w 46"/>
                <a:gd name="T5" fmla="*/ 52 h 53"/>
                <a:gd name="T6" fmla="*/ 0 w 46"/>
                <a:gd name="T7" fmla="*/ 52 h 53"/>
                <a:gd name="T8" fmla="*/ 12 w 46"/>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53">
                  <a:moveTo>
                    <a:pt x="12" y="0"/>
                  </a:moveTo>
                  <a:lnTo>
                    <a:pt x="45" y="0"/>
                  </a:lnTo>
                  <a:lnTo>
                    <a:pt x="33" y="52"/>
                  </a:lnTo>
                  <a:lnTo>
                    <a:pt x="0" y="52"/>
                  </a:lnTo>
                  <a:lnTo>
                    <a:pt x="12"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29" name="Rectangle 9"/>
            <p:cNvSpPr>
              <a:spLocks noChangeArrowheads="1"/>
            </p:cNvSpPr>
            <p:nvPr/>
          </p:nvSpPr>
          <p:spPr bwMode="auto">
            <a:xfrm>
              <a:off x="820" y="680"/>
              <a:ext cx="314" cy="8"/>
            </a:xfrm>
            <a:prstGeom prst="rect">
              <a:avLst/>
            </a:prstGeom>
            <a:solidFill>
              <a:srgbClr val="999999"/>
            </a:solidFill>
            <a:ln w="12700">
              <a:solidFill>
                <a:srgbClr val="000000"/>
              </a:solidFill>
              <a:miter lim="800000"/>
              <a:headEnd/>
              <a:tailEnd/>
            </a:ln>
          </p:spPr>
          <p:txBody>
            <a:bodyPr wrap="none" anchor="ctr"/>
            <a:lstStyle/>
            <a:p>
              <a:pPr algn="ctr"/>
              <a:endParaRPr lang="en-US" altLang="en-US"/>
            </a:p>
          </p:txBody>
        </p:sp>
        <p:sp>
          <p:nvSpPr>
            <p:cNvPr id="38930" name="Freeform 10"/>
            <p:cNvSpPr>
              <a:spLocks/>
            </p:cNvSpPr>
            <p:nvPr/>
          </p:nvSpPr>
          <p:spPr bwMode="auto">
            <a:xfrm>
              <a:off x="836" y="662"/>
              <a:ext cx="36" cy="17"/>
            </a:xfrm>
            <a:custGeom>
              <a:avLst/>
              <a:gdLst>
                <a:gd name="T0" fmla="*/ 0 w 36"/>
                <a:gd name="T1" fmla="*/ 16 h 17"/>
                <a:gd name="T2" fmla="*/ 32 w 36"/>
                <a:gd name="T3" fmla="*/ 16 h 17"/>
                <a:gd name="T4" fmla="*/ 35 w 36"/>
                <a:gd name="T5" fmla="*/ 0 h 17"/>
                <a:gd name="T6" fmla="*/ 2 w 36"/>
                <a:gd name="T7" fmla="*/ 0 h 17"/>
                <a:gd name="T8" fmla="*/ 0 w 36"/>
                <a:gd name="T9" fmla="*/ 1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17">
                  <a:moveTo>
                    <a:pt x="0" y="16"/>
                  </a:moveTo>
                  <a:lnTo>
                    <a:pt x="32" y="16"/>
                  </a:lnTo>
                  <a:lnTo>
                    <a:pt x="35" y="0"/>
                  </a:lnTo>
                  <a:lnTo>
                    <a:pt x="2" y="0"/>
                  </a:lnTo>
                  <a:lnTo>
                    <a:pt x="0" y="16"/>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1" name="Freeform 11"/>
            <p:cNvSpPr>
              <a:spLocks/>
            </p:cNvSpPr>
            <p:nvPr/>
          </p:nvSpPr>
          <p:spPr bwMode="auto">
            <a:xfrm>
              <a:off x="837" y="653"/>
              <a:ext cx="26" cy="17"/>
            </a:xfrm>
            <a:custGeom>
              <a:avLst/>
              <a:gdLst>
                <a:gd name="T0" fmla="*/ 2 w 26"/>
                <a:gd name="T1" fmla="*/ 0 h 17"/>
                <a:gd name="T2" fmla="*/ 25 w 26"/>
                <a:gd name="T3" fmla="*/ 0 h 17"/>
                <a:gd name="T4" fmla="*/ 21 w 26"/>
                <a:gd name="T5" fmla="*/ 16 h 17"/>
                <a:gd name="T6" fmla="*/ 0 w 26"/>
                <a:gd name="T7" fmla="*/ 16 h 17"/>
                <a:gd name="T8" fmla="*/ 2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 y="0"/>
                  </a:moveTo>
                  <a:lnTo>
                    <a:pt x="25" y="0"/>
                  </a:lnTo>
                  <a:lnTo>
                    <a:pt x="21" y="16"/>
                  </a:lnTo>
                  <a:lnTo>
                    <a:pt x="0" y="16"/>
                  </a:lnTo>
                  <a:lnTo>
                    <a:pt x="2"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2" name="Freeform 12"/>
            <p:cNvSpPr>
              <a:spLocks/>
            </p:cNvSpPr>
            <p:nvPr/>
          </p:nvSpPr>
          <p:spPr bwMode="auto">
            <a:xfrm>
              <a:off x="856" y="653"/>
              <a:ext cx="25" cy="17"/>
            </a:xfrm>
            <a:custGeom>
              <a:avLst/>
              <a:gdLst>
                <a:gd name="T0" fmla="*/ 24 w 25"/>
                <a:gd name="T1" fmla="*/ 0 h 17"/>
                <a:gd name="T2" fmla="*/ 21 w 25"/>
                <a:gd name="T3" fmla="*/ 16 h 17"/>
                <a:gd name="T4" fmla="*/ 0 w 25"/>
                <a:gd name="T5" fmla="*/ 16 h 17"/>
                <a:gd name="T6" fmla="*/ 2 w 25"/>
                <a:gd name="T7" fmla="*/ 0 h 17"/>
                <a:gd name="T8" fmla="*/ 24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4" y="0"/>
                  </a:moveTo>
                  <a:lnTo>
                    <a:pt x="21" y="16"/>
                  </a:lnTo>
                  <a:lnTo>
                    <a:pt x="0" y="16"/>
                  </a:lnTo>
                  <a:lnTo>
                    <a:pt x="2" y="0"/>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3" name="Freeform 13"/>
            <p:cNvSpPr>
              <a:spLocks/>
            </p:cNvSpPr>
            <p:nvPr/>
          </p:nvSpPr>
          <p:spPr bwMode="auto">
            <a:xfrm>
              <a:off x="841" y="645"/>
              <a:ext cx="25" cy="17"/>
            </a:xfrm>
            <a:custGeom>
              <a:avLst/>
              <a:gdLst>
                <a:gd name="T0" fmla="*/ 3 w 25"/>
                <a:gd name="T1" fmla="*/ 0 h 17"/>
                <a:gd name="T2" fmla="*/ 0 w 25"/>
                <a:gd name="T3" fmla="*/ 16 h 17"/>
                <a:gd name="T4" fmla="*/ 21 w 25"/>
                <a:gd name="T5" fmla="*/ 16 h 17"/>
                <a:gd name="T6" fmla="*/ 24 w 25"/>
                <a:gd name="T7" fmla="*/ 0 h 17"/>
                <a:gd name="T8" fmla="*/ 3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3" y="0"/>
                  </a:moveTo>
                  <a:lnTo>
                    <a:pt x="0" y="16"/>
                  </a:lnTo>
                  <a:lnTo>
                    <a:pt x="21" y="16"/>
                  </a:lnTo>
                  <a:lnTo>
                    <a:pt x="24" y="0"/>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4" name="Freeform 14"/>
            <p:cNvSpPr>
              <a:spLocks/>
            </p:cNvSpPr>
            <p:nvPr/>
          </p:nvSpPr>
          <p:spPr bwMode="auto">
            <a:xfrm>
              <a:off x="859" y="645"/>
              <a:ext cx="25" cy="17"/>
            </a:xfrm>
            <a:custGeom>
              <a:avLst/>
              <a:gdLst>
                <a:gd name="T0" fmla="*/ 24 w 25"/>
                <a:gd name="T1" fmla="*/ 0 h 17"/>
                <a:gd name="T2" fmla="*/ 21 w 25"/>
                <a:gd name="T3" fmla="*/ 16 h 17"/>
                <a:gd name="T4" fmla="*/ 0 w 25"/>
                <a:gd name="T5" fmla="*/ 16 h 17"/>
                <a:gd name="T6" fmla="*/ 2 w 25"/>
                <a:gd name="T7" fmla="*/ 0 h 17"/>
                <a:gd name="T8" fmla="*/ 24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4" y="0"/>
                  </a:moveTo>
                  <a:lnTo>
                    <a:pt x="21" y="16"/>
                  </a:lnTo>
                  <a:lnTo>
                    <a:pt x="0" y="16"/>
                  </a:lnTo>
                  <a:lnTo>
                    <a:pt x="2" y="0"/>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5" name="Freeform 15"/>
            <p:cNvSpPr>
              <a:spLocks/>
            </p:cNvSpPr>
            <p:nvPr/>
          </p:nvSpPr>
          <p:spPr bwMode="auto">
            <a:xfrm>
              <a:off x="842" y="636"/>
              <a:ext cx="26" cy="17"/>
            </a:xfrm>
            <a:custGeom>
              <a:avLst/>
              <a:gdLst>
                <a:gd name="T0" fmla="*/ 3 w 26"/>
                <a:gd name="T1" fmla="*/ 0 h 17"/>
                <a:gd name="T2" fmla="*/ 0 w 26"/>
                <a:gd name="T3" fmla="*/ 16 h 17"/>
                <a:gd name="T4" fmla="*/ 21 w 26"/>
                <a:gd name="T5" fmla="*/ 16 h 17"/>
                <a:gd name="T6" fmla="*/ 25 w 26"/>
                <a:gd name="T7" fmla="*/ 0 h 17"/>
                <a:gd name="T8" fmla="*/ 3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3" y="0"/>
                  </a:moveTo>
                  <a:lnTo>
                    <a:pt x="0" y="16"/>
                  </a:lnTo>
                  <a:lnTo>
                    <a:pt x="21" y="16"/>
                  </a:lnTo>
                  <a:lnTo>
                    <a:pt x="25" y="0"/>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6" name="Freeform 16"/>
            <p:cNvSpPr>
              <a:spLocks/>
            </p:cNvSpPr>
            <p:nvPr/>
          </p:nvSpPr>
          <p:spPr bwMode="auto">
            <a:xfrm>
              <a:off x="860" y="636"/>
              <a:ext cx="26" cy="17"/>
            </a:xfrm>
            <a:custGeom>
              <a:avLst/>
              <a:gdLst>
                <a:gd name="T0" fmla="*/ 25 w 26"/>
                <a:gd name="T1" fmla="*/ 0 h 17"/>
                <a:gd name="T2" fmla="*/ 22 w 26"/>
                <a:gd name="T3" fmla="*/ 16 h 17"/>
                <a:gd name="T4" fmla="*/ 0 w 26"/>
                <a:gd name="T5" fmla="*/ 16 h 17"/>
                <a:gd name="T6" fmla="*/ 1 w 26"/>
                <a:gd name="T7" fmla="*/ 0 h 17"/>
                <a:gd name="T8" fmla="*/ 25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5" y="0"/>
                  </a:moveTo>
                  <a:lnTo>
                    <a:pt x="22" y="16"/>
                  </a:lnTo>
                  <a:lnTo>
                    <a:pt x="0" y="16"/>
                  </a:lnTo>
                  <a:lnTo>
                    <a:pt x="1" y="0"/>
                  </a:lnTo>
                  <a:lnTo>
                    <a:pt x="25"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7" name="Freeform 17"/>
            <p:cNvSpPr>
              <a:spLocks/>
            </p:cNvSpPr>
            <p:nvPr/>
          </p:nvSpPr>
          <p:spPr bwMode="auto">
            <a:xfrm>
              <a:off x="845" y="628"/>
              <a:ext cx="26" cy="17"/>
            </a:xfrm>
            <a:custGeom>
              <a:avLst/>
              <a:gdLst>
                <a:gd name="T0" fmla="*/ 2 w 26"/>
                <a:gd name="T1" fmla="*/ 0 h 17"/>
                <a:gd name="T2" fmla="*/ 0 w 26"/>
                <a:gd name="T3" fmla="*/ 16 h 17"/>
                <a:gd name="T4" fmla="*/ 22 w 26"/>
                <a:gd name="T5" fmla="*/ 16 h 17"/>
                <a:gd name="T6" fmla="*/ 25 w 26"/>
                <a:gd name="T7" fmla="*/ 0 h 17"/>
                <a:gd name="T8" fmla="*/ 2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 y="0"/>
                  </a:moveTo>
                  <a:lnTo>
                    <a:pt x="0" y="16"/>
                  </a:lnTo>
                  <a:lnTo>
                    <a:pt x="22" y="16"/>
                  </a:lnTo>
                  <a:lnTo>
                    <a:pt x="25" y="0"/>
                  </a:lnTo>
                  <a:lnTo>
                    <a:pt x="2"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8" name="Freeform 18"/>
            <p:cNvSpPr>
              <a:spLocks/>
            </p:cNvSpPr>
            <p:nvPr/>
          </p:nvSpPr>
          <p:spPr bwMode="auto">
            <a:xfrm>
              <a:off x="862" y="628"/>
              <a:ext cx="26" cy="17"/>
            </a:xfrm>
            <a:custGeom>
              <a:avLst/>
              <a:gdLst>
                <a:gd name="T0" fmla="*/ 25 w 26"/>
                <a:gd name="T1" fmla="*/ 0 h 17"/>
                <a:gd name="T2" fmla="*/ 22 w 26"/>
                <a:gd name="T3" fmla="*/ 16 h 17"/>
                <a:gd name="T4" fmla="*/ 0 w 26"/>
                <a:gd name="T5" fmla="*/ 16 h 17"/>
                <a:gd name="T6" fmla="*/ 2 w 26"/>
                <a:gd name="T7" fmla="*/ 0 h 17"/>
                <a:gd name="T8" fmla="*/ 25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5" y="0"/>
                  </a:moveTo>
                  <a:lnTo>
                    <a:pt x="22" y="16"/>
                  </a:lnTo>
                  <a:lnTo>
                    <a:pt x="0" y="16"/>
                  </a:lnTo>
                  <a:lnTo>
                    <a:pt x="2" y="0"/>
                  </a:lnTo>
                  <a:lnTo>
                    <a:pt x="25"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39" name="Freeform 19"/>
            <p:cNvSpPr>
              <a:spLocks/>
            </p:cNvSpPr>
            <p:nvPr/>
          </p:nvSpPr>
          <p:spPr bwMode="auto">
            <a:xfrm>
              <a:off x="847" y="618"/>
              <a:ext cx="25" cy="17"/>
            </a:xfrm>
            <a:custGeom>
              <a:avLst/>
              <a:gdLst>
                <a:gd name="T0" fmla="*/ 3 w 25"/>
                <a:gd name="T1" fmla="*/ 0 h 17"/>
                <a:gd name="T2" fmla="*/ 0 w 25"/>
                <a:gd name="T3" fmla="*/ 16 h 17"/>
                <a:gd name="T4" fmla="*/ 22 w 25"/>
                <a:gd name="T5" fmla="*/ 16 h 17"/>
                <a:gd name="T6" fmla="*/ 24 w 25"/>
                <a:gd name="T7" fmla="*/ 0 h 17"/>
                <a:gd name="T8" fmla="*/ 3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3" y="0"/>
                  </a:moveTo>
                  <a:lnTo>
                    <a:pt x="0" y="16"/>
                  </a:lnTo>
                  <a:lnTo>
                    <a:pt x="22" y="16"/>
                  </a:lnTo>
                  <a:lnTo>
                    <a:pt x="24" y="0"/>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0" name="Freeform 20"/>
            <p:cNvSpPr>
              <a:spLocks/>
            </p:cNvSpPr>
            <p:nvPr/>
          </p:nvSpPr>
          <p:spPr bwMode="auto">
            <a:xfrm>
              <a:off x="864" y="618"/>
              <a:ext cx="25" cy="17"/>
            </a:xfrm>
            <a:custGeom>
              <a:avLst/>
              <a:gdLst>
                <a:gd name="T0" fmla="*/ 24 w 25"/>
                <a:gd name="T1" fmla="*/ 0 h 17"/>
                <a:gd name="T2" fmla="*/ 20 w 25"/>
                <a:gd name="T3" fmla="*/ 16 h 17"/>
                <a:gd name="T4" fmla="*/ 0 w 25"/>
                <a:gd name="T5" fmla="*/ 16 h 17"/>
                <a:gd name="T6" fmla="*/ 1 w 25"/>
                <a:gd name="T7" fmla="*/ 0 h 17"/>
                <a:gd name="T8" fmla="*/ 24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4" y="0"/>
                  </a:moveTo>
                  <a:lnTo>
                    <a:pt x="20" y="16"/>
                  </a:lnTo>
                  <a:lnTo>
                    <a:pt x="0" y="16"/>
                  </a:lnTo>
                  <a:lnTo>
                    <a:pt x="1" y="0"/>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1" name="Freeform 21"/>
            <p:cNvSpPr>
              <a:spLocks/>
            </p:cNvSpPr>
            <p:nvPr/>
          </p:nvSpPr>
          <p:spPr bwMode="auto">
            <a:xfrm>
              <a:off x="885" y="618"/>
              <a:ext cx="170" cy="17"/>
            </a:xfrm>
            <a:custGeom>
              <a:avLst/>
              <a:gdLst>
                <a:gd name="T0" fmla="*/ 1 w 170"/>
                <a:gd name="T1" fmla="*/ 0 h 17"/>
                <a:gd name="T2" fmla="*/ 168 w 170"/>
                <a:gd name="T3" fmla="*/ 0 h 17"/>
                <a:gd name="T4" fmla="*/ 169 w 170"/>
                <a:gd name="T5" fmla="*/ 16 h 17"/>
                <a:gd name="T6" fmla="*/ 0 w 170"/>
                <a:gd name="T7" fmla="*/ 16 h 17"/>
                <a:gd name="T8" fmla="*/ 1 w 17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17">
                  <a:moveTo>
                    <a:pt x="1" y="0"/>
                  </a:moveTo>
                  <a:lnTo>
                    <a:pt x="168" y="0"/>
                  </a:lnTo>
                  <a:lnTo>
                    <a:pt x="169" y="16"/>
                  </a:lnTo>
                  <a:lnTo>
                    <a:pt x="0" y="16"/>
                  </a:lnTo>
                  <a:lnTo>
                    <a:pt x="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2" name="Freeform 22"/>
            <p:cNvSpPr>
              <a:spLocks/>
            </p:cNvSpPr>
            <p:nvPr/>
          </p:nvSpPr>
          <p:spPr bwMode="auto">
            <a:xfrm>
              <a:off x="883" y="628"/>
              <a:ext cx="172" cy="17"/>
            </a:xfrm>
            <a:custGeom>
              <a:avLst/>
              <a:gdLst>
                <a:gd name="T0" fmla="*/ 1 w 172"/>
                <a:gd name="T1" fmla="*/ 0 h 17"/>
                <a:gd name="T2" fmla="*/ 170 w 172"/>
                <a:gd name="T3" fmla="*/ 0 h 17"/>
                <a:gd name="T4" fmla="*/ 171 w 172"/>
                <a:gd name="T5" fmla="*/ 16 h 17"/>
                <a:gd name="T6" fmla="*/ 0 w 172"/>
                <a:gd name="T7" fmla="*/ 16 h 17"/>
                <a:gd name="T8" fmla="*/ 1 w 172"/>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17">
                  <a:moveTo>
                    <a:pt x="1" y="0"/>
                  </a:moveTo>
                  <a:lnTo>
                    <a:pt x="170" y="0"/>
                  </a:lnTo>
                  <a:lnTo>
                    <a:pt x="171" y="16"/>
                  </a:lnTo>
                  <a:lnTo>
                    <a:pt x="0" y="16"/>
                  </a:lnTo>
                  <a:lnTo>
                    <a:pt x="1"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3" name="Freeform 23"/>
            <p:cNvSpPr>
              <a:spLocks/>
            </p:cNvSpPr>
            <p:nvPr/>
          </p:nvSpPr>
          <p:spPr bwMode="auto">
            <a:xfrm>
              <a:off x="896" y="636"/>
              <a:ext cx="146" cy="17"/>
            </a:xfrm>
            <a:custGeom>
              <a:avLst/>
              <a:gdLst>
                <a:gd name="T0" fmla="*/ 0 w 146"/>
                <a:gd name="T1" fmla="*/ 0 h 17"/>
                <a:gd name="T2" fmla="*/ 0 w 146"/>
                <a:gd name="T3" fmla="*/ 16 h 17"/>
                <a:gd name="T4" fmla="*/ 145 w 146"/>
                <a:gd name="T5" fmla="*/ 16 h 17"/>
                <a:gd name="T6" fmla="*/ 144 w 146"/>
                <a:gd name="T7" fmla="*/ 0 h 17"/>
                <a:gd name="T8" fmla="*/ 2 w 146"/>
                <a:gd name="T9" fmla="*/ 0 h 17"/>
                <a:gd name="T10" fmla="*/ 0 w 14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6" h="17">
                  <a:moveTo>
                    <a:pt x="0" y="0"/>
                  </a:moveTo>
                  <a:lnTo>
                    <a:pt x="0" y="16"/>
                  </a:lnTo>
                  <a:lnTo>
                    <a:pt x="145" y="16"/>
                  </a:lnTo>
                  <a:lnTo>
                    <a:pt x="144" y="0"/>
                  </a:lnTo>
                  <a:lnTo>
                    <a:pt x="2" y="0"/>
                  </a:lnTo>
                  <a:lnTo>
                    <a:pt x="0"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4" name="Freeform 24"/>
            <p:cNvSpPr>
              <a:spLocks/>
            </p:cNvSpPr>
            <p:nvPr/>
          </p:nvSpPr>
          <p:spPr bwMode="auto">
            <a:xfrm>
              <a:off x="899" y="645"/>
              <a:ext cx="140" cy="17"/>
            </a:xfrm>
            <a:custGeom>
              <a:avLst/>
              <a:gdLst>
                <a:gd name="T0" fmla="*/ 1 w 140"/>
                <a:gd name="T1" fmla="*/ 0 h 17"/>
                <a:gd name="T2" fmla="*/ 0 w 140"/>
                <a:gd name="T3" fmla="*/ 16 h 17"/>
                <a:gd name="T4" fmla="*/ 139 w 140"/>
                <a:gd name="T5" fmla="*/ 16 h 17"/>
                <a:gd name="T6" fmla="*/ 138 w 140"/>
                <a:gd name="T7" fmla="*/ 0 h 17"/>
                <a:gd name="T8" fmla="*/ 3 w 140"/>
                <a:gd name="T9" fmla="*/ 0 h 17"/>
                <a:gd name="T10" fmla="*/ 1 w 140"/>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17">
                  <a:moveTo>
                    <a:pt x="1" y="0"/>
                  </a:moveTo>
                  <a:lnTo>
                    <a:pt x="0" y="16"/>
                  </a:lnTo>
                  <a:lnTo>
                    <a:pt x="139" y="16"/>
                  </a:lnTo>
                  <a:lnTo>
                    <a:pt x="138" y="0"/>
                  </a:lnTo>
                  <a:lnTo>
                    <a:pt x="3" y="0"/>
                  </a:lnTo>
                  <a:lnTo>
                    <a:pt x="1"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5" name="Freeform 25"/>
            <p:cNvSpPr>
              <a:spLocks/>
            </p:cNvSpPr>
            <p:nvPr/>
          </p:nvSpPr>
          <p:spPr bwMode="auto">
            <a:xfrm>
              <a:off x="902" y="653"/>
              <a:ext cx="136" cy="17"/>
            </a:xfrm>
            <a:custGeom>
              <a:avLst/>
              <a:gdLst>
                <a:gd name="T0" fmla="*/ 0 w 136"/>
                <a:gd name="T1" fmla="*/ 0 h 17"/>
                <a:gd name="T2" fmla="*/ 0 w 136"/>
                <a:gd name="T3" fmla="*/ 16 h 17"/>
                <a:gd name="T4" fmla="*/ 135 w 136"/>
                <a:gd name="T5" fmla="*/ 16 h 17"/>
                <a:gd name="T6" fmla="*/ 134 w 136"/>
                <a:gd name="T7" fmla="*/ 0 h 17"/>
                <a:gd name="T8" fmla="*/ 2 w 136"/>
                <a:gd name="T9" fmla="*/ 0 h 17"/>
                <a:gd name="T10" fmla="*/ 0 w 13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6" h="17">
                  <a:moveTo>
                    <a:pt x="0" y="0"/>
                  </a:moveTo>
                  <a:lnTo>
                    <a:pt x="0" y="16"/>
                  </a:lnTo>
                  <a:lnTo>
                    <a:pt x="135" y="16"/>
                  </a:lnTo>
                  <a:lnTo>
                    <a:pt x="134" y="0"/>
                  </a:lnTo>
                  <a:lnTo>
                    <a:pt x="2" y="0"/>
                  </a:lnTo>
                  <a:lnTo>
                    <a:pt x="0"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46" name="Freeform 26"/>
            <p:cNvSpPr>
              <a:spLocks/>
            </p:cNvSpPr>
            <p:nvPr/>
          </p:nvSpPr>
          <p:spPr bwMode="auto">
            <a:xfrm>
              <a:off x="882" y="636"/>
              <a:ext cx="25" cy="17"/>
            </a:xfrm>
            <a:custGeom>
              <a:avLst/>
              <a:gdLst>
                <a:gd name="T0" fmla="*/ 3 w 25"/>
                <a:gd name="T1" fmla="*/ 0 h 17"/>
                <a:gd name="T2" fmla="*/ 24 w 25"/>
                <a:gd name="T3" fmla="*/ 0 h 17"/>
                <a:gd name="T4" fmla="*/ 22 w 25"/>
                <a:gd name="T5" fmla="*/ 16 h 17"/>
                <a:gd name="T6" fmla="*/ 0 w 25"/>
                <a:gd name="T7" fmla="*/ 16 h 17"/>
                <a:gd name="T8" fmla="*/ 3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3" y="0"/>
                  </a:moveTo>
                  <a:lnTo>
                    <a:pt x="24" y="0"/>
                  </a:lnTo>
                  <a:lnTo>
                    <a:pt x="22" y="16"/>
                  </a:lnTo>
                  <a:lnTo>
                    <a:pt x="0" y="16"/>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7" name="Freeform 27"/>
            <p:cNvSpPr>
              <a:spLocks/>
            </p:cNvSpPr>
            <p:nvPr/>
          </p:nvSpPr>
          <p:spPr bwMode="auto">
            <a:xfrm>
              <a:off x="1044" y="636"/>
              <a:ext cx="26" cy="17"/>
            </a:xfrm>
            <a:custGeom>
              <a:avLst/>
              <a:gdLst>
                <a:gd name="T0" fmla="*/ 24 w 26"/>
                <a:gd name="T1" fmla="*/ 0 h 17"/>
                <a:gd name="T2" fmla="*/ 0 w 26"/>
                <a:gd name="T3" fmla="*/ 0 h 17"/>
                <a:gd name="T4" fmla="*/ 1 w 26"/>
                <a:gd name="T5" fmla="*/ 16 h 17"/>
                <a:gd name="T6" fmla="*/ 25 w 26"/>
                <a:gd name="T7" fmla="*/ 16 h 17"/>
                <a:gd name="T8" fmla="*/ 24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4" y="0"/>
                  </a:moveTo>
                  <a:lnTo>
                    <a:pt x="0" y="0"/>
                  </a:lnTo>
                  <a:lnTo>
                    <a:pt x="1" y="16"/>
                  </a:lnTo>
                  <a:lnTo>
                    <a:pt x="25" y="16"/>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8" name="Freeform 28"/>
            <p:cNvSpPr>
              <a:spLocks/>
            </p:cNvSpPr>
            <p:nvPr/>
          </p:nvSpPr>
          <p:spPr bwMode="auto">
            <a:xfrm>
              <a:off x="880" y="645"/>
              <a:ext cx="26" cy="17"/>
            </a:xfrm>
            <a:custGeom>
              <a:avLst/>
              <a:gdLst>
                <a:gd name="T0" fmla="*/ 1 w 26"/>
                <a:gd name="T1" fmla="*/ 0 h 17"/>
                <a:gd name="T2" fmla="*/ 25 w 26"/>
                <a:gd name="T3" fmla="*/ 0 h 17"/>
                <a:gd name="T4" fmla="*/ 24 w 26"/>
                <a:gd name="T5" fmla="*/ 16 h 17"/>
                <a:gd name="T6" fmla="*/ 0 w 26"/>
                <a:gd name="T7" fmla="*/ 16 h 17"/>
                <a:gd name="T8" fmla="*/ 1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1" y="0"/>
                  </a:moveTo>
                  <a:lnTo>
                    <a:pt x="25" y="0"/>
                  </a:lnTo>
                  <a:lnTo>
                    <a:pt x="24" y="16"/>
                  </a:lnTo>
                  <a:lnTo>
                    <a:pt x="0" y="16"/>
                  </a:lnTo>
                  <a:lnTo>
                    <a:pt x="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49" name="Freeform 29"/>
            <p:cNvSpPr>
              <a:spLocks/>
            </p:cNvSpPr>
            <p:nvPr/>
          </p:nvSpPr>
          <p:spPr bwMode="auto">
            <a:xfrm>
              <a:off x="1040" y="645"/>
              <a:ext cx="25" cy="17"/>
            </a:xfrm>
            <a:custGeom>
              <a:avLst/>
              <a:gdLst>
                <a:gd name="T0" fmla="*/ 21 w 25"/>
                <a:gd name="T1" fmla="*/ 0 h 17"/>
                <a:gd name="T2" fmla="*/ 0 w 25"/>
                <a:gd name="T3" fmla="*/ 0 h 17"/>
                <a:gd name="T4" fmla="*/ 1 w 25"/>
                <a:gd name="T5" fmla="*/ 16 h 17"/>
                <a:gd name="T6" fmla="*/ 24 w 25"/>
                <a:gd name="T7" fmla="*/ 16 h 17"/>
                <a:gd name="T8" fmla="*/ 21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1" y="0"/>
                  </a:moveTo>
                  <a:lnTo>
                    <a:pt x="0" y="0"/>
                  </a:lnTo>
                  <a:lnTo>
                    <a:pt x="1" y="16"/>
                  </a:lnTo>
                  <a:lnTo>
                    <a:pt x="24" y="16"/>
                  </a:lnTo>
                  <a:lnTo>
                    <a:pt x="2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0" name="Freeform 30"/>
            <p:cNvSpPr>
              <a:spLocks/>
            </p:cNvSpPr>
            <p:nvPr/>
          </p:nvSpPr>
          <p:spPr bwMode="auto">
            <a:xfrm>
              <a:off x="879" y="653"/>
              <a:ext cx="25" cy="17"/>
            </a:xfrm>
            <a:custGeom>
              <a:avLst/>
              <a:gdLst>
                <a:gd name="T0" fmla="*/ 1 w 25"/>
                <a:gd name="T1" fmla="*/ 0 h 17"/>
                <a:gd name="T2" fmla="*/ 24 w 25"/>
                <a:gd name="T3" fmla="*/ 0 h 17"/>
                <a:gd name="T4" fmla="*/ 22 w 25"/>
                <a:gd name="T5" fmla="*/ 16 h 17"/>
                <a:gd name="T6" fmla="*/ 0 w 25"/>
                <a:gd name="T7" fmla="*/ 16 h 17"/>
                <a:gd name="T8" fmla="*/ 1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1" y="0"/>
                  </a:moveTo>
                  <a:lnTo>
                    <a:pt x="24" y="0"/>
                  </a:lnTo>
                  <a:lnTo>
                    <a:pt x="22" y="16"/>
                  </a:lnTo>
                  <a:lnTo>
                    <a:pt x="0" y="16"/>
                  </a:lnTo>
                  <a:lnTo>
                    <a:pt x="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1" name="Freeform 31"/>
            <p:cNvSpPr>
              <a:spLocks/>
            </p:cNvSpPr>
            <p:nvPr/>
          </p:nvSpPr>
          <p:spPr bwMode="auto">
            <a:xfrm>
              <a:off x="1038" y="653"/>
              <a:ext cx="26" cy="17"/>
            </a:xfrm>
            <a:custGeom>
              <a:avLst/>
              <a:gdLst>
                <a:gd name="T0" fmla="*/ 24 w 26"/>
                <a:gd name="T1" fmla="*/ 0 h 17"/>
                <a:gd name="T2" fmla="*/ 0 w 26"/>
                <a:gd name="T3" fmla="*/ 0 h 17"/>
                <a:gd name="T4" fmla="*/ 0 w 26"/>
                <a:gd name="T5" fmla="*/ 16 h 17"/>
                <a:gd name="T6" fmla="*/ 25 w 26"/>
                <a:gd name="T7" fmla="*/ 16 h 17"/>
                <a:gd name="T8" fmla="*/ 24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4" y="0"/>
                  </a:moveTo>
                  <a:lnTo>
                    <a:pt x="0" y="0"/>
                  </a:lnTo>
                  <a:lnTo>
                    <a:pt x="0" y="16"/>
                  </a:lnTo>
                  <a:lnTo>
                    <a:pt x="25" y="16"/>
                  </a:lnTo>
                  <a:lnTo>
                    <a:pt x="2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2" name="Freeform 32"/>
            <p:cNvSpPr>
              <a:spLocks/>
            </p:cNvSpPr>
            <p:nvPr/>
          </p:nvSpPr>
          <p:spPr bwMode="auto">
            <a:xfrm>
              <a:off x="1037" y="662"/>
              <a:ext cx="25" cy="17"/>
            </a:xfrm>
            <a:custGeom>
              <a:avLst/>
              <a:gdLst>
                <a:gd name="T0" fmla="*/ 20 w 25"/>
                <a:gd name="T1" fmla="*/ 0 h 17"/>
                <a:gd name="T2" fmla="*/ 24 w 25"/>
                <a:gd name="T3" fmla="*/ 16 h 17"/>
                <a:gd name="T4" fmla="*/ 2 w 25"/>
                <a:gd name="T5" fmla="*/ 16 h 17"/>
                <a:gd name="T6" fmla="*/ 0 w 25"/>
                <a:gd name="T7" fmla="*/ 0 h 17"/>
                <a:gd name="T8" fmla="*/ 18 w 25"/>
                <a:gd name="T9" fmla="*/ 0 h 17"/>
                <a:gd name="T10" fmla="*/ 20 w 2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7">
                  <a:moveTo>
                    <a:pt x="20" y="0"/>
                  </a:moveTo>
                  <a:lnTo>
                    <a:pt x="24" y="16"/>
                  </a:lnTo>
                  <a:lnTo>
                    <a:pt x="2" y="16"/>
                  </a:lnTo>
                  <a:lnTo>
                    <a:pt x="0" y="0"/>
                  </a:lnTo>
                  <a:lnTo>
                    <a:pt x="18" y="0"/>
                  </a:lnTo>
                  <a:lnTo>
                    <a:pt x="2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3" name="Freeform 33"/>
            <p:cNvSpPr>
              <a:spLocks/>
            </p:cNvSpPr>
            <p:nvPr/>
          </p:nvSpPr>
          <p:spPr bwMode="auto">
            <a:xfrm>
              <a:off x="1048" y="662"/>
              <a:ext cx="25" cy="17"/>
            </a:xfrm>
            <a:custGeom>
              <a:avLst/>
              <a:gdLst>
                <a:gd name="T0" fmla="*/ 21 w 25"/>
                <a:gd name="T1" fmla="*/ 0 h 17"/>
                <a:gd name="T2" fmla="*/ 24 w 25"/>
                <a:gd name="T3" fmla="*/ 16 h 17"/>
                <a:gd name="T4" fmla="*/ 2 w 25"/>
                <a:gd name="T5" fmla="*/ 16 h 17"/>
                <a:gd name="T6" fmla="*/ 0 w 25"/>
                <a:gd name="T7" fmla="*/ 0 h 17"/>
                <a:gd name="T8" fmla="*/ 21 w 25"/>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17">
                  <a:moveTo>
                    <a:pt x="21" y="0"/>
                  </a:moveTo>
                  <a:lnTo>
                    <a:pt x="24" y="16"/>
                  </a:lnTo>
                  <a:lnTo>
                    <a:pt x="2" y="16"/>
                  </a:lnTo>
                  <a:lnTo>
                    <a:pt x="0" y="0"/>
                  </a:lnTo>
                  <a:lnTo>
                    <a:pt x="2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4" name="Freeform 34"/>
            <p:cNvSpPr>
              <a:spLocks/>
            </p:cNvSpPr>
            <p:nvPr/>
          </p:nvSpPr>
          <p:spPr bwMode="auto">
            <a:xfrm>
              <a:off x="1028" y="662"/>
              <a:ext cx="25" cy="17"/>
            </a:xfrm>
            <a:custGeom>
              <a:avLst/>
              <a:gdLst>
                <a:gd name="T0" fmla="*/ 21 w 25"/>
                <a:gd name="T1" fmla="*/ 0 h 17"/>
                <a:gd name="T2" fmla="*/ 24 w 25"/>
                <a:gd name="T3" fmla="*/ 16 h 17"/>
                <a:gd name="T4" fmla="*/ 1 w 25"/>
                <a:gd name="T5" fmla="*/ 16 h 17"/>
                <a:gd name="T6" fmla="*/ 0 w 25"/>
                <a:gd name="T7" fmla="*/ 0 h 17"/>
                <a:gd name="T8" fmla="*/ 19 w 25"/>
                <a:gd name="T9" fmla="*/ 0 h 17"/>
                <a:gd name="T10" fmla="*/ 21 w 2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7">
                  <a:moveTo>
                    <a:pt x="21" y="0"/>
                  </a:moveTo>
                  <a:lnTo>
                    <a:pt x="24" y="16"/>
                  </a:lnTo>
                  <a:lnTo>
                    <a:pt x="1" y="16"/>
                  </a:lnTo>
                  <a:lnTo>
                    <a:pt x="0" y="0"/>
                  </a:lnTo>
                  <a:lnTo>
                    <a:pt x="19" y="0"/>
                  </a:lnTo>
                  <a:lnTo>
                    <a:pt x="21"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5" name="Freeform 35"/>
            <p:cNvSpPr>
              <a:spLocks/>
            </p:cNvSpPr>
            <p:nvPr/>
          </p:nvSpPr>
          <p:spPr bwMode="auto">
            <a:xfrm>
              <a:off x="911" y="662"/>
              <a:ext cx="115" cy="17"/>
            </a:xfrm>
            <a:custGeom>
              <a:avLst/>
              <a:gdLst>
                <a:gd name="T0" fmla="*/ 0 w 115"/>
                <a:gd name="T1" fmla="*/ 0 h 17"/>
                <a:gd name="T2" fmla="*/ 0 w 115"/>
                <a:gd name="T3" fmla="*/ 16 h 17"/>
                <a:gd name="T4" fmla="*/ 114 w 115"/>
                <a:gd name="T5" fmla="*/ 16 h 17"/>
                <a:gd name="T6" fmla="*/ 113 w 115"/>
                <a:gd name="T7" fmla="*/ 0 h 17"/>
                <a:gd name="T8" fmla="*/ 4 w 115"/>
                <a:gd name="T9" fmla="*/ 0 h 17"/>
                <a:gd name="T10" fmla="*/ 0 w 11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 h="17">
                  <a:moveTo>
                    <a:pt x="0" y="0"/>
                  </a:moveTo>
                  <a:lnTo>
                    <a:pt x="0" y="16"/>
                  </a:lnTo>
                  <a:lnTo>
                    <a:pt x="114" y="16"/>
                  </a:lnTo>
                  <a:lnTo>
                    <a:pt x="113" y="0"/>
                  </a:lnTo>
                  <a:lnTo>
                    <a:pt x="4" y="0"/>
                  </a:lnTo>
                  <a:lnTo>
                    <a:pt x="0" y="0"/>
                  </a:lnTo>
                </a:path>
              </a:pathLst>
            </a:custGeom>
            <a:solidFill>
              <a:srgbClr val="D9D9D9"/>
            </a:solidFill>
            <a:ln w="12700" cap="rnd" cmpd="sng">
              <a:solidFill>
                <a:srgbClr val="000000"/>
              </a:solidFill>
              <a:prstDash val="solid"/>
              <a:round/>
              <a:headEnd type="none" w="sm" len="sm"/>
              <a:tailEnd type="none" w="sm" len="sm"/>
            </a:ln>
          </p:spPr>
          <p:txBody>
            <a:bodyPr/>
            <a:lstStyle/>
            <a:p>
              <a:endParaRPr lang="en-US"/>
            </a:p>
          </p:txBody>
        </p:sp>
        <p:sp>
          <p:nvSpPr>
            <p:cNvPr id="38956" name="Freeform 36"/>
            <p:cNvSpPr>
              <a:spLocks/>
            </p:cNvSpPr>
            <p:nvPr/>
          </p:nvSpPr>
          <p:spPr bwMode="auto">
            <a:xfrm>
              <a:off x="900" y="662"/>
              <a:ext cx="26" cy="17"/>
            </a:xfrm>
            <a:custGeom>
              <a:avLst/>
              <a:gdLst>
                <a:gd name="T0" fmla="*/ 2 w 26"/>
                <a:gd name="T1" fmla="*/ 0 h 17"/>
                <a:gd name="T2" fmla="*/ 0 w 26"/>
                <a:gd name="T3" fmla="*/ 16 h 17"/>
                <a:gd name="T4" fmla="*/ 21 w 26"/>
                <a:gd name="T5" fmla="*/ 16 h 17"/>
                <a:gd name="T6" fmla="*/ 25 w 26"/>
                <a:gd name="T7" fmla="*/ 0 h 17"/>
                <a:gd name="T8" fmla="*/ 4 w 26"/>
                <a:gd name="T9" fmla="*/ 0 h 17"/>
                <a:gd name="T10" fmla="*/ 2 w 2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7">
                  <a:moveTo>
                    <a:pt x="2" y="0"/>
                  </a:moveTo>
                  <a:lnTo>
                    <a:pt x="0" y="16"/>
                  </a:lnTo>
                  <a:lnTo>
                    <a:pt x="21" y="16"/>
                  </a:lnTo>
                  <a:lnTo>
                    <a:pt x="25" y="0"/>
                  </a:lnTo>
                  <a:lnTo>
                    <a:pt x="4" y="0"/>
                  </a:lnTo>
                  <a:lnTo>
                    <a:pt x="2"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7" name="Freeform 37"/>
            <p:cNvSpPr>
              <a:spLocks/>
            </p:cNvSpPr>
            <p:nvPr/>
          </p:nvSpPr>
          <p:spPr bwMode="auto">
            <a:xfrm>
              <a:off x="888" y="662"/>
              <a:ext cx="26" cy="17"/>
            </a:xfrm>
            <a:custGeom>
              <a:avLst/>
              <a:gdLst>
                <a:gd name="T0" fmla="*/ 4 w 26"/>
                <a:gd name="T1" fmla="*/ 0 h 17"/>
                <a:gd name="T2" fmla="*/ 0 w 26"/>
                <a:gd name="T3" fmla="*/ 16 h 17"/>
                <a:gd name="T4" fmla="*/ 21 w 26"/>
                <a:gd name="T5" fmla="*/ 16 h 17"/>
                <a:gd name="T6" fmla="*/ 25 w 26"/>
                <a:gd name="T7" fmla="*/ 0 h 17"/>
                <a:gd name="T8" fmla="*/ 5 w 26"/>
                <a:gd name="T9" fmla="*/ 0 h 17"/>
                <a:gd name="T10" fmla="*/ 4 w 2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7">
                  <a:moveTo>
                    <a:pt x="4" y="0"/>
                  </a:moveTo>
                  <a:lnTo>
                    <a:pt x="0" y="16"/>
                  </a:lnTo>
                  <a:lnTo>
                    <a:pt x="21" y="16"/>
                  </a:lnTo>
                  <a:lnTo>
                    <a:pt x="25" y="0"/>
                  </a:lnTo>
                  <a:lnTo>
                    <a:pt x="5" y="0"/>
                  </a:lnTo>
                  <a:lnTo>
                    <a:pt x="4"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8" name="Freeform 38"/>
            <p:cNvSpPr>
              <a:spLocks/>
            </p:cNvSpPr>
            <p:nvPr/>
          </p:nvSpPr>
          <p:spPr bwMode="auto">
            <a:xfrm>
              <a:off x="877" y="662"/>
              <a:ext cx="26" cy="17"/>
            </a:xfrm>
            <a:custGeom>
              <a:avLst/>
              <a:gdLst>
                <a:gd name="T0" fmla="*/ 3 w 26"/>
                <a:gd name="T1" fmla="*/ 0 h 17"/>
                <a:gd name="T2" fmla="*/ 25 w 26"/>
                <a:gd name="T3" fmla="*/ 0 h 17"/>
                <a:gd name="T4" fmla="*/ 21 w 26"/>
                <a:gd name="T5" fmla="*/ 16 h 17"/>
                <a:gd name="T6" fmla="*/ 0 w 26"/>
                <a:gd name="T7" fmla="*/ 16 h 17"/>
                <a:gd name="T8" fmla="*/ 3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3" y="0"/>
                  </a:moveTo>
                  <a:lnTo>
                    <a:pt x="25" y="0"/>
                  </a:lnTo>
                  <a:lnTo>
                    <a:pt x="21" y="16"/>
                  </a:lnTo>
                  <a:lnTo>
                    <a:pt x="0" y="16"/>
                  </a:lnTo>
                  <a:lnTo>
                    <a:pt x="3"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59" name="Freeform 39"/>
            <p:cNvSpPr>
              <a:spLocks/>
            </p:cNvSpPr>
            <p:nvPr/>
          </p:nvSpPr>
          <p:spPr bwMode="auto">
            <a:xfrm>
              <a:off x="1060" y="618"/>
              <a:ext cx="51" cy="17"/>
            </a:xfrm>
            <a:custGeom>
              <a:avLst/>
              <a:gdLst>
                <a:gd name="T0" fmla="*/ 0 w 51"/>
                <a:gd name="T1" fmla="*/ 0 h 17"/>
                <a:gd name="T2" fmla="*/ 48 w 51"/>
                <a:gd name="T3" fmla="*/ 0 h 17"/>
                <a:gd name="T4" fmla="*/ 50 w 51"/>
                <a:gd name="T5" fmla="*/ 16 h 17"/>
                <a:gd name="T6" fmla="*/ 0 w 51"/>
                <a:gd name="T7" fmla="*/ 16 h 17"/>
                <a:gd name="T8" fmla="*/ 0 w 5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17">
                  <a:moveTo>
                    <a:pt x="0" y="0"/>
                  </a:moveTo>
                  <a:lnTo>
                    <a:pt x="48" y="0"/>
                  </a:lnTo>
                  <a:lnTo>
                    <a:pt x="50" y="16"/>
                  </a:lnTo>
                  <a:lnTo>
                    <a:pt x="0" y="16"/>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0" name="Freeform 40"/>
            <p:cNvSpPr>
              <a:spLocks/>
            </p:cNvSpPr>
            <p:nvPr/>
          </p:nvSpPr>
          <p:spPr bwMode="auto">
            <a:xfrm>
              <a:off x="1060" y="628"/>
              <a:ext cx="53" cy="17"/>
            </a:xfrm>
            <a:custGeom>
              <a:avLst/>
              <a:gdLst>
                <a:gd name="T0" fmla="*/ 50 w 53"/>
                <a:gd name="T1" fmla="*/ 0 h 17"/>
                <a:gd name="T2" fmla="*/ 52 w 53"/>
                <a:gd name="T3" fmla="*/ 16 h 17"/>
                <a:gd name="T4" fmla="*/ 0 w 53"/>
                <a:gd name="T5" fmla="*/ 16 h 17"/>
                <a:gd name="T6" fmla="*/ 0 w 53"/>
                <a:gd name="T7" fmla="*/ 0 h 17"/>
                <a:gd name="T8" fmla="*/ 48 w 53"/>
                <a:gd name="T9" fmla="*/ 0 h 17"/>
                <a:gd name="T10" fmla="*/ 50 w 53"/>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 h="17">
                  <a:moveTo>
                    <a:pt x="50" y="0"/>
                  </a:moveTo>
                  <a:lnTo>
                    <a:pt x="52" y="16"/>
                  </a:lnTo>
                  <a:lnTo>
                    <a:pt x="0" y="16"/>
                  </a:lnTo>
                  <a:lnTo>
                    <a:pt x="0" y="0"/>
                  </a:lnTo>
                  <a:lnTo>
                    <a:pt x="48" y="0"/>
                  </a:lnTo>
                  <a:lnTo>
                    <a:pt x="5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1" name="Freeform 41"/>
            <p:cNvSpPr>
              <a:spLocks/>
            </p:cNvSpPr>
            <p:nvPr/>
          </p:nvSpPr>
          <p:spPr bwMode="auto">
            <a:xfrm>
              <a:off x="1061" y="636"/>
              <a:ext cx="43" cy="17"/>
            </a:xfrm>
            <a:custGeom>
              <a:avLst/>
              <a:gdLst>
                <a:gd name="T0" fmla="*/ 0 w 43"/>
                <a:gd name="T1" fmla="*/ 0 h 17"/>
                <a:gd name="T2" fmla="*/ 40 w 43"/>
                <a:gd name="T3" fmla="*/ 0 h 17"/>
                <a:gd name="T4" fmla="*/ 42 w 43"/>
                <a:gd name="T5" fmla="*/ 16 h 17"/>
                <a:gd name="T6" fmla="*/ 0 w 43"/>
                <a:gd name="T7" fmla="*/ 16 h 17"/>
                <a:gd name="T8" fmla="*/ 0 w 43"/>
                <a:gd name="T9" fmla="*/ 2 h 17"/>
                <a:gd name="T10" fmla="*/ 0 w 43"/>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17">
                  <a:moveTo>
                    <a:pt x="0" y="0"/>
                  </a:moveTo>
                  <a:lnTo>
                    <a:pt x="40" y="0"/>
                  </a:lnTo>
                  <a:lnTo>
                    <a:pt x="42" y="16"/>
                  </a:lnTo>
                  <a:lnTo>
                    <a:pt x="0" y="16"/>
                  </a:lnTo>
                  <a:lnTo>
                    <a:pt x="0" y="2"/>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2" name="Freeform 42"/>
            <p:cNvSpPr>
              <a:spLocks/>
            </p:cNvSpPr>
            <p:nvPr/>
          </p:nvSpPr>
          <p:spPr bwMode="auto">
            <a:xfrm>
              <a:off x="1061" y="645"/>
              <a:ext cx="43" cy="17"/>
            </a:xfrm>
            <a:custGeom>
              <a:avLst/>
              <a:gdLst>
                <a:gd name="T0" fmla="*/ 0 w 43"/>
                <a:gd name="T1" fmla="*/ 0 h 17"/>
                <a:gd name="T2" fmla="*/ 40 w 43"/>
                <a:gd name="T3" fmla="*/ 0 h 17"/>
                <a:gd name="T4" fmla="*/ 42 w 43"/>
                <a:gd name="T5" fmla="*/ 16 h 17"/>
                <a:gd name="T6" fmla="*/ 0 w 43"/>
                <a:gd name="T7" fmla="*/ 16 h 17"/>
                <a:gd name="T8" fmla="*/ 0 w 43"/>
                <a:gd name="T9" fmla="*/ 3 h 17"/>
                <a:gd name="T10" fmla="*/ 0 w 43"/>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17">
                  <a:moveTo>
                    <a:pt x="0" y="0"/>
                  </a:moveTo>
                  <a:lnTo>
                    <a:pt x="40" y="0"/>
                  </a:lnTo>
                  <a:lnTo>
                    <a:pt x="42" y="16"/>
                  </a:lnTo>
                  <a:lnTo>
                    <a:pt x="0" y="16"/>
                  </a:lnTo>
                  <a:lnTo>
                    <a:pt x="0" y="3"/>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3" name="Freeform 43"/>
            <p:cNvSpPr>
              <a:spLocks/>
            </p:cNvSpPr>
            <p:nvPr/>
          </p:nvSpPr>
          <p:spPr bwMode="auto">
            <a:xfrm>
              <a:off x="1061" y="653"/>
              <a:ext cx="44" cy="17"/>
            </a:xfrm>
            <a:custGeom>
              <a:avLst/>
              <a:gdLst>
                <a:gd name="T0" fmla="*/ 0 w 44"/>
                <a:gd name="T1" fmla="*/ 0 h 17"/>
                <a:gd name="T2" fmla="*/ 41 w 44"/>
                <a:gd name="T3" fmla="*/ 0 h 17"/>
                <a:gd name="T4" fmla="*/ 43 w 44"/>
                <a:gd name="T5" fmla="*/ 16 h 17"/>
                <a:gd name="T6" fmla="*/ 0 w 44"/>
                <a:gd name="T7" fmla="*/ 16 h 17"/>
                <a:gd name="T8" fmla="*/ 0 w 44"/>
                <a:gd name="T9" fmla="*/ 4 h 17"/>
                <a:gd name="T10" fmla="*/ 0 w 44"/>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 h="17">
                  <a:moveTo>
                    <a:pt x="0" y="0"/>
                  </a:moveTo>
                  <a:lnTo>
                    <a:pt x="41" y="0"/>
                  </a:lnTo>
                  <a:lnTo>
                    <a:pt x="43" y="16"/>
                  </a:lnTo>
                  <a:lnTo>
                    <a:pt x="0" y="16"/>
                  </a:lnTo>
                  <a:lnTo>
                    <a:pt x="0" y="4"/>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4" name="Freeform 44"/>
            <p:cNvSpPr>
              <a:spLocks/>
            </p:cNvSpPr>
            <p:nvPr/>
          </p:nvSpPr>
          <p:spPr bwMode="auto">
            <a:xfrm>
              <a:off x="1063" y="662"/>
              <a:ext cx="28" cy="17"/>
            </a:xfrm>
            <a:custGeom>
              <a:avLst/>
              <a:gdLst>
                <a:gd name="T0" fmla="*/ 0 w 28"/>
                <a:gd name="T1" fmla="*/ 0 h 17"/>
                <a:gd name="T2" fmla="*/ 26 w 28"/>
                <a:gd name="T3" fmla="*/ 0 h 17"/>
                <a:gd name="T4" fmla="*/ 27 w 28"/>
                <a:gd name="T5" fmla="*/ 16 h 17"/>
                <a:gd name="T6" fmla="*/ 0 w 28"/>
                <a:gd name="T7" fmla="*/ 16 h 17"/>
                <a:gd name="T8" fmla="*/ 0 w 28"/>
                <a:gd name="T9" fmla="*/ 3 h 17"/>
                <a:gd name="T10" fmla="*/ 0 w 28"/>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17">
                  <a:moveTo>
                    <a:pt x="0" y="0"/>
                  </a:moveTo>
                  <a:lnTo>
                    <a:pt x="26" y="0"/>
                  </a:lnTo>
                  <a:lnTo>
                    <a:pt x="27" y="16"/>
                  </a:lnTo>
                  <a:lnTo>
                    <a:pt x="0" y="16"/>
                  </a:lnTo>
                  <a:lnTo>
                    <a:pt x="0" y="3"/>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5" name="Freeform 45"/>
            <p:cNvSpPr>
              <a:spLocks/>
            </p:cNvSpPr>
            <p:nvPr/>
          </p:nvSpPr>
          <p:spPr bwMode="auto">
            <a:xfrm>
              <a:off x="1092" y="662"/>
              <a:ext cx="26" cy="17"/>
            </a:xfrm>
            <a:custGeom>
              <a:avLst/>
              <a:gdLst>
                <a:gd name="T0" fmla="*/ 0 w 26"/>
                <a:gd name="T1" fmla="*/ 0 h 17"/>
                <a:gd name="T2" fmla="*/ 1 w 26"/>
                <a:gd name="T3" fmla="*/ 16 h 17"/>
                <a:gd name="T4" fmla="*/ 25 w 26"/>
                <a:gd name="T5" fmla="*/ 16 h 17"/>
                <a:gd name="T6" fmla="*/ 21 w 26"/>
                <a:gd name="T7" fmla="*/ 0 h 17"/>
                <a:gd name="T8" fmla="*/ 1 w 26"/>
                <a:gd name="T9" fmla="*/ 0 h 17"/>
                <a:gd name="T10" fmla="*/ 0 w 26"/>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7">
                  <a:moveTo>
                    <a:pt x="0" y="0"/>
                  </a:moveTo>
                  <a:lnTo>
                    <a:pt x="1" y="16"/>
                  </a:lnTo>
                  <a:lnTo>
                    <a:pt x="25" y="16"/>
                  </a:lnTo>
                  <a:lnTo>
                    <a:pt x="21" y="0"/>
                  </a:lnTo>
                  <a:lnTo>
                    <a:pt x="1" y="0"/>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6" name="Freeform 46"/>
            <p:cNvSpPr>
              <a:spLocks/>
            </p:cNvSpPr>
            <p:nvPr/>
          </p:nvSpPr>
          <p:spPr bwMode="auto">
            <a:xfrm>
              <a:off x="1104" y="653"/>
              <a:ext cx="26" cy="18"/>
            </a:xfrm>
            <a:custGeom>
              <a:avLst/>
              <a:gdLst>
                <a:gd name="T0" fmla="*/ 0 w 26"/>
                <a:gd name="T1" fmla="*/ 0 h 18"/>
                <a:gd name="T2" fmla="*/ 19 w 26"/>
                <a:gd name="T3" fmla="*/ 0 h 18"/>
                <a:gd name="T4" fmla="*/ 25 w 26"/>
                <a:gd name="T5" fmla="*/ 17 h 18"/>
                <a:gd name="T6" fmla="*/ 6 w 26"/>
                <a:gd name="T7" fmla="*/ 17 h 18"/>
                <a:gd name="T8" fmla="*/ 2 w 26"/>
                <a:gd name="T9" fmla="*/ 1 h 18"/>
                <a:gd name="T10" fmla="*/ 0 w 26"/>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18">
                  <a:moveTo>
                    <a:pt x="0" y="0"/>
                  </a:moveTo>
                  <a:lnTo>
                    <a:pt x="19" y="0"/>
                  </a:lnTo>
                  <a:lnTo>
                    <a:pt x="25" y="17"/>
                  </a:lnTo>
                  <a:lnTo>
                    <a:pt x="6" y="17"/>
                  </a:lnTo>
                  <a:lnTo>
                    <a:pt x="2" y="1"/>
                  </a:lnTo>
                  <a:lnTo>
                    <a:pt x="0" y="0"/>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7" name="Freeform 47"/>
            <p:cNvSpPr>
              <a:spLocks/>
            </p:cNvSpPr>
            <p:nvPr/>
          </p:nvSpPr>
          <p:spPr bwMode="auto">
            <a:xfrm>
              <a:off x="1103" y="636"/>
              <a:ext cx="25" cy="17"/>
            </a:xfrm>
            <a:custGeom>
              <a:avLst/>
              <a:gdLst>
                <a:gd name="T0" fmla="*/ 24 w 25"/>
                <a:gd name="T1" fmla="*/ 16 h 17"/>
                <a:gd name="T2" fmla="*/ 3 w 25"/>
                <a:gd name="T3" fmla="*/ 16 h 17"/>
                <a:gd name="T4" fmla="*/ 0 w 25"/>
                <a:gd name="T5" fmla="*/ 0 h 17"/>
                <a:gd name="T6" fmla="*/ 18 w 25"/>
                <a:gd name="T7" fmla="*/ 0 h 17"/>
                <a:gd name="T8" fmla="*/ 24 w 25"/>
                <a:gd name="T9" fmla="*/ 13 h 17"/>
                <a:gd name="T10" fmla="*/ 24 w 25"/>
                <a:gd name="T11" fmla="*/ 16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17">
                  <a:moveTo>
                    <a:pt x="24" y="16"/>
                  </a:moveTo>
                  <a:lnTo>
                    <a:pt x="3" y="16"/>
                  </a:lnTo>
                  <a:lnTo>
                    <a:pt x="0" y="0"/>
                  </a:lnTo>
                  <a:lnTo>
                    <a:pt x="18" y="0"/>
                  </a:lnTo>
                  <a:lnTo>
                    <a:pt x="24" y="13"/>
                  </a:lnTo>
                  <a:lnTo>
                    <a:pt x="24" y="16"/>
                  </a:lnTo>
                </a:path>
              </a:pathLst>
            </a:custGeom>
            <a:solidFill>
              <a:srgbClr val="A6A6A6"/>
            </a:solidFill>
            <a:ln w="12700" cap="rnd" cmpd="sng">
              <a:solidFill>
                <a:srgbClr val="000000"/>
              </a:solidFill>
              <a:prstDash val="solid"/>
              <a:round/>
              <a:headEnd type="none" w="sm" len="sm"/>
              <a:tailEnd type="none" w="sm" len="sm"/>
            </a:ln>
          </p:spPr>
          <p:txBody>
            <a:bodyPr/>
            <a:lstStyle/>
            <a:p>
              <a:endParaRPr lang="en-US"/>
            </a:p>
          </p:txBody>
        </p:sp>
        <p:sp>
          <p:nvSpPr>
            <p:cNvPr id="38968" name="Freeform 48"/>
            <p:cNvSpPr>
              <a:spLocks/>
            </p:cNvSpPr>
            <p:nvPr/>
          </p:nvSpPr>
          <p:spPr bwMode="auto">
            <a:xfrm>
              <a:off x="827" y="577"/>
              <a:ext cx="297" cy="17"/>
            </a:xfrm>
            <a:custGeom>
              <a:avLst/>
              <a:gdLst>
                <a:gd name="T0" fmla="*/ 2 w 297"/>
                <a:gd name="T1" fmla="*/ 0 h 17"/>
                <a:gd name="T2" fmla="*/ 0 w 297"/>
                <a:gd name="T3" fmla="*/ 16 h 17"/>
                <a:gd name="T4" fmla="*/ 296 w 297"/>
                <a:gd name="T5" fmla="*/ 16 h 17"/>
                <a:gd name="T6" fmla="*/ 293 w 297"/>
                <a:gd name="T7" fmla="*/ 0 h 17"/>
                <a:gd name="T8" fmla="*/ 2 w 29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17">
                  <a:moveTo>
                    <a:pt x="2" y="0"/>
                  </a:moveTo>
                  <a:lnTo>
                    <a:pt x="0" y="16"/>
                  </a:lnTo>
                  <a:lnTo>
                    <a:pt x="296" y="16"/>
                  </a:lnTo>
                  <a:lnTo>
                    <a:pt x="293" y="0"/>
                  </a:lnTo>
                  <a:lnTo>
                    <a:pt x="2" y="0"/>
                  </a:lnTo>
                </a:path>
              </a:pathLst>
            </a:custGeom>
            <a:solidFill>
              <a:srgbClr val="999999"/>
            </a:solidFill>
            <a:ln w="12700" cap="rnd" cmpd="sng">
              <a:solidFill>
                <a:srgbClr val="000000"/>
              </a:solidFill>
              <a:prstDash val="solid"/>
              <a:round/>
              <a:headEnd type="none" w="sm" len="sm"/>
              <a:tailEnd type="none" w="sm" len="sm"/>
            </a:ln>
          </p:spPr>
          <p:txBody>
            <a:bodyPr/>
            <a:lstStyle/>
            <a:p>
              <a:endParaRPr lang="en-US"/>
            </a:p>
          </p:txBody>
        </p:sp>
        <p:sp>
          <p:nvSpPr>
            <p:cNvPr id="38969" name="Freeform 49"/>
            <p:cNvSpPr>
              <a:spLocks/>
            </p:cNvSpPr>
            <p:nvPr/>
          </p:nvSpPr>
          <p:spPr bwMode="auto">
            <a:xfrm>
              <a:off x="828" y="518"/>
              <a:ext cx="294" cy="60"/>
            </a:xfrm>
            <a:custGeom>
              <a:avLst/>
              <a:gdLst>
                <a:gd name="T0" fmla="*/ 0 w 294"/>
                <a:gd name="T1" fmla="*/ 59 h 60"/>
                <a:gd name="T2" fmla="*/ 293 w 294"/>
                <a:gd name="T3" fmla="*/ 59 h 60"/>
                <a:gd name="T4" fmla="*/ 275 w 294"/>
                <a:gd name="T5" fmla="*/ 0 h 60"/>
                <a:gd name="T6" fmla="*/ 18 w 294"/>
                <a:gd name="T7" fmla="*/ 0 h 60"/>
                <a:gd name="T8" fmla="*/ 0 w 294"/>
                <a:gd name="T9" fmla="*/ 59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4" h="60">
                  <a:moveTo>
                    <a:pt x="0" y="59"/>
                  </a:moveTo>
                  <a:lnTo>
                    <a:pt x="293" y="59"/>
                  </a:lnTo>
                  <a:lnTo>
                    <a:pt x="275" y="0"/>
                  </a:lnTo>
                  <a:lnTo>
                    <a:pt x="18" y="0"/>
                  </a:lnTo>
                  <a:lnTo>
                    <a:pt x="0" y="59"/>
                  </a:lnTo>
                </a:path>
              </a:pathLst>
            </a:custGeom>
            <a:solidFill>
              <a:srgbClr val="BFBFBF"/>
            </a:solidFill>
            <a:ln w="12700" cap="rnd" cmpd="sng">
              <a:solidFill>
                <a:srgbClr val="000000"/>
              </a:solidFill>
              <a:prstDash val="solid"/>
              <a:round/>
              <a:headEnd type="none" w="sm" len="sm"/>
              <a:tailEnd type="none" w="sm" len="sm"/>
            </a:ln>
          </p:spPr>
          <p:txBody>
            <a:bodyPr/>
            <a:lstStyle/>
            <a:p>
              <a:endParaRPr lang="en-US"/>
            </a:p>
          </p:txBody>
        </p:sp>
        <p:sp>
          <p:nvSpPr>
            <p:cNvPr id="38970" name="Rectangle 50"/>
            <p:cNvSpPr>
              <a:spLocks noChangeArrowheads="1"/>
            </p:cNvSpPr>
            <p:nvPr/>
          </p:nvSpPr>
          <p:spPr bwMode="auto">
            <a:xfrm>
              <a:off x="832" y="240"/>
              <a:ext cx="285" cy="288"/>
            </a:xfrm>
            <a:prstGeom prst="rect">
              <a:avLst/>
            </a:prstGeom>
            <a:solidFill>
              <a:srgbClr val="A6A6A6"/>
            </a:solidFill>
            <a:ln w="12700">
              <a:solidFill>
                <a:srgbClr val="000000"/>
              </a:solidFill>
              <a:miter lim="800000"/>
              <a:headEnd/>
              <a:tailEnd/>
            </a:ln>
          </p:spPr>
          <p:txBody>
            <a:bodyPr wrap="none" anchor="ctr"/>
            <a:lstStyle/>
            <a:p>
              <a:pPr algn="ctr"/>
              <a:endParaRPr lang="en-US" altLang="en-US"/>
            </a:p>
          </p:txBody>
        </p:sp>
        <p:sp>
          <p:nvSpPr>
            <p:cNvPr id="38971" name="Rectangle 51"/>
            <p:cNvSpPr>
              <a:spLocks noChangeArrowheads="1"/>
            </p:cNvSpPr>
            <p:nvPr/>
          </p:nvSpPr>
          <p:spPr bwMode="auto">
            <a:xfrm>
              <a:off x="906" y="536"/>
              <a:ext cx="138" cy="8"/>
            </a:xfrm>
            <a:prstGeom prst="rect">
              <a:avLst/>
            </a:prstGeom>
            <a:solidFill>
              <a:srgbClr val="000000"/>
            </a:solidFill>
            <a:ln w="12700">
              <a:solidFill>
                <a:srgbClr val="000000"/>
              </a:solidFill>
              <a:miter lim="800000"/>
              <a:headEnd/>
              <a:tailEnd/>
            </a:ln>
          </p:spPr>
          <p:txBody>
            <a:bodyPr wrap="none" anchor="ctr"/>
            <a:lstStyle/>
            <a:p>
              <a:pPr algn="ctr"/>
              <a:endParaRPr lang="en-US" altLang="en-US"/>
            </a:p>
          </p:txBody>
        </p:sp>
        <p:sp>
          <p:nvSpPr>
            <p:cNvPr id="38972" name="Oval 52"/>
            <p:cNvSpPr>
              <a:spLocks noChangeArrowheads="1"/>
            </p:cNvSpPr>
            <p:nvPr/>
          </p:nvSpPr>
          <p:spPr bwMode="auto">
            <a:xfrm>
              <a:off x="878" y="536"/>
              <a:ext cx="193" cy="10"/>
            </a:xfrm>
            <a:prstGeom prst="ellipse">
              <a:avLst/>
            </a:prstGeom>
            <a:noFill/>
            <a:ln w="1270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altLang="en-US"/>
            </a:p>
          </p:txBody>
        </p:sp>
        <p:sp>
          <p:nvSpPr>
            <p:cNvPr id="38973" name="Rectangle 53"/>
            <p:cNvSpPr>
              <a:spLocks noChangeArrowheads="1"/>
            </p:cNvSpPr>
            <p:nvPr/>
          </p:nvSpPr>
          <p:spPr bwMode="auto">
            <a:xfrm>
              <a:off x="858" y="508"/>
              <a:ext cx="25" cy="8"/>
            </a:xfrm>
            <a:prstGeom prst="rect">
              <a:avLst/>
            </a:prstGeom>
            <a:solidFill>
              <a:srgbClr val="808080"/>
            </a:solidFill>
            <a:ln w="12700">
              <a:solidFill>
                <a:srgbClr val="000000"/>
              </a:solidFill>
              <a:miter lim="800000"/>
              <a:headEnd/>
              <a:tailEnd/>
            </a:ln>
          </p:spPr>
          <p:txBody>
            <a:bodyPr wrap="none" anchor="ctr"/>
            <a:lstStyle/>
            <a:p>
              <a:pPr algn="ctr"/>
              <a:endParaRPr lang="en-US" altLang="en-US"/>
            </a:p>
          </p:txBody>
        </p:sp>
        <p:sp>
          <p:nvSpPr>
            <p:cNvPr id="38974" name="Freeform 54"/>
            <p:cNvSpPr>
              <a:spLocks/>
            </p:cNvSpPr>
            <p:nvPr/>
          </p:nvSpPr>
          <p:spPr bwMode="auto">
            <a:xfrm>
              <a:off x="902" y="543"/>
              <a:ext cx="147" cy="17"/>
            </a:xfrm>
            <a:custGeom>
              <a:avLst/>
              <a:gdLst>
                <a:gd name="T0" fmla="*/ 0 w 147"/>
                <a:gd name="T1" fmla="*/ 0 h 17"/>
                <a:gd name="T2" fmla="*/ 146 w 147"/>
                <a:gd name="T3" fmla="*/ 0 h 17"/>
                <a:gd name="T4" fmla="*/ 145 w 147"/>
                <a:gd name="T5" fmla="*/ 10 h 17"/>
                <a:gd name="T6" fmla="*/ 143 w 147"/>
                <a:gd name="T7" fmla="*/ 10 h 17"/>
                <a:gd name="T8" fmla="*/ 138 w 147"/>
                <a:gd name="T9" fmla="*/ 11 h 17"/>
                <a:gd name="T10" fmla="*/ 131 w 147"/>
                <a:gd name="T11" fmla="*/ 11 h 17"/>
                <a:gd name="T12" fmla="*/ 122 w 147"/>
                <a:gd name="T13" fmla="*/ 12 h 17"/>
                <a:gd name="T14" fmla="*/ 111 w 147"/>
                <a:gd name="T15" fmla="*/ 14 h 17"/>
                <a:gd name="T16" fmla="*/ 98 w 147"/>
                <a:gd name="T17" fmla="*/ 14 h 17"/>
                <a:gd name="T18" fmla="*/ 71 w 147"/>
                <a:gd name="T19" fmla="*/ 16 h 17"/>
                <a:gd name="T20" fmla="*/ 46 w 147"/>
                <a:gd name="T21" fmla="*/ 14 h 17"/>
                <a:gd name="T22" fmla="*/ 34 w 147"/>
                <a:gd name="T23" fmla="*/ 12 h 17"/>
                <a:gd name="T24" fmla="*/ 24 w 147"/>
                <a:gd name="T25" fmla="*/ 12 h 17"/>
                <a:gd name="T26" fmla="*/ 15 w 147"/>
                <a:gd name="T27" fmla="*/ 11 h 17"/>
                <a:gd name="T28" fmla="*/ 8 w 147"/>
                <a:gd name="T29" fmla="*/ 10 h 17"/>
                <a:gd name="T30" fmla="*/ 3 w 147"/>
                <a:gd name="T31" fmla="*/ 9 h 17"/>
                <a:gd name="T32" fmla="*/ 2 w 147"/>
                <a:gd name="T33" fmla="*/ 9 h 17"/>
                <a:gd name="T34" fmla="*/ 0 w 14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17">
                  <a:moveTo>
                    <a:pt x="0" y="0"/>
                  </a:moveTo>
                  <a:lnTo>
                    <a:pt x="146" y="0"/>
                  </a:lnTo>
                  <a:lnTo>
                    <a:pt x="145" y="10"/>
                  </a:lnTo>
                  <a:lnTo>
                    <a:pt x="143" y="10"/>
                  </a:lnTo>
                  <a:lnTo>
                    <a:pt x="138" y="11"/>
                  </a:lnTo>
                  <a:lnTo>
                    <a:pt x="131" y="11"/>
                  </a:lnTo>
                  <a:lnTo>
                    <a:pt x="122" y="12"/>
                  </a:lnTo>
                  <a:lnTo>
                    <a:pt x="111" y="14"/>
                  </a:lnTo>
                  <a:lnTo>
                    <a:pt x="98" y="14"/>
                  </a:lnTo>
                  <a:lnTo>
                    <a:pt x="71" y="16"/>
                  </a:lnTo>
                  <a:lnTo>
                    <a:pt x="46" y="14"/>
                  </a:lnTo>
                  <a:lnTo>
                    <a:pt x="34" y="12"/>
                  </a:lnTo>
                  <a:lnTo>
                    <a:pt x="24" y="12"/>
                  </a:lnTo>
                  <a:lnTo>
                    <a:pt x="15" y="11"/>
                  </a:lnTo>
                  <a:lnTo>
                    <a:pt x="8" y="10"/>
                  </a:lnTo>
                  <a:lnTo>
                    <a:pt x="3" y="9"/>
                  </a:lnTo>
                  <a:lnTo>
                    <a:pt x="2" y="9"/>
                  </a:lnTo>
                  <a:lnTo>
                    <a:pt x="0" y="0"/>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75" name="Freeform 55"/>
            <p:cNvSpPr>
              <a:spLocks/>
            </p:cNvSpPr>
            <p:nvPr/>
          </p:nvSpPr>
          <p:spPr bwMode="auto">
            <a:xfrm>
              <a:off x="905" y="555"/>
              <a:ext cx="142" cy="21"/>
            </a:xfrm>
            <a:custGeom>
              <a:avLst/>
              <a:gdLst>
                <a:gd name="T0" fmla="*/ 1 w 142"/>
                <a:gd name="T1" fmla="*/ 3 h 21"/>
                <a:gd name="T2" fmla="*/ 3 w 142"/>
                <a:gd name="T3" fmla="*/ 20 h 21"/>
                <a:gd name="T4" fmla="*/ 140 w 142"/>
                <a:gd name="T5" fmla="*/ 20 h 21"/>
                <a:gd name="T6" fmla="*/ 141 w 142"/>
                <a:gd name="T7" fmla="*/ 0 h 21"/>
                <a:gd name="T8" fmla="*/ 0 w 142"/>
                <a:gd name="T9" fmla="*/ 0 h 21"/>
                <a:gd name="T10" fmla="*/ 1 w 142"/>
                <a:gd name="T11" fmla="*/ 3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2" h="21">
                  <a:moveTo>
                    <a:pt x="1" y="3"/>
                  </a:moveTo>
                  <a:lnTo>
                    <a:pt x="3" y="20"/>
                  </a:lnTo>
                  <a:lnTo>
                    <a:pt x="140" y="20"/>
                  </a:lnTo>
                  <a:lnTo>
                    <a:pt x="141" y="0"/>
                  </a:lnTo>
                  <a:lnTo>
                    <a:pt x="0" y="0"/>
                  </a:lnTo>
                  <a:lnTo>
                    <a:pt x="1" y="3"/>
                  </a:lnTo>
                </a:path>
              </a:pathLst>
            </a:custGeom>
            <a:solidFill>
              <a:srgbClr val="404040"/>
            </a:solidFill>
            <a:ln w="12700" cap="rnd" cmpd="sng">
              <a:solidFill>
                <a:srgbClr val="000000"/>
              </a:solidFill>
              <a:prstDash val="solid"/>
              <a:round/>
              <a:headEnd type="none" w="sm" len="sm"/>
              <a:tailEnd type="none" w="sm" len="sm"/>
            </a:ln>
          </p:spPr>
          <p:txBody>
            <a:bodyPr/>
            <a:lstStyle/>
            <a:p>
              <a:endParaRPr lang="en-US"/>
            </a:p>
          </p:txBody>
        </p:sp>
        <p:sp>
          <p:nvSpPr>
            <p:cNvPr id="38976" name="Freeform 56"/>
            <p:cNvSpPr>
              <a:spLocks/>
            </p:cNvSpPr>
            <p:nvPr/>
          </p:nvSpPr>
          <p:spPr bwMode="auto">
            <a:xfrm>
              <a:off x="876" y="546"/>
              <a:ext cx="202" cy="21"/>
            </a:xfrm>
            <a:custGeom>
              <a:avLst/>
              <a:gdLst>
                <a:gd name="T0" fmla="*/ 0 w 202"/>
                <a:gd name="T1" fmla="*/ 11 h 21"/>
                <a:gd name="T2" fmla="*/ 6 w 202"/>
                <a:gd name="T3" fmla="*/ 14 h 21"/>
                <a:gd name="T4" fmla="*/ 15 w 202"/>
                <a:gd name="T5" fmla="*/ 15 h 21"/>
                <a:gd name="T6" fmla="*/ 25 w 202"/>
                <a:gd name="T7" fmla="*/ 17 h 21"/>
                <a:gd name="T8" fmla="*/ 36 w 202"/>
                <a:gd name="T9" fmla="*/ 18 h 21"/>
                <a:gd name="T10" fmla="*/ 50 w 202"/>
                <a:gd name="T11" fmla="*/ 18 h 21"/>
                <a:gd name="T12" fmla="*/ 65 w 202"/>
                <a:gd name="T13" fmla="*/ 19 h 21"/>
                <a:gd name="T14" fmla="*/ 81 w 202"/>
                <a:gd name="T15" fmla="*/ 20 h 21"/>
                <a:gd name="T16" fmla="*/ 99 w 202"/>
                <a:gd name="T17" fmla="*/ 20 h 21"/>
                <a:gd name="T18" fmla="*/ 117 w 202"/>
                <a:gd name="T19" fmla="*/ 20 h 21"/>
                <a:gd name="T20" fmla="*/ 133 w 202"/>
                <a:gd name="T21" fmla="*/ 19 h 21"/>
                <a:gd name="T22" fmla="*/ 148 w 202"/>
                <a:gd name="T23" fmla="*/ 18 h 21"/>
                <a:gd name="T24" fmla="*/ 161 w 202"/>
                <a:gd name="T25" fmla="*/ 17 h 21"/>
                <a:gd name="T26" fmla="*/ 174 w 202"/>
                <a:gd name="T27" fmla="*/ 16 h 21"/>
                <a:gd name="T28" fmla="*/ 184 w 202"/>
                <a:gd name="T29" fmla="*/ 15 h 21"/>
                <a:gd name="T30" fmla="*/ 192 w 202"/>
                <a:gd name="T31" fmla="*/ 13 h 21"/>
                <a:gd name="T32" fmla="*/ 199 w 202"/>
                <a:gd name="T33" fmla="*/ 11 h 21"/>
                <a:gd name="T34" fmla="*/ 200 w 202"/>
                <a:gd name="T35" fmla="*/ 10 h 21"/>
                <a:gd name="T36" fmla="*/ 200 w 202"/>
                <a:gd name="T37" fmla="*/ 9 h 21"/>
                <a:gd name="T38" fmla="*/ 201 w 202"/>
                <a:gd name="T39" fmla="*/ 4 h 21"/>
                <a:gd name="T40" fmla="*/ 200 w 202"/>
                <a:gd name="T41" fmla="*/ 1 h 21"/>
                <a:gd name="T42" fmla="*/ 200 w 202"/>
                <a:gd name="T43" fmla="*/ 0 h 21"/>
                <a:gd name="T44" fmla="*/ 199 w 202"/>
                <a:gd name="T45" fmla="*/ 0 h 21"/>
                <a:gd name="T46" fmla="*/ 198 w 202"/>
                <a:gd name="T47" fmla="*/ 1 h 21"/>
                <a:gd name="T48" fmla="*/ 195 w 202"/>
                <a:gd name="T49" fmla="*/ 1 h 21"/>
                <a:gd name="T50" fmla="*/ 189 w 202"/>
                <a:gd name="T51" fmla="*/ 3 h 21"/>
                <a:gd name="T52" fmla="*/ 180 w 202"/>
                <a:gd name="T53" fmla="*/ 5 h 21"/>
                <a:gd name="T54" fmla="*/ 168 w 202"/>
                <a:gd name="T55" fmla="*/ 6 h 21"/>
                <a:gd name="T56" fmla="*/ 154 w 202"/>
                <a:gd name="T57" fmla="*/ 8 h 21"/>
                <a:gd name="T58" fmla="*/ 138 w 202"/>
                <a:gd name="T59" fmla="*/ 8 h 21"/>
                <a:gd name="T60" fmla="*/ 99 w 202"/>
                <a:gd name="T61" fmla="*/ 8 h 21"/>
                <a:gd name="T62" fmla="*/ 78 w 202"/>
                <a:gd name="T63" fmla="*/ 8 h 21"/>
                <a:gd name="T64" fmla="*/ 59 w 202"/>
                <a:gd name="T65" fmla="*/ 8 h 21"/>
                <a:gd name="T66" fmla="*/ 43 w 202"/>
                <a:gd name="T67" fmla="*/ 7 h 21"/>
                <a:gd name="T68" fmla="*/ 29 w 202"/>
                <a:gd name="T69" fmla="*/ 5 h 21"/>
                <a:gd name="T70" fmla="*/ 18 w 202"/>
                <a:gd name="T71" fmla="*/ 4 h 21"/>
                <a:gd name="T72" fmla="*/ 9 w 202"/>
                <a:gd name="T73" fmla="*/ 3 h 21"/>
                <a:gd name="T74" fmla="*/ 3 w 202"/>
                <a:gd name="T75" fmla="*/ 1 h 21"/>
                <a:gd name="T76" fmla="*/ 0 w 202"/>
                <a:gd name="T77" fmla="*/ 0 h 21"/>
                <a:gd name="T78" fmla="*/ 0 w 202"/>
                <a:gd name="T79" fmla="*/ 11 h 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02" h="21">
                  <a:moveTo>
                    <a:pt x="0" y="11"/>
                  </a:moveTo>
                  <a:lnTo>
                    <a:pt x="6" y="14"/>
                  </a:lnTo>
                  <a:lnTo>
                    <a:pt x="15" y="15"/>
                  </a:lnTo>
                  <a:lnTo>
                    <a:pt x="25" y="17"/>
                  </a:lnTo>
                  <a:lnTo>
                    <a:pt x="36" y="18"/>
                  </a:lnTo>
                  <a:lnTo>
                    <a:pt x="50" y="18"/>
                  </a:lnTo>
                  <a:lnTo>
                    <a:pt x="65" y="19"/>
                  </a:lnTo>
                  <a:lnTo>
                    <a:pt x="81" y="20"/>
                  </a:lnTo>
                  <a:lnTo>
                    <a:pt x="99" y="20"/>
                  </a:lnTo>
                  <a:lnTo>
                    <a:pt x="117" y="20"/>
                  </a:lnTo>
                  <a:lnTo>
                    <a:pt x="133" y="19"/>
                  </a:lnTo>
                  <a:lnTo>
                    <a:pt x="148" y="18"/>
                  </a:lnTo>
                  <a:lnTo>
                    <a:pt x="161" y="17"/>
                  </a:lnTo>
                  <a:lnTo>
                    <a:pt x="174" y="16"/>
                  </a:lnTo>
                  <a:lnTo>
                    <a:pt x="184" y="15"/>
                  </a:lnTo>
                  <a:lnTo>
                    <a:pt x="192" y="13"/>
                  </a:lnTo>
                  <a:lnTo>
                    <a:pt x="199" y="11"/>
                  </a:lnTo>
                  <a:lnTo>
                    <a:pt x="200" y="10"/>
                  </a:lnTo>
                  <a:lnTo>
                    <a:pt x="200" y="9"/>
                  </a:lnTo>
                  <a:lnTo>
                    <a:pt x="201" y="4"/>
                  </a:lnTo>
                  <a:lnTo>
                    <a:pt x="200" y="1"/>
                  </a:lnTo>
                  <a:lnTo>
                    <a:pt x="200" y="0"/>
                  </a:lnTo>
                  <a:lnTo>
                    <a:pt x="199" y="0"/>
                  </a:lnTo>
                  <a:lnTo>
                    <a:pt x="198" y="1"/>
                  </a:lnTo>
                  <a:lnTo>
                    <a:pt x="195" y="1"/>
                  </a:lnTo>
                  <a:lnTo>
                    <a:pt x="189" y="3"/>
                  </a:lnTo>
                  <a:lnTo>
                    <a:pt x="180" y="5"/>
                  </a:lnTo>
                  <a:lnTo>
                    <a:pt x="168" y="6"/>
                  </a:lnTo>
                  <a:lnTo>
                    <a:pt x="154" y="8"/>
                  </a:lnTo>
                  <a:lnTo>
                    <a:pt x="138" y="8"/>
                  </a:lnTo>
                  <a:lnTo>
                    <a:pt x="99" y="8"/>
                  </a:lnTo>
                  <a:lnTo>
                    <a:pt x="78" y="8"/>
                  </a:lnTo>
                  <a:lnTo>
                    <a:pt x="59" y="8"/>
                  </a:lnTo>
                  <a:lnTo>
                    <a:pt x="43" y="7"/>
                  </a:lnTo>
                  <a:lnTo>
                    <a:pt x="29" y="5"/>
                  </a:lnTo>
                  <a:lnTo>
                    <a:pt x="18" y="4"/>
                  </a:lnTo>
                  <a:lnTo>
                    <a:pt x="9" y="3"/>
                  </a:lnTo>
                  <a:lnTo>
                    <a:pt x="3" y="1"/>
                  </a:lnTo>
                  <a:lnTo>
                    <a:pt x="0" y="0"/>
                  </a:lnTo>
                  <a:lnTo>
                    <a:pt x="0" y="11"/>
                  </a:lnTo>
                </a:path>
              </a:pathLst>
            </a:custGeom>
            <a:solidFill>
              <a:srgbClr val="404040"/>
            </a:solidFill>
            <a:ln>
              <a:noFill/>
            </a:ln>
            <a:extLst>
              <a:ext uri="{91240B29-F687-4f45-9708-019B960494DF}">
                <a14:hiddenLine xmlns="" xmlns:a14="http://schemas.microsoft.com/office/drawing/2010/main" w="9525" cap="rnd">
                  <a:solidFill>
                    <a:srgbClr val="000000"/>
                  </a:solidFill>
                  <a:round/>
                  <a:headEnd type="none" w="sm" len="sm"/>
                  <a:tailEnd type="none" w="sm" len="sm"/>
                </a14:hiddenLine>
              </a:ext>
            </a:extLst>
          </p:spPr>
          <p:txBody>
            <a:bodyPr/>
            <a:lstStyle/>
            <a:p>
              <a:endParaRPr lang="en-US"/>
            </a:p>
          </p:txBody>
        </p:sp>
        <p:sp>
          <p:nvSpPr>
            <p:cNvPr id="38977" name="Freeform 57"/>
            <p:cNvSpPr>
              <a:spLocks/>
            </p:cNvSpPr>
            <p:nvPr/>
          </p:nvSpPr>
          <p:spPr bwMode="auto">
            <a:xfrm>
              <a:off x="874" y="541"/>
              <a:ext cx="204" cy="21"/>
            </a:xfrm>
            <a:custGeom>
              <a:avLst/>
              <a:gdLst>
                <a:gd name="T0" fmla="*/ 0 w 204"/>
                <a:gd name="T1" fmla="*/ 11 h 21"/>
                <a:gd name="T2" fmla="*/ 6 w 204"/>
                <a:gd name="T3" fmla="*/ 13 h 21"/>
                <a:gd name="T4" fmla="*/ 15 w 204"/>
                <a:gd name="T5" fmla="*/ 15 h 21"/>
                <a:gd name="T6" fmla="*/ 25 w 204"/>
                <a:gd name="T7" fmla="*/ 16 h 21"/>
                <a:gd name="T8" fmla="*/ 37 w 204"/>
                <a:gd name="T9" fmla="*/ 18 h 21"/>
                <a:gd name="T10" fmla="*/ 50 w 204"/>
                <a:gd name="T11" fmla="*/ 18 h 21"/>
                <a:gd name="T12" fmla="*/ 65 w 204"/>
                <a:gd name="T13" fmla="*/ 19 h 21"/>
                <a:gd name="T14" fmla="*/ 82 w 204"/>
                <a:gd name="T15" fmla="*/ 20 h 21"/>
                <a:gd name="T16" fmla="*/ 100 w 204"/>
                <a:gd name="T17" fmla="*/ 20 h 21"/>
                <a:gd name="T18" fmla="*/ 118 w 204"/>
                <a:gd name="T19" fmla="*/ 20 h 21"/>
                <a:gd name="T20" fmla="*/ 135 w 204"/>
                <a:gd name="T21" fmla="*/ 19 h 21"/>
                <a:gd name="T22" fmla="*/ 150 w 204"/>
                <a:gd name="T23" fmla="*/ 18 h 21"/>
                <a:gd name="T24" fmla="*/ 163 w 204"/>
                <a:gd name="T25" fmla="*/ 17 h 21"/>
                <a:gd name="T26" fmla="*/ 175 w 204"/>
                <a:gd name="T27" fmla="*/ 16 h 21"/>
                <a:gd name="T28" fmla="*/ 185 w 204"/>
                <a:gd name="T29" fmla="*/ 15 h 21"/>
                <a:gd name="T30" fmla="*/ 194 w 204"/>
                <a:gd name="T31" fmla="*/ 13 h 21"/>
                <a:gd name="T32" fmla="*/ 200 w 204"/>
                <a:gd name="T33" fmla="*/ 11 h 21"/>
                <a:gd name="T34" fmla="*/ 202 w 204"/>
                <a:gd name="T35" fmla="*/ 8 h 21"/>
                <a:gd name="T36" fmla="*/ 203 w 204"/>
                <a:gd name="T37" fmla="*/ 5 h 21"/>
                <a:gd name="T38" fmla="*/ 202 w 204"/>
                <a:gd name="T39" fmla="*/ 0 h 21"/>
                <a:gd name="T40" fmla="*/ 201 w 204"/>
                <a:gd name="T41" fmla="*/ 0 h 21"/>
                <a:gd name="T42" fmla="*/ 200 w 204"/>
                <a:gd name="T43" fmla="*/ 0 h 21"/>
                <a:gd name="T44" fmla="*/ 199 w 204"/>
                <a:gd name="T45" fmla="*/ 0 h 21"/>
                <a:gd name="T46" fmla="*/ 197 w 204"/>
                <a:gd name="T47" fmla="*/ 1 h 21"/>
                <a:gd name="T48" fmla="*/ 190 w 204"/>
                <a:gd name="T49" fmla="*/ 3 h 21"/>
                <a:gd name="T50" fmla="*/ 181 w 204"/>
                <a:gd name="T51" fmla="*/ 5 h 21"/>
                <a:gd name="T52" fmla="*/ 170 w 204"/>
                <a:gd name="T53" fmla="*/ 6 h 21"/>
                <a:gd name="T54" fmla="*/ 155 w 204"/>
                <a:gd name="T55" fmla="*/ 7 h 21"/>
                <a:gd name="T56" fmla="*/ 139 w 204"/>
                <a:gd name="T57" fmla="*/ 8 h 21"/>
                <a:gd name="T58" fmla="*/ 121 w 204"/>
                <a:gd name="T59" fmla="*/ 8 h 21"/>
                <a:gd name="T60" fmla="*/ 100 w 204"/>
                <a:gd name="T61" fmla="*/ 8 h 21"/>
                <a:gd name="T62" fmla="*/ 78 w 204"/>
                <a:gd name="T63" fmla="*/ 8 h 21"/>
                <a:gd name="T64" fmla="*/ 59 w 204"/>
                <a:gd name="T65" fmla="*/ 8 h 21"/>
                <a:gd name="T66" fmla="*/ 43 w 204"/>
                <a:gd name="T67" fmla="*/ 7 h 21"/>
                <a:gd name="T68" fmla="*/ 29 w 204"/>
                <a:gd name="T69" fmla="*/ 6 h 21"/>
                <a:gd name="T70" fmla="*/ 18 w 204"/>
                <a:gd name="T71" fmla="*/ 5 h 21"/>
                <a:gd name="T72" fmla="*/ 10 w 204"/>
                <a:gd name="T73" fmla="*/ 3 h 21"/>
                <a:gd name="T74" fmla="*/ 3 w 204"/>
                <a:gd name="T75" fmla="*/ 1 h 21"/>
                <a:gd name="T76" fmla="*/ 0 w 204"/>
                <a:gd name="T77" fmla="*/ 0 h 21"/>
                <a:gd name="T78" fmla="*/ 0 w 204"/>
                <a:gd name="T79" fmla="*/ 11 h 2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04" h="21">
                  <a:moveTo>
                    <a:pt x="0" y="11"/>
                  </a:moveTo>
                  <a:lnTo>
                    <a:pt x="6" y="13"/>
                  </a:lnTo>
                  <a:lnTo>
                    <a:pt x="15" y="15"/>
                  </a:lnTo>
                  <a:lnTo>
                    <a:pt x="25" y="16"/>
                  </a:lnTo>
                  <a:lnTo>
                    <a:pt x="37" y="18"/>
                  </a:lnTo>
                  <a:lnTo>
                    <a:pt x="50" y="18"/>
                  </a:lnTo>
                  <a:lnTo>
                    <a:pt x="65" y="19"/>
                  </a:lnTo>
                  <a:lnTo>
                    <a:pt x="82" y="20"/>
                  </a:lnTo>
                  <a:lnTo>
                    <a:pt x="100" y="20"/>
                  </a:lnTo>
                  <a:lnTo>
                    <a:pt x="118" y="20"/>
                  </a:lnTo>
                  <a:lnTo>
                    <a:pt x="135" y="19"/>
                  </a:lnTo>
                  <a:lnTo>
                    <a:pt x="150" y="18"/>
                  </a:lnTo>
                  <a:lnTo>
                    <a:pt x="163" y="17"/>
                  </a:lnTo>
                  <a:lnTo>
                    <a:pt x="175" y="16"/>
                  </a:lnTo>
                  <a:lnTo>
                    <a:pt x="185" y="15"/>
                  </a:lnTo>
                  <a:lnTo>
                    <a:pt x="194" y="13"/>
                  </a:lnTo>
                  <a:lnTo>
                    <a:pt x="200" y="11"/>
                  </a:lnTo>
                  <a:lnTo>
                    <a:pt x="202" y="8"/>
                  </a:lnTo>
                  <a:lnTo>
                    <a:pt x="203" y="5"/>
                  </a:lnTo>
                  <a:lnTo>
                    <a:pt x="202" y="0"/>
                  </a:lnTo>
                  <a:lnTo>
                    <a:pt x="201" y="0"/>
                  </a:lnTo>
                  <a:lnTo>
                    <a:pt x="200" y="0"/>
                  </a:lnTo>
                  <a:lnTo>
                    <a:pt x="199" y="0"/>
                  </a:lnTo>
                  <a:lnTo>
                    <a:pt x="197" y="1"/>
                  </a:lnTo>
                  <a:lnTo>
                    <a:pt x="190" y="3"/>
                  </a:lnTo>
                  <a:lnTo>
                    <a:pt x="181" y="5"/>
                  </a:lnTo>
                  <a:lnTo>
                    <a:pt x="170" y="6"/>
                  </a:lnTo>
                  <a:lnTo>
                    <a:pt x="155" y="7"/>
                  </a:lnTo>
                  <a:lnTo>
                    <a:pt x="139" y="8"/>
                  </a:lnTo>
                  <a:lnTo>
                    <a:pt x="121" y="8"/>
                  </a:lnTo>
                  <a:lnTo>
                    <a:pt x="100" y="8"/>
                  </a:lnTo>
                  <a:lnTo>
                    <a:pt x="78" y="8"/>
                  </a:lnTo>
                  <a:lnTo>
                    <a:pt x="59" y="8"/>
                  </a:lnTo>
                  <a:lnTo>
                    <a:pt x="43" y="7"/>
                  </a:lnTo>
                  <a:lnTo>
                    <a:pt x="29" y="6"/>
                  </a:lnTo>
                  <a:lnTo>
                    <a:pt x="18" y="5"/>
                  </a:lnTo>
                  <a:lnTo>
                    <a:pt x="10" y="3"/>
                  </a:lnTo>
                  <a:lnTo>
                    <a:pt x="3" y="1"/>
                  </a:lnTo>
                  <a:lnTo>
                    <a:pt x="0" y="0"/>
                  </a:lnTo>
                  <a:lnTo>
                    <a:pt x="0" y="11"/>
                  </a:lnTo>
                </a:path>
              </a:pathLst>
            </a:custGeom>
            <a:solidFill>
              <a:srgbClr val="4D4D4D"/>
            </a:solidFill>
            <a:ln w="12700" cap="rnd" cmpd="sng">
              <a:solidFill>
                <a:srgbClr val="000000"/>
              </a:solidFill>
              <a:prstDash val="solid"/>
              <a:round/>
              <a:headEnd type="none" w="sm" len="sm"/>
              <a:tailEnd type="none" w="sm" len="sm"/>
            </a:ln>
          </p:spPr>
          <p:txBody>
            <a:bodyPr/>
            <a:lstStyle/>
            <a:p>
              <a:endParaRPr lang="en-US"/>
            </a:p>
          </p:txBody>
        </p:sp>
        <p:sp>
          <p:nvSpPr>
            <p:cNvPr id="38978" name="Freeform 58"/>
            <p:cNvSpPr>
              <a:spLocks/>
            </p:cNvSpPr>
            <p:nvPr/>
          </p:nvSpPr>
          <p:spPr bwMode="auto">
            <a:xfrm>
              <a:off x="853" y="273"/>
              <a:ext cx="243" cy="223"/>
            </a:xfrm>
            <a:custGeom>
              <a:avLst/>
              <a:gdLst>
                <a:gd name="T0" fmla="*/ 242 w 243"/>
                <a:gd name="T1" fmla="*/ 12 h 223"/>
                <a:gd name="T2" fmla="*/ 242 w 243"/>
                <a:gd name="T3" fmla="*/ 10 h 223"/>
                <a:gd name="T4" fmla="*/ 241 w 243"/>
                <a:gd name="T5" fmla="*/ 9 h 223"/>
                <a:gd name="T6" fmla="*/ 241 w 243"/>
                <a:gd name="T7" fmla="*/ 8 h 223"/>
                <a:gd name="T8" fmla="*/ 240 w 243"/>
                <a:gd name="T9" fmla="*/ 7 h 223"/>
                <a:gd name="T10" fmla="*/ 240 w 243"/>
                <a:gd name="T11" fmla="*/ 6 h 223"/>
                <a:gd name="T12" fmla="*/ 240 w 243"/>
                <a:gd name="T13" fmla="*/ 5 h 223"/>
                <a:gd name="T14" fmla="*/ 239 w 243"/>
                <a:gd name="T15" fmla="*/ 5 h 223"/>
                <a:gd name="T16" fmla="*/ 239 w 243"/>
                <a:gd name="T17" fmla="*/ 4 h 223"/>
                <a:gd name="T18" fmla="*/ 238 w 243"/>
                <a:gd name="T19" fmla="*/ 3 h 223"/>
                <a:gd name="T20" fmla="*/ 237 w 243"/>
                <a:gd name="T21" fmla="*/ 3 h 223"/>
                <a:gd name="T22" fmla="*/ 237 w 243"/>
                <a:gd name="T23" fmla="*/ 2 h 223"/>
                <a:gd name="T24" fmla="*/ 236 w 243"/>
                <a:gd name="T25" fmla="*/ 2 h 223"/>
                <a:gd name="T26" fmla="*/ 236 w 243"/>
                <a:gd name="T27" fmla="*/ 1 h 223"/>
                <a:gd name="T28" fmla="*/ 235 w 243"/>
                <a:gd name="T29" fmla="*/ 1 h 223"/>
                <a:gd name="T30" fmla="*/ 234 w 243"/>
                <a:gd name="T31" fmla="*/ 0 h 223"/>
                <a:gd name="T32" fmla="*/ 7 w 243"/>
                <a:gd name="T33" fmla="*/ 0 h 223"/>
                <a:gd name="T34" fmla="*/ 6 w 243"/>
                <a:gd name="T35" fmla="*/ 0 h 223"/>
                <a:gd name="T36" fmla="*/ 5 w 243"/>
                <a:gd name="T37" fmla="*/ 0 h 223"/>
                <a:gd name="T38" fmla="*/ 5 w 243"/>
                <a:gd name="T39" fmla="*/ 2 h 223"/>
                <a:gd name="T40" fmla="*/ 4 w 243"/>
                <a:gd name="T41" fmla="*/ 2 h 223"/>
                <a:gd name="T42" fmla="*/ 2 w 243"/>
                <a:gd name="T43" fmla="*/ 4 h 223"/>
                <a:gd name="T44" fmla="*/ 2 w 243"/>
                <a:gd name="T45" fmla="*/ 5 h 223"/>
                <a:gd name="T46" fmla="*/ 1 w 243"/>
                <a:gd name="T47" fmla="*/ 5 h 223"/>
                <a:gd name="T48" fmla="*/ 1 w 243"/>
                <a:gd name="T49" fmla="*/ 6 h 223"/>
                <a:gd name="T50" fmla="*/ 1 w 243"/>
                <a:gd name="T51" fmla="*/ 7 h 223"/>
                <a:gd name="T52" fmla="*/ 0 w 243"/>
                <a:gd name="T53" fmla="*/ 8 h 223"/>
                <a:gd name="T54" fmla="*/ 0 w 243"/>
                <a:gd name="T55" fmla="*/ 9 h 223"/>
                <a:gd name="T56" fmla="*/ 0 w 243"/>
                <a:gd name="T57" fmla="*/ 10 h 223"/>
                <a:gd name="T58" fmla="*/ 0 w 243"/>
                <a:gd name="T59" fmla="*/ 12 h 223"/>
                <a:gd name="T60" fmla="*/ 0 w 243"/>
                <a:gd name="T61" fmla="*/ 210 h 223"/>
                <a:gd name="T62" fmla="*/ 0 w 243"/>
                <a:gd name="T63" fmla="*/ 211 h 223"/>
                <a:gd name="T64" fmla="*/ 0 w 243"/>
                <a:gd name="T65" fmla="*/ 212 h 223"/>
                <a:gd name="T66" fmla="*/ 0 w 243"/>
                <a:gd name="T67" fmla="*/ 214 h 223"/>
                <a:gd name="T68" fmla="*/ 1 w 243"/>
                <a:gd name="T69" fmla="*/ 214 h 223"/>
                <a:gd name="T70" fmla="*/ 1 w 243"/>
                <a:gd name="T71" fmla="*/ 215 h 223"/>
                <a:gd name="T72" fmla="*/ 1 w 243"/>
                <a:gd name="T73" fmla="*/ 216 h 223"/>
                <a:gd name="T74" fmla="*/ 2 w 243"/>
                <a:gd name="T75" fmla="*/ 216 h 223"/>
                <a:gd name="T76" fmla="*/ 2 w 243"/>
                <a:gd name="T77" fmla="*/ 217 h 223"/>
                <a:gd name="T78" fmla="*/ 4 w 243"/>
                <a:gd name="T79" fmla="*/ 220 h 223"/>
                <a:gd name="T80" fmla="*/ 5 w 243"/>
                <a:gd name="T81" fmla="*/ 220 h 223"/>
                <a:gd name="T82" fmla="*/ 5 w 243"/>
                <a:gd name="T83" fmla="*/ 221 h 223"/>
                <a:gd name="T84" fmla="*/ 6 w 243"/>
                <a:gd name="T85" fmla="*/ 221 h 223"/>
                <a:gd name="T86" fmla="*/ 6 w 243"/>
                <a:gd name="T87" fmla="*/ 222 h 223"/>
                <a:gd name="T88" fmla="*/ 7 w 243"/>
                <a:gd name="T89" fmla="*/ 222 h 223"/>
                <a:gd name="T90" fmla="*/ 6 w 243"/>
                <a:gd name="T91" fmla="*/ 221 h 223"/>
                <a:gd name="T92" fmla="*/ 234 w 243"/>
                <a:gd name="T93" fmla="*/ 221 h 223"/>
                <a:gd name="T94" fmla="*/ 235 w 243"/>
                <a:gd name="T95" fmla="*/ 220 h 223"/>
                <a:gd name="T96" fmla="*/ 236 w 243"/>
                <a:gd name="T97" fmla="*/ 220 h 223"/>
                <a:gd name="T98" fmla="*/ 237 w 243"/>
                <a:gd name="T99" fmla="*/ 220 h 223"/>
                <a:gd name="T100" fmla="*/ 237 w 243"/>
                <a:gd name="T101" fmla="*/ 219 h 223"/>
                <a:gd name="T102" fmla="*/ 238 w 243"/>
                <a:gd name="T103" fmla="*/ 219 h 223"/>
                <a:gd name="T104" fmla="*/ 239 w 243"/>
                <a:gd name="T105" fmla="*/ 217 h 223"/>
                <a:gd name="T106" fmla="*/ 239 w 243"/>
                <a:gd name="T107" fmla="*/ 216 h 223"/>
                <a:gd name="T108" fmla="*/ 240 w 243"/>
                <a:gd name="T109" fmla="*/ 216 h 223"/>
                <a:gd name="T110" fmla="*/ 240 w 243"/>
                <a:gd name="T111" fmla="*/ 215 h 223"/>
                <a:gd name="T112" fmla="*/ 240 w 243"/>
                <a:gd name="T113" fmla="*/ 214 h 223"/>
                <a:gd name="T114" fmla="*/ 241 w 243"/>
                <a:gd name="T115" fmla="*/ 214 h 223"/>
                <a:gd name="T116" fmla="*/ 241 w 243"/>
                <a:gd name="T117" fmla="*/ 212 h 223"/>
                <a:gd name="T118" fmla="*/ 242 w 243"/>
                <a:gd name="T119" fmla="*/ 211 h 223"/>
                <a:gd name="T120" fmla="*/ 242 w 243"/>
                <a:gd name="T121" fmla="*/ 210 h 223"/>
                <a:gd name="T122" fmla="*/ 242 w 243"/>
                <a:gd name="T123" fmla="*/ 12 h 22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43" h="223">
                  <a:moveTo>
                    <a:pt x="242" y="12"/>
                  </a:moveTo>
                  <a:lnTo>
                    <a:pt x="242" y="10"/>
                  </a:lnTo>
                  <a:lnTo>
                    <a:pt x="241" y="9"/>
                  </a:lnTo>
                  <a:lnTo>
                    <a:pt x="241" y="8"/>
                  </a:lnTo>
                  <a:lnTo>
                    <a:pt x="240" y="7"/>
                  </a:lnTo>
                  <a:lnTo>
                    <a:pt x="240" y="6"/>
                  </a:lnTo>
                  <a:lnTo>
                    <a:pt x="240" y="5"/>
                  </a:lnTo>
                  <a:lnTo>
                    <a:pt x="239" y="5"/>
                  </a:lnTo>
                  <a:lnTo>
                    <a:pt x="239" y="4"/>
                  </a:lnTo>
                  <a:lnTo>
                    <a:pt x="238" y="3"/>
                  </a:lnTo>
                  <a:lnTo>
                    <a:pt x="237" y="3"/>
                  </a:lnTo>
                  <a:lnTo>
                    <a:pt x="237" y="2"/>
                  </a:lnTo>
                  <a:lnTo>
                    <a:pt x="236" y="2"/>
                  </a:lnTo>
                  <a:lnTo>
                    <a:pt x="236" y="1"/>
                  </a:lnTo>
                  <a:lnTo>
                    <a:pt x="235" y="1"/>
                  </a:lnTo>
                  <a:lnTo>
                    <a:pt x="234" y="0"/>
                  </a:lnTo>
                  <a:lnTo>
                    <a:pt x="7" y="0"/>
                  </a:lnTo>
                  <a:lnTo>
                    <a:pt x="6" y="0"/>
                  </a:lnTo>
                  <a:lnTo>
                    <a:pt x="5" y="0"/>
                  </a:lnTo>
                  <a:lnTo>
                    <a:pt x="5" y="2"/>
                  </a:lnTo>
                  <a:lnTo>
                    <a:pt x="4" y="2"/>
                  </a:lnTo>
                  <a:lnTo>
                    <a:pt x="2" y="4"/>
                  </a:lnTo>
                  <a:lnTo>
                    <a:pt x="2" y="5"/>
                  </a:lnTo>
                  <a:lnTo>
                    <a:pt x="1" y="5"/>
                  </a:lnTo>
                  <a:lnTo>
                    <a:pt x="1" y="6"/>
                  </a:lnTo>
                  <a:lnTo>
                    <a:pt x="1" y="7"/>
                  </a:lnTo>
                  <a:lnTo>
                    <a:pt x="0" y="8"/>
                  </a:lnTo>
                  <a:lnTo>
                    <a:pt x="0" y="9"/>
                  </a:lnTo>
                  <a:lnTo>
                    <a:pt x="0" y="10"/>
                  </a:lnTo>
                  <a:lnTo>
                    <a:pt x="0" y="12"/>
                  </a:lnTo>
                  <a:lnTo>
                    <a:pt x="0" y="210"/>
                  </a:lnTo>
                  <a:lnTo>
                    <a:pt x="0" y="211"/>
                  </a:lnTo>
                  <a:lnTo>
                    <a:pt x="0" y="212"/>
                  </a:lnTo>
                  <a:lnTo>
                    <a:pt x="0" y="214"/>
                  </a:lnTo>
                  <a:lnTo>
                    <a:pt x="1" y="214"/>
                  </a:lnTo>
                  <a:lnTo>
                    <a:pt x="1" y="215"/>
                  </a:lnTo>
                  <a:lnTo>
                    <a:pt x="1" y="216"/>
                  </a:lnTo>
                  <a:lnTo>
                    <a:pt x="2" y="216"/>
                  </a:lnTo>
                  <a:lnTo>
                    <a:pt x="2" y="217"/>
                  </a:lnTo>
                  <a:lnTo>
                    <a:pt x="4" y="220"/>
                  </a:lnTo>
                  <a:lnTo>
                    <a:pt x="5" y="220"/>
                  </a:lnTo>
                  <a:lnTo>
                    <a:pt x="5" y="221"/>
                  </a:lnTo>
                  <a:lnTo>
                    <a:pt x="6" y="221"/>
                  </a:lnTo>
                  <a:lnTo>
                    <a:pt x="6" y="222"/>
                  </a:lnTo>
                  <a:lnTo>
                    <a:pt x="7" y="222"/>
                  </a:lnTo>
                  <a:lnTo>
                    <a:pt x="6" y="221"/>
                  </a:lnTo>
                  <a:lnTo>
                    <a:pt x="234" y="221"/>
                  </a:lnTo>
                  <a:lnTo>
                    <a:pt x="235" y="220"/>
                  </a:lnTo>
                  <a:lnTo>
                    <a:pt x="236" y="220"/>
                  </a:lnTo>
                  <a:lnTo>
                    <a:pt x="237" y="220"/>
                  </a:lnTo>
                  <a:lnTo>
                    <a:pt x="237" y="219"/>
                  </a:lnTo>
                  <a:lnTo>
                    <a:pt x="238" y="219"/>
                  </a:lnTo>
                  <a:lnTo>
                    <a:pt x="239" y="217"/>
                  </a:lnTo>
                  <a:lnTo>
                    <a:pt x="239" y="216"/>
                  </a:lnTo>
                  <a:lnTo>
                    <a:pt x="240" y="216"/>
                  </a:lnTo>
                  <a:lnTo>
                    <a:pt x="240" y="215"/>
                  </a:lnTo>
                  <a:lnTo>
                    <a:pt x="240" y="214"/>
                  </a:lnTo>
                  <a:lnTo>
                    <a:pt x="241" y="214"/>
                  </a:lnTo>
                  <a:lnTo>
                    <a:pt x="241" y="212"/>
                  </a:lnTo>
                  <a:lnTo>
                    <a:pt x="242" y="211"/>
                  </a:lnTo>
                  <a:lnTo>
                    <a:pt x="242" y="210"/>
                  </a:lnTo>
                  <a:lnTo>
                    <a:pt x="242" y="12"/>
                  </a:lnTo>
                </a:path>
              </a:pathLst>
            </a:custGeom>
            <a:solidFill>
              <a:srgbClr val="333333"/>
            </a:solidFill>
            <a:ln w="12700" cap="rnd" cmpd="sng">
              <a:solidFill>
                <a:srgbClr val="000000"/>
              </a:solidFill>
              <a:prstDash val="solid"/>
              <a:round/>
              <a:headEnd type="none" w="sm" len="sm"/>
              <a:tailEnd type="none" w="sm" len="sm"/>
            </a:ln>
          </p:spPr>
          <p:txBody>
            <a:bodyPr/>
            <a:lstStyle/>
            <a:p>
              <a:endParaRPr lang="en-US"/>
            </a:p>
          </p:txBody>
        </p:sp>
        <p:sp>
          <p:nvSpPr>
            <p:cNvPr id="38979" name="Freeform 59"/>
            <p:cNvSpPr>
              <a:spLocks/>
            </p:cNvSpPr>
            <p:nvPr/>
          </p:nvSpPr>
          <p:spPr bwMode="auto">
            <a:xfrm>
              <a:off x="859" y="280"/>
              <a:ext cx="231" cy="209"/>
            </a:xfrm>
            <a:custGeom>
              <a:avLst/>
              <a:gdLst>
                <a:gd name="T0" fmla="*/ 230 w 231"/>
                <a:gd name="T1" fmla="*/ 11 h 209"/>
                <a:gd name="T2" fmla="*/ 230 w 231"/>
                <a:gd name="T3" fmla="*/ 10 h 209"/>
                <a:gd name="T4" fmla="*/ 229 w 231"/>
                <a:gd name="T5" fmla="*/ 9 h 209"/>
                <a:gd name="T6" fmla="*/ 229 w 231"/>
                <a:gd name="T7" fmla="*/ 7 h 209"/>
                <a:gd name="T8" fmla="*/ 228 w 231"/>
                <a:gd name="T9" fmla="*/ 7 h 209"/>
                <a:gd name="T10" fmla="*/ 228 w 231"/>
                <a:gd name="T11" fmla="*/ 6 h 209"/>
                <a:gd name="T12" fmla="*/ 228 w 231"/>
                <a:gd name="T13" fmla="*/ 5 h 209"/>
                <a:gd name="T14" fmla="*/ 227 w 231"/>
                <a:gd name="T15" fmla="*/ 5 h 209"/>
                <a:gd name="T16" fmla="*/ 227 w 231"/>
                <a:gd name="T17" fmla="*/ 4 h 209"/>
                <a:gd name="T18" fmla="*/ 225 w 231"/>
                <a:gd name="T19" fmla="*/ 1 h 209"/>
                <a:gd name="T20" fmla="*/ 224 w 231"/>
                <a:gd name="T21" fmla="*/ 1 h 209"/>
                <a:gd name="T22" fmla="*/ 223 w 231"/>
                <a:gd name="T23" fmla="*/ 0 h 209"/>
                <a:gd name="T24" fmla="*/ 222 w 231"/>
                <a:gd name="T25" fmla="*/ 0 h 209"/>
                <a:gd name="T26" fmla="*/ 7 w 231"/>
                <a:gd name="T27" fmla="*/ 0 h 209"/>
                <a:gd name="T28" fmla="*/ 6 w 231"/>
                <a:gd name="T29" fmla="*/ 0 h 209"/>
                <a:gd name="T30" fmla="*/ 5 w 231"/>
                <a:gd name="T31" fmla="*/ 0 h 209"/>
                <a:gd name="T32" fmla="*/ 5 w 231"/>
                <a:gd name="T33" fmla="*/ 1 h 209"/>
                <a:gd name="T34" fmla="*/ 4 w 231"/>
                <a:gd name="T35" fmla="*/ 1 h 209"/>
                <a:gd name="T36" fmla="*/ 4 w 231"/>
                <a:gd name="T37" fmla="*/ 2 h 209"/>
                <a:gd name="T38" fmla="*/ 3 w 231"/>
                <a:gd name="T39" fmla="*/ 2 h 209"/>
                <a:gd name="T40" fmla="*/ 2 w 231"/>
                <a:gd name="T41" fmla="*/ 4 h 209"/>
                <a:gd name="T42" fmla="*/ 1 w 231"/>
                <a:gd name="T43" fmla="*/ 4 h 209"/>
                <a:gd name="T44" fmla="*/ 1 w 231"/>
                <a:gd name="T45" fmla="*/ 5 h 209"/>
                <a:gd name="T46" fmla="*/ 1 w 231"/>
                <a:gd name="T47" fmla="*/ 6 h 209"/>
                <a:gd name="T48" fmla="*/ 0 w 231"/>
                <a:gd name="T49" fmla="*/ 7 h 209"/>
                <a:gd name="T50" fmla="*/ 0 w 231"/>
                <a:gd name="T51" fmla="*/ 8 h 209"/>
                <a:gd name="T52" fmla="*/ 0 w 231"/>
                <a:gd name="T53" fmla="*/ 9 h 209"/>
                <a:gd name="T54" fmla="*/ 0 w 231"/>
                <a:gd name="T55" fmla="*/ 11 h 209"/>
                <a:gd name="T56" fmla="*/ 0 w 231"/>
                <a:gd name="T57" fmla="*/ 196 h 209"/>
                <a:gd name="T58" fmla="*/ 0 w 231"/>
                <a:gd name="T59" fmla="*/ 198 h 209"/>
                <a:gd name="T60" fmla="*/ 0 w 231"/>
                <a:gd name="T61" fmla="*/ 199 h 209"/>
                <a:gd name="T62" fmla="*/ 0 w 231"/>
                <a:gd name="T63" fmla="*/ 200 h 209"/>
                <a:gd name="T64" fmla="*/ 1 w 231"/>
                <a:gd name="T65" fmla="*/ 200 h 209"/>
                <a:gd name="T66" fmla="*/ 1 w 231"/>
                <a:gd name="T67" fmla="*/ 201 h 209"/>
                <a:gd name="T68" fmla="*/ 1 w 231"/>
                <a:gd name="T69" fmla="*/ 202 h 209"/>
                <a:gd name="T70" fmla="*/ 1 w 231"/>
                <a:gd name="T71" fmla="*/ 203 h 209"/>
                <a:gd name="T72" fmla="*/ 2 w 231"/>
                <a:gd name="T73" fmla="*/ 203 h 209"/>
                <a:gd name="T74" fmla="*/ 3 w 231"/>
                <a:gd name="T75" fmla="*/ 205 h 209"/>
                <a:gd name="T76" fmla="*/ 4 w 231"/>
                <a:gd name="T77" fmla="*/ 205 h 209"/>
                <a:gd name="T78" fmla="*/ 4 w 231"/>
                <a:gd name="T79" fmla="*/ 206 h 209"/>
                <a:gd name="T80" fmla="*/ 5 w 231"/>
                <a:gd name="T81" fmla="*/ 206 h 209"/>
                <a:gd name="T82" fmla="*/ 5 w 231"/>
                <a:gd name="T83" fmla="*/ 207 h 209"/>
                <a:gd name="T84" fmla="*/ 6 w 231"/>
                <a:gd name="T85" fmla="*/ 207 h 209"/>
                <a:gd name="T86" fmla="*/ 7 w 231"/>
                <a:gd name="T87" fmla="*/ 208 h 209"/>
                <a:gd name="T88" fmla="*/ 7 w 231"/>
                <a:gd name="T89" fmla="*/ 207 h 209"/>
                <a:gd name="T90" fmla="*/ 223 w 231"/>
                <a:gd name="T91" fmla="*/ 207 h 209"/>
                <a:gd name="T92" fmla="*/ 224 w 231"/>
                <a:gd name="T93" fmla="*/ 206 h 209"/>
                <a:gd name="T94" fmla="*/ 225 w 231"/>
                <a:gd name="T95" fmla="*/ 206 h 209"/>
                <a:gd name="T96" fmla="*/ 227 w 231"/>
                <a:gd name="T97" fmla="*/ 203 h 209"/>
                <a:gd name="T98" fmla="*/ 227 w 231"/>
                <a:gd name="T99" fmla="*/ 202 h 209"/>
                <a:gd name="T100" fmla="*/ 228 w 231"/>
                <a:gd name="T101" fmla="*/ 202 h 209"/>
                <a:gd name="T102" fmla="*/ 228 w 231"/>
                <a:gd name="T103" fmla="*/ 201 h 209"/>
                <a:gd name="T104" fmla="*/ 228 w 231"/>
                <a:gd name="T105" fmla="*/ 200 h 209"/>
                <a:gd name="T106" fmla="*/ 229 w 231"/>
                <a:gd name="T107" fmla="*/ 200 h 209"/>
                <a:gd name="T108" fmla="*/ 229 w 231"/>
                <a:gd name="T109" fmla="*/ 198 h 209"/>
                <a:gd name="T110" fmla="*/ 230 w 231"/>
                <a:gd name="T111" fmla="*/ 197 h 209"/>
                <a:gd name="T112" fmla="*/ 230 w 231"/>
                <a:gd name="T113" fmla="*/ 196 h 209"/>
                <a:gd name="T114" fmla="*/ 229 w 231"/>
                <a:gd name="T115" fmla="*/ 196 h 209"/>
                <a:gd name="T116" fmla="*/ 229 w 231"/>
                <a:gd name="T117" fmla="*/ 12 h 209"/>
                <a:gd name="T118" fmla="*/ 230 w 231"/>
                <a:gd name="T119" fmla="*/ 11 h 2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31" h="209">
                  <a:moveTo>
                    <a:pt x="230" y="11"/>
                  </a:moveTo>
                  <a:lnTo>
                    <a:pt x="230" y="10"/>
                  </a:lnTo>
                  <a:lnTo>
                    <a:pt x="229" y="9"/>
                  </a:lnTo>
                  <a:lnTo>
                    <a:pt x="229" y="7"/>
                  </a:lnTo>
                  <a:lnTo>
                    <a:pt x="228" y="7"/>
                  </a:lnTo>
                  <a:lnTo>
                    <a:pt x="228" y="6"/>
                  </a:lnTo>
                  <a:lnTo>
                    <a:pt x="228" y="5"/>
                  </a:lnTo>
                  <a:lnTo>
                    <a:pt x="227" y="5"/>
                  </a:lnTo>
                  <a:lnTo>
                    <a:pt x="227" y="4"/>
                  </a:lnTo>
                  <a:lnTo>
                    <a:pt x="225" y="1"/>
                  </a:lnTo>
                  <a:lnTo>
                    <a:pt x="224" y="1"/>
                  </a:lnTo>
                  <a:lnTo>
                    <a:pt x="223" y="0"/>
                  </a:lnTo>
                  <a:lnTo>
                    <a:pt x="222" y="0"/>
                  </a:lnTo>
                  <a:lnTo>
                    <a:pt x="7" y="0"/>
                  </a:lnTo>
                  <a:lnTo>
                    <a:pt x="6" y="0"/>
                  </a:lnTo>
                  <a:lnTo>
                    <a:pt x="5" y="0"/>
                  </a:lnTo>
                  <a:lnTo>
                    <a:pt x="5" y="1"/>
                  </a:lnTo>
                  <a:lnTo>
                    <a:pt x="4" y="1"/>
                  </a:lnTo>
                  <a:lnTo>
                    <a:pt x="4" y="2"/>
                  </a:lnTo>
                  <a:lnTo>
                    <a:pt x="3" y="2"/>
                  </a:lnTo>
                  <a:lnTo>
                    <a:pt x="2" y="4"/>
                  </a:lnTo>
                  <a:lnTo>
                    <a:pt x="1" y="4"/>
                  </a:lnTo>
                  <a:lnTo>
                    <a:pt x="1" y="5"/>
                  </a:lnTo>
                  <a:lnTo>
                    <a:pt x="1" y="6"/>
                  </a:lnTo>
                  <a:lnTo>
                    <a:pt x="0" y="7"/>
                  </a:lnTo>
                  <a:lnTo>
                    <a:pt x="0" y="8"/>
                  </a:lnTo>
                  <a:lnTo>
                    <a:pt x="0" y="9"/>
                  </a:lnTo>
                  <a:lnTo>
                    <a:pt x="0" y="11"/>
                  </a:lnTo>
                  <a:lnTo>
                    <a:pt x="0" y="196"/>
                  </a:lnTo>
                  <a:lnTo>
                    <a:pt x="0" y="198"/>
                  </a:lnTo>
                  <a:lnTo>
                    <a:pt x="0" y="199"/>
                  </a:lnTo>
                  <a:lnTo>
                    <a:pt x="0" y="200"/>
                  </a:lnTo>
                  <a:lnTo>
                    <a:pt x="1" y="200"/>
                  </a:lnTo>
                  <a:lnTo>
                    <a:pt x="1" y="201"/>
                  </a:lnTo>
                  <a:lnTo>
                    <a:pt x="1" y="202"/>
                  </a:lnTo>
                  <a:lnTo>
                    <a:pt x="1" y="203"/>
                  </a:lnTo>
                  <a:lnTo>
                    <a:pt x="2" y="203"/>
                  </a:lnTo>
                  <a:lnTo>
                    <a:pt x="3" y="205"/>
                  </a:lnTo>
                  <a:lnTo>
                    <a:pt x="4" y="205"/>
                  </a:lnTo>
                  <a:lnTo>
                    <a:pt x="4" y="206"/>
                  </a:lnTo>
                  <a:lnTo>
                    <a:pt x="5" y="206"/>
                  </a:lnTo>
                  <a:lnTo>
                    <a:pt x="5" y="207"/>
                  </a:lnTo>
                  <a:lnTo>
                    <a:pt x="6" y="207"/>
                  </a:lnTo>
                  <a:lnTo>
                    <a:pt x="7" y="208"/>
                  </a:lnTo>
                  <a:lnTo>
                    <a:pt x="7" y="207"/>
                  </a:lnTo>
                  <a:lnTo>
                    <a:pt x="223" y="207"/>
                  </a:lnTo>
                  <a:lnTo>
                    <a:pt x="224" y="206"/>
                  </a:lnTo>
                  <a:lnTo>
                    <a:pt x="225" y="206"/>
                  </a:lnTo>
                  <a:lnTo>
                    <a:pt x="227" y="203"/>
                  </a:lnTo>
                  <a:lnTo>
                    <a:pt x="227" y="202"/>
                  </a:lnTo>
                  <a:lnTo>
                    <a:pt x="228" y="202"/>
                  </a:lnTo>
                  <a:lnTo>
                    <a:pt x="228" y="201"/>
                  </a:lnTo>
                  <a:lnTo>
                    <a:pt x="228" y="200"/>
                  </a:lnTo>
                  <a:lnTo>
                    <a:pt x="229" y="200"/>
                  </a:lnTo>
                  <a:lnTo>
                    <a:pt x="229" y="198"/>
                  </a:lnTo>
                  <a:lnTo>
                    <a:pt x="230" y="197"/>
                  </a:lnTo>
                  <a:lnTo>
                    <a:pt x="230" y="196"/>
                  </a:lnTo>
                  <a:lnTo>
                    <a:pt x="229" y="196"/>
                  </a:lnTo>
                  <a:lnTo>
                    <a:pt x="229" y="12"/>
                  </a:lnTo>
                  <a:lnTo>
                    <a:pt x="230" y="11"/>
                  </a:lnTo>
                </a:path>
              </a:pathLst>
            </a:custGeom>
            <a:solidFill>
              <a:schemeClr val="hlink"/>
            </a:solidFill>
            <a:ln w="12700" cap="rnd" cmpd="sng">
              <a:solidFill>
                <a:srgbClr val="000000"/>
              </a:solidFill>
              <a:prstDash val="solid"/>
              <a:round/>
              <a:headEnd type="none" w="sm" len="sm"/>
              <a:tailEnd type="none" w="sm" len="sm"/>
            </a:ln>
          </p:spPr>
          <p:txBody>
            <a:bodyPr/>
            <a:lstStyle/>
            <a:p>
              <a:endParaRPr lang="en-US"/>
            </a:p>
          </p:txBody>
        </p:sp>
        <p:sp>
          <p:nvSpPr>
            <p:cNvPr id="38980" name="Rectangle 60"/>
            <p:cNvSpPr>
              <a:spLocks noChangeArrowheads="1"/>
            </p:cNvSpPr>
            <p:nvPr/>
          </p:nvSpPr>
          <p:spPr bwMode="auto">
            <a:xfrm>
              <a:off x="875" y="508"/>
              <a:ext cx="17" cy="8"/>
            </a:xfrm>
            <a:prstGeom prst="rect">
              <a:avLst/>
            </a:prstGeom>
            <a:solidFill>
              <a:srgbClr val="0D0D0D"/>
            </a:solidFill>
            <a:ln w="12700">
              <a:solidFill>
                <a:srgbClr val="000000"/>
              </a:solidFill>
              <a:miter lim="800000"/>
              <a:headEnd/>
              <a:tailEnd/>
            </a:ln>
          </p:spPr>
          <p:txBody>
            <a:bodyPr wrap="none" anchor="ctr"/>
            <a:lstStyle/>
            <a:p>
              <a:pPr algn="ctr"/>
              <a:endParaRPr lang="en-US" altLang="en-US"/>
            </a:p>
          </p:txBody>
        </p:sp>
      </p:grpSp>
      <p:pic>
        <p:nvPicPr>
          <p:cNvPr id="38916" name="Picture 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775" y="2763838"/>
            <a:ext cx="2549525" cy="2600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917" name="Rectangle 62"/>
          <p:cNvSpPr>
            <a:spLocks noChangeArrowheads="1"/>
          </p:cNvSpPr>
          <p:nvPr/>
        </p:nvSpPr>
        <p:spPr bwMode="auto">
          <a:xfrm>
            <a:off x="787400" y="2133600"/>
            <a:ext cx="3614738" cy="4143375"/>
          </a:xfrm>
          <a:prstGeom prst="rect">
            <a:avLst/>
          </a:prstGeom>
          <a:noFill/>
          <a:ln w="762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lIns="145143" tIns="72571" rIns="145143" bIns="72571" anchor="ctr">
            <a:spAutoFit/>
          </a:bodyPr>
          <a:lstStyle/>
          <a:p>
            <a:pPr algn="ctr"/>
            <a:endParaRPr lang="en-US" altLang="en-US"/>
          </a:p>
        </p:txBody>
      </p:sp>
      <p:sp>
        <p:nvSpPr>
          <p:cNvPr id="38918" name="Rectangle 63"/>
          <p:cNvSpPr>
            <a:spLocks noChangeArrowheads="1"/>
          </p:cNvSpPr>
          <p:nvPr/>
        </p:nvSpPr>
        <p:spPr bwMode="auto">
          <a:xfrm>
            <a:off x="4292600" y="3733800"/>
            <a:ext cx="217488" cy="792163"/>
          </a:xfrm>
          <a:prstGeom prst="rect">
            <a:avLst/>
          </a:prstGeom>
          <a:solidFill>
            <a:srgbClr val="FFFF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145143" tIns="72571" rIns="145143" bIns="72571" anchor="ctr">
            <a:spAutoFit/>
          </a:bodyPr>
          <a:lstStyle/>
          <a:p>
            <a:pPr algn="ctr"/>
            <a:endParaRPr lang="en-US" altLang="en-US"/>
          </a:p>
        </p:txBody>
      </p:sp>
      <p:sp>
        <p:nvSpPr>
          <p:cNvPr id="38919" name="Rectangle 64"/>
          <p:cNvSpPr>
            <a:spLocks noChangeArrowheads="1"/>
          </p:cNvSpPr>
          <p:nvPr/>
        </p:nvSpPr>
        <p:spPr bwMode="auto">
          <a:xfrm>
            <a:off x="1054100" y="5527675"/>
            <a:ext cx="3068638" cy="749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45143" tIns="72571" rIns="145143" bIns="72571">
            <a:spAutoFit/>
          </a:bodyPr>
          <a:lstStyle/>
          <a:p>
            <a:pPr algn="ctr">
              <a:lnSpc>
                <a:spcPct val="40000"/>
              </a:lnSpc>
              <a:spcBef>
                <a:spcPct val="50000"/>
              </a:spcBef>
            </a:pPr>
            <a:r>
              <a:rPr lang="en-US" altLang="en-US" sz="2800">
                <a:solidFill>
                  <a:schemeClr val="tx1"/>
                </a:solidFill>
                <a:latin typeface="Arial" charset="0"/>
              </a:rPr>
              <a:t>Information Asset</a:t>
            </a:r>
          </a:p>
          <a:p>
            <a:pPr algn="ctr">
              <a:lnSpc>
                <a:spcPct val="40000"/>
              </a:lnSpc>
              <a:spcBef>
                <a:spcPct val="50000"/>
              </a:spcBef>
            </a:pPr>
            <a:r>
              <a:rPr lang="en-US" altLang="en-US" sz="2800">
                <a:solidFill>
                  <a:schemeClr val="tx1"/>
                </a:solidFill>
                <a:latin typeface="Arial" charset="0"/>
              </a:rPr>
              <a:t>At Risk</a:t>
            </a:r>
          </a:p>
        </p:txBody>
      </p:sp>
      <p:sp>
        <p:nvSpPr>
          <p:cNvPr id="38920" name="Rectangle 65"/>
          <p:cNvSpPr>
            <a:spLocks noChangeArrowheads="1"/>
          </p:cNvSpPr>
          <p:nvPr/>
        </p:nvSpPr>
        <p:spPr bwMode="auto">
          <a:xfrm>
            <a:off x="8770938" y="5581650"/>
            <a:ext cx="2947987" cy="576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45143" tIns="72571" rIns="145143" bIns="72571">
            <a:spAutoFit/>
          </a:bodyPr>
          <a:lstStyle/>
          <a:p>
            <a:pPr algn="ctr">
              <a:spcBef>
                <a:spcPct val="50000"/>
              </a:spcBef>
            </a:pPr>
            <a:r>
              <a:rPr lang="en-US" altLang="en-US" sz="2800">
                <a:solidFill>
                  <a:schemeClr val="tx1"/>
                </a:solidFill>
                <a:latin typeface="Arial" charset="0"/>
              </a:rPr>
              <a:t>Threat (attacker)</a:t>
            </a:r>
          </a:p>
        </p:txBody>
      </p:sp>
      <p:sp>
        <p:nvSpPr>
          <p:cNvPr id="38921" name="Rectangle 66"/>
          <p:cNvSpPr>
            <a:spLocks noChangeArrowheads="1"/>
          </p:cNvSpPr>
          <p:nvPr/>
        </p:nvSpPr>
        <p:spPr bwMode="auto">
          <a:xfrm>
            <a:off x="3662363" y="3627438"/>
            <a:ext cx="2235200"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45143" tIns="72571" rIns="145143" bIns="72571">
            <a:spAutoFit/>
          </a:bodyPr>
          <a:lstStyle/>
          <a:p>
            <a:pPr algn="ctr">
              <a:spcBef>
                <a:spcPct val="50000"/>
              </a:spcBef>
            </a:pPr>
            <a:r>
              <a:rPr lang="en-US" altLang="en-US" sz="2800">
                <a:solidFill>
                  <a:schemeClr val="tx1"/>
                </a:solidFill>
                <a:latin typeface="Arial" charset="0"/>
              </a:rPr>
              <a:t>Vulnerability</a:t>
            </a:r>
          </a:p>
        </p:txBody>
      </p:sp>
      <p:sp>
        <p:nvSpPr>
          <p:cNvPr id="38922" name="Line 67"/>
          <p:cNvSpPr>
            <a:spLocks noChangeShapeType="1"/>
          </p:cNvSpPr>
          <p:nvPr/>
        </p:nvSpPr>
        <p:spPr bwMode="auto">
          <a:xfrm flipH="1" flipV="1">
            <a:off x="3335338" y="4129088"/>
            <a:ext cx="5453062" cy="290512"/>
          </a:xfrm>
          <a:prstGeom prst="line">
            <a:avLst/>
          </a:prstGeom>
          <a:noFill/>
          <a:ln w="12700">
            <a:solidFill>
              <a:schemeClr val="tx1"/>
            </a:solidFill>
            <a:round/>
            <a:headEnd type="arrow" w="med" len="med"/>
            <a:tailEnd type="arrow" w="med" len="med"/>
          </a:ln>
          <a:extLst>
            <a:ext uri="{909E8E84-426E-40dd-AFC4-6F175D3DCCD1}">
              <a14:hiddenFill xmlns="" xmlns:a14="http://schemas.microsoft.com/office/drawing/2010/main">
                <a:noFill/>
              </a14:hiddenFill>
            </a:ext>
          </a:extLst>
        </p:spPr>
        <p:txBody>
          <a:bodyPr lIns="145143" tIns="72571" rIns="145143" bIns="72571" anchor="ctr">
            <a:spAutoFit/>
          </a:bodyPr>
          <a:lstStyle/>
          <a:p>
            <a:endParaRPr lang="en-US"/>
          </a:p>
        </p:txBody>
      </p:sp>
      <p:sp>
        <p:nvSpPr>
          <p:cNvPr id="38923" name="Rectangle 68"/>
          <p:cNvSpPr>
            <a:spLocks noChangeArrowheads="1"/>
          </p:cNvSpPr>
          <p:nvPr/>
        </p:nvSpPr>
        <p:spPr bwMode="auto">
          <a:xfrm>
            <a:off x="955675" y="6989763"/>
            <a:ext cx="10945813" cy="199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45143" tIns="72571" rIns="145143" bIns="72571">
            <a:spAutoFit/>
          </a:bodyPr>
          <a:lstStyle/>
          <a:p>
            <a:pPr>
              <a:spcBef>
                <a:spcPct val="50000"/>
              </a:spcBef>
            </a:pPr>
            <a:r>
              <a:rPr lang="en-US" altLang="en-US" sz="3000" dirty="0">
                <a:solidFill>
                  <a:schemeClr val="tx1"/>
                </a:solidFill>
                <a:latin typeface="Arial" charset="0"/>
              </a:rPr>
              <a:t>Risk analysis starts with understanding what assets are potentially at risk, what the threats are. This forms the basis for finding the “sweet spot” of putting in enough </a:t>
            </a:r>
            <a:r>
              <a:rPr lang="en-US" altLang="en-US" sz="3000">
                <a:solidFill>
                  <a:schemeClr val="tx1"/>
                </a:solidFill>
                <a:latin typeface="Arial" charset="0"/>
              </a:rPr>
              <a:t>security to </a:t>
            </a:r>
            <a:r>
              <a:rPr lang="en-US" altLang="en-US" sz="3000" dirty="0">
                <a:solidFill>
                  <a:schemeClr val="tx1"/>
                </a:solidFill>
                <a:latin typeface="Arial" charset="0"/>
              </a:rPr>
              <a:t>protect the value of the assets.</a:t>
            </a:r>
          </a:p>
        </p:txBody>
      </p:sp>
      <p:sp>
        <p:nvSpPr>
          <p:cNvPr id="69" name="Slide Number Placeholder 3"/>
          <p:cNvSpPr>
            <a:spLocks noGrp="1"/>
          </p:cNvSpPr>
          <p:nvPr>
            <p:ph type="sldNum" sz="quarter" idx="10"/>
          </p:nvPr>
        </p:nvSpPr>
        <p:spPr>
          <a:xfrm>
            <a:off x="12725400" y="9461500"/>
            <a:ext cx="266700" cy="2794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21</a:t>
            </a:fld>
            <a:endParaRPr lang="en-US" altLang="en-US" sz="1200">
              <a:latin typeface="Gill Sans" charset="0"/>
            </a:endParaRPr>
          </a:p>
        </p:txBody>
      </p:sp>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sz="5100">
                <a:latin typeface="Arial" charset="0"/>
              </a:rPr>
              <a:t>Information Security Risk Analysis</a:t>
            </a:r>
            <a:endParaRPr lang="en-US" altLang="en-US">
              <a:latin typeface="Arial" charset="0"/>
            </a:endParaRPr>
          </a:p>
        </p:txBody>
      </p:sp>
      <p:sp>
        <p:nvSpPr>
          <p:cNvPr id="39939" name="Rectangle 3"/>
          <p:cNvSpPr>
            <a:spLocks noGrp="1" noChangeArrowheads="1"/>
          </p:cNvSpPr>
          <p:nvPr>
            <p:ph type="body" idx="1"/>
          </p:nvPr>
        </p:nvSpPr>
        <p:spPr>
          <a:xfrm>
            <a:off x="939800" y="2057400"/>
            <a:ext cx="11176000" cy="5507038"/>
          </a:xfrm>
        </p:spPr>
        <p:txBody>
          <a:bodyPr/>
          <a:lstStyle/>
          <a:p>
            <a:pPr lvl="1" indent="0">
              <a:lnSpc>
                <a:spcPct val="90000"/>
              </a:lnSpc>
              <a:buFont typeface="Gill Sans" charset="0"/>
              <a:buNone/>
            </a:pPr>
            <a:r>
              <a:rPr lang="en-US" altLang="en-US" dirty="0">
                <a:latin typeface="Arial" charset="0"/>
              </a:rPr>
              <a:t>Example: in a system that uses personal information such as name, SSN, etc., “Identity theft” is a risk. The related IT asset at risk is the confidentiality of that information. The impact of a compromise is the potential for identity theft.</a:t>
            </a:r>
          </a:p>
          <a:p>
            <a:pPr lvl="1" indent="0">
              <a:lnSpc>
                <a:spcPct val="90000"/>
              </a:lnSpc>
              <a:buFont typeface="Gill Sans" charset="0"/>
              <a:buNone/>
            </a:pPr>
            <a:endParaRPr lang="en-US" altLang="en-US" dirty="0">
              <a:latin typeface="Arial" charset="0"/>
            </a:endParaRPr>
          </a:p>
          <a:p>
            <a:pPr lvl="1" indent="0">
              <a:lnSpc>
                <a:spcPct val="90000"/>
              </a:lnSpc>
              <a:buFont typeface="Gill Sans" charset="0"/>
              <a:buNone/>
            </a:pPr>
            <a:r>
              <a:rPr lang="en-US" altLang="en-US" dirty="0">
                <a:latin typeface="Arial" charset="0"/>
              </a:rPr>
              <a:t>Example: in a battlefield communications system, human lives are at risk if the system cannot be used to call in support. The related IT asset is the availability of the system, and the impact of a failure is potential for loss of life</a:t>
            </a:r>
          </a:p>
          <a:p>
            <a:pPr marL="0" indent="0">
              <a:lnSpc>
                <a:spcPct val="90000"/>
              </a:lnSpc>
              <a:buFont typeface="Gill Sans" charset="0"/>
              <a:buNone/>
            </a:pPr>
            <a:endParaRPr lang="en-US" altLang="en-US" dirty="0">
              <a:latin typeface="Arial" charset="0"/>
            </a:endParaRPr>
          </a:p>
          <a:p>
            <a:pPr marL="0" indent="0">
              <a:lnSpc>
                <a:spcPct val="90000"/>
              </a:lnSpc>
              <a:buFont typeface="Gill Sans" charset="0"/>
              <a:buNone/>
            </a:pPr>
            <a:r>
              <a:rPr lang="en-US" altLang="en-US" dirty="0">
                <a:latin typeface="Arial" charset="0"/>
              </a:rPr>
              <a:t>The risk management strategies that we consider are for the IT assets, but the impact is based on the real assets</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22</a:t>
            </a:fld>
            <a:endParaRPr lang="en-US" altLang="en-US" sz="1200">
              <a:latin typeface="Gill Sans" charset="0"/>
            </a:endParaRPr>
          </a:p>
        </p:txBody>
      </p:sp>
    </p:spTree>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30200" y="1066800"/>
            <a:ext cx="12382500" cy="952500"/>
          </a:xfrm>
        </p:spPr>
        <p:txBody>
          <a:bodyPr/>
          <a:lstStyle/>
          <a:p>
            <a:r>
              <a:rPr lang="en-US" altLang="en-US" sz="5100" u="sng" dirty="0">
                <a:latin typeface="Arial" charset="0"/>
              </a:rPr>
              <a:t>Asset Owner</a:t>
            </a:r>
            <a:r>
              <a:rPr lang="en-US" altLang="en-US" sz="5100" dirty="0">
                <a:latin typeface="Arial" charset="0"/>
              </a:rPr>
              <a:t> vs. </a:t>
            </a:r>
            <a:r>
              <a:rPr lang="en-US" altLang="en-US" sz="5100" u="sng" dirty="0">
                <a:latin typeface="Arial" charset="0"/>
              </a:rPr>
              <a:t>IT Asset at Risk </a:t>
            </a:r>
            <a:r>
              <a:rPr lang="en-US" altLang="en-US" sz="5100" dirty="0">
                <a:latin typeface="Arial" charset="0"/>
              </a:rPr>
              <a:t>Owner</a:t>
            </a:r>
            <a:endParaRPr lang="en-US" altLang="en-US" sz="3200" dirty="0">
              <a:latin typeface="Arial" charset="0"/>
            </a:endParaRPr>
          </a:p>
        </p:txBody>
      </p:sp>
      <p:sp>
        <p:nvSpPr>
          <p:cNvPr id="40963" name="Rectangle 3"/>
          <p:cNvSpPr>
            <a:spLocks noGrp="1" noChangeArrowheads="1"/>
          </p:cNvSpPr>
          <p:nvPr>
            <p:ph type="body" idx="1"/>
          </p:nvPr>
        </p:nvSpPr>
        <p:spPr>
          <a:xfrm>
            <a:off x="635000" y="2590800"/>
            <a:ext cx="12192000" cy="6629400"/>
          </a:xfrm>
        </p:spPr>
        <p:txBody>
          <a:bodyPr/>
          <a:lstStyle/>
          <a:p>
            <a:pPr>
              <a:lnSpc>
                <a:spcPct val="90000"/>
              </a:lnSpc>
            </a:pPr>
            <a:r>
              <a:rPr lang="en-US" altLang="en-US" sz="3200">
                <a:latin typeface="Arial" charset="0"/>
              </a:rPr>
              <a:t>The owner of the asset may not be the owner of the related IT asset at risk:</a:t>
            </a:r>
          </a:p>
          <a:p>
            <a:pPr lvl="2">
              <a:lnSpc>
                <a:spcPct val="90000"/>
              </a:lnSpc>
            </a:pPr>
            <a:r>
              <a:rPr lang="en-US" altLang="en-US" sz="2400">
                <a:latin typeface="Arial" charset="0"/>
              </a:rPr>
              <a:t>Example: an “identity” that may be stolen is an asset of that person, but the related IT asset (SSN, etc.) is under the control of many other entities.</a:t>
            </a:r>
          </a:p>
          <a:p>
            <a:pPr lvl="2">
              <a:lnSpc>
                <a:spcPct val="90000"/>
              </a:lnSpc>
            </a:pPr>
            <a:r>
              <a:rPr lang="en-US" altLang="en-US" sz="2400">
                <a:latin typeface="Arial" charset="0"/>
              </a:rPr>
              <a:t>Example: a civilian undercover agent (spy) transmits information to which only he has access back to a military organization. If that military organization’s system is compromised, the agent’s life may be at risk</a:t>
            </a:r>
            <a:endParaRPr lang="en-US" altLang="en-US" sz="2800">
              <a:latin typeface="Arial" charset="0"/>
            </a:endParaRPr>
          </a:p>
          <a:p>
            <a:pPr>
              <a:lnSpc>
                <a:spcPct val="90000"/>
              </a:lnSpc>
            </a:pPr>
            <a:r>
              <a:rPr lang="en-US" altLang="en-US" sz="3200">
                <a:latin typeface="Arial" charset="0"/>
              </a:rPr>
              <a:t>If the owner of the IT system does not suffer the impact of a compromise, what is the motivation to pay for the needed controls for proper risk management?</a:t>
            </a:r>
          </a:p>
          <a:p>
            <a:pPr lvl="2">
              <a:lnSpc>
                <a:spcPct val="90000"/>
              </a:lnSpc>
            </a:pPr>
            <a:r>
              <a:rPr lang="en-US" altLang="en-US" sz="2400">
                <a:latin typeface="Arial" charset="0"/>
              </a:rPr>
              <a:t>Example: Target was breached by hackers between Nov 27 – mid-Dec and personal information for 70-110 million people were stolen. The potential impact of each compromise was on the credit card holders (fraud, identity theft), Target, and the credit/debit card companies (which cover all fraudulent transactions above $50 per account by law).</a:t>
            </a:r>
          </a:p>
          <a:p>
            <a:pPr>
              <a:lnSpc>
                <a:spcPct val="90000"/>
              </a:lnSpc>
            </a:pPr>
            <a:r>
              <a:rPr lang="en-US" altLang="en-US" sz="2800">
                <a:latin typeface="Arial" charset="0"/>
              </a:rPr>
              <a:t>Laws and policies are required so owners of IT assets include it in their risk analysis and risk management</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23</a:t>
            </a:fld>
            <a:endParaRPr lang="en-US" altLang="en-US" sz="1200">
              <a:latin typeface="Gill Sans" charset="0"/>
            </a:endParaRPr>
          </a:p>
        </p:txBody>
      </p:sp>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4"/>
          <p:cNvSpPr>
            <a:spLocks noGrp="1"/>
          </p:cNvSpPr>
          <p:nvPr>
            <p:ph type="title"/>
          </p:nvPr>
        </p:nvSpPr>
        <p:spPr>
          <a:xfrm>
            <a:off x="1549400" y="4114800"/>
            <a:ext cx="10047288" cy="1936750"/>
          </a:xfrm>
        </p:spPr>
        <p:txBody>
          <a:bodyPr/>
          <a:lstStyle/>
          <a:p>
            <a:pPr algn="ctr"/>
            <a:r>
              <a:rPr lang="en-US" altLang="en-US" sz="8000" cap="none">
                <a:latin typeface="Arial" charset="0"/>
              </a:rPr>
              <a:t>RISK ASSESSMENT</a:t>
            </a:r>
          </a:p>
        </p:txBody>
      </p:sp>
      <p:sp>
        <p:nvSpPr>
          <p:cNvPr id="49155"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6829CC7D-6967-3644-8AA7-B35CE656BFD8}" type="slidenum">
              <a:rPr lang="en-US" altLang="en-US" sz="1200">
                <a:latin typeface="Gill Sans" charset="0"/>
              </a:rPr>
              <a:pPr eaLnBrk="1" hangingPunct="1">
                <a:buClrTx/>
                <a:buSzTx/>
                <a:buFontTx/>
                <a:buNone/>
              </a:pPr>
              <a:t>24</a:t>
            </a:fld>
            <a:endParaRPr lang="en-US" altLang="en-US" sz="1200">
              <a:latin typeface="Gill Sans" charset="0"/>
            </a:endParaRPr>
          </a:p>
        </p:txBody>
      </p:sp>
    </p:spTree>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latin typeface="Arial" charset="0"/>
              </a:rPr>
              <a:t>Risk Assessment</a:t>
            </a:r>
            <a:endParaRPr lang="en-US" altLang="en-US" sz="5100">
              <a:latin typeface="Arial" charset="0"/>
            </a:endParaRPr>
          </a:p>
        </p:txBody>
      </p:sp>
      <p:sp>
        <p:nvSpPr>
          <p:cNvPr id="50179" name="Rectangle 3"/>
          <p:cNvSpPr>
            <a:spLocks noGrp="1" noChangeArrowheads="1"/>
          </p:cNvSpPr>
          <p:nvPr>
            <p:ph type="body" idx="1"/>
          </p:nvPr>
        </p:nvSpPr>
        <p:spPr/>
        <p:txBody>
          <a:bodyPr/>
          <a:lstStyle/>
          <a:p>
            <a:r>
              <a:rPr lang="en-US" altLang="en-US" sz="3200" dirty="0">
                <a:latin typeface="Arial" charset="0"/>
              </a:rPr>
              <a:t>Assessment: measures the impact of an event, and the probability of an event (threat agent exploiting a vulnerability)</a:t>
            </a:r>
          </a:p>
          <a:p>
            <a:endParaRPr lang="en-US" altLang="en-US" sz="3200" dirty="0">
              <a:latin typeface="Arial" charset="0"/>
            </a:endParaRPr>
          </a:p>
          <a:p>
            <a:r>
              <a:rPr lang="en-US" altLang="en-US" sz="3200" dirty="0">
                <a:latin typeface="Arial" charset="0"/>
              </a:rPr>
              <a:t>Quantitative (objective) and Qualitative (subjective) approaches both used.</a:t>
            </a:r>
          </a:p>
          <a:p>
            <a:endParaRPr lang="en-US" altLang="en-US" sz="3200" dirty="0">
              <a:latin typeface="Arial" charset="0"/>
            </a:endParaRPr>
          </a:p>
          <a:p>
            <a:pPr lvl="1"/>
            <a:r>
              <a:rPr lang="en-US" altLang="en-US" sz="3200" dirty="0">
                <a:latin typeface="Arial" charset="0"/>
              </a:rPr>
              <a:t>Quantitative approach:</a:t>
            </a:r>
          </a:p>
          <a:p>
            <a:pPr lvl="2"/>
            <a:r>
              <a:rPr lang="en-US" altLang="en-US" sz="2900" dirty="0">
                <a:latin typeface="Arial" charset="0"/>
                <a:ea typeface="MS PGothic" charset="-128"/>
              </a:rPr>
              <a:t>Compute expected monetary value (impact) of loss for all </a:t>
            </a:r>
            <a:r>
              <a:rPr lang="ja-JP" altLang="en-US" sz="2900" dirty="0">
                <a:latin typeface="Arial" charset="0"/>
                <a:ea typeface="MS PGothic" charset="-128"/>
              </a:rPr>
              <a:t>“</a:t>
            </a:r>
            <a:r>
              <a:rPr lang="en-US" altLang="ja-JP" sz="2900" dirty="0">
                <a:latin typeface="Arial" charset="0"/>
              </a:rPr>
              <a:t>events</a:t>
            </a:r>
            <a:r>
              <a:rPr lang="ja-JP" altLang="en-US" sz="2900" dirty="0">
                <a:latin typeface="Arial" charset="0"/>
                <a:ea typeface="MS PGothic" charset="-128"/>
              </a:rPr>
              <a:t>”</a:t>
            </a:r>
            <a:endParaRPr lang="en-US" altLang="ja-JP" sz="2900" dirty="0">
              <a:latin typeface="Arial" charset="0"/>
              <a:ea typeface="MS PGothic" charset="-128"/>
              <a:cs typeface="Arial" charset="0"/>
            </a:endParaRPr>
          </a:p>
          <a:p>
            <a:pPr lvl="2"/>
            <a:r>
              <a:rPr lang="en-US" altLang="en-US" sz="2900" dirty="0">
                <a:latin typeface="Arial" charset="0"/>
                <a:ea typeface="MS PGothic" charset="-128"/>
                <a:cs typeface="Arial" charset="0"/>
              </a:rPr>
              <a:t>Compute the probability of each type of expected loss</a:t>
            </a:r>
            <a:endParaRPr lang="en-US" altLang="en-US" sz="3200" dirty="0">
              <a:latin typeface="Arial" charset="0"/>
            </a:endParaRPr>
          </a:p>
          <a:p>
            <a:pPr lvl="1"/>
            <a:endParaRPr lang="en-US" altLang="en-US" sz="3200" dirty="0">
              <a:latin typeface="Arial" charset="0"/>
            </a:endParaRPr>
          </a:p>
          <a:p>
            <a:pPr lvl="1"/>
            <a:r>
              <a:rPr lang="en-US" altLang="en-US" sz="3200" dirty="0">
                <a:latin typeface="Arial" charset="0"/>
              </a:rPr>
              <a:t>Qualitative approach: use Low, Medium, High; ratings; other categorical scales</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25</a:t>
            </a:fld>
            <a:endParaRPr lang="en-US" altLang="en-US" sz="1200">
              <a:latin typeface="Gill Sans" charset="0"/>
            </a:endParaRPr>
          </a:p>
        </p:txBody>
      </p:sp>
    </p:spTree>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latin typeface="Arial" charset="0"/>
              </a:rPr>
              <a:t>Risk Management</a:t>
            </a:r>
          </a:p>
        </p:txBody>
      </p:sp>
      <p:sp>
        <p:nvSpPr>
          <p:cNvPr id="51203" name="Rectangle 3"/>
          <p:cNvSpPr>
            <a:spLocks noGrp="1" noChangeArrowheads="1"/>
          </p:cNvSpPr>
          <p:nvPr>
            <p:ph type="body" idx="1"/>
          </p:nvPr>
        </p:nvSpPr>
        <p:spPr>
          <a:xfrm>
            <a:off x="893763" y="2281238"/>
            <a:ext cx="11176000" cy="6978650"/>
          </a:xfrm>
        </p:spPr>
        <p:txBody>
          <a:bodyPr/>
          <a:lstStyle/>
          <a:p>
            <a:pPr>
              <a:lnSpc>
                <a:spcPct val="90000"/>
              </a:lnSpc>
            </a:pPr>
            <a:r>
              <a:rPr lang="en-US" altLang="en-US" sz="3000" dirty="0">
                <a:latin typeface="Arial" charset="0"/>
              </a:rPr>
              <a:t>Remove the risk (</a:t>
            </a:r>
            <a:r>
              <a:rPr lang="en-US" altLang="en-US" sz="3000" b="1" dirty="0">
                <a:latin typeface="Arial" charset="0"/>
              </a:rPr>
              <a:t>risk avoidance</a:t>
            </a:r>
            <a:r>
              <a:rPr lang="en-US" altLang="en-US" sz="3000" dirty="0">
                <a:latin typeface="Arial" charset="0"/>
              </a:rPr>
              <a:t>) - Remove the system component or feature associated with the risk if the feature is not worth the risk.</a:t>
            </a:r>
          </a:p>
          <a:p>
            <a:pPr>
              <a:lnSpc>
                <a:spcPct val="90000"/>
              </a:lnSpc>
            </a:pPr>
            <a:endParaRPr lang="en-US" altLang="en-US" sz="3000" dirty="0">
              <a:latin typeface="Arial" charset="0"/>
            </a:endParaRPr>
          </a:p>
          <a:p>
            <a:pPr>
              <a:lnSpc>
                <a:spcPct val="90000"/>
              </a:lnSpc>
            </a:pPr>
            <a:r>
              <a:rPr lang="en-US" altLang="en-US" sz="3000" b="1" dirty="0">
                <a:latin typeface="Arial" charset="0"/>
              </a:rPr>
              <a:t>Mitigate</a:t>
            </a:r>
            <a:r>
              <a:rPr lang="en-US" altLang="en-US" sz="3000" dirty="0">
                <a:latin typeface="Arial" charset="0"/>
              </a:rPr>
              <a:t> the risk - Reduce the risk with countermeasures.</a:t>
            </a:r>
          </a:p>
          <a:p>
            <a:pPr>
              <a:lnSpc>
                <a:spcPct val="90000"/>
              </a:lnSpc>
            </a:pPr>
            <a:endParaRPr lang="en-US" altLang="en-US" sz="3000" dirty="0">
              <a:latin typeface="Arial" charset="0"/>
            </a:endParaRPr>
          </a:p>
          <a:p>
            <a:pPr>
              <a:lnSpc>
                <a:spcPct val="90000"/>
              </a:lnSpc>
            </a:pPr>
            <a:r>
              <a:rPr lang="en-US" altLang="en-US" sz="3000" b="1" dirty="0">
                <a:latin typeface="Arial" charset="0"/>
              </a:rPr>
              <a:t>Transfer</a:t>
            </a:r>
            <a:r>
              <a:rPr lang="en-US" altLang="en-US" sz="3000" dirty="0">
                <a:latin typeface="Arial" charset="0"/>
              </a:rPr>
              <a:t> the risk – Transfer to somebody else via insurance, warnings etc.</a:t>
            </a:r>
          </a:p>
          <a:p>
            <a:pPr>
              <a:lnSpc>
                <a:spcPct val="90000"/>
              </a:lnSpc>
            </a:pPr>
            <a:endParaRPr lang="en-US" altLang="en-US" sz="3000" dirty="0">
              <a:latin typeface="Arial" charset="0"/>
            </a:endParaRPr>
          </a:p>
          <a:p>
            <a:pPr>
              <a:lnSpc>
                <a:spcPct val="90000"/>
              </a:lnSpc>
            </a:pPr>
            <a:r>
              <a:rPr lang="en-US" altLang="en-US" sz="3000" b="1" dirty="0">
                <a:latin typeface="Arial" charset="0"/>
              </a:rPr>
              <a:t>Accept</a:t>
            </a:r>
            <a:r>
              <a:rPr lang="en-US" altLang="en-US" sz="3000" dirty="0">
                <a:latin typeface="Arial" charset="0"/>
              </a:rPr>
              <a:t> the risk – Risk is low but costly to mitigate  - worth accepting. Monitor.</a:t>
            </a:r>
          </a:p>
          <a:p>
            <a:pPr>
              <a:lnSpc>
                <a:spcPct val="90000"/>
              </a:lnSpc>
            </a:pPr>
            <a:endParaRPr lang="en-US" altLang="en-US" sz="3000" dirty="0">
              <a:latin typeface="Arial" charset="0"/>
            </a:endParaRPr>
          </a:p>
          <a:p>
            <a:pPr>
              <a:lnSpc>
                <a:spcPct val="90000"/>
              </a:lnSpc>
            </a:pPr>
            <a:r>
              <a:rPr lang="en-US" altLang="en-US" sz="3000" dirty="0">
                <a:latin typeface="Arial" charset="0"/>
              </a:rPr>
              <a:t>The understanding of risks leads to policies, specifications and requirements.</a:t>
            </a:r>
          </a:p>
          <a:p>
            <a:pPr>
              <a:lnSpc>
                <a:spcPct val="90000"/>
              </a:lnSpc>
            </a:pPr>
            <a:endParaRPr lang="en-US" altLang="en-US" sz="3000" dirty="0">
              <a:latin typeface="Arial" charset="0"/>
            </a:endParaRPr>
          </a:p>
          <a:p>
            <a:pPr>
              <a:lnSpc>
                <a:spcPct val="90000"/>
              </a:lnSpc>
            </a:pPr>
            <a:r>
              <a:rPr lang="en-US" altLang="en-US" sz="3000" dirty="0">
                <a:latin typeface="Arial" charset="0"/>
              </a:rPr>
              <a:t>Appropriate security mechanisms are then developed and implemented.</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26</a:t>
            </a:fld>
            <a:endParaRPr lang="en-US" altLang="en-US" sz="1200">
              <a:latin typeface="Gill Sans" charset="0"/>
            </a:endParaRPr>
          </a:p>
        </p:txBody>
      </p:sp>
      <p:pic>
        <p:nvPicPr>
          <p:cNvPr id="2" name="Picture 1">
            <a:extLst>
              <a:ext uri="{FF2B5EF4-FFF2-40B4-BE49-F238E27FC236}">
                <a16:creationId xmlns:a16="http://schemas.microsoft.com/office/drawing/2014/main" id="{AE388168-DE8C-8A45-B553-5EE2BDCA928E}"/>
              </a:ext>
            </a:extLst>
          </p:cNvPr>
          <p:cNvPicPr>
            <a:picLocks noChangeAspect="1"/>
          </p:cNvPicPr>
          <p:nvPr/>
        </p:nvPicPr>
        <p:blipFill>
          <a:blip r:embed="rId3"/>
          <a:stretch>
            <a:fillRect/>
          </a:stretch>
        </p:blipFill>
        <p:spPr>
          <a:xfrm>
            <a:off x="0" y="0"/>
            <a:ext cx="13004800" cy="9753600"/>
          </a:xfrm>
          <a:prstGeom prst="rect">
            <a:avLst/>
          </a:prstGeom>
        </p:spPr>
      </p:pic>
    </p:spTree>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CBFFF1CE-209B-3843-B168-901987F861C8}" type="slidenum">
              <a:rPr lang="en-US" altLang="en-US" sz="1200">
                <a:latin typeface="Gill Sans" charset="0"/>
              </a:rPr>
              <a:pPr eaLnBrk="1" hangingPunct="1">
                <a:buClrTx/>
                <a:buSzTx/>
                <a:buFontTx/>
                <a:buNone/>
              </a:pPr>
              <a:t>27</a:t>
            </a:fld>
            <a:endParaRPr lang="en-US" altLang="en-US" sz="1200">
              <a:latin typeface="Gill Sans" charset="0"/>
            </a:endParaRPr>
          </a:p>
        </p:txBody>
      </p:sp>
      <p:sp>
        <p:nvSpPr>
          <p:cNvPr id="52227" name="Rectangle 1"/>
          <p:cNvSpPr>
            <a:spLocks noGrp="1" noChangeArrowheads="1"/>
          </p:cNvSpPr>
          <p:nvPr>
            <p:ph type="title"/>
          </p:nvPr>
        </p:nvSpPr>
        <p:spPr/>
        <p:txBody>
          <a:bodyPr/>
          <a:lstStyle/>
          <a:p>
            <a:pPr eaLnBrk="1" hangingPunct="1"/>
            <a:r>
              <a:rPr lang="en-US" altLang="en-US" dirty="0">
                <a:latin typeface="Arial" charset="0"/>
              </a:rPr>
              <a:t>Quantitative - Security Cost Risk Assessment</a:t>
            </a:r>
          </a:p>
        </p:txBody>
      </p:sp>
      <p:sp>
        <p:nvSpPr>
          <p:cNvPr id="59396" name="Rectangle 2"/>
          <p:cNvSpPr>
            <a:spLocks noGrp="1" noChangeArrowheads="1"/>
          </p:cNvSpPr>
          <p:nvPr>
            <p:ph type="body" idx="1"/>
          </p:nvPr>
        </p:nvSpPr>
        <p:spPr>
          <a:xfrm>
            <a:off x="558800" y="2133600"/>
            <a:ext cx="12128500" cy="7251700"/>
          </a:xfrm>
        </p:spPr>
        <p:txBody>
          <a:bodyPr/>
          <a:lstStyle/>
          <a:p>
            <a:pPr marL="0" indent="0" eaLnBrk="1" hangingPunct="1">
              <a:buFont typeface="Gill Sans" charset="0"/>
              <a:buNone/>
            </a:pPr>
            <a:r>
              <a:rPr lang="en-US" altLang="en-US" sz="2800" b="1" dirty="0">
                <a:latin typeface="Arial" charset="0"/>
              </a:rPr>
              <a:t>Exposure Factor (EF) </a:t>
            </a:r>
            <a:r>
              <a:rPr lang="en-US" altLang="en-US" sz="2800" dirty="0">
                <a:latin typeface="Arial" charset="0"/>
              </a:rPr>
              <a:t>= Percentage of asset loss caused by identified threat</a:t>
            </a:r>
          </a:p>
          <a:p>
            <a:pPr marL="0" indent="0" eaLnBrk="1" hangingPunct="1"/>
            <a:endParaRPr lang="en-US" altLang="en-US" sz="2800" b="1" dirty="0">
              <a:latin typeface="Arial" charset="0"/>
            </a:endParaRPr>
          </a:p>
          <a:p>
            <a:pPr marL="0" indent="0" eaLnBrk="1" hangingPunct="1">
              <a:buFont typeface="Gill Sans" charset="0"/>
              <a:buNone/>
            </a:pPr>
            <a:r>
              <a:rPr lang="en-US" altLang="en-US" sz="2800" b="1" dirty="0">
                <a:latin typeface="Arial" charset="0"/>
              </a:rPr>
              <a:t>Single Loss Expectancy (SLE) </a:t>
            </a:r>
            <a:r>
              <a:rPr lang="en-US" altLang="en-US" sz="2800" dirty="0">
                <a:latin typeface="Arial" charset="0"/>
              </a:rPr>
              <a:t>= Asset Value X Exposure Factor</a:t>
            </a:r>
          </a:p>
          <a:p>
            <a:pPr marL="0" indent="0" eaLnBrk="1" hangingPunct="1"/>
            <a:endParaRPr lang="en-US" altLang="en-US" sz="2800" dirty="0">
              <a:latin typeface="Arial" charset="0"/>
            </a:endParaRPr>
          </a:p>
          <a:p>
            <a:pPr marL="0" indent="0" eaLnBrk="1" hangingPunct="1">
              <a:buFont typeface="Gill Sans" charset="0"/>
              <a:buNone/>
            </a:pPr>
            <a:r>
              <a:rPr lang="en-US" altLang="en-US" sz="2800" b="1" dirty="0">
                <a:latin typeface="Arial" charset="0"/>
              </a:rPr>
              <a:t>Annualized Rate of Occurrence (ARO) </a:t>
            </a:r>
            <a:r>
              <a:rPr lang="en-US" altLang="en-US" sz="2800" dirty="0">
                <a:latin typeface="Arial" charset="0"/>
              </a:rPr>
              <a:t>= Estimated frequency a threat will occur within a year</a:t>
            </a:r>
          </a:p>
          <a:p>
            <a:pPr marL="0" indent="0" eaLnBrk="1" hangingPunct="1"/>
            <a:endParaRPr lang="en-US" altLang="en-US" sz="2800" dirty="0">
              <a:latin typeface="Arial" charset="0"/>
            </a:endParaRPr>
          </a:p>
          <a:p>
            <a:pPr marL="0" indent="0" eaLnBrk="1" hangingPunct="1"/>
            <a:r>
              <a:rPr lang="en-US" altLang="en-US" sz="2800" b="1" dirty="0">
                <a:latin typeface="Arial" charset="0"/>
              </a:rPr>
              <a:t>Annualized Loss Expectancy (ALE)</a:t>
            </a:r>
            <a:r>
              <a:rPr lang="en-US" altLang="en-US" sz="2800" dirty="0">
                <a:latin typeface="Arial" charset="0"/>
              </a:rPr>
              <a:t> = SLE x ARO</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63364FD-C476-7544-90B1-E2AD8351ABE4}" type="slidenum">
              <a:rPr lang="en-US" altLang="en-US" sz="1200">
                <a:latin typeface="Gill Sans" charset="0"/>
              </a:rPr>
              <a:pPr eaLnBrk="1" hangingPunct="1">
                <a:buClrTx/>
                <a:buSzTx/>
                <a:buFontTx/>
                <a:buNone/>
              </a:pPr>
              <a:t>28</a:t>
            </a:fld>
            <a:endParaRPr lang="en-US" altLang="en-US" sz="1200">
              <a:latin typeface="Gill Sans" charset="0"/>
            </a:endParaRPr>
          </a:p>
        </p:txBody>
      </p:sp>
      <p:sp>
        <p:nvSpPr>
          <p:cNvPr id="53251" name="Rectangle 1"/>
          <p:cNvSpPr>
            <a:spLocks noGrp="1" noChangeArrowheads="1"/>
          </p:cNvSpPr>
          <p:nvPr>
            <p:ph type="title"/>
          </p:nvPr>
        </p:nvSpPr>
        <p:spPr/>
        <p:txBody>
          <a:bodyPr/>
          <a:lstStyle/>
          <a:p>
            <a:pPr eaLnBrk="1" hangingPunct="1"/>
            <a:r>
              <a:rPr lang="en-US" altLang="en-US">
                <a:latin typeface="Arial" charset="0"/>
              </a:rPr>
              <a:t>Example:</a:t>
            </a:r>
          </a:p>
        </p:txBody>
      </p:sp>
      <p:sp>
        <p:nvSpPr>
          <p:cNvPr id="60420" name="Rectangle 2"/>
          <p:cNvSpPr>
            <a:spLocks noGrp="1" noChangeArrowheads="1"/>
          </p:cNvSpPr>
          <p:nvPr>
            <p:ph type="body" idx="1"/>
          </p:nvPr>
        </p:nvSpPr>
        <p:spPr/>
        <p:txBody>
          <a:bodyPr/>
          <a:lstStyle/>
          <a:p>
            <a:pPr marL="0" indent="0" eaLnBrk="1" hangingPunct="1"/>
            <a:r>
              <a:rPr lang="en-US" altLang="en-US" dirty="0">
                <a:latin typeface="Arial" charset="0"/>
              </a:rPr>
              <a:t>Fire Damage to a building:</a:t>
            </a:r>
          </a:p>
          <a:p>
            <a:pPr marL="330200" lvl="1" indent="0" eaLnBrk="1" hangingPunct="1"/>
            <a:r>
              <a:rPr lang="en-US" altLang="en-US" dirty="0">
                <a:latin typeface="Arial" charset="0"/>
                <a:ea typeface="MS PGothic" charset="-128"/>
              </a:rPr>
              <a:t>Asset Value: value of the building - $750,000</a:t>
            </a:r>
          </a:p>
          <a:p>
            <a:pPr marL="393700" indent="0" eaLnBrk="1" hangingPunct="1"/>
            <a:r>
              <a:rPr lang="en-US" altLang="en-US" dirty="0">
                <a:latin typeface="Arial" charset="0"/>
                <a:ea typeface="MS PGothic" charset="-128"/>
              </a:rPr>
              <a:t>Single Loss Expectancy (SLE: Asset Value x Exposure Factor) - $250,000 (damage caused by the fire)</a:t>
            </a:r>
          </a:p>
          <a:p>
            <a:pPr marL="330200" lvl="1" indent="0" eaLnBrk="1" hangingPunct="1"/>
            <a:r>
              <a:rPr lang="en-US" altLang="en-US" dirty="0">
                <a:latin typeface="Arial" charset="0"/>
                <a:ea typeface="MS PGothic" charset="-128"/>
              </a:rPr>
              <a:t>Annualized Rate of Occurrence (ARO) - .05 (5% chance every year that there will be a fire)</a:t>
            </a:r>
          </a:p>
          <a:p>
            <a:pPr marL="330200" lvl="1" indent="0" eaLnBrk="1" hangingPunct="1"/>
            <a:r>
              <a:rPr lang="en-US" altLang="en-US" dirty="0">
                <a:latin typeface="Arial" charset="0"/>
                <a:ea typeface="MS PGothic" charset="-128"/>
              </a:rPr>
              <a:t>Annualized Loss Expectancy (ALE: $250,000 x .05) = $12,500</a:t>
            </a:r>
          </a:p>
          <a:p>
            <a:pPr marL="330200" lvl="1" indent="0" eaLnBrk="1" hangingPunct="1"/>
            <a:endParaRPr lang="en-US" altLang="en-US" dirty="0">
              <a:latin typeface="Arial" charset="0"/>
              <a:ea typeface="MS PGothic" charset="-128"/>
            </a:endParaRPr>
          </a:p>
          <a:p>
            <a:pPr marL="0" indent="0" eaLnBrk="1" hangingPunct="1"/>
            <a:r>
              <a:rPr lang="en-US" altLang="en-US" dirty="0">
                <a:latin typeface="Arial" charset="0"/>
              </a:rPr>
              <a:t>So does a fire alarm system which costs $5000 to install and maintain yearly worth it?</a:t>
            </a:r>
          </a:p>
          <a:p>
            <a:pPr marL="0" indent="0" eaLnBrk="1" hangingPunct="1"/>
            <a:endParaRPr lang="en-US" altLang="en-US" dirty="0">
              <a:latin typeface="Arial" charset="0"/>
            </a:endParaRPr>
          </a:p>
          <a:p>
            <a:pPr marL="0" indent="0" eaLnBrk="1" hangingPunct="1"/>
            <a:r>
              <a:rPr lang="en-US" altLang="en-US" dirty="0">
                <a:latin typeface="Arial" charset="0"/>
              </a:rPr>
              <a:t>YES - Fire Alarm Cost &lt; ALE</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2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20">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60420">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60420">
                                            <p:txEl>
                                              <p:pRg st="1" end="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60420">
                                            <p:txEl>
                                              <p:pRg st="2" end="2"/>
                                            </p:txEl>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604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build="p"/>
      <p:bldP spid="60420"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F59D1825-1236-A548-94FE-BA358EA1F435}" type="slidenum">
              <a:rPr lang="en-US" altLang="en-US" sz="1200">
                <a:latin typeface="Gill Sans" charset="0"/>
              </a:rPr>
              <a:pPr eaLnBrk="1" hangingPunct="1">
                <a:buClrTx/>
                <a:buSzTx/>
                <a:buFontTx/>
                <a:buNone/>
              </a:pPr>
              <a:t>29</a:t>
            </a:fld>
            <a:endParaRPr lang="en-US" altLang="en-US" sz="1200">
              <a:latin typeface="Gill Sans" charset="0"/>
            </a:endParaRPr>
          </a:p>
        </p:txBody>
      </p:sp>
      <p:sp>
        <p:nvSpPr>
          <p:cNvPr id="54275" name="Rectangle 1"/>
          <p:cNvSpPr>
            <a:spLocks noGrp="1" noChangeArrowheads="1"/>
          </p:cNvSpPr>
          <p:nvPr>
            <p:ph type="title"/>
          </p:nvPr>
        </p:nvSpPr>
        <p:spPr/>
        <p:txBody>
          <a:bodyPr/>
          <a:lstStyle/>
          <a:p>
            <a:pPr eaLnBrk="1" hangingPunct="1"/>
            <a:r>
              <a:rPr lang="en-US" altLang="en-US">
                <a:latin typeface="Arial" charset="0"/>
              </a:rPr>
              <a:t>Network Security Example:</a:t>
            </a:r>
          </a:p>
        </p:txBody>
      </p:sp>
      <p:sp>
        <p:nvSpPr>
          <p:cNvPr id="61444" name="Rectangle 2"/>
          <p:cNvSpPr>
            <a:spLocks noGrp="1" noChangeArrowheads="1"/>
          </p:cNvSpPr>
          <p:nvPr>
            <p:ph type="body" idx="1"/>
          </p:nvPr>
        </p:nvSpPr>
        <p:spPr>
          <a:xfrm>
            <a:off x="406400" y="1981200"/>
            <a:ext cx="12268200" cy="7162800"/>
          </a:xfrm>
        </p:spPr>
        <p:txBody>
          <a:bodyPr>
            <a:normAutofit/>
          </a:bodyPr>
          <a:lstStyle/>
          <a:p>
            <a:pPr marL="0" indent="0" eaLnBrk="1" hangingPunct="1">
              <a:lnSpc>
                <a:spcPct val="80000"/>
              </a:lnSpc>
            </a:pPr>
            <a:r>
              <a:rPr lang="en-US" altLang="en-US" sz="3100" dirty="0">
                <a:latin typeface="Arial" charset="0"/>
              </a:rPr>
              <a:t>Credit Card database stolen from online retailer via SQL injection:</a:t>
            </a:r>
          </a:p>
          <a:p>
            <a:pPr marL="330200" lvl="1" indent="0" eaLnBrk="1" hangingPunct="1">
              <a:lnSpc>
                <a:spcPct val="80000"/>
              </a:lnSpc>
            </a:pPr>
            <a:r>
              <a:rPr lang="en-US" altLang="en-US" sz="3100" dirty="0">
                <a:latin typeface="Arial" charset="0"/>
                <a:ea typeface="MS PGothic" charset="-128"/>
              </a:rPr>
              <a:t>Asset Value:  Here the asset value is a bit nebulous so it sometimes is better to focus on the SLE</a:t>
            </a:r>
          </a:p>
          <a:p>
            <a:pPr marL="330200" lvl="1" indent="0" eaLnBrk="1" hangingPunct="1">
              <a:lnSpc>
                <a:spcPct val="80000"/>
              </a:lnSpc>
            </a:pPr>
            <a:endParaRPr lang="en-US" altLang="en-US" sz="3100" dirty="0">
              <a:latin typeface="Arial" charset="0"/>
              <a:ea typeface="MS PGothic" charset="-128"/>
            </a:endParaRPr>
          </a:p>
          <a:p>
            <a:pPr marL="330200" lvl="1" indent="0" eaLnBrk="1" hangingPunct="1">
              <a:lnSpc>
                <a:spcPct val="80000"/>
              </a:lnSpc>
            </a:pPr>
            <a:r>
              <a:rPr lang="en-US" altLang="en-US" sz="3100" dirty="0">
                <a:latin typeface="Arial" charset="0"/>
                <a:ea typeface="MS PGothic" charset="-128"/>
              </a:rPr>
              <a:t>Single Loss Expectancy (SLE):  If the database is stolen and/or damaged how much is it going to cost the company in PCI fines, lost business, consulting fees for security, etc.   $1M is not unreasonable for a medium sized retailer.</a:t>
            </a:r>
          </a:p>
          <a:p>
            <a:pPr marL="330200" lvl="1" indent="0" eaLnBrk="1" hangingPunct="1">
              <a:lnSpc>
                <a:spcPct val="80000"/>
              </a:lnSpc>
            </a:pPr>
            <a:endParaRPr lang="en-US" altLang="en-US" sz="3100" dirty="0">
              <a:latin typeface="Arial" charset="0"/>
              <a:ea typeface="MS PGothic" charset="-128"/>
            </a:endParaRPr>
          </a:p>
          <a:p>
            <a:pPr marL="330200" lvl="1" indent="0" eaLnBrk="1" hangingPunct="1">
              <a:lnSpc>
                <a:spcPct val="80000"/>
              </a:lnSpc>
            </a:pPr>
            <a:r>
              <a:rPr lang="en-US" altLang="en-US" sz="3100" dirty="0">
                <a:latin typeface="Arial" charset="0"/>
                <a:ea typeface="MS PGothic" charset="-128"/>
              </a:rPr>
              <a:t>Annualized Rate of Occurrence (ARO) - Can get this information from network consulting organizations or your insurance company.   5%</a:t>
            </a:r>
          </a:p>
          <a:p>
            <a:pPr marL="330200" lvl="1" indent="0" eaLnBrk="1" hangingPunct="1">
              <a:lnSpc>
                <a:spcPct val="80000"/>
              </a:lnSpc>
            </a:pPr>
            <a:endParaRPr lang="en-US" altLang="en-US" sz="3100" dirty="0">
              <a:latin typeface="Arial" charset="0"/>
              <a:ea typeface="MS PGothic" charset="-128"/>
            </a:endParaRPr>
          </a:p>
          <a:p>
            <a:pPr marL="330200" lvl="1" indent="0" eaLnBrk="1" hangingPunct="1">
              <a:lnSpc>
                <a:spcPct val="80000"/>
              </a:lnSpc>
            </a:pPr>
            <a:r>
              <a:rPr lang="en-US" altLang="en-US" sz="3100" dirty="0">
                <a:latin typeface="Arial" charset="0"/>
                <a:ea typeface="MS PGothic" charset="-128"/>
              </a:rPr>
              <a:t>Annualized Loss Expectancy (ALE)=  $1M x 0.05 = $50,000</a:t>
            </a:r>
          </a:p>
          <a:p>
            <a:pPr marL="0" indent="0" eaLnBrk="1" hangingPunct="1">
              <a:lnSpc>
                <a:spcPct val="80000"/>
              </a:lnSpc>
            </a:pPr>
            <a:endParaRPr lang="en-US" altLang="en-US" sz="3100" dirty="0">
              <a:latin typeface="Arial" charset="0"/>
            </a:endParaRPr>
          </a:p>
          <a:p>
            <a:pPr marL="0" indent="0" eaLnBrk="1" hangingPunct="1">
              <a:lnSpc>
                <a:spcPct val="80000"/>
              </a:lnSpc>
            </a:pPr>
            <a:r>
              <a:rPr lang="en-US" altLang="en-US" sz="3100" dirty="0">
                <a:latin typeface="Arial" charset="0"/>
              </a:rPr>
              <a:t>So does a web firewall which costs $24K make sense?   Most likely, YES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4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a:t>
            </a:fld>
            <a:endParaRPr lang="en-US" altLang="en-US" sz="1200">
              <a:latin typeface="Gill Sans" charset="0"/>
            </a:endParaRPr>
          </a:p>
        </p:txBody>
      </p:sp>
      <p:sp>
        <p:nvSpPr>
          <p:cNvPr id="19459" name="Rectangle 1"/>
          <p:cNvSpPr>
            <a:spLocks noGrp="1" noChangeArrowheads="1"/>
          </p:cNvSpPr>
          <p:nvPr>
            <p:ph type="title"/>
          </p:nvPr>
        </p:nvSpPr>
        <p:spPr/>
        <p:txBody>
          <a:bodyPr/>
          <a:lstStyle/>
          <a:p>
            <a:pPr eaLnBrk="1" hangingPunct="1"/>
            <a:r>
              <a:rPr lang="en-US" altLang="en-US">
                <a:latin typeface="Arial" charset="0"/>
              </a:rPr>
              <a:t>Network Security		</a:t>
            </a:r>
          </a:p>
        </p:txBody>
      </p:sp>
      <p:sp>
        <p:nvSpPr>
          <p:cNvPr id="54276" name="Rectangle 2"/>
          <p:cNvSpPr>
            <a:spLocks noGrp="1" noChangeArrowheads="1"/>
          </p:cNvSpPr>
          <p:nvPr>
            <p:ph type="body" idx="1"/>
          </p:nvPr>
        </p:nvSpPr>
        <p:spPr/>
        <p:txBody>
          <a:bodyPr/>
          <a:lstStyle/>
          <a:p>
            <a:pPr marL="0" indent="0" eaLnBrk="1" hangingPunct="1"/>
            <a:r>
              <a:rPr lang="en-US" altLang="en-US" dirty="0">
                <a:latin typeface="Arial" charset="0"/>
              </a:rPr>
              <a:t>Most topics in Computer Science are focused on achieving a desired behavior</a:t>
            </a:r>
          </a:p>
          <a:p>
            <a:pPr marL="0" indent="0" eaLnBrk="1" hangingPunct="1"/>
            <a:endParaRPr lang="en-US" altLang="en-US" dirty="0">
              <a:latin typeface="Arial" charset="0"/>
            </a:endParaRPr>
          </a:p>
          <a:p>
            <a:pPr marL="0" indent="0" eaLnBrk="1" hangingPunct="1"/>
            <a:r>
              <a:rPr lang="en-US" altLang="en-US" dirty="0">
                <a:latin typeface="Arial" charset="0"/>
              </a:rPr>
              <a:t>Computer and Network Security is focused on preventing </a:t>
            </a:r>
            <a:r>
              <a:rPr lang="en-US" altLang="en-US" i="1" dirty="0">
                <a:latin typeface="Arial" charset="0"/>
              </a:rPr>
              <a:t>undesired</a:t>
            </a:r>
            <a:r>
              <a:rPr lang="en-US" altLang="en-US" dirty="0">
                <a:latin typeface="Arial" charset="0"/>
              </a:rPr>
              <a:t> behavior</a:t>
            </a:r>
          </a:p>
          <a:p>
            <a:pPr marL="0" indent="0" eaLnBrk="1" hangingPunct="1"/>
            <a:endParaRPr lang="en-US" altLang="en-US" dirty="0">
              <a:latin typeface="Arial" charset="0"/>
            </a:endParaRPr>
          </a:p>
          <a:p>
            <a:pPr marL="330200" lvl="1" indent="0" eaLnBrk="1" hangingPunct="1"/>
            <a:r>
              <a:rPr lang="en-US" altLang="en-US" dirty="0">
                <a:latin typeface="Arial" charset="0"/>
                <a:ea typeface="MS PGothic" charset="-128"/>
              </a:rPr>
              <a:t>Need to think differently</a:t>
            </a:r>
          </a:p>
          <a:p>
            <a:pPr marL="330200" lvl="1" indent="0" eaLnBrk="1" hangingPunct="1"/>
            <a:r>
              <a:rPr lang="en-US" altLang="en-US" dirty="0">
                <a:latin typeface="Arial" charset="0"/>
                <a:ea typeface="MS PGothic" charset="-128"/>
              </a:rPr>
              <a:t>Paranoia is actually a good thing!</a:t>
            </a:r>
          </a:p>
          <a:p>
            <a:pPr marL="330200" lvl="1" indent="0" eaLnBrk="1" hangingPunct="1"/>
            <a:r>
              <a:rPr lang="en-US" altLang="en-US" dirty="0">
                <a:latin typeface="Arial" charset="0"/>
                <a:ea typeface="MS PGothic" charset="-128"/>
              </a:rPr>
              <a:t>Enemy is going to try and find a input or state in your system which allows for a circumvention of protection measures.</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rPr>
              <a:t>Quantitative: Useful or Not?</a:t>
            </a:r>
            <a:endParaRPr lang="en-US" altLang="en-US" sz="5100">
              <a:latin typeface="Arial" charset="0"/>
            </a:endParaRPr>
          </a:p>
        </p:txBody>
      </p:sp>
      <p:sp>
        <p:nvSpPr>
          <p:cNvPr id="55299" name="Rectangle 3"/>
          <p:cNvSpPr>
            <a:spLocks noGrp="1" noChangeArrowheads="1"/>
          </p:cNvSpPr>
          <p:nvPr>
            <p:ph type="body" idx="1"/>
          </p:nvPr>
        </p:nvSpPr>
        <p:spPr>
          <a:xfrm>
            <a:off x="866775" y="2173288"/>
            <a:ext cx="11379200" cy="7140575"/>
          </a:xfrm>
        </p:spPr>
        <p:txBody>
          <a:bodyPr/>
          <a:lstStyle/>
          <a:p>
            <a:pPr>
              <a:lnSpc>
                <a:spcPct val="90000"/>
              </a:lnSpc>
            </a:pPr>
            <a:r>
              <a:rPr lang="en-US" altLang="en-US" sz="3200">
                <a:latin typeface="Arial" charset="0"/>
              </a:rPr>
              <a:t>Pros:</a:t>
            </a:r>
          </a:p>
          <a:p>
            <a:pPr lvl="1">
              <a:lnSpc>
                <a:spcPct val="90000"/>
              </a:lnSpc>
            </a:pPr>
            <a:r>
              <a:rPr lang="en-US" altLang="en-US" sz="3200">
                <a:latin typeface="Arial" charset="0"/>
                <a:ea typeface="MS PGothic" charset="-128"/>
              </a:rPr>
              <a:t>Objective, independent process</a:t>
            </a:r>
          </a:p>
          <a:p>
            <a:pPr lvl="1">
              <a:lnSpc>
                <a:spcPct val="90000"/>
              </a:lnSpc>
            </a:pPr>
            <a:r>
              <a:rPr lang="en-US" altLang="en-US" sz="3200">
                <a:latin typeface="Arial" charset="0"/>
                <a:ea typeface="MS PGothic" charset="-128"/>
              </a:rPr>
              <a:t>Credibility for audit, management (especially corporate management)</a:t>
            </a:r>
          </a:p>
          <a:p>
            <a:pPr lvl="1">
              <a:lnSpc>
                <a:spcPct val="90000"/>
              </a:lnSpc>
            </a:pPr>
            <a:r>
              <a:rPr lang="en-US" altLang="en-US" sz="3200">
                <a:latin typeface="Arial" charset="0"/>
                <a:ea typeface="MS PGothic" charset="-128"/>
              </a:rPr>
              <a:t>Solid basis for evaluating cost/benefit of countermeasures</a:t>
            </a:r>
          </a:p>
          <a:p>
            <a:pPr lvl="1">
              <a:lnSpc>
                <a:spcPct val="90000"/>
              </a:lnSpc>
            </a:pPr>
            <a:r>
              <a:rPr lang="en-US" altLang="en-US" sz="3200">
                <a:latin typeface="Arial" charset="0"/>
                <a:ea typeface="MS PGothic" charset="-128"/>
              </a:rPr>
              <a:t>Quantitative risk assessment is the basis for insurance, risk managed portfolios, etc.</a:t>
            </a:r>
          </a:p>
          <a:p>
            <a:pPr>
              <a:lnSpc>
                <a:spcPct val="90000"/>
              </a:lnSpc>
            </a:pPr>
            <a:endParaRPr lang="en-US" altLang="en-US" sz="3200">
              <a:latin typeface="Arial" charset="0"/>
            </a:endParaRPr>
          </a:p>
          <a:p>
            <a:pPr>
              <a:lnSpc>
                <a:spcPct val="90000"/>
              </a:lnSpc>
            </a:pPr>
            <a:r>
              <a:rPr lang="en-US" altLang="en-US" sz="3200">
                <a:latin typeface="Arial" charset="0"/>
              </a:rPr>
              <a:t>Cons:</a:t>
            </a:r>
          </a:p>
          <a:p>
            <a:pPr lvl="1">
              <a:lnSpc>
                <a:spcPct val="90000"/>
              </a:lnSpc>
            </a:pPr>
            <a:r>
              <a:rPr lang="en-US" altLang="en-US" sz="3200">
                <a:latin typeface="Arial" charset="0"/>
                <a:ea typeface="MS PGothic" charset="-128"/>
              </a:rPr>
              <a:t>In most cases, it is difficult to enumerate all types of events and get meaningful data on probability and impact</a:t>
            </a:r>
          </a:p>
          <a:p>
            <a:pPr lvl="1">
              <a:lnSpc>
                <a:spcPct val="90000"/>
              </a:lnSpc>
            </a:pPr>
            <a:r>
              <a:rPr lang="en-US" altLang="en-US" sz="3200">
                <a:latin typeface="Arial" charset="0"/>
                <a:ea typeface="MS PGothic" charset="-128"/>
              </a:rPr>
              <a:t>Very time consuming, costly to do right</a:t>
            </a:r>
          </a:p>
          <a:p>
            <a:pPr lvl="1">
              <a:lnSpc>
                <a:spcPct val="90000"/>
              </a:lnSpc>
            </a:pPr>
            <a:r>
              <a:rPr lang="en-US" altLang="en-US" sz="3200">
                <a:latin typeface="Arial" charset="0"/>
                <a:ea typeface="MS PGothic" charset="-128"/>
              </a:rPr>
              <a:t>Many unknowns may give a false sense of control</a:t>
            </a:r>
          </a:p>
          <a:p>
            <a:pPr lvl="1">
              <a:lnSpc>
                <a:spcPct val="90000"/>
              </a:lnSpc>
            </a:pPr>
            <a:r>
              <a:rPr lang="en-US" altLang="en-US" sz="3200">
                <a:latin typeface="Arial" charset="0"/>
                <a:ea typeface="MS PGothic" charset="-128"/>
              </a:rPr>
              <a:t>Not reliable for </a:t>
            </a:r>
            <a:r>
              <a:rPr lang="ja-JP" altLang="en-US" sz="3200">
                <a:latin typeface="Arial" charset="0"/>
                <a:ea typeface="MS PGothic" charset="-128"/>
              </a:rPr>
              <a:t>“</a:t>
            </a:r>
            <a:r>
              <a:rPr lang="en-US" altLang="ja-JP" sz="3200">
                <a:latin typeface="Arial" charset="0"/>
              </a:rPr>
              <a:t>rare</a:t>
            </a:r>
            <a:r>
              <a:rPr lang="ja-JP" altLang="en-US" sz="3200">
                <a:latin typeface="Arial" charset="0"/>
                <a:ea typeface="MS PGothic" charset="-128"/>
              </a:rPr>
              <a:t>”</a:t>
            </a:r>
            <a:r>
              <a:rPr lang="en-US" altLang="ja-JP" sz="3200">
                <a:latin typeface="Arial" charset="0"/>
                <a:ea typeface="MS PGothic" charset="-128"/>
                <a:cs typeface="Arial" charset="0"/>
              </a:rPr>
              <a:t> events or </a:t>
            </a:r>
            <a:r>
              <a:rPr lang="ja-JP" altLang="en-US" sz="3200">
                <a:latin typeface="Arial" charset="0"/>
                <a:ea typeface="MS PGothic" charset="-128"/>
              </a:rPr>
              <a:t>“</a:t>
            </a:r>
            <a:r>
              <a:rPr lang="en-US" altLang="ja-JP" sz="3200">
                <a:latin typeface="Arial" charset="0"/>
              </a:rPr>
              <a:t>unthinkable</a:t>
            </a:r>
            <a:r>
              <a:rPr lang="ja-JP" altLang="en-US" sz="3200">
                <a:latin typeface="Arial" charset="0"/>
                <a:ea typeface="MS PGothic" charset="-128"/>
              </a:rPr>
              <a:t>”</a:t>
            </a:r>
            <a:r>
              <a:rPr lang="en-US" altLang="ja-JP" sz="3200">
                <a:latin typeface="Arial" charset="0"/>
              </a:rPr>
              <a:t> impacts</a:t>
            </a:r>
            <a:endParaRPr lang="en-US" altLang="en-US" sz="3200">
              <a:latin typeface="Arial" charset="0"/>
            </a:endParaRPr>
          </a:p>
          <a:p>
            <a:pPr lvl="1">
              <a:lnSpc>
                <a:spcPct val="90000"/>
              </a:lnSpc>
            </a:pPr>
            <a:endParaRPr lang="en-US" altLang="en-US" sz="3200">
              <a:latin typeface="Arial" charset="0"/>
              <a:ea typeface="MS PGothic" charset="-128"/>
            </a:endParaRP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30</a:t>
            </a:fld>
            <a:endParaRPr lang="en-US" altLang="en-US" sz="1200">
              <a:latin typeface="Gill Sans" charset="0"/>
            </a:endParaRPr>
          </a:p>
        </p:txBody>
      </p:sp>
    </p:spTree>
  </p:cSld>
  <p:clrMapOvr>
    <a:masterClrMapping/>
  </p:clrMapOvr>
  <p:transition spd="med">
    <p:dissolve/>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a:latin typeface="Arial" charset="0"/>
              </a:rPr>
              <a:t>Qualitative Approach – Establish Impact</a:t>
            </a:r>
            <a:endParaRPr lang="en-US" altLang="en-US" sz="3200">
              <a:latin typeface="Arial" charset="0"/>
            </a:endParaRPr>
          </a:p>
        </p:txBody>
      </p:sp>
      <p:sp>
        <p:nvSpPr>
          <p:cNvPr id="343043" name="Rectangle 3"/>
          <p:cNvSpPr>
            <a:spLocks noGrp="1" noChangeArrowheads="1"/>
          </p:cNvSpPr>
          <p:nvPr>
            <p:ph type="body" idx="1"/>
          </p:nvPr>
        </p:nvSpPr>
        <p:spPr>
          <a:xfrm>
            <a:off x="863600" y="2362200"/>
            <a:ext cx="11176000" cy="5849938"/>
          </a:xfrm>
        </p:spPr>
        <p:txBody>
          <a:bodyPr/>
          <a:lstStyle/>
          <a:p>
            <a:pPr>
              <a:lnSpc>
                <a:spcPct val="90000"/>
              </a:lnSpc>
            </a:pPr>
            <a:r>
              <a:rPr lang="en-US" altLang="en-US" sz="3200">
                <a:latin typeface="Arial" charset="0"/>
              </a:rPr>
              <a:t>Rather than have specific numbers, Establish classes of loss values (</a:t>
            </a:r>
            <a:r>
              <a:rPr lang="ja-JP" altLang="en-US" sz="3200">
                <a:latin typeface="Arial" charset="0"/>
              </a:rPr>
              <a:t>“</a:t>
            </a:r>
            <a:r>
              <a:rPr lang="en-US" altLang="ja-JP" sz="3200">
                <a:latin typeface="Arial" charset="0"/>
              </a:rPr>
              <a:t>impact</a:t>
            </a:r>
            <a:r>
              <a:rPr lang="ja-JP" altLang="en-US" sz="3200">
                <a:latin typeface="Arial" charset="0"/>
              </a:rPr>
              <a:t>”</a:t>
            </a:r>
            <a:r>
              <a:rPr lang="en-US" altLang="ja-JP" sz="3200">
                <a:latin typeface="Arial" charset="0"/>
              </a:rPr>
              <a:t>), such as:</a:t>
            </a:r>
          </a:p>
          <a:p>
            <a:pPr lvl="1">
              <a:lnSpc>
                <a:spcPct val="90000"/>
              </a:lnSpc>
            </a:pPr>
            <a:r>
              <a:rPr lang="en-US" altLang="en-US" sz="3200">
                <a:latin typeface="Arial" charset="0"/>
              </a:rPr>
              <a:t>Low, medium, high</a:t>
            </a:r>
          </a:p>
          <a:p>
            <a:pPr lvl="1">
              <a:lnSpc>
                <a:spcPct val="90000"/>
              </a:lnSpc>
            </a:pPr>
            <a:r>
              <a:rPr lang="en-US" altLang="en-US" sz="3200">
                <a:latin typeface="Arial" charset="0"/>
              </a:rPr>
              <a:t>Under $10K, between $10K and $1M, over $1M (used by at least one company)</a:t>
            </a:r>
          </a:p>
          <a:p>
            <a:pPr lvl="1">
              <a:lnSpc>
                <a:spcPct val="90000"/>
              </a:lnSpc>
            </a:pPr>
            <a:r>
              <a:rPr lang="en-US" altLang="en-US" sz="3200">
                <a:latin typeface="Arial" charset="0"/>
              </a:rPr>
              <a:t>Type of loss (e. g. compromise of credit card #, compromise of SSN, compromise of highly personal data)</a:t>
            </a:r>
          </a:p>
          <a:p>
            <a:pPr lvl="1">
              <a:lnSpc>
                <a:spcPct val="90000"/>
              </a:lnSpc>
            </a:pPr>
            <a:r>
              <a:rPr lang="en-US" altLang="en-US" sz="3200">
                <a:latin typeface="Arial" charset="0"/>
              </a:rPr>
              <a:t>Minor injury, significant injuries, loss of life, large scale loss of life (used by emergency response organizations to categorize non-IT events)</a:t>
            </a:r>
          </a:p>
          <a:p>
            <a:pPr lvl="1">
              <a:lnSpc>
                <a:spcPct val="90000"/>
              </a:lnSpc>
            </a:pPr>
            <a:r>
              <a:rPr lang="en-US" altLang="en-US" sz="3200">
                <a:latin typeface="Arial" charset="0"/>
              </a:rPr>
              <a:t>Rank ordering</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31</a:t>
            </a:fld>
            <a:endParaRPr lang="en-US" altLang="en-US" sz="1200">
              <a:latin typeface="Gill Sans" charset="0"/>
            </a:endParaRP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343043">
                                            <p:txEl>
                                              <p:pRg st="1" end="1"/>
                                            </p:txEl>
                                          </p:spTgt>
                                        </p:tgtEl>
                                        <p:attrNameLst>
                                          <p:attrName>style.visibility</p:attrName>
                                        </p:attrNameLst>
                                      </p:cBhvr>
                                      <p:to>
                                        <p:strVal val="visible"/>
                                      </p:to>
                                    </p:set>
                                    <p:anim calcmode="lin" valueType="num">
                                      <p:cBhvr additive="base">
                                        <p:cTn id="11"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30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343043">
                                            <p:txEl>
                                              <p:pRg st="2" end="2"/>
                                            </p:txEl>
                                          </p:spTgt>
                                        </p:tgtEl>
                                        <p:attrNameLst>
                                          <p:attrName>style.visibility</p:attrName>
                                        </p:attrNameLst>
                                      </p:cBhvr>
                                      <p:to>
                                        <p:strVal val="visible"/>
                                      </p:to>
                                    </p:set>
                                    <p:anim calcmode="lin" valueType="num">
                                      <p:cBhvr additive="base">
                                        <p:cTn id="15"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30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343043">
                                            <p:txEl>
                                              <p:pRg st="3" end="3"/>
                                            </p:txEl>
                                          </p:spTgt>
                                        </p:tgtEl>
                                        <p:attrNameLst>
                                          <p:attrName>style.visibility</p:attrName>
                                        </p:attrNameLst>
                                      </p:cBhvr>
                                      <p:to>
                                        <p:strVal val="visible"/>
                                      </p:to>
                                    </p:set>
                                    <p:anim calcmode="lin" valueType="num">
                                      <p:cBhvr additive="base">
                                        <p:cTn id="19"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
                                        </p:tgtEl>
                                      </p:cMediaNode>
                                    </p:audio>
                                  </p:subTnLst>
                                </p:cTn>
                              </p:par>
                              <p:par>
                                <p:cTn id="21" presetID="2" presetClass="entr" presetSubtype="8" fill="hold" grpId="0" nodeType="withEffect">
                                  <p:stCondLst>
                                    <p:cond delay="0"/>
                                  </p:stCondLst>
                                  <p:childTnLst>
                                    <p:set>
                                      <p:cBhvr>
                                        <p:cTn id="22" dur="1" fill="hold">
                                          <p:stCondLst>
                                            <p:cond delay="0"/>
                                          </p:stCondLst>
                                        </p:cTn>
                                        <p:tgtEl>
                                          <p:spTgt spid="343043">
                                            <p:txEl>
                                              <p:pRg st="4" end="4"/>
                                            </p:txEl>
                                          </p:spTgt>
                                        </p:tgtEl>
                                        <p:attrNameLst>
                                          <p:attrName>style.visibility</p:attrName>
                                        </p:attrNameLst>
                                      </p:cBhvr>
                                      <p:to>
                                        <p:strVal val="visible"/>
                                      </p:to>
                                    </p:set>
                                    <p:anim calcmode="lin" valueType="num">
                                      <p:cBhvr additive="base">
                                        <p:cTn id="23"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430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
                                        </p:tgtEl>
                                      </p:cMediaNode>
                                    </p:audio>
                                  </p:subTnLst>
                                </p:cTn>
                              </p:par>
                              <p:par>
                                <p:cTn id="25" presetID="2" presetClass="entr" presetSubtype="8" fill="hold" grpId="0" nodeType="withEffect">
                                  <p:stCondLst>
                                    <p:cond delay="0"/>
                                  </p:stCondLst>
                                  <p:childTnLst>
                                    <p:set>
                                      <p:cBhvr>
                                        <p:cTn id="26" dur="1" fill="hold">
                                          <p:stCondLst>
                                            <p:cond delay="0"/>
                                          </p:stCondLst>
                                        </p:cTn>
                                        <p:tgtEl>
                                          <p:spTgt spid="343043">
                                            <p:txEl>
                                              <p:pRg st="5" end="5"/>
                                            </p:txEl>
                                          </p:spTgt>
                                        </p:tgtEl>
                                        <p:attrNameLst>
                                          <p:attrName>style.visibility</p:attrName>
                                        </p:attrNameLst>
                                      </p:cBhvr>
                                      <p:to>
                                        <p:strVal val="visible"/>
                                      </p:to>
                                    </p:set>
                                    <p:anim calcmode="lin" valueType="num">
                                      <p:cBhvr additive="base">
                                        <p:cTn id="2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430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latin typeface="Arial" charset="0"/>
              </a:rPr>
              <a:t>Qualitative Approach – Establish Likelihood</a:t>
            </a:r>
            <a:endParaRPr lang="en-US" altLang="en-US" sz="3200">
              <a:latin typeface="Arial" charset="0"/>
            </a:endParaRPr>
          </a:p>
        </p:txBody>
      </p:sp>
      <p:sp>
        <p:nvSpPr>
          <p:cNvPr id="57347" name="Rectangle 3"/>
          <p:cNvSpPr>
            <a:spLocks noGrp="1" noChangeArrowheads="1"/>
          </p:cNvSpPr>
          <p:nvPr>
            <p:ph type="body" idx="1"/>
          </p:nvPr>
        </p:nvSpPr>
        <p:spPr>
          <a:xfrm>
            <a:off x="893763" y="2574925"/>
            <a:ext cx="11217275" cy="4495800"/>
          </a:xfrm>
        </p:spPr>
        <p:txBody>
          <a:bodyPr/>
          <a:lstStyle/>
          <a:p>
            <a:r>
              <a:rPr lang="en-US" altLang="en-US" sz="3200">
                <a:latin typeface="Arial" charset="0"/>
              </a:rPr>
              <a:t>Establish classes of likelihood of compromise</a:t>
            </a:r>
          </a:p>
          <a:p>
            <a:pPr lvl="1"/>
            <a:r>
              <a:rPr lang="en-US" altLang="en-US" sz="3200">
                <a:latin typeface="Arial" charset="0"/>
                <a:ea typeface="MS PGothic" charset="-128"/>
              </a:rPr>
              <a:t>Low, medium, high likelihood</a:t>
            </a:r>
          </a:p>
          <a:p>
            <a:pPr lvl="1"/>
            <a:endParaRPr lang="en-US" altLang="en-US" sz="3200">
              <a:latin typeface="Arial" charset="0"/>
              <a:ea typeface="MS PGothic" charset="-128"/>
            </a:endParaRPr>
          </a:p>
          <a:p>
            <a:r>
              <a:rPr lang="en-US" altLang="en-US" sz="3200">
                <a:latin typeface="Arial" charset="0"/>
              </a:rPr>
              <a:t>Decide on a risk management approach to each combination of (class of loss, likelihood of loss)</a:t>
            </a:r>
          </a:p>
          <a:p>
            <a:endParaRPr lang="en-US" altLang="en-US" sz="3200">
              <a:latin typeface="Arial" charset="0"/>
            </a:endParaRPr>
          </a:p>
          <a:p>
            <a:r>
              <a:rPr lang="en-US" altLang="en-US" sz="3200">
                <a:latin typeface="Arial" charset="0"/>
              </a:rPr>
              <a:t>Focus effort on medium to high loss and/or medium to high likelihood items </a:t>
            </a:r>
          </a:p>
        </p:txBody>
      </p:sp>
      <p:sp>
        <p:nvSpPr>
          <p:cNvPr id="4" name="Slide Number Placeholder 3"/>
          <p:cNvSpPr>
            <a:spLocks noGrp="1"/>
          </p:cNvSpPr>
          <p:nvPr>
            <p:ph type="sldNum" sz="quarter" idx="10"/>
          </p:nvPr>
        </p:nvSpPr>
        <p:spPr>
          <a:xfrm>
            <a:off x="12725400" y="9461500"/>
            <a:ext cx="266700" cy="2794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32043919-FC92-7E4A-BE16-F47B17807E7D}" type="slidenum">
              <a:rPr lang="en-US" altLang="en-US" sz="1200">
                <a:latin typeface="Gill Sans" charset="0"/>
              </a:rPr>
              <a:pPr eaLnBrk="1" hangingPunct="1">
                <a:buClrTx/>
                <a:buSzTx/>
                <a:buFontTx/>
                <a:buNone/>
              </a:pPr>
              <a:t>32</a:t>
            </a:fld>
            <a:endParaRPr lang="en-US" altLang="en-US" sz="1200">
              <a:latin typeface="Gill Sans" charset="0"/>
            </a:endParaRPr>
          </a:p>
        </p:txBody>
      </p:sp>
    </p:spTree>
  </p:cSld>
  <p:clrMapOvr>
    <a:masterClrMapping/>
  </p:clrMapOvr>
  <p:transition spd="med">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01700"/>
            <a:ext cx="12382500" cy="952500"/>
          </a:xfrm>
        </p:spPr>
        <p:txBody>
          <a:bodyPr/>
          <a:lstStyle/>
          <a:p>
            <a:r>
              <a:rPr lang="en-US" dirty="0">
                <a:latin typeface="Arial" charset="0"/>
              </a:rPr>
              <a:t>Risk Matrix</a:t>
            </a:r>
            <a:endParaRPr lang="en-US" dirty="0"/>
          </a:p>
        </p:txBody>
      </p:sp>
      <p:sp>
        <p:nvSpPr>
          <p:cNvPr id="4" name="Slide Number Placeholder 3"/>
          <p:cNvSpPr>
            <a:spLocks noGrp="1"/>
          </p:cNvSpPr>
          <p:nvPr>
            <p:ph type="sldNum" sz="quarter" idx="10"/>
          </p:nvPr>
        </p:nvSpPr>
        <p:spPr/>
        <p:txBody>
          <a:bodyPr/>
          <a:lstStyle/>
          <a:p>
            <a:fld id="{757C0924-5359-4543-B6E7-DA0BFC87146B}" type="slidenum">
              <a:rPr lang="en-US" altLang="en-US" smtClean="0"/>
              <a:pPr/>
              <a:t>33</a:t>
            </a:fld>
            <a:endParaRPr lang="en-US" altLang="en-US"/>
          </a:p>
        </p:txBody>
      </p:sp>
      <p:pic>
        <p:nvPicPr>
          <p:cNvPr id="7" name="Picture 6"/>
          <p:cNvPicPr>
            <a:picLocks noChangeAspect="1"/>
          </p:cNvPicPr>
          <p:nvPr/>
        </p:nvPicPr>
        <p:blipFill>
          <a:blip r:embed="rId2"/>
          <a:stretch>
            <a:fillRect/>
          </a:stretch>
        </p:blipFill>
        <p:spPr>
          <a:xfrm>
            <a:off x="177800" y="1981200"/>
            <a:ext cx="6022675" cy="5410200"/>
          </a:xfrm>
          <a:prstGeom prst="rect">
            <a:avLst/>
          </a:prstGeom>
        </p:spPr>
      </p:pic>
      <p:graphicFrame>
        <p:nvGraphicFramePr>
          <p:cNvPr id="3" name="Table 2"/>
          <p:cNvGraphicFramePr>
            <a:graphicFrameLocks noGrp="1"/>
          </p:cNvGraphicFramePr>
          <p:nvPr/>
        </p:nvGraphicFramePr>
        <p:xfrm>
          <a:off x="6496050" y="1377950"/>
          <a:ext cx="5588000" cy="2987040"/>
        </p:xfrm>
        <a:graphic>
          <a:graphicData uri="http://schemas.openxmlformats.org/drawingml/2006/table">
            <a:tbl>
              <a:tblPr/>
              <a:tblGrid>
                <a:gridCol w="784831">
                  <a:extLst>
                    <a:ext uri="{9D8B030D-6E8A-4147-A177-3AD203B41FA5}">
                      <a16:colId xmlns:a16="http://schemas.microsoft.com/office/drawing/2014/main" val="20000"/>
                    </a:ext>
                  </a:extLst>
                </a:gridCol>
                <a:gridCol w="2364769">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19100">
                <a:tc>
                  <a:txBody>
                    <a:bodyPr/>
                    <a:lstStyle/>
                    <a:p>
                      <a:pPr algn="l"/>
                      <a:r>
                        <a:rPr lang="en-US" b="1" dirty="0">
                          <a:latin typeface="Arial" charset="0"/>
                          <a:ea typeface="Arial" charset="0"/>
                          <a:cs typeface="Arial" charset="0"/>
                        </a:rPr>
                        <a:t>Level </a:t>
                      </a:r>
                    </a:p>
                  </a:txBody>
                  <a:tcPr marL="88900" marR="88900" marT="88900" marB="88900">
                    <a:lnL>
                      <a:noFill/>
                    </a:lnL>
                    <a:lnR>
                      <a:noFill/>
                    </a:lnR>
                    <a:lnT>
                      <a:noFill/>
                    </a:lnT>
                    <a:lnB>
                      <a:noFill/>
                    </a:lnB>
                  </a:tcPr>
                </a:tc>
                <a:tc>
                  <a:txBody>
                    <a:bodyPr/>
                    <a:lstStyle/>
                    <a:p>
                      <a:pPr algn="l"/>
                      <a:r>
                        <a:rPr lang="en-US" b="1">
                          <a:latin typeface="Arial" charset="0"/>
                          <a:ea typeface="Arial" charset="0"/>
                          <a:cs typeface="Arial" charset="0"/>
                        </a:rPr>
                        <a:t>Likelihood </a:t>
                      </a:r>
                    </a:p>
                  </a:txBody>
                  <a:tcPr marL="88900" marR="88900" marT="88900" marB="88900">
                    <a:lnL>
                      <a:noFill/>
                    </a:lnL>
                    <a:lnR>
                      <a:noFill/>
                    </a:lnR>
                    <a:lnB>
                      <a:noFill/>
                    </a:lnB>
                  </a:tcPr>
                </a:tc>
                <a:tc>
                  <a:txBody>
                    <a:bodyPr/>
                    <a:lstStyle/>
                    <a:p>
                      <a:pPr algn="l"/>
                      <a:r>
                        <a:rPr lang="en-US" b="1" dirty="0">
                          <a:latin typeface="Arial" charset="0"/>
                          <a:ea typeface="Arial" charset="0"/>
                          <a:cs typeface="Arial" charset="0"/>
                        </a:rPr>
                        <a:t>Probability of </a:t>
                      </a:r>
                      <a:br>
                        <a:rPr lang="en-US" b="1" dirty="0">
                          <a:latin typeface="Arial" charset="0"/>
                          <a:ea typeface="Arial" charset="0"/>
                          <a:cs typeface="Arial" charset="0"/>
                        </a:rPr>
                      </a:br>
                      <a:r>
                        <a:rPr lang="en-US" b="1" dirty="0">
                          <a:latin typeface="Arial" charset="0"/>
                          <a:ea typeface="Arial" charset="0"/>
                          <a:cs typeface="Arial" charset="0"/>
                        </a:rPr>
                        <a:t>Occurrence </a:t>
                      </a:r>
                    </a:p>
                  </a:txBody>
                  <a:tcPr marL="88900" marR="88900" marT="88900" marB="88900">
                    <a:lnL>
                      <a:noFill/>
                    </a:lnL>
                    <a:lnR>
                      <a:noFill/>
                    </a:lnR>
                    <a:lnB>
                      <a:noFill/>
                    </a:lnB>
                  </a:tcPr>
                </a:tc>
                <a:extLst>
                  <a:ext uri="{0D108BD9-81ED-4DB2-BD59-A6C34878D82A}">
                    <a16:rowId xmlns:a16="http://schemas.microsoft.com/office/drawing/2014/main" val="10000"/>
                  </a:ext>
                </a:extLst>
              </a:tr>
              <a:tr h="0">
                <a:tc>
                  <a:txBody>
                    <a:bodyPr/>
                    <a:lstStyle/>
                    <a:p>
                      <a:pPr algn="l"/>
                      <a:r>
                        <a:rPr lang="en-US">
                          <a:latin typeface="Arial" charset="0"/>
                          <a:ea typeface="Arial" charset="0"/>
                          <a:cs typeface="Arial" charset="0"/>
                        </a:rPr>
                        <a:t>5</a:t>
                      </a:r>
                    </a:p>
                  </a:txBody>
                  <a:tcPr marL="88900" marR="88900" marT="88900" marB="88900">
                    <a:lnL>
                      <a:noFill/>
                    </a:lnL>
                    <a:lnR>
                      <a:noFill/>
                    </a:lnR>
                    <a:lnT>
                      <a:noFill/>
                    </a:lnT>
                    <a:lnB>
                      <a:noFill/>
                    </a:lnB>
                  </a:tcPr>
                </a:tc>
                <a:tc>
                  <a:txBody>
                    <a:bodyPr/>
                    <a:lstStyle/>
                    <a:p>
                      <a:pPr algn="l"/>
                      <a:r>
                        <a:rPr lang="en-US">
                          <a:latin typeface="Arial" charset="0"/>
                          <a:ea typeface="Arial" charset="0"/>
                          <a:cs typeface="Arial" charset="0"/>
                        </a:rPr>
                        <a:t>Near Certainty</a:t>
                      </a:r>
                    </a:p>
                  </a:txBody>
                  <a:tcPr marL="88900" marR="88900" marT="88900" marB="88900">
                    <a:lnL>
                      <a:noFill/>
                    </a:lnL>
                    <a:lnR>
                      <a:noFill/>
                    </a:lnR>
                    <a:lnT>
                      <a:noFill/>
                    </a:lnT>
                    <a:lnB>
                      <a:noFill/>
                    </a:lnB>
                    <a:solidFill>
                      <a:srgbClr val="DDDDDD"/>
                    </a:solidFill>
                  </a:tcPr>
                </a:tc>
                <a:tc>
                  <a:txBody>
                    <a:bodyPr/>
                    <a:lstStyle/>
                    <a:p>
                      <a:pPr algn="l"/>
                      <a:r>
                        <a:rPr lang="mr-IN">
                          <a:latin typeface="Arial" charset="0"/>
                          <a:ea typeface="Arial" charset="0"/>
                          <a:cs typeface="Arial" charset="0"/>
                        </a:rPr>
                        <a:t>~ 90%</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1"/>
                  </a:ext>
                </a:extLst>
              </a:tr>
              <a:tr h="0">
                <a:tc>
                  <a:txBody>
                    <a:bodyPr/>
                    <a:lstStyle/>
                    <a:p>
                      <a:pPr algn="l"/>
                      <a:r>
                        <a:rPr lang="en-US">
                          <a:latin typeface="Arial" charset="0"/>
                          <a:ea typeface="Arial" charset="0"/>
                          <a:cs typeface="Arial" charset="0"/>
                        </a:rPr>
                        <a:t>4</a:t>
                      </a:r>
                    </a:p>
                  </a:txBody>
                  <a:tcPr marL="88900" marR="88900" marT="88900" marB="88900">
                    <a:lnL>
                      <a:noFill/>
                    </a:lnL>
                    <a:lnR>
                      <a:noFill/>
                    </a:lnR>
                    <a:lnT>
                      <a:noFill/>
                    </a:lnT>
                    <a:lnB>
                      <a:noFill/>
                    </a:lnB>
                  </a:tcPr>
                </a:tc>
                <a:tc>
                  <a:txBody>
                    <a:bodyPr/>
                    <a:lstStyle/>
                    <a:p>
                      <a:pPr algn="l"/>
                      <a:r>
                        <a:rPr lang="en-US">
                          <a:latin typeface="Arial" charset="0"/>
                          <a:ea typeface="Arial" charset="0"/>
                          <a:cs typeface="Arial" charset="0"/>
                        </a:rPr>
                        <a:t>Highly Likely</a:t>
                      </a:r>
                    </a:p>
                  </a:txBody>
                  <a:tcPr marL="88900" marR="88900" marT="88900" marB="88900">
                    <a:lnL>
                      <a:noFill/>
                    </a:lnL>
                    <a:lnR>
                      <a:noFill/>
                    </a:lnR>
                    <a:lnT>
                      <a:noFill/>
                    </a:lnT>
                    <a:lnB>
                      <a:noFill/>
                    </a:lnB>
                    <a:solidFill>
                      <a:srgbClr val="DDDDDD"/>
                    </a:solidFill>
                  </a:tcPr>
                </a:tc>
                <a:tc>
                  <a:txBody>
                    <a:bodyPr/>
                    <a:lstStyle/>
                    <a:p>
                      <a:pPr algn="l"/>
                      <a:r>
                        <a:rPr lang="mr-IN">
                          <a:latin typeface="Arial" charset="0"/>
                          <a:ea typeface="Arial" charset="0"/>
                          <a:cs typeface="Arial" charset="0"/>
                        </a:rPr>
                        <a:t>~ 70%</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2"/>
                  </a:ext>
                </a:extLst>
              </a:tr>
              <a:tr h="0">
                <a:tc>
                  <a:txBody>
                    <a:bodyPr/>
                    <a:lstStyle/>
                    <a:p>
                      <a:pPr algn="l"/>
                      <a:r>
                        <a:rPr lang="en-US" dirty="0">
                          <a:latin typeface="Arial" charset="0"/>
                          <a:ea typeface="Arial" charset="0"/>
                          <a:cs typeface="Arial" charset="0"/>
                        </a:rPr>
                        <a:t>3</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Likely</a:t>
                      </a:r>
                    </a:p>
                  </a:txBody>
                  <a:tcPr marL="88900" marR="88900" marT="88900" marB="88900">
                    <a:lnL>
                      <a:noFill/>
                    </a:lnL>
                    <a:lnR>
                      <a:noFill/>
                    </a:lnR>
                    <a:lnT>
                      <a:noFill/>
                    </a:lnT>
                    <a:lnB>
                      <a:noFill/>
                    </a:lnB>
                    <a:solidFill>
                      <a:srgbClr val="DDDDDD"/>
                    </a:solidFill>
                  </a:tcPr>
                </a:tc>
                <a:tc>
                  <a:txBody>
                    <a:bodyPr/>
                    <a:lstStyle/>
                    <a:p>
                      <a:pPr algn="l"/>
                      <a:r>
                        <a:rPr lang="mr-IN">
                          <a:latin typeface="Arial" charset="0"/>
                          <a:ea typeface="Arial" charset="0"/>
                          <a:cs typeface="Arial" charset="0"/>
                        </a:rPr>
                        <a:t>~ 50%</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3"/>
                  </a:ext>
                </a:extLst>
              </a:tr>
              <a:tr h="0">
                <a:tc>
                  <a:txBody>
                    <a:bodyPr/>
                    <a:lstStyle/>
                    <a:p>
                      <a:pPr algn="l"/>
                      <a:r>
                        <a:rPr lang="is-IS">
                          <a:latin typeface="Arial" charset="0"/>
                          <a:ea typeface="Arial" charset="0"/>
                          <a:cs typeface="Arial" charset="0"/>
                        </a:rPr>
                        <a:t>2</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Low Likelihood</a:t>
                      </a:r>
                    </a:p>
                  </a:txBody>
                  <a:tcPr marL="88900" marR="88900" marT="88900" marB="88900">
                    <a:lnL>
                      <a:noFill/>
                    </a:lnL>
                    <a:lnR>
                      <a:noFill/>
                    </a:lnR>
                    <a:lnT>
                      <a:noFill/>
                    </a:lnT>
                    <a:lnB>
                      <a:noFill/>
                    </a:lnB>
                    <a:solidFill>
                      <a:srgbClr val="DDDDDD"/>
                    </a:solidFill>
                  </a:tcPr>
                </a:tc>
                <a:tc>
                  <a:txBody>
                    <a:bodyPr/>
                    <a:lstStyle/>
                    <a:p>
                      <a:pPr algn="l"/>
                      <a:r>
                        <a:rPr lang="mr-IN">
                          <a:latin typeface="Arial" charset="0"/>
                          <a:ea typeface="Arial" charset="0"/>
                          <a:cs typeface="Arial" charset="0"/>
                        </a:rPr>
                        <a:t>~ 30%</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4"/>
                  </a:ext>
                </a:extLst>
              </a:tr>
              <a:tr h="0">
                <a:tc>
                  <a:txBody>
                    <a:bodyPr/>
                    <a:lstStyle/>
                    <a:p>
                      <a:pPr algn="l"/>
                      <a:r>
                        <a:rPr lang="en-US">
                          <a:latin typeface="Arial" charset="0"/>
                          <a:ea typeface="Arial" charset="0"/>
                          <a:cs typeface="Arial" charset="0"/>
                        </a:rPr>
                        <a:t>1</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Not Likely</a:t>
                      </a:r>
                    </a:p>
                  </a:txBody>
                  <a:tcPr marL="88900" marR="88900" marT="88900" marB="88900">
                    <a:lnL>
                      <a:noFill/>
                    </a:lnL>
                    <a:lnR>
                      <a:noFill/>
                    </a:lnR>
                    <a:lnT>
                      <a:noFill/>
                    </a:lnT>
                    <a:lnB>
                      <a:noFill/>
                    </a:lnB>
                    <a:solidFill>
                      <a:srgbClr val="DDDDDD"/>
                    </a:solidFill>
                  </a:tcPr>
                </a:tc>
                <a:tc>
                  <a:txBody>
                    <a:bodyPr/>
                    <a:lstStyle/>
                    <a:p>
                      <a:r>
                        <a:rPr lang="mr-IN" dirty="0">
                          <a:latin typeface="Arial" charset="0"/>
                          <a:ea typeface="Arial" charset="0"/>
                          <a:cs typeface="Arial" charset="0"/>
                        </a:rPr>
                        <a:t>~ 10%</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5"/>
                  </a:ext>
                </a:extLst>
              </a:tr>
            </a:tbl>
          </a:graphicData>
        </a:graphic>
      </p:graphicFrame>
      <p:graphicFrame>
        <p:nvGraphicFramePr>
          <p:cNvPr id="12" name="Table 11"/>
          <p:cNvGraphicFramePr>
            <a:graphicFrameLocks noGrp="1"/>
          </p:cNvGraphicFramePr>
          <p:nvPr/>
        </p:nvGraphicFramePr>
        <p:xfrm>
          <a:off x="6534150" y="5410200"/>
          <a:ext cx="4464050" cy="2712720"/>
        </p:xfrm>
        <a:graphic>
          <a:graphicData uri="http://schemas.openxmlformats.org/drawingml/2006/table">
            <a:tbl>
              <a:tblPr/>
              <a:tblGrid>
                <a:gridCol w="1112371">
                  <a:extLst>
                    <a:ext uri="{9D8B030D-6E8A-4147-A177-3AD203B41FA5}">
                      <a16:colId xmlns:a16="http://schemas.microsoft.com/office/drawing/2014/main" val="20000"/>
                    </a:ext>
                  </a:extLst>
                </a:gridCol>
                <a:gridCol w="3351679">
                  <a:extLst>
                    <a:ext uri="{9D8B030D-6E8A-4147-A177-3AD203B41FA5}">
                      <a16:colId xmlns:a16="http://schemas.microsoft.com/office/drawing/2014/main" val="20001"/>
                    </a:ext>
                  </a:extLst>
                </a:gridCol>
              </a:tblGrid>
              <a:tr h="419100">
                <a:tc>
                  <a:txBody>
                    <a:bodyPr/>
                    <a:lstStyle/>
                    <a:p>
                      <a:pPr algn="l"/>
                      <a:r>
                        <a:rPr lang="en-US" b="1" dirty="0">
                          <a:latin typeface="Arial" charset="0"/>
                          <a:ea typeface="Arial" charset="0"/>
                          <a:cs typeface="Arial" charset="0"/>
                        </a:rPr>
                        <a:t>Level </a:t>
                      </a:r>
                    </a:p>
                  </a:txBody>
                  <a:tcPr marL="88900" marR="88900" marT="88900" marB="88900">
                    <a:lnL>
                      <a:noFill/>
                    </a:lnL>
                    <a:lnR>
                      <a:noFill/>
                    </a:lnR>
                    <a:lnT>
                      <a:noFill/>
                    </a:lnT>
                    <a:lnB>
                      <a:noFill/>
                    </a:lnB>
                  </a:tcPr>
                </a:tc>
                <a:tc>
                  <a:txBody>
                    <a:bodyPr/>
                    <a:lstStyle/>
                    <a:p>
                      <a:pPr algn="l"/>
                      <a:r>
                        <a:rPr lang="en-US" b="1" dirty="0">
                          <a:latin typeface="Arial" charset="0"/>
                          <a:ea typeface="Arial" charset="0"/>
                          <a:cs typeface="Arial" charset="0"/>
                        </a:rPr>
                        <a:t>Consequences</a:t>
                      </a:r>
                    </a:p>
                  </a:txBody>
                  <a:tcPr marL="88900" marR="88900" marT="88900" marB="88900">
                    <a:lnL>
                      <a:noFill/>
                    </a:lnL>
                    <a:lnR>
                      <a:noFill/>
                    </a:lnR>
                    <a:lnB>
                      <a:noFill/>
                    </a:lnB>
                  </a:tcPr>
                </a:tc>
                <a:extLst>
                  <a:ext uri="{0D108BD9-81ED-4DB2-BD59-A6C34878D82A}">
                    <a16:rowId xmlns:a16="http://schemas.microsoft.com/office/drawing/2014/main" val="10000"/>
                  </a:ext>
                </a:extLst>
              </a:tr>
              <a:tr h="0">
                <a:tc>
                  <a:txBody>
                    <a:bodyPr/>
                    <a:lstStyle/>
                    <a:p>
                      <a:pPr algn="l"/>
                      <a:r>
                        <a:rPr lang="en-US">
                          <a:latin typeface="Arial" charset="0"/>
                          <a:ea typeface="Arial" charset="0"/>
                          <a:cs typeface="Arial" charset="0"/>
                        </a:rPr>
                        <a:t>5</a:t>
                      </a:r>
                    </a:p>
                  </a:txBody>
                  <a:tcPr marL="88900" marR="88900" marT="88900" marB="88900">
                    <a:lnL>
                      <a:noFill/>
                    </a:lnL>
                    <a:lnR>
                      <a:noFill/>
                    </a:lnR>
                    <a:lnT>
                      <a:noFill/>
                    </a:lnT>
                    <a:lnB>
                      <a:noFill/>
                    </a:lnB>
                  </a:tcPr>
                </a:tc>
                <a:tc>
                  <a:txBody>
                    <a:bodyPr/>
                    <a:lstStyle/>
                    <a:p>
                      <a:pPr algn="l"/>
                      <a:r>
                        <a:rPr lang="en-US">
                          <a:latin typeface="Arial" charset="0"/>
                          <a:ea typeface="Arial" charset="0"/>
                          <a:cs typeface="Arial" charset="0"/>
                        </a:rPr>
                        <a:t>Severe</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1"/>
                  </a:ext>
                </a:extLst>
              </a:tr>
              <a:tr h="0">
                <a:tc>
                  <a:txBody>
                    <a:bodyPr/>
                    <a:lstStyle/>
                    <a:p>
                      <a:pPr algn="l"/>
                      <a:r>
                        <a:rPr lang="en-US">
                          <a:latin typeface="Arial" charset="0"/>
                          <a:ea typeface="Arial" charset="0"/>
                          <a:cs typeface="Arial" charset="0"/>
                        </a:rPr>
                        <a:t>4</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Significant</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2"/>
                  </a:ext>
                </a:extLst>
              </a:tr>
              <a:tr h="0">
                <a:tc>
                  <a:txBody>
                    <a:bodyPr/>
                    <a:lstStyle/>
                    <a:p>
                      <a:pPr algn="l"/>
                      <a:r>
                        <a:rPr lang="en-US">
                          <a:latin typeface="Arial" charset="0"/>
                          <a:ea typeface="Arial" charset="0"/>
                          <a:cs typeface="Arial" charset="0"/>
                        </a:rPr>
                        <a:t>3</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Moderate</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3"/>
                  </a:ext>
                </a:extLst>
              </a:tr>
              <a:tr h="0">
                <a:tc>
                  <a:txBody>
                    <a:bodyPr/>
                    <a:lstStyle/>
                    <a:p>
                      <a:pPr algn="l"/>
                      <a:r>
                        <a:rPr lang="is-IS">
                          <a:latin typeface="Arial" charset="0"/>
                          <a:ea typeface="Arial" charset="0"/>
                          <a:cs typeface="Arial" charset="0"/>
                        </a:rPr>
                        <a:t>2</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Minor</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4"/>
                  </a:ext>
                </a:extLst>
              </a:tr>
              <a:tr h="0">
                <a:tc>
                  <a:txBody>
                    <a:bodyPr/>
                    <a:lstStyle/>
                    <a:p>
                      <a:pPr algn="l"/>
                      <a:r>
                        <a:rPr lang="en-US">
                          <a:latin typeface="Arial" charset="0"/>
                          <a:ea typeface="Arial" charset="0"/>
                          <a:cs typeface="Arial" charset="0"/>
                        </a:rPr>
                        <a:t>1</a:t>
                      </a:r>
                    </a:p>
                  </a:txBody>
                  <a:tcPr marL="88900" marR="88900" marT="88900" marB="88900">
                    <a:lnL>
                      <a:noFill/>
                    </a:lnL>
                    <a:lnR>
                      <a:noFill/>
                    </a:lnR>
                    <a:lnT>
                      <a:noFill/>
                    </a:lnT>
                    <a:lnB>
                      <a:noFill/>
                    </a:lnB>
                  </a:tcPr>
                </a:tc>
                <a:tc>
                  <a:txBody>
                    <a:bodyPr/>
                    <a:lstStyle/>
                    <a:p>
                      <a:pPr algn="l"/>
                      <a:r>
                        <a:rPr lang="en-US" dirty="0">
                          <a:latin typeface="Arial" charset="0"/>
                          <a:ea typeface="Arial" charset="0"/>
                          <a:cs typeface="Arial" charset="0"/>
                        </a:rPr>
                        <a:t>Minimal or no consequences</a:t>
                      </a:r>
                    </a:p>
                  </a:txBody>
                  <a:tcPr marL="88900" marR="88900" marT="88900" marB="88900">
                    <a:lnL>
                      <a:noFill/>
                    </a:lnL>
                    <a:lnR>
                      <a:noFill/>
                    </a:lnR>
                    <a:lnT>
                      <a:noFill/>
                    </a:lnT>
                    <a:lnB>
                      <a:noFill/>
                    </a:lnB>
                    <a:solidFill>
                      <a:srgbClr val="DDDDDD"/>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85656759"/>
      </p:ext>
    </p:extLst>
  </p:cSld>
  <p:clrMapOvr>
    <a:masterClrMapping/>
  </p:clrMapOvr>
  <p:transition spd="med">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01700"/>
            <a:ext cx="12382500" cy="952500"/>
          </a:xfrm>
        </p:spPr>
        <p:txBody>
          <a:bodyPr/>
          <a:lstStyle/>
          <a:p>
            <a:r>
              <a:rPr lang="en-US" dirty="0"/>
              <a:t>Example Risk Matrix (from the DoD)</a:t>
            </a:r>
          </a:p>
        </p:txBody>
      </p:sp>
      <p:sp>
        <p:nvSpPr>
          <p:cNvPr id="4" name="Slide Number Placeholder 3"/>
          <p:cNvSpPr>
            <a:spLocks noGrp="1"/>
          </p:cNvSpPr>
          <p:nvPr>
            <p:ph type="sldNum" sz="quarter" idx="10"/>
          </p:nvPr>
        </p:nvSpPr>
        <p:spPr/>
        <p:txBody>
          <a:bodyPr/>
          <a:lstStyle/>
          <a:p>
            <a:fld id="{757C0924-5359-4543-B6E7-DA0BFC87146B}" type="slidenum">
              <a:rPr lang="en-US" altLang="en-US" smtClean="0"/>
              <a:pPr/>
              <a:t>34</a:t>
            </a:fld>
            <a:endParaRPr lang="en-US" altLang="en-US"/>
          </a:p>
        </p:txBody>
      </p:sp>
      <p:grpSp>
        <p:nvGrpSpPr>
          <p:cNvPr id="21" name="Group 20"/>
          <p:cNvGrpSpPr/>
          <p:nvPr/>
        </p:nvGrpSpPr>
        <p:grpSpPr>
          <a:xfrm>
            <a:off x="254000" y="2057400"/>
            <a:ext cx="6022675" cy="5410200"/>
            <a:chOff x="708325" y="2057400"/>
            <a:chExt cx="6022675" cy="5410200"/>
          </a:xfrm>
        </p:grpSpPr>
        <p:pic>
          <p:nvPicPr>
            <p:cNvPr id="7" name="Picture 6"/>
            <p:cNvPicPr>
              <a:picLocks noChangeAspect="1"/>
            </p:cNvPicPr>
            <p:nvPr/>
          </p:nvPicPr>
          <p:blipFill>
            <a:blip r:embed="rId2"/>
            <a:stretch>
              <a:fillRect/>
            </a:stretch>
          </p:blipFill>
          <p:spPr>
            <a:xfrm>
              <a:off x="708325" y="2057400"/>
              <a:ext cx="6022675" cy="5410200"/>
            </a:xfrm>
            <a:prstGeom prst="rect">
              <a:avLst/>
            </a:prstGeom>
          </p:spPr>
        </p:pic>
        <p:sp>
          <p:nvSpPr>
            <p:cNvPr id="17" name="TextBox 16"/>
            <p:cNvSpPr txBox="1"/>
            <p:nvPr/>
          </p:nvSpPr>
          <p:spPr>
            <a:xfrm>
              <a:off x="4442125" y="3819792"/>
              <a:ext cx="724878" cy="738664"/>
            </a:xfrm>
            <a:prstGeom prst="rect">
              <a:avLst/>
            </a:prstGeom>
            <a:noFill/>
          </p:spPr>
          <p:txBody>
            <a:bodyPr wrap="none" rtlCol="0">
              <a:spAutoFit/>
            </a:bodyPr>
            <a:lstStyle/>
            <a:p>
              <a:r>
                <a:rPr lang="en-US" b="1" dirty="0"/>
                <a:t>#2</a:t>
              </a:r>
            </a:p>
          </p:txBody>
        </p:sp>
        <p:sp>
          <p:nvSpPr>
            <p:cNvPr id="18" name="TextBox 17"/>
            <p:cNvSpPr txBox="1"/>
            <p:nvPr/>
          </p:nvSpPr>
          <p:spPr>
            <a:xfrm>
              <a:off x="5280325" y="3819792"/>
              <a:ext cx="724878" cy="738664"/>
            </a:xfrm>
            <a:prstGeom prst="rect">
              <a:avLst/>
            </a:prstGeom>
            <a:noFill/>
          </p:spPr>
          <p:txBody>
            <a:bodyPr wrap="none" rtlCol="0">
              <a:spAutoFit/>
            </a:bodyPr>
            <a:lstStyle/>
            <a:p>
              <a:r>
                <a:rPr lang="en-US" b="1" dirty="0"/>
                <a:t>#1</a:t>
              </a:r>
            </a:p>
          </p:txBody>
        </p:sp>
      </p:grpSp>
      <p:sp>
        <p:nvSpPr>
          <p:cNvPr id="19" name="TextBox 18"/>
          <p:cNvSpPr txBox="1"/>
          <p:nvPr/>
        </p:nvSpPr>
        <p:spPr>
          <a:xfrm>
            <a:off x="6502400" y="1981200"/>
            <a:ext cx="6197600" cy="5078313"/>
          </a:xfrm>
          <a:prstGeom prst="rect">
            <a:avLst/>
          </a:prstGeom>
          <a:noFill/>
        </p:spPr>
        <p:txBody>
          <a:bodyPr wrap="square" rtlCol="0">
            <a:spAutoFit/>
          </a:bodyPr>
          <a:lstStyle/>
          <a:p>
            <a:r>
              <a:rPr lang="en-US" sz="3600" dirty="0"/>
              <a:t>Example Risk #1: The software is really buggy and will likely have buffer overflow vulnerabilities.</a:t>
            </a:r>
          </a:p>
          <a:p>
            <a:endParaRPr lang="en-US" sz="3600" dirty="0"/>
          </a:p>
          <a:p>
            <a:r>
              <a:rPr lang="en-US" sz="3600" dirty="0"/>
              <a:t>Example Risk #2: There’s a 70% chance the website will be hacked and one million credit card numbers will be lost.</a:t>
            </a:r>
          </a:p>
        </p:txBody>
      </p:sp>
    </p:spTree>
    <p:extLst>
      <p:ext uri="{BB962C8B-B14F-4D97-AF65-F5344CB8AC3E}">
        <p14:creationId xmlns:p14="http://schemas.microsoft.com/office/powerpoint/2010/main" val="832388000"/>
      </p:ext>
    </p:extLst>
  </p:cSld>
  <p:clrMapOvr>
    <a:masterClrMapping/>
  </p:clrMapOvr>
  <p:transition spd="med">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0" y="901700"/>
            <a:ext cx="12382500" cy="952500"/>
          </a:xfrm>
        </p:spPr>
        <p:txBody>
          <a:bodyPr/>
          <a:lstStyle/>
          <a:p>
            <a:r>
              <a:rPr lang="en-US" dirty="0"/>
              <a:t>Mitigating Risk</a:t>
            </a:r>
          </a:p>
        </p:txBody>
      </p:sp>
      <p:sp>
        <p:nvSpPr>
          <p:cNvPr id="4" name="Slide Number Placeholder 3"/>
          <p:cNvSpPr>
            <a:spLocks noGrp="1"/>
          </p:cNvSpPr>
          <p:nvPr>
            <p:ph type="sldNum" sz="quarter" idx="10"/>
          </p:nvPr>
        </p:nvSpPr>
        <p:spPr/>
        <p:txBody>
          <a:bodyPr/>
          <a:lstStyle/>
          <a:p>
            <a:fld id="{757C0924-5359-4543-B6E7-DA0BFC87146B}" type="slidenum">
              <a:rPr lang="en-US" altLang="en-US" smtClean="0"/>
              <a:pPr/>
              <a:t>35</a:t>
            </a:fld>
            <a:endParaRPr lang="en-US" altLang="en-US"/>
          </a:p>
        </p:txBody>
      </p:sp>
      <p:grpSp>
        <p:nvGrpSpPr>
          <p:cNvPr id="21" name="Group 20"/>
          <p:cNvGrpSpPr/>
          <p:nvPr/>
        </p:nvGrpSpPr>
        <p:grpSpPr>
          <a:xfrm>
            <a:off x="254000" y="2057400"/>
            <a:ext cx="6022675" cy="5410200"/>
            <a:chOff x="708325" y="2057400"/>
            <a:chExt cx="6022675" cy="5410200"/>
          </a:xfrm>
        </p:grpSpPr>
        <p:pic>
          <p:nvPicPr>
            <p:cNvPr id="7" name="Picture 6"/>
            <p:cNvPicPr>
              <a:picLocks noChangeAspect="1"/>
            </p:cNvPicPr>
            <p:nvPr/>
          </p:nvPicPr>
          <p:blipFill>
            <a:blip r:embed="rId2"/>
            <a:stretch>
              <a:fillRect/>
            </a:stretch>
          </p:blipFill>
          <p:spPr>
            <a:xfrm>
              <a:off x="708325" y="2057400"/>
              <a:ext cx="6022675" cy="5410200"/>
            </a:xfrm>
            <a:prstGeom prst="rect">
              <a:avLst/>
            </a:prstGeom>
          </p:spPr>
        </p:pic>
        <p:cxnSp>
          <p:nvCxnSpPr>
            <p:cNvPr id="10" name="Straight Arrow Connector 9"/>
            <p:cNvCxnSpPr>
              <a:cxnSpLocks/>
            </p:cNvCxnSpPr>
            <p:nvPr/>
          </p:nvCxnSpPr>
          <p:spPr bwMode="auto">
            <a:xfrm>
              <a:off x="5661326" y="4191000"/>
              <a:ext cx="0" cy="2209800"/>
            </a:xfrm>
            <a:prstGeom prst="straightConnector1">
              <a:avLst/>
            </a:prstGeom>
            <a:blipFill dpi="0" rotWithShape="0">
              <a:blip r:embed="rId3"/>
              <a:srcRect/>
              <a:tile tx="0" ty="0" sx="100000" sy="100000" flip="none" algn="tl"/>
            </a:blipFill>
            <a:ln w="50800" cap="flat" cmpd="sng" algn="ctr">
              <a:solidFill>
                <a:srgbClr val="000000"/>
              </a:solidFill>
              <a:prstDash val="solid"/>
              <a:round/>
              <a:headEnd type="oval" w="lg" len="lg"/>
              <a:tailEnd type="arrow" w="lg" len="lg"/>
            </a:ln>
            <a:effectLst/>
          </p:spPr>
        </p:cxnSp>
        <p:cxnSp>
          <p:nvCxnSpPr>
            <p:cNvPr id="13" name="Straight Arrow Connector 12"/>
            <p:cNvCxnSpPr>
              <a:cxnSpLocks/>
            </p:cNvCxnSpPr>
            <p:nvPr/>
          </p:nvCxnSpPr>
          <p:spPr bwMode="auto">
            <a:xfrm flipH="1">
              <a:off x="3299125" y="4191000"/>
              <a:ext cx="1526875" cy="685800"/>
            </a:xfrm>
            <a:prstGeom prst="straightConnector1">
              <a:avLst/>
            </a:prstGeom>
            <a:blipFill dpi="0" rotWithShape="0">
              <a:blip r:embed="rId3"/>
              <a:srcRect/>
              <a:tile tx="0" ty="0" sx="100000" sy="100000" flip="none" algn="tl"/>
            </a:blipFill>
            <a:ln w="50800" cap="flat" cmpd="sng" algn="ctr">
              <a:solidFill>
                <a:srgbClr val="000000"/>
              </a:solidFill>
              <a:prstDash val="solid"/>
              <a:round/>
              <a:headEnd type="oval" w="lg" len="lg"/>
              <a:tailEnd type="arrow" w="lg" len="lg"/>
            </a:ln>
            <a:effectLst/>
          </p:spPr>
        </p:cxnSp>
        <p:sp>
          <p:nvSpPr>
            <p:cNvPr id="17" name="TextBox 16"/>
            <p:cNvSpPr txBox="1"/>
            <p:nvPr/>
          </p:nvSpPr>
          <p:spPr>
            <a:xfrm>
              <a:off x="4463561" y="3350736"/>
              <a:ext cx="724878" cy="738664"/>
            </a:xfrm>
            <a:prstGeom prst="rect">
              <a:avLst/>
            </a:prstGeom>
            <a:noFill/>
          </p:spPr>
          <p:txBody>
            <a:bodyPr wrap="none" rtlCol="0">
              <a:spAutoFit/>
            </a:bodyPr>
            <a:lstStyle/>
            <a:p>
              <a:r>
                <a:rPr lang="en-US" b="1" dirty="0"/>
                <a:t>#2</a:t>
              </a:r>
            </a:p>
          </p:txBody>
        </p:sp>
        <p:sp>
          <p:nvSpPr>
            <p:cNvPr id="18" name="TextBox 17"/>
            <p:cNvSpPr txBox="1"/>
            <p:nvPr/>
          </p:nvSpPr>
          <p:spPr>
            <a:xfrm>
              <a:off x="5771775" y="3821668"/>
              <a:ext cx="724878" cy="738664"/>
            </a:xfrm>
            <a:prstGeom prst="rect">
              <a:avLst/>
            </a:prstGeom>
            <a:noFill/>
          </p:spPr>
          <p:txBody>
            <a:bodyPr wrap="none" rtlCol="0">
              <a:spAutoFit/>
            </a:bodyPr>
            <a:lstStyle/>
            <a:p>
              <a:r>
                <a:rPr lang="en-US" b="1" dirty="0"/>
                <a:t>#1</a:t>
              </a:r>
            </a:p>
          </p:txBody>
        </p:sp>
      </p:grpSp>
      <p:sp>
        <p:nvSpPr>
          <p:cNvPr id="19" name="TextBox 18"/>
          <p:cNvSpPr txBox="1"/>
          <p:nvPr/>
        </p:nvSpPr>
        <p:spPr>
          <a:xfrm>
            <a:off x="6502400" y="685800"/>
            <a:ext cx="6197600" cy="7848302"/>
          </a:xfrm>
          <a:prstGeom prst="rect">
            <a:avLst/>
          </a:prstGeom>
          <a:noFill/>
        </p:spPr>
        <p:txBody>
          <a:bodyPr wrap="square" rtlCol="0">
            <a:spAutoFit/>
          </a:bodyPr>
          <a:lstStyle/>
          <a:p>
            <a:r>
              <a:rPr lang="en-US" sz="3600" dirty="0"/>
              <a:t>Example Risk #1: </a:t>
            </a:r>
            <a:r>
              <a:rPr lang="en-US" sz="3600" dirty="0">
                <a:solidFill>
                  <a:schemeClr val="bg1">
                    <a:lumMod val="65000"/>
                  </a:schemeClr>
                </a:solidFill>
              </a:rPr>
              <a:t>The software is really buggy and will likely have buffer overflow vulnerabilities. </a:t>
            </a:r>
            <a:r>
              <a:rPr lang="en-US" sz="3600" i="1" dirty="0"/>
              <a:t>Reduce the likelihood of this risk by spending more resources to reduce defects.</a:t>
            </a:r>
          </a:p>
          <a:p>
            <a:endParaRPr lang="en-US" sz="3600" dirty="0"/>
          </a:p>
          <a:p>
            <a:r>
              <a:rPr lang="en-US" sz="3600" dirty="0"/>
              <a:t>Example Risk #2: </a:t>
            </a:r>
            <a:r>
              <a:rPr lang="en-US" sz="3600" dirty="0">
                <a:solidFill>
                  <a:schemeClr val="bg1">
                    <a:lumMod val="65000"/>
                  </a:schemeClr>
                </a:solidFill>
              </a:rPr>
              <a:t>There’s a 70% chance the website will be hacked and 1 million credit card numbers will be lost. </a:t>
            </a:r>
            <a:r>
              <a:rPr lang="en-US" sz="3600" i="1" dirty="0"/>
              <a:t>Reduce consequences by not storing full credit card numbers. Likelihood reduced by adding a web firewall.</a:t>
            </a:r>
          </a:p>
        </p:txBody>
      </p:sp>
      <p:sp>
        <p:nvSpPr>
          <p:cNvPr id="5" name="TextBox 4"/>
          <p:cNvSpPr txBox="1"/>
          <p:nvPr/>
        </p:nvSpPr>
        <p:spPr>
          <a:xfrm>
            <a:off x="800100" y="8839200"/>
            <a:ext cx="11140037" cy="738664"/>
          </a:xfrm>
          <a:prstGeom prst="rect">
            <a:avLst/>
          </a:prstGeom>
          <a:noFill/>
        </p:spPr>
        <p:txBody>
          <a:bodyPr wrap="none" rtlCol="0">
            <a:spAutoFit/>
          </a:bodyPr>
          <a:lstStyle/>
          <a:p>
            <a:r>
              <a:rPr lang="en-US" dirty="0"/>
              <a:t>Residual risk is the </a:t>
            </a:r>
            <a:r>
              <a:rPr lang="en-US"/>
              <a:t>remaining risk after mitigations</a:t>
            </a:r>
          </a:p>
        </p:txBody>
      </p:sp>
      <p:sp>
        <p:nvSpPr>
          <p:cNvPr id="3" name="TextBox 2">
            <a:extLst>
              <a:ext uri="{FF2B5EF4-FFF2-40B4-BE49-F238E27FC236}">
                <a16:creationId xmlns:a16="http://schemas.microsoft.com/office/drawing/2014/main" id="{4C00AED8-194B-474A-9C7E-08135E76F9A5}"/>
              </a:ext>
            </a:extLst>
          </p:cNvPr>
          <p:cNvSpPr txBox="1"/>
          <p:nvPr/>
        </p:nvSpPr>
        <p:spPr>
          <a:xfrm>
            <a:off x="-1500188" y="7486650"/>
            <a:ext cx="184731" cy="738664"/>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36639442"/>
      </p:ext>
    </p:extLst>
  </p:cSld>
  <p:clrMapOvr>
    <a:masterClrMapping/>
  </p:clrMapOvr>
  <p:transition spd="med">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a:latin typeface="Arial" charset="0"/>
              </a:rPr>
              <a:t>Need to Stay Current!</a:t>
            </a:r>
          </a:p>
        </p:txBody>
      </p:sp>
      <p:sp>
        <p:nvSpPr>
          <p:cNvPr id="78851" name="Content Placeholder 2"/>
          <p:cNvSpPr>
            <a:spLocks noGrp="1"/>
          </p:cNvSpPr>
          <p:nvPr>
            <p:ph idx="1"/>
          </p:nvPr>
        </p:nvSpPr>
        <p:spPr/>
        <p:txBody>
          <a:bodyPr/>
          <a:lstStyle/>
          <a:p>
            <a:r>
              <a:rPr lang="en-US" altLang="en-US" dirty="0">
                <a:latin typeface="Arial" charset="0"/>
              </a:rPr>
              <a:t>Do you have any good Security news sources? Please share in Slack #security-news</a:t>
            </a:r>
          </a:p>
        </p:txBody>
      </p:sp>
      <p:sp>
        <p:nvSpPr>
          <p:cNvPr id="78852"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87323B3A-A429-9543-995C-5083CC41935E}" type="slidenum">
              <a:rPr lang="en-US" altLang="en-US" sz="1200">
                <a:latin typeface="Gill Sans" charset="0"/>
              </a:rPr>
              <a:pPr eaLnBrk="1" hangingPunct="1">
                <a:buClrTx/>
                <a:buSzTx/>
                <a:buFontTx/>
                <a:buNone/>
              </a:pPr>
              <a:t>36</a:t>
            </a:fld>
            <a:endParaRPr lang="en-US" altLang="en-US" sz="1200">
              <a:latin typeface="Gill Sans" charset="0"/>
            </a:endParaRPr>
          </a:p>
        </p:txBody>
      </p:sp>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BC1E013D-E7DB-B740-9222-E997FC2BD849}" type="slidenum">
              <a:rPr lang="en-US" altLang="en-US" sz="1200">
                <a:latin typeface="Gill Sans" charset="0"/>
              </a:rPr>
              <a:pPr eaLnBrk="1" hangingPunct="1">
                <a:buClrTx/>
                <a:buSzTx/>
                <a:buFontTx/>
                <a:buNone/>
              </a:pPr>
              <a:t>4</a:t>
            </a:fld>
            <a:endParaRPr lang="en-US" altLang="en-US" sz="1200">
              <a:latin typeface="Gill Sans" charset="0"/>
            </a:endParaRPr>
          </a:p>
        </p:txBody>
      </p:sp>
      <p:sp>
        <p:nvSpPr>
          <p:cNvPr id="20483" name="Rectangle 1"/>
          <p:cNvSpPr>
            <a:spLocks noGrp="1" noChangeArrowheads="1"/>
          </p:cNvSpPr>
          <p:nvPr>
            <p:ph type="title"/>
          </p:nvPr>
        </p:nvSpPr>
        <p:spPr/>
        <p:txBody>
          <a:bodyPr/>
          <a:lstStyle/>
          <a:p>
            <a:pPr eaLnBrk="1" hangingPunct="1"/>
            <a:r>
              <a:rPr lang="en-US" altLang="en-US">
                <a:latin typeface="Arial" charset="0"/>
              </a:rPr>
              <a:t>Think Differently</a:t>
            </a:r>
          </a:p>
        </p:txBody>
      </p:sp>
      <p:sp>
        <p:nvSpPr>
          <p:cNvPr id="56324" name="Rectangle 2"/>
          <p:cNvSpPr>
            <a:spLocks noGrp="1" noChangeArrowheads="1"/>
          </p:cNvSpPr>
          <p:nvPr>
            <p:ph type="body" idx="1"/>
          </p:nvPr>
        </p:nvSpPr>
        <p:spPr>
          <a:xfrm>
            <a:off x="571500" y="1968500"/>
            <a:ext cx="12128500" cy="7099300"/>
          </a:xfrm>
        </p:spPr>
        <p:txBody>
          <a:bodyPr/>
          <a:lstStyle/>
          <a:p>
            <a:pPr marL="0" indent="0" eaLnBrk="1" hangingPunct="1"/>
            <a:r>
              <a:rPr lang="en-US" altLang="en-US" sz="3200">
                <a:latin typeface="Arial" charset="0"/>
              </a:rPr>
              <a:t>Security Mindset</a:t>
            </a:r>
          </a:p>
          <a:p>
            <a:pPr marL="330200" lvl="1" indent="0" eaLnBrk="1" hangingPunct="1"/>
            <a:r>
              <a:rPr lang="en-US" altLang="en-US" sz="3200">
                <a:latin typeface="Arial" charset="0"/>
                <a:ea typeface="MS PGothic" charset="-128"/>
              </a:rPr>
              <a:t>What is the system designed to do? What is the proper operation?   </a:t>
            </a:r>
          </a:p>
          <a:p>
            <a:pPr marL="330200" lvl="1" indent="0" eaLnBrk="1" hangingPunct="1">
              <a:buFont typeface="Gill Sans" charset="0"/>
              <a:buNone/>
            </a:pPr>
            <a:endParaRPr lang="en-US" altLang="en-US" sz="3200">
              <a:latin typeface="Arial" charset="0"/>
              <a:ea typeface="MS PGothic" charset="-128"/>
            </a:endParaRPr>
          </a:p>
          <a:p>
            <a:pPr marL="711200" lvl="2" indent="0" eaLnBrk="1" hangingPunct="1">
              <a:buFont typeface="Gill Sans" charset="0"/>
              <a:buNone/>
            </a:pPr>
            <a:r>
              <a:rPr lang="en-US" altLang="en-US" sz="3200">
                <a:latin typeface="Arial" charset="0"/>
                <a:ea typeface="MS PGothic" charset="-128"/>
              </a:rPr>
              <a:t>The system is typically larger than just the computer or network. However for the purposes of this course we will focus on these parts.  (Others, physical, human behavior)</a:t>
            </a:r>
          </a:p>
          <a:p>
            <a:pPr marL="330200" lvl="1" indent="0" eaLnBrk="1" hangingPunct="1"/>
            <a:endParaRPr lang="en-US" altLang="en-US" sz="3200">
              <a:latin typeface="Arial" charset="0"/>
              <a:ea typeface="MS PGothic" charset="-128"/>
            </a:endParaRPr>
          </a:p>
          <a:p>
            <a:pPr marL="330200" lvl="1" indent="0" eaLnBrk="1" hangingPunct="1"/>
            <a:r>
              <a:rPr lang="en-US" altLang="en-US" sz="3200">
                <a:latin typeface="Arial" charset="0"/>
                <a:ea typeface="MS PGothic" charset="-128"/>
              </a:rPr>
              <a:t>What are the vulnerabilities in the system? How can this system be attacked?</a:t>
            </a:r>
          </a:p>
          <a:p>
            <a:pPr marL="330200" lvl="1" indent="0" eaLnBrk="1" hangingPunct="1"/>
            <a:endParaRPr lang="en-US" altLang="en-US" sz="3200">
              <a:latin typeface="Arial" charset="0"/>
              <a:ea typeface="MS PGothic" charset="-128"/>
            </a:endParaRPr>
          </a:p>
          <a:p>
            <a:pPr marL="330200" lvl="1" indent="0" eaLnBrk="1" hangingPunct="1"/>
            <a:r>
              <a:rPr lang="en-US" altLang="en-US" sz="3200">
                <a:latin typeface="Arial" charset="0"/>
                <a:ea typeface="MS PGothic" charset="-128"/>
              </a:rPr>
              <a:t>How can the system be defended?</a:t>
            </a:r>
          </a:p>
          <a:p>
            <a:pPr marL="330200" lvl="1" indent="0" eaLnBrk="1" hangingPunct="1"/>
            <a:endParaRPr lang="en-US" altLang="en-US" sz="3200">
              <a:latin typeface="Arial" charset="0"/>
              <a:ea typeface="MS PGothic" charset="-128"/>
            </a:endParaRPr>
          </a:p>
          <a:p>
            <a:pPr marL="330200" lvl="1" indent="0" eaLnBrk="1" hangingPunct="1"/>
            <a:r>
              <a:rPr lang="en-US" altLang="en-US" sz="3200">
                <a:latin typeface="Arial" charset="0"/>
                <a:ea typeface="MS PGothic" charset="-128"/>
              </a:rPr>
              <a:t>Is the cost of the defense worth it?   -Important concept!</a:t>
            </a:r>
          </a:p>
        </p:txBody>
      </p:sp>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32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32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324">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32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3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latin typeface="Arial" charset="0"/>
              </a:rPr>
              <a:t>Simplistic View on Password Authentication</a:t>
            </a:r>
          </a:p>
        </p:txBody>
      </p:sp>
      <p:sp>
        <p:nvSpPr>
          <p:cNvPr id="21507"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B51F1392-8276-EB4B-ACF3-7113B4EC5B08}" type="slidenum">
              <a:rPr lang="en-US" altLang="en-US" sz="1200">
                <a:latin typeface="Gill Sans" charset="0"/>
              </a:rPr>
              <a:pPr eaLnBrk="1" hangingPunct="1">
                <a:buClrTx/>
                <a:buSzTx/>
                <a:buFontTx/>
                <a:buNone/>
              </a:pPr>
              <a:t>5</a:t>
            </a:fld>
            <a:endParaRPr lang="en-US" altLang="en-US" sz="1200" dirty="0">
              <a:latin typeface="Gill Sans" charset="0"/>
            </a:endParaRPr>
          </a:p>
        </p:txBody>
      </p:sp>
      <p:pic>
        <p:nvPicPr>
          <p:cNvPr id="2150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3657600"/>
            <a:ext cx="3713163" cy="325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09"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36000" y="4038600"/>
            <a:ext cx="2270125" cy="229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1510" name="Straight Arrow Connector 7"/>
          <p:cNvCxnSpPr>
            <a:cxnSpLocks noChangeShapeType="1"/>
          </p:cNvCxnSpPr>
          <p:nvPr/>
        </p:nvCxnSpPr>
        <p:spPr bwMode="auto">
          <a:xfrm>
            <a:off x="4673600" y="5257800"/>
            <a:ext cx="3657600" cy="0"/>
          </a:xfrm>
          <a:prstGeom prst="straightConnector1">
            <a:avLst/>
          </a:prstGeom>
          <a:noFill/>
          <a:ln w="25400">
            <a:solidFill>
              <a:srgbClr val="000000"/>
            </a:solidFill>
            <a:round/>
            <a:headEnd/>
            <a:tailEnd type="arrow" w="med" len="med"/>
          </a:ln>
          <a:extLst>
            <a:ext uri="{909E8E84-426E-40dd-AFC4-6F175D3DCCD1}">
              <a14:hiddenFill xmlns="" xmlns:a14="http://schemas.microsoft.com/office/drawing/2010/main">
                <a:noFill/>
              </a14:hiddenFill>
            </a:ext>
          </a:extLst>
        </p:spPr>
      </p:cxnSp>
      <p:sp>
        <p:nvSpPr>
          <p:cNvPr id="21511" name="TextBox 8"/>
          <p:cNvSpPr txBox="1">
            <a:spLocks noChangeArrowheads="1"/>
          </p:cNvSpPr>
          <p:nvPr/>
        </p:nvSpPr>
        <p:spPr bwMode="auto">
          <a:xfrm>
            <a:off x="5207000" y="4572000"/>
            <a:ext cx="2743200"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4200" dirty="0">
                <a:solidFill>
                  <a:srgbClr val="000000"/>
                </a:solidFill>
              </a:rPr>
              <a:t>Username/Password</a:t>
            </a:r>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4972-2C47-8440-8631-896AB24EB756}"/>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5AD8ABF2-C3D8-9840-8ED2-D3BC0B9F8FD1}"/>
              </a:ext>
            </a:extLst>
          </p:cNvPr>
          <p:cNvSpPr>
            <a:spLocks noGrp="1"/>
          </p:cNvSpPr>
          <p:nvPr>
            <p:ph idx="1"/>
          </p:nvPr>
        </p:nvSpPr>
        <p:spPr/>
        <p:txBody>
          <a:bodyPr/>
          <a:lstStyle/>
          <a:p>
            <a:r>
              <a:rPr lang="en-US" dirty="0"/>
              <a:t>Each week, there are optional, bonus exercises during the lecture. All these exercises combined give a 2% added on top of your final grade</a:t>
            </a:r>
          </a:p>
          <a:p>
            <a:endParaRPr lang="en-US" dirty="0"/>
          </a:p>
          <a:p>
            <a:r>
              <a:rPr lang="en-US" dirty="0"/>
              <a:t>Exercises are not checked for correctness, only for completeness. </a:t>
            </a:r>
          </a:p>
          <a:p>
            <a:endParaRPr lang="en-US" dirty="0"/>
          </a:p>
          <a:p>
            <a:r>
              <a:rPr lang="en-US" dirty="0"/>
              <a:t>Submit exercises before the next class in the Assignment “Week #01 Bonus Exercise” in </a:t>
            </a:r>
            <a:r>
              <a:rPr lang="en-US" dirty="0" err="1"/>
              <a:t>Gradescope</a:t>
            </a:r>
            <a:endParaRPr lang="en-US" dirty="0"/>
          </a:p>
        </p:txBody>
      </p:sp>
      <p:sp>
        <p:nvSpPr>
          <p:cNvPr id="4" name="Slide Number Placeholder 3">
            <a:extLst>
              <a:ext uri="{FF2B5EF4-FFF2-40B4-BE49-F238E27FC236}">
                <a16:creationId xmlns:a16="http://schemas.microsoft.com/office/drawing/2014/main" id="{33C87BAD-9C04-B54C-B3D7-901D9CF4BEBB}"/>
              </a:ext>
            </a:extLst>
          </p:cNvPr>
          <p:cNvSpPr>
            <a:spLocks noGrp="1"/>
          </p:cNvSpPr>
          <p:nvPr>
            <p:ph type="sldNum" sz="quarter" idx="10"/>
          </p:nvPr>
        </p:nvSpPr>
        <p:spPr/>
        <p:txBody>
          <a:bodyPr/>
          <a:lstStyle/>
          <a:p>
            <a:fld id="{757C0924-5359-4543-B6E7-DA0BFC87146B}" type="slidenum">
              <a:rPr lang="en-US" altLang="en-US" smtClean="0"/>
              <a:pPr/>
              <a:t>6</a:t>
            </a:fld>
            <a:endParaRPr lang="en-US" altLang="en-US"/>
          </a:p>
        </p:txBody>
      </p:sp>
    </p:spTree>
    <p:extLst>
      <p:ext uri="{BB962C8B-B14F-4D97-AF65-F5344CB8AC3E}">
        <p14:creationId xmlns:p14="http://schemas.microsoft.com/office/powerpoint/2010/main" val="2114359619"/>
      </p:ext>
    </p:extLst>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a:latin typeface="Arial" charset="0"/>
              </a:rPr>
              <a:t>Reality – Larger System in Play</a:t>
            </a:r>
          </a:p>
        </p:txBody>
      </p:sp>
      <p:sp>
        <p:nvSpPr>
          <p:cNvPr id="22531" name="Slide Number Placeholder 3"/>
          <p:cNvSpPr>
            <a:spLocks noGrp="1"/>
          </p:cNvSpPr>
          <p:nvPr>
            <p:ph type="sldNum" sz="quarter" idx="10"/>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eaLnBrk="1" hangingPunct="1">
              <a:buClrTx/>
              <a:buSzTx/>
              <a:buFontTx/>
              <a:buNone/>
            </a:pPr>
            <a:fld id="{FF1E1D8B-E7EC-5140-AFFF-E8C9B1339E4D}" type="slidenum">
              <a:rPr lang="en-US" altLang="en-US" sz="1200">
                <a:latin typeface="Gill Sans" charset="0"/>
              </a:rPr>
              <a:pPr eaLnBrk="1" hangingPunct="1">
                <a:buClrTx/>
                <a:buSzTx/>
                <a:buFontTx/>
                <a:buNone/>
              </a:pPr>
              <a:t>7</a:t>
            </a:fld>
            <a:endParaRPr lang="en-US" altLang="en-US" sz="1200">
              <a:latin typeface="Gill Sans" charset="0"/>
            </a:endParaRPr>
          </a:p>
        </p:txBody>
      </p:sp>
      <p:pic>
        <p:nvPicPr>
          <p:cNvPr id="2253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2200" y="3657600"/>
            <a:ext cx="3713163" cy="325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33"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36000" y="4038600"/>
            <a:ext cx="2270125" cy="229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2534" name="Straight Arrow Connector 7"/>
          <p:cNvCxnSpPr>
            <a:cxnSpLocks noChangeShapeType="1"/>
          </p:cNvCxnSpPr>
          <p:nvPr/>
        </p:nvCxnSpPr>
        <p:spPr bwMode="auto">
          <a:xfrm>
            <a:off x="4673600" y="5410200"/>
            <a:ext cx="3657600" cy="0"/>
          </a:xfrm>
          <a:prstGeom prst="straightConnector1">
            <a:avLst/>
          </a:prstGeom>
          <a:noFill/>
          <a:ln w="25400">
            <a:solidFill>
              <a:srgbClr val="000000"/>
            </a:solidFill>
            <a:round/>
            <a:headEnd/>
            <a:tailEnd type="arrow" w="med" len="med"/>
          </a:ln>
          <a:extLst>
            <a:ext uri="{909E8E84-426E-40dd-AFC4-6F175D3DCCD1}">
              <a14:hiddenFill xmlns="" xmlns:a14="http://schemas.microsoft.com/office/drawing/2010/main">
                <a:noFill/>
              </a14:hiddenFill>
            </a:ext>
          </a:extLst>
        </p:spPr>
      </p:cxnSp>
      <p:sp>
        <p:nvSpPr>
          <p:cNvPr id="22535" name="TextBox 8"/>
          <p:cNvSpPr txBox="1">
            <a:spLocks noChangeArrowheads="1"/>
          </p:cNvSpPr>
          <p:nvPr/>
        </p:nvSpPr>
        <p:spPr bwMode="auto">
          <a:xfrm>
            <a:off x="5207000" y="4572000"/>
            <a:ext cx="2971800"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a:solidFill>
                  <a:srgbClr val="000000"/>
                </a:solidFill>
              </a:rPr>
              <a:t>Password</a:t>
            </a:r>
          </a:p>
        </p:txBody>
      </p:sp>
      <p:cxnSp>
        <p:nvCxnSpPr>
          <p:cNvPr id="22536" name="Straight Arrow Connector 28"/>
          <p:cNvCxnSpPr>
            <a:cxnSpLocks noChangeShapeType="1"/>
          </p:cNvCxnSpPr>
          <p:nvPr/>
        </p:nvCxnSpPr>
        <p:spPr bwMode="auto">
          <a:xfrm flipH="1">
            <a:off x="4749800" y="4114800"/>
            <a:ext cx="3505200" cy="0"/>
          </a:xfrm>
          <a:prstGeom prst="straightConnector1">
            <a:avLst/>
          </a:prstGeom>
          <a:noFill/>
          <a:ln w="25400">
            <a:solidFill>
              <a:srgbClr val="000000"/>
            </a:solidFill>
            <a:round/>
            <a:headEnd/>
            <a:tailEnd type="arrow" w="med" len="med"/>
          </a:ln>
          <a:extLst>
            <a:ext uri="{909E8E84-426E-40dd-AFC4-6F175D3DCCD1}">
              <a14:hiddenFill xmlns="" xmlns:a14="http://schemas.microsoft.com/office/drawing/2010/main">
                <a:noFill/>
              </a14:hiddenFill>
            </a:ext>
          </a:extLst>
        </p:spPr>
      </p:cxnSp>
      <p:sp>
        <p:nvSpPr>
          <p:cNvPr id="22537" name="TextBox 29"/>
          <p:cNvSpPr txBox="1">
            <a:spLocks noChangeArrowheads="1"/>
          </p:cNvSpPr>
          <p:nvPr/>
        </p:nvSpPr>
        <p:spPr bwMode="auto">
          <a:xfrm>
            <a:off x="4140200" y="2667000"/>
            <a:ext cx="51816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a:solidFill>
                  <a:srgbClr val="000000"/>
                </a:solidFill>
              </a:rPr>
              <a:t>Password Recovery:</a:t>
            </a:r>
          </a:p>
          <a:p>
            <a:pPr algn="ctr" eaLnBrk="1" hangingPunct="1">
              <a:buClrTx/>
              <a:buSzTx/>
              <a:buFontTx/>
              <a:buNone/>
            </a:pPr>
            <a:r>
              <a:rPr lang="en-US" altLang="en-US">
                <a:solidFill>
                  <a:srgbClr val="000000"/>
                </a:solidFill>
              </a:rPr>
              <a:t>Prompt for High School</a:t>
            </a:r>
          </a:p>
        </p:txBody>
      </p:sp>
      <p:pic>
        <p:nvPicPr>
          <p:cNvPr id="22538" name="Picture 3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312400" y="6629400"/>
            <a:ext cx="2133600" cy="1455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539" name="Picture 3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150600" y="2286000"/>
            <a:ext cx="1244600" cy="124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540" name="TextBox 32"/>
          <p:cNvSpPr txBox="1">
            <a:spLocks noChangeArrowheads="1"/>
          </p:cNvSpPr>
          <p:nvPr/>
        </p:nvSpPr>
        <p:spPr bwMode="auto">
          <a:xfrm>
            <a:off x="11214100" y="5943600"/>
            <a:ext cx="18399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1800">
                <a:solidFill>
                  <a:srgbClr val="000000"/>
                </a:solidFill>
              </a:rPr>
              <a:t>Social Networks</a:t>
            </a:r>
          </a:p>
        </p:txBody>
      </p:sp>
      <p:sp>
        <p:nvSpPr>
          <p:cNvPr id="22541" name="TextBox 33"/>
          <p:cNvSpPr txBox="1">
            <a:spLocks noChangeArrowheads="1"/>
          </p:cNvSpPr>
          <p:nvPr/>
        </p:nvSpPr>
        <p:spPr bwMode="auto">
          <a:xfrm>
            <a:off x="5922963" y="7315200"/>
            <a:ext cx="2109787"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1800">
                <a:solidFill>
                  <a:srgbClr val="000000"/>
                </a:solidFill>
              </a:rPr>
              <a:t>Social Engineering</a:t>
            </a:r>
          </a:p>
        </p:txBody>
      </p:sp>
      <p:cxnSp>
        <p:nvCxnSpPr>
          <p:cNvPr id="22544" name="Straight Arrow Connector 39"/>
          <p:cNvCxnSpPr>
            <a:cxnSpLocks noChangeShapeType="1"/>
          </p:cNvCxnSpPr>
          <p:nvPr/>
        </p:nvCxnSpPr>
        <p:spPr bwMode="auto">
          <a:xfrm flipH="1" flipV="1">
            <a:off x="3835400" y="6400800"/>
            <a:ext cx="6096000" cy="1371600"/>
          </a:xfrm>
          <a:prstGeom prst="straightConnector1">
            <a:avLst/>
          </a:prstGeom>
          <a:noFill/>
          <a:ln w="25400">
            <a:solidFill>
              <a:srgbClr val="000000"/>
            </a:solidFill>
            <a:round/>
            <a:headEnd/>
            <a:tailEnd type="arrow" w="med" len="med"/>
          </a:ln>
          <a:extLst>
            <a:ext uri="{909E8E84-426E-40dd-AFC4-6F175D3DCCD1}">
              <a14:hiddenFill xmlns="" xmlns:a14="http://schemas.microsoft.com/office/drawing/2010/main">
                <a:noFill/>
              </a14:hiddenFill>
            </a:ext>
          </a:extLst>
        </p:spPr>
      </p:cxnSp>
      <p:cxnSp>
        <p:nvCxnSpPr>
          <p:cNvPr id="22545" name="Straight Arrow Connector 41"/>
          <p:cNvCxnSpPr>
            <a:cxnSpLocks noChangeShapeType="1"/>
          </p:cNvCxnSpPr>
          <p:nvPr/>
        </p:nvCxnSpPr>
        <p:spPr bwMode="auto">
          <a:xfrm flipV="1">
            <a:off x="11226800" y="3733800"/>
            <a:ext cx="381000" cy="2743200"/>
          </a:xfrm>
          <a:prstGeom prst="straightConnector1">
            <a:avLst/>
          </a:prstGeom>
          <a:noFill/>
          <a:ln w="25400">
            <a:solidFill>
              <a:srgbClr val="000000"/>
            </a:solidFill>
            <a:round/>
            <a:headEnd/>
            <a:tailEnd type="arrow" w="med" len="med"/>
          </a:ln>
          <a:extLst>
            <a:ext uri="{909E8E84-426E-40dd-AFC4-6F175D3DCCD1}">
              <a14:hiddenFill xmlns="" xmlns:a14="http://schemas.microsoft.com/office/drawing/2010/main">
                <a:noFill/>
              </a14:hiddenFill>
            </a:ext>
          </a:extLst>
        </p:spPr>
      </p:cxnSp>
      <p:sp>
        <p:nvSpPr>
          <p:cNvPr id="22546" name="TextBox 42"/>
          <p:cNvSpPr txBox="1">
            <a:spLocks noChangeArrowheads="1"/>
          </p:cNvSpPr>
          <p:nvPr/>
        </p:nvSpPr>
        <p:spPr bwMode="auto">
          <a:xfrm>
            <a:off x="10807700" y="8153400"/>
            <a:ext cx="10445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1800">
                <a:solidFill>
                  <a:srgbClr val="000000"/>
                </a:solidFill>
              </a:rPr>
              <a:t>Attacker</a:t>
            </a:r>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Attack on Wired Magazine Writer 2012 (1 of 3)</a:t>
            </a:r>
            <a:endParaRPr lang="en-US" altLang="en-US" dirty="0"/>
          </a:p>
        </p:txBody>
      </p:sp>
      <p:sp>
        <p:nvSpPr>
          <p:cNvPr id="23555" name="Content Placeholder 2"/>
          <p:cNvSpPr>
            <a:spLocks noGrp="1"/>
          </p:cNvSpPr>
          <p:nvPr>
            <p:ph idx="1"/>
          </p:nvPr>
        </p:nvSpPr>
        <p:spPr/>
        <p:txBody>
          <a:bodyPr>
            <a:normAutofit fontScale="92500" lnSpcReduction="20000"/>
          </a:bodyPr>
          <a:lstStyle/>
          <a:p>
            <a:r>
              <a:rPr lang="en-US" altLang="en-US" dirty="0"/>
              <a:t>Attacker’s goal was to take the targets twitter handle @mat</a:t>
            </a:r>
          </a:p>
          <a:p>
            <a:endParaRPr lang="en-US" altLang="en-US" dirty="0"/>
          </a:p>
          <a:p>
            <a:r>
              <a:rPr lang="en-US" altLang="en-US" dirty="0"/>
              <a:t>Could directly attacker Twitter’s authentication but…</a:t>
            </a:r>
          </a:p>
          <a:p>
            <a:endParaRPr lang="en-US" altLang="en-US" dirty="0"/>
          </a:p>
          <a:p>
            <a:r>
              <a:rPr lang="en-US" altLang="en-US" dirty="0"/>
              <a:t>Attacker found from the Twitter page the personal home page of the account holder</a:t>
            </a:r>
          </a:p>
          <a:p>
            <a:endParaRPr lang="en-US" altLang="en-US" dirty="0"/>
          </a:p>
          <a:p>
            <a:r>
              <a:rPr lang="en-US" altLang="en-US" dirty="0"/>
              <a:t>There he found his </a:t>
            </a:r>
            <a:r>
              <a:rPr lang="en-US" altLang="en-US" dirty="0" err="1"/>
              <a:t>gmail</a:t>
            </a:r>
            <a:r>
              <a:rPr lang="en-US" altLang="en-US" dirty="0"/>
              <a:t> address</a:t>
            </a:r>
          </a:p>
          <a:p>
            <a:endParaRPr lang="en-US" altLang="en-US" dirty="0"/>
          </a:p>
          <a:p>
            <a:r>
              <a:rPr lang="en-US" altLang="en-US" dirty="0"/>
              <a:t>Went to Google’s account recovery page</a:t>
            </a:r>
          </a:p>
          <a:p>
            <a:endParaRPr lang="en-US" altLang="en-US" dirty="0"/>
          </a:p>
          <a:p>
            <a:r>
              <a:rPr lang="en-US" altLang="en-US" dirty="0"/>
              <a:t>The recovery page showed that he had an alternate email ending in @me.com</a:t>
            </a:r>
          </a:p>
          <a:p>
            <a:endParaRPr lang="en-US" altLang="en-US" dirty="0"/>
          </a:p>
          <a:p>
            <a:r>
              <a:rPr lang="en-US" altLang="en-US" dirty="0"/>
              <a:t>Attacker new he could recover a @me.com email with just the billing address and last four digits of the associated credit card</a:t>
            </a:r>
          </a:p>
          <a:p>
            <a:endParaRPr lang="en-US" altLang="en-US" dirty="0"/>
          </a:p>
          <a:p>
            <a:endParaRPr lang="en-US" altLang="en-US" dirty="0"/>
          </a:p>
        </p:txBody>
      </p:sp>
      <p:sp>
        <p:nvSpPr>
          <p:cNvPr id="23556" name="Slide Number Placeholder 3"/>
          <p:cNvSpPr>
            <a:spLocks noGrp="1"/>
          </p:cNvSpPr>
          <p:nvPr>
            <p:ph type="sldNum" sz="quarter" idx="10"/>
          </p:nvPr>
        </p:nvSpPr>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buNone/>
            </a:pPr>
            <a:fld id="{3D470666-26EA-9C46-814F-0B47163A7301}" type="slidenum">
              <a:rPr lang="en-US" altLang="en-US" sz="1200" smtClean="0">
                <a:latin typeface="+mj-lt"/>
              </a:rPr>
              <a:pPr>
                <a:buNone/>
              </a:pPr>
              <a:t>8</a:t>
            </a:fld>
            <a:endParaRPr lang="en-US" altLang="en-US" sz="1200" dirty="0">
              <a:latin typeface="+mj-lt"/>
            </a:endParaRPr>
          </a:p>
        </p:txBody>
      </p:sp>
      <p:sp>
        <p:nvSpPr>
          <p:cNvPr id="23557" name="TextBox 1"/>
          <p:cNvSpPr txBox="1">
            <a:spLocks noChangeArrowheads="1"/>
          </p:cNvSpPr>
          <p:nvPr/>
        </p:nvSpPr>
        <p:spPr bwMode="auto">
          <a:xfrm>
            <a:off x="8540750" y="8915400"/>
            <a:ext cx="444341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lgn="ctr" eaLnBrk="1" hangingPunct="1">
              <a:buClrTx/>
              <a:buSzTx/>
              <a:buFontTx/>
              <a:buNone/>
            </a:pPr>
            <a:r>
              <a:rPr lang="en-US" altLang="en-US" sz="2800" dirty="0">
                <a:solidFill>
                  <a:srgbClr val="000000"/>
                </a:solidFill>
                <a:hlinkClick r:id="rId3"/>
              </a:rPr>
              <a:t>Full details from the author</a:t>
            </a:r>
            <a:endParaRPr lang="en-US" altLang="en-US" sz="2800" dirty="0">
              <a:solidFill>
                <a:srgbClr val="000000"/>
              </a:solidFill>
            </a:endParaRPr>
          </a:p>
        </p:txBody>
      </p:sp>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a:t>Attack on Wired Magazine Writer 2012 (2 of 3)</a:t>
            </a:r>
            <a:endParaRPr lang="en-US" altLang="en-US" dirty="0"/>
          </a:p>
        </p:txBody>
      </p:sp>
      <p:sp>
        <p:nvSpPr>
          <p:cNvPr id="24579" name="Content Placeholder 2"/>
          <p:cNvSpPr>
            <a:spLocks noGrp="1"/>
          </p:cNvSpPr>
          <p:nvPr>
            <p:ph idx="1"/>
          </p:nvPr>
        </p:nvSpPr>
        <p:spPr/>
        <p:txBody>
          <a:bodyPr>
            <a:normAutofit fontScale="92500"/>
          </a:bodyPr>
          <a:lstStyle/>
          <a:p>
            <a:r>
              <a:rPr lang="en-US" altLang="en-US" dirty="0"/>
              <a:t>Attacker could get credit card info from a “loophole” in Amazon</a:t>
            </a:r>
          </a:p>
          <a:p>
            <a:endParaRPr lang="en-US" altLang="en-US" dirty="0"/>
          </a:p>
          <a:p>
            <a:r>
              <a:rPr lang="en-US" altLang="en-US" dirty="0"/>
              <a:t>Call Amazon and tell them you are the account holder and want to add a credit card.   To do this the attacker just needs the email and billing address of the account holder.</a:t>
            </a:r>
          </a:p>
          <a:p>
            <a:endParaRPr lang="en-US" altLang="en-US" dirty="0"/>
          </a:p>
          <a:p>
            <a:r>
              <a:rPr lang="en-US" altLang="en-US" dirty="0"/>
              <a:t>Got billing address since the victim registered a domain name for his website.</a:t>
            </a:r>
          </a:p>
          <a:p>
            <a:endParaRPr lang="en-US" altLang="en-US" dirty="0"/>
          </a:p>
          <a:p>
            <a:r>
              <a:rPr lang="en-US" altLang="en-US" dirty="0"/>
              <a:t>Call back Amazon and indicate you lost access to your email account.  Provide name, address and the new cc#</a:t>
            </a:r>
          </a:p>
          <a:p>
            <a:endParaRPr lang="en-US" altLang="en-US" dirty="0"/>
          </a:p>
          <a:p>
            <a:r>
              <a:rPr lang="en-US" altLang="en-US" dirty="0"/>
              <a:t>Amazon sends account info to new email address held by attacker</a:t>
            </a:r>
          </a:p>
        </p:txBody>
      </p:sp>
      <p:sp>
        <p:nvSpPr>
          <p:cNvPr id="24580" name="Slide Number Placeholder 3"/>
          <p:cNvSpPr>
            <a:spLocks noGrp="1"/>
          </p:cNvSpPr>
          <p:nvPr>
            <p:ph type="sldNum" sz="quarter" idx="10"/>
          </p:nvPr>
        </p:nvSpPr>
        <p:spPr/>
        <p:txBody>
          <a:bodyPr/>
          <a:lstStyle>
            <a:lvl1pPr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1pPr>
            <a:lvl2pPr marL="742950" indent="-28575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2pPr>
            <a:lvl3pPr marL="11430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3pPr>
            <a:lvl4pPr marL="16002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4pPr>
            <a:lvl5pPr marL="2057400" indent="-228600" eaLnBrk="0" hangingPunct="0">
              <a:buClr>
                <a:srgbClr val="400080"/>
              </a:buClr>
              <a:buSzPct val="89000"/>
              <a:buFont typeface="Gill Sans" charset="0"/>
              <a:buChar char="-"/>
              <a:defRPr sz="3600">
                <a:solidFill>
                  <a:schemeClr val="tx1"/>
                </a:solidFill>
                <a:latin typeface="Arial" charset="0"/>
                <a:ea typeface="ヒラギノ角ゴ ProN W3" charset="-128"/>
                <a:sym typeface="Gill Sans" charset="0"/>
              </a:defRPr>
            </a:lvl5pPr>
            <a:lvl6pPr marL="25146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6pPr>
            <a:lvl7pPr marL="29718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7pPr>
            <a:lvl8pPr marL="34290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8pPr>
            <a:lvl9pPr marL="3886200" indent="-228600" eaLnBrk="0" fontAlgn="base" hangingPunct="0">
              <a:spcBef>
                <a:spcPct val="0"/>
              </a:spcBef>
              <a:spcAft>
                <a:spcPct val="0"/>
              </a:spcAft>
              <a:buClr>
                <a:srgbClr val="400080"/>
              </a:buClr>
              <a:buSzPct val="89000"/>
              <a:buFont typeface="Gill Sans" charset="0"/>
              <a:buChar char="-"/>
              <a:defRPr sz="3600">
                <a:solidFill>
                  <a:schemeClr val="tx1"/>
                </a:solidFill>
                <a:latin typeface="Arial" charset="0"/>
                <a:ea typeface="ヒラギノ角ゴ ProN W3" charset="-128"/>
                <a:sym typeface="Gill Sans" charset="0"/>
              </a:defRPr>
            </a:lvl9pPr>
          </a:lstStyle>
          <a:p>
            <a:pPr>
              <a:buNone/>
            </a:pPr>
            <a:fld id="{654E6C19-A650-BF44-BACA-3FFE17DC2CAF}" type="slidenum">
              <a:rPr lang="en-US" altLang="en-US" sz="1200" smtClean="0">
                <a:latin typeface="+mj-lt"/>
              </a:rPr>
              <a:pPr>
                <a:buNone/>
              </a:pPr>
              <a:t>9</a:t>
            </a:fld>
            <a:endParaRPr lang="en-US" altLang="en-US" sz="1200" dirty="0">
              <a:latin typeface="+mj-lt"/>
            </a:endParaRPr>
          </a:p>
        </p:txBody>
      </p:sp>
    </p:spTree>
  </p:cSld>
  <p:clrMapOvr>
    <a:masterClrMapping/>
  </p:clrMapOvr>
  <p:transition spd="med">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ullets">
  <a:themeElements>
    <a:clrScheme name="">
      <a:dk1>
        <a:srgbClr val="000000"/>
      </a:dk1>
      <a:lt1>
        <a:srgbClr val="FFFFFF"/>
      </a:lt1>
      <a:dk2>
        <a:srgbClr val="000000"/>
      </a:dk2>
      <a:lt2>
        <a:srgbClr val="00000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7466</TotalTime>
  <Pages>0</Pages>
  <Words>2979</Words>
  <Characters>0</Characters>
  <Application>Microsoft Macintosh PowerPoint</Application>
  <PresentationFormat>Custom</PresentationFormat>
  <Lines>0</Lines>
  <Paragraphs>418</Paragraphs>
  <Slides>36</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36</vt:i4>
      </vt:variant>
    </vt:vector>
  </HeadingPairs>
  <TitlesOfParts>
    <vt:vector size="41" baseType="lpstr">
      <vt:lpstr>Arial</vt:lpstr>
      <vt:lpstr>Calibri</vt:lpstr>
      <vt:lpstr>Gill Sans</vt:lpstr>
      <vt:lpstr>Title</vt:lpstr>
      <vt:lpstr>Bullets</vt:lpstr>
      <vt:lpstr>Network Security</vt:lpstr>
      <vt:lpstr>Lesson Objectives</vt:lpstr>
      <vt:lpstr>Network Security  </vt:lpstr>
      <vt:lpstr>Think Differently</vt:lpstr>
      <vt:lpstr>Simplistic View on Password Authentication</vt:lpstr>
      <vt:lpstr>Exercises</vt:lpstr>
      <vt:lpstr>Reality – Larger System in Play</vt:lpstr>
      <vt:lpstr>Attack on Wired Magazine Writer 2012 (1 of 3)</vt:lpstr>
      <vt:lpstr>Attack on Wired Magazine Writer 2012 (2 of 3)</vt:lpstr>
      <vt:lpstr>Attack on Wired Magazine Writer 2012 (3 of 3)</vt:lpstr>
      <vt:lpstr>The Cast of Characters</vt:lpstr>
      <vt:lpstr>CIA - You will see this in many textbooks</vt:lpstr>
      <vt:lpstr>Alice’s Online Bank</vt:lpstr>
      <vt:lpstr>CIA – on Alice’s Online Bank (Example)</vt:lpstr>
      <vt:lpstr>Beyond CIA</vt:lpstr>
      <vt:lpstr>When someone says “Their Network is Secure”</vt:lpstr>
      <vt:lpstr>Security is an engineering trade-off</vt:lpstr>
      <vt:lpstr>Security is an ongoing process - not a product</vt:lpstr>
      <vt:lpstr>General Concept of Risk Analysis and Management</vt:lpstr>
      <vt:lpstr>Non-IT Example 1: Driving risk</vt:lpstr>
      <vt:lpstr>Information Security Risk Concept</vt:lpstr>
      <vt:lpstr>Information Security Risk Analysis</vt:lpstr>
      <vt:lpstr>Asset Owner vs. IT Asset at Risk Owner</vt:lpstr>
      <vt:lpstr>RISK ASSESSMENT</vt:lpstr>
      <vt:lpstr>Risk Assessment</vt:lpstr>
      <vt:lpstr>Risk Management</vt:lpstr>
      <vt:lpstr>Quantitative - Security Cost Risk Assessment</vt:lpstr>
      <vt:lpstr>Example:</vt:lpstr>
      <vt:lpstr>Network Security Example:</vt:lpstr>
      <vt:lpstr>Quantitative: Useful or Not?</vt:lpstr>
      <vt:lpstr>Qualitative Approach – Establish Impact</vt:lpstr>
      <vt:lpstr>Qualitative Approach – Establish Likelihood</vt:lpstr>
      <vt:lpstr>Risk Matrix</vt:lpstr>
      <vt:lpstr>Example Risk Matrix (from the DoD)</vt:lpstr>
      <vt:lpstr>Mitigating Risk</vt:lpstr>
      <vt:lpstr>Need to Stay Current!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Phil</dc:creator>
  <cp:lastModifiedBy>Phillip Mak</cp:lastModifiedBy>
  <cp:revision>163</cp:revision>
  <cp:lastPrinted>2010-09-06T15:55:05Z</cp:lastPrinted>
  <dcterms:created xsi:type="dcterms:W3CDTF">2010-01-25T15:05:38Z</dcterms:created>
  <dcterms:modified xsi:type="dcterms:W3CDTF">2023-01-26T18:33:21Z</dcterms:modified>
</cp:coreProperties>
</file>